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12192000"/>
  <p:notesSz cx="6858000" cy="9144000"/>
  <p:embeddedFontLst>
    <p:embeddedFont>
      <p:font typeface="Nunito Sans Light"/>
      <p:regular r:id="rId45"/>
      <p:bold r:id="rId46"/>
      <p:italic r:id="rId47"/>
      <p:boldItalic r:id="rId48"/>
    </p:embeddedFont>
    <p:embeddedFont>
      <p:font typeface="Nunito Sans Black"/>
      <p:bold r:id="rId49"/>
      <p:boldItalic r:id="rId50"/>
    </p:embeddedFont>
    <p:embeddedFont>
      <p:font typeface="Nunito Sans ExtraBold"/>
      <p:bold r:id="rId51"/>
      <p:boldItalic r:id="rId52"/>
    </p:embeddedFont>
    <p:embeddedFont>
      <p:font typeface="Nunito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gRedaziNzKHf1BLj0g823gJ4IQ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CDF27A-10CB-481A-806B-186D64AC4292}">
  <a:tblStyle styleId="{5BCDF27A-10CB-481A-806B-186D64AC429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NunitoSansLight-bold.fntdata"/><Relationship Id="rId45" Type="http://schemas.openxmlformats.org/officeDocument/2006/relationships/font" Target="fonts/NunitoSans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SansLight-boldItalic.fntdata"/><Relationship Id="rId47" Type="http://schemas.openxmlformats.org/officeDocument/2006/relationships/font" Target="fonts/NunitoSansLight-italic.fntdata"/><Relationship Id="rId49" Type="http://schemas.openxmlformats.org/officeDocument/2006/relationships/font" Target="fonts/NunitoSans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NunitoSansExtraBold-bold.fntdata"/><Relationship Id="rId50" Type="http://schemas.openxmlformats.org/officeDocument/2006/relationships/font" Target="fonts/NunitoSansBlack-boldItalic.fntdata"/><Relationship Id="rId53" Type="http://schemas.openxmlformats.org/officeDocument/2006/relationships/font" Target="fonts/NunitoSans-regular.fntdata"/><Relationship Id="rId52" Type="http://schemas.openxmlformats.org/officeDocument/2006/relationships/font" Target="fonts/NunitoSansExtraBold-boldItalic.fntdata"/><Relationship Id="rId11" Type="http://schemas.openxmlformats.org/officeDocument/2006/relationships/slide" Target="slides/slide6.xml"/><Relationship Id="rId55" Type="http://schemas.openxmlformats.org/officeDocument/2006/relationships/font" Target="fonts/NunitoSans-italic.fntdata"/><Relationship Id="rId10" Type="http://schemas.openxmlformats.org/officeDocument/2006/relationships/slide" Target="slides/slide5.xml"/><Relationship Id="rId54" Type="http://schemas.openxmlformats.org/officeDocument/2006/relationships/font" Target="fonts/NunitoSans-bold.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Nunito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e4de86656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e4de86656d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2e4de86656d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57ba0dab3_3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e57ba0dab3_3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e57ba0dab3_3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57ba0dab3_3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e57ba0dab3_3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e57ba0dab3_3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41" name="Google Shape;241;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57ba0dab3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e57ba0dab3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2e57ba0dab3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e57ba0dab3_3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e57ba0dab3_3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2e57ba0dab3_3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Welcome, everyone, to this training session on the Qualifications and Credentials Platform (QCP). Our aim today is to address foundational knowledge and provide hands-on support to ensure successful adaptation and usage of the QCP. This training is part of a series of activities identified until the end of 2024, including self-paced learning materials that will be shared in the coming months.</a:t>
            </a:r>
            <a:br>
              <a:rPr lang="en-GB"/>
            </a:br>
            <a:br>
              <a:rPr lang="en-GB"/>
            </a:br>
            <a:r>
              <a:rPr lang="en-GB"/>
              <a:t>More detailed information on formats, dates and opportunities, as well as the provision of the training material for self-paced learning will be shared with everyone throughout the next months, as we continue the development of the QCP and identify relevant meetings and milestones.</a:t>
            </a:r>
            <a:endParaRPr/>
          </a:p>
        </p:txBody>
      </p:sp>
      <p:sp>
        <p:nvSpPr>
          <p:cNvPr id="110" name="Google Shape;110;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57ba0da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e57ba0dab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2e57ba0dab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e52f4180bd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e52f4180bd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2e52f4180bd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e57ba0dab3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e57ba0dab3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2e57ba0dab3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e57ba0dab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2e57ba0dab3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2e57ba0dab3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The major themes we will cover throughout the 2024 training activities include:</a:t>
            </a:r>
            <a:endParaRPr/>
          </a:p>
          <a:p>
            <a:pPr indent="-228600" lvl="0" marL="457200" rtl="0" algn="l">
              <a:lnSpc>
                <a:spcPct val="100000"/>
              </a:lnSpc>
              <a:spcBef>
                <a:spcPts val="0"/>
              </a:spcBef>
              <a:spcAft>
                <a:spcPts val="0"/>
              </a:spcAft>
              <a:buSzPts val="1400"/>
              <a:buFont typeface="Arial"/>
              <a:buAutoNum type="arabicPeriod"/>
            </a:pPr>
            <a:r>
              <a:rPr lang="en-GB"/>
              <a:t>Technical Aspects: Using the QCP, navigating the UI, accessing/querying databases, and managing data.</a:t>
            </a:r>
            <a:endParaRPr/>
          </a:p>
          <a:p>
            <a:pPr indent="-228600" lvl="0" marL="457200" rtl="0" algn="l">
              <a:lnSpc>
                <a:spcPct val="100000"/>
              </a:lnSpc>
              <a:spcBef>
                <a:spcPts val="0"/>
              </a:spcBef>
              <a:spcAft>
                <a:spcPts val="0"/>
              </a:spcAft>
              <a:buSzPts val="1400"/>
              <a:buFont typeface="Arial"/>
              <a:buAutoNum type="arabicPeriod"/>
            </a:pPr>
            <a:r>
              <a:rPr lang="en-GB"/>
              <a:t>Interoperability Concepts: Standards and protocols like Linked Data and ISCED for data exchange.</a:t>
            </a:r>
            <a:endParaRPr/>
          </a:p>
          <a:p>
            <a:pPr indent="-228600" lvl="0" marL="457200" rtl="0" algn="l">
              <a:lnSpc>
                <a:spcPct val="100000"/>
              </a:lnSpc>
              <a:spcBef>
                <a:spcPts val="0"/>
              </a:spcBef>
              <a:spcAft>
                <a:spcPts val="0"/>
              </a:spcAft>
              <a:buSzPts val="1400"/>
              <a:buFont typeface="Arial"/>
              <a:buAutoNum type="arabicPeriod"/>
            </a:pPr>
            <a:r>
              <a:rPr lang="en-GB"/>
              <a:t>Data Governance and Security: Principles of data governance, ownership, privacy, and compliance with data protection regulations.</a:t>
            </a:r>
            <a:endParaRPr/>
          </a:p>
          <a:p>
            <a:pPr indent="-228600" lvl="0" marL="457200" rtl="0" algn="l">
              <a:lnSpc>
                <a:spcPct val="100000"/>
              </a:lnSpc>
              <a:spcBef>
                <a:spcPts val="0"/>
              </a:spcBef>
              <a:spcAft>
                <a:spcPts val="0"/>
              </a:spcAft>
              <a:buSzPts val="1400"/>
              <a:buFont typeface="Arial"/>
              <a:buAutoNum type="arabicPeriod"/>
            </a:pPr>
            <a:r>
              <a:rPr lang="en-GB"/>
              <a:t>Quality Assurance and Validation: Processes for validating and verifying qualifications data.</a:t>
            </a:r>
            <a:endParaRPr/>
          </a:p>
          <a:p>
            <a:pPr indent="-228600" lvl="0" marL="457200" rtl="0" algn="l">
              <a:lnSpc>
                <a:spcPct val="100000"/>
              </a:lnSpc>
              <a:spcBef>
                <a:spcPts val="0"/>
              </a:spcBef>
              <a:spcAft>
                <a:spcPts val="0"/>
              </a:spcAft>
              <a:buSzPts val="1400"/>
              <a:buFont typeface="Arial"/>
              <a:buAutoNum type="arabicPeriod"/>
            </a:pPr>
            <a:r>
              <a:rPr lang="en-GB"/>
              <a:t>Capacity Development: Building capacity for managing and updating national databases and aligning data with international standards.</a:t>
            </a:r>
            <a:endParaRPr/>
          </a:p>
          <a:p>
            <a:pPr indent="-228600" lvl="0" marL="457200" rtl="0" algn="l">
              <a:lnSpc>
                <a:spcPct val="100000"/>
              </a:lnSpc>
              <a:spcBef>
                <a:spcPts val="0"/>
              </a:spcBef>
              <a:spcAft>
                <a:spcPts val="0"/>
              </a:spcAft>
              <a:buSzPts val="1400"/>
              <a:buFont typeface="Arial"/>
              <a:buAutoNum type="arabicPeriod"/>
            </a:pPr>
            <a:r>
              <a:rPr lang="en-GB"/>
              <a:t>Policy and Strategic Alignment: Understanding policy frameworks and strategic initiatives in the African context.</a:t>
            </a:r>
            <a:endParaRPr/>
          </a:p>
          <a:p>
            <a:pPr indent="0" lvl="0" marL="0" rtl="0" algn="l">
              <a:lnSpc>
                <a:spcPct val="100000"/>
              </a:lnSpc>
              <a:spcBef>
                <a:spcPts val="0"/>
              </a:spcBef>
              <a:spcAft>
                <a:spcPts val="0"/>
              </a:spcAft>
              <a:buSzPts val="1400"/>
              <a:buNone/>
            </a:pPr>
            <a:r>
              <a:t/>
            </a:r>
            <a:endParaRPr/>
          </a:p>
        </p:txBody>
      </p:sp>
      <p:sp>
        <p:nvSpPr>
          <p:cNvPr id="124" name="Google Shape;124;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068aa3037c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g3068aa3037c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g3068aa3037c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068aa3037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3068aa3037c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g3068aa3037c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0655e6eb1c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30655e6eb1c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30655e6eb1c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0655e6eb1c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30655e6eb1c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30655e6eb1c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068aa3037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3068aa3037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3068aa3037c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Identify Relevant Learning Outcomes</a:t>
            </a:r>
            <a:endParaRPr/>
          </a:p>
          <a:p>
            <a:pPr indent="0" lvl="0" marL="0" rtl="0" algn="l">
              <a:lnSpc>
                <a:spcPct val="100000"/>
              </a:lnSpc>
              <a:spcBef>
                <a:spcPts val="0"/>
              </a:spcBef>
              <a:spcAft>
                <a:spcPts val="0"/>
              </a:spcAft>
              <a:buClr>
                <a:schemeClr val="dk1"/>
              </a:buClr>
              <a:buSzPts val="1200"/>
              <a:buFont typeface="Arial"/>
              <a:buNone/>
            </a:pPr>
            <a:r>
              <a:rPr lang="en-GB"/>
              <a:t>Collaborate with educators, industry experts, and accreditation bodies to identify key learning outcomes for each qualification</a:t>
            </a:r>
            <a:endParaRPr/>
          </a:p>
          <a:p>
            <a:pPr indent="0" lvl="0" marL="0" rtl="0" algn="l">
              <a:lnSpc>
                <a:spcPct val="100000"/>
              </a:lnSpc>
              <a:spcBef>
                <a:spcPts val="0"/>
              </a:spcBef>
              <a:spcAft>
                <a:spcPts val="0"/>
              </a:spcAft>
              <a:buClr>
                <a:schemeClr val="dk1"/>
              </a:buClr>
              <a:buSzPts val="1200"/>
              <a:buFont typeface="Arial"/>
              <a:buNone/>
            </a:pPr>
            <a:r>
              <a:rPr lang="en-GB"/>
              <a:t>Ensure alignment with national and international standards</a:t>
            </a:r>
            <a:endParaRPr/>
          </a:p>
          <a:p>
            <a:pPr indent="0" lvl="0" marL="0" rtl="0" algn="l">
              <a:lnSpc>
                <a:spcPct val="100000"/>
              </a:lnSpc>
              <a:spcBef>
                <a:spcPts val="0"/>
              </a:spcBef>
              <a:spcAft>
                <a:spcPts val="0"/>
              </a:spcAft>
              <a:buSzPts val="1400"/>
              <a:buNone/>
            </a:pPr>
            <a:r>
              <a:rPr b="1" lang="en-GB"/>
              <a:t>Standardize Learning Outcomes Descriptions</a:t>
            </a:r>
            <a:endParaRPr/>
          </a:p>
          <a:p>
            <a:pPr indent="0" lvl="0" marL="0" rtl="0" algn="l">
              <a:lnSpc>
                <a:spcPct val="100000"/>
              </a:lnSpc>
              <a:spcBef>
                <a:spcPts val="0"/>
              </a:spcBef>
              <a:spcAft>
                <a:spcPts val="0"/>
              </a:spcAft>
              <a:buClr>
                <a:schemeClr val="dk1"/>
              </a:buClr>
              <a:buSzPts val="1200"/>
              <a:buFont typeface="Arial"/>
              <a:buNone/>
            </a:pPr>
            <a:r>
              <a:rPr lang="en-GB"/>
              <a:t>Use a consistent format and language to describe learning outcomes</a:t>
            </a:r>
            <a:endParaRPr/>
          </a:p>
          <a:p>
            <a:pPr indent="0" lvl="0" marL="0" rtl="0" algn="l">
              <a:lnSpc>
                <a:spcPct val="100000"/>
              </a:lnSpc>
              <a:spcBef>
                <a:spcPts val="0"/>
              </a:spcBef>
              <a:spcAft>
                <a:spcPts val="0"/>
              </a:spcAft>
              <a:buClr>
                <a:schemeClr val="dk1"/>
              </a:buClr>
              <a:buSzPts val="1200"/>
              <a:buFont typeface="Arial"/>
              <a:buNone/>
            </a:pPr>
            <a:r>
              <a:rPr lang="en-GB"/>
              <a:t>Ensure clarity, specificity, and measurability of outcomes</a:t>
            </a:r>
            <a:endParaRPr/>
          </a:p>
          <a:p>
            <a:pPr indent="0" lvl="0" marL="0" rtl="0" algn="l">
              <a:lnSpc>
                <a:spcPct val="100000"/>
              </a:lnSpc>
              <a:spcBef>
                <a:spcPts val="0"/>
              </a:spcBef>
              <a:spcAft>
                <a:spcPts val="0"/>
              </a:spcAft>
              <a:buSzPts val="1400"/>
              <a:buNone/>
            </a:pPr>
            <a:r>
              <a:rPr b="1" lang="en-GB"/>
              <a:t>Embed Learning Outcomes in Qualification Descriptions</a:t>
            </a:r>
            <a:endParaRPr/>
          </a:p>
          <a:p>
            <a:pPr indent="0" lvl="0" marL="0" rtl="0" algn="l">
              <a:lnSpc>
                <a:spcPct val="100000"/>
              </a:lnSpc>
              <a:spcBef>
                <a:spcPts val="0"/>
              </a:spcBef>
              <a:spcAft>
                <a:spcPts val="0"/>
              </a:spcAft>
              <a:buClr>
                <a:schemeClr val="dk1"/>
              </a:buClr>
              <a:buSzPts val="1200"/>
              <a:buFont typeface="Arial"/>
              <a:buNone/>
            </a:pPr>
            <a:r>
              <a:rPr lang="en-GB"/>
              <a:t>Include learning outcomes in the official descriptions of qualifications</a:t>
            </a:r>
            <a:endParaRPr/>
          </a:p>
          <a:p>
            <a:pPr indent="0" lvl="0" marL="0" rtl="0" algn="l">
              <a:lnSpc>
                <a:spcPct val="100000"/>
              </a:lnSpc>
              <a:spcBef>
                <a:spcPts val="0"/>
              </a:spcBef>
              <a:spcAft>
                <a:spcPts val="0"/>
              </a:spcAft>
              <a:buClr>
                <a:schemeClr val="dk1"/>
              </a:buClr>
              <a:buSzPts val="1200"/>
              <a:buFont typeface="Arial"/>
              <a:buNone/>
            </a:pPr>
            <a:r>
              <a:rPr lang="en-GB"/>
              <a:t>Ensure they are prominently featured in qualifications databases</a:t>
            </a:r>
            <a:endParaRPr/>
          </a:p>
          <a:p>
            <a:pPr indent="0" lvl="0" marL="0" rtl="0" algn="l">
              <a:lnSpc>
                <a:spcPct val="100000"/>
              </a:lnSpc>
              <a:spcBef>
                <a:spcPts val="0"/>
              </a:spcBef>
              <a:spcAft>
                <a:spcPts val="0"/>
              </a:spcAft>
              <a:buSzPts val="1400"/>
              <a:buNone/>
            </a:pPr>
            <a:r>
              <a:rPr b="1" lang="en-GB"/>
              <a:t>Use Competency Frameworks</a:t>
            </a:r>
            <a:endParaRPr/>
          </a:p>
          <a:p>
            <a:pPr indent="0" lvl="0" marL="0" rtl="0" algn="l">
              <a:lnSpc>
                <a:spcPct val="100000"/>
              </a:lnSpc>
              <a:spcBef>
                <a:spcPts val="0"/>
              </a:spcBef>
              <a:spcAft>
                <a:spcPts val="0"/>
              </a:spcAft>
              <a:buClr>
                <a:schemeClr val="dk1"/>
              </a:buClr>
              <a:buSzPts val="1200"/>
              <a:buFont typeface="Arial"/>
              <a:buNone/>
            </a:pPr>
            <a:r>
              <a:rPr lang="en-GB"/>
              <a:t>Align learning outcomes with established competency frameworks (e.g., ESCO, national frameworks)</a:t>
            </a:r>
            <a:endParaRPr/>
          </a:p>
          <a:p>
            <a:pPr indent="0" lvl="0" marL="0" rtl="0" algn="l">
              <a:lnSpc>
                <a:spcPct val="100000"/>
              </a:lnSpc>
              <a:spcBef>
                <a:spcPts val="0"/>
              </a:spcBef>
              <a:spcAft>
                <a:spcPts val="0"/>
              </a:spcAft>
              <a:buClr>
                <a:schemeClr val="dk1"/>
              </a:buClr>
              <a:buSzPts val="1200"/>
              <a:buFont typeface="Arial"/>
              <a:buNone/>
            </a:pPr>
            <a:r>
              <a:rPr lang="en-GB"/>
              <a:t>Map learning outcomes to specific competencies and skills</a:t>
            </a:r>
            <a:endParaRPr/>
          </a:p>
          <a:p>
            <a:pPr indent="0" lvl="0" marL="0" rtl="0" algn="l">
              <a:lnSpc>
                <a:spcPct val="100000"/>
              </a:lnSpc>
              <a:spcBef>
                <a:spcPts val="0"/>
              </a:spcBef>
              <a:spcAft>
                <a:spcPts val="0"/>
              </a:spcAft>
              <a:buSzPts val="1400"/>
              <a:buNone/>
            </a:pPr>
            <a:r>
              <a:rPr b="1" lang="en-GB"/>
              <a:t>Implement Quality Assurance Mechanisms</a:t>
            </a:r>
            <a:endParaRPr/>
          </a:p>
          <a:p>
            <a:pPr indent="0" lvl="0" marL="0" rtl="0" algn="l">
              <a:lnSpc>
                <a:spcPct val="100000"/>
              </a:lnSpc>
              <a:spcBef>
                <a:spcPts val="0"/>
              </a:spcBef>
              <a:spcAft>
                <a:spcPts val="0"/>
              </a:spcAft>
              <a:buClr>
                <a:schemeClr val="dk1"/>
              </a:buClr>
              <a:buSzPts val="1200"/>
              <a:buFont typeface="Arial"/>
              <a:buNone/>
            </a:pPr>
            <a:r>
              <a:rPr lang="en-GB"/>
              <a:t>Establish procedures to regularly review and update learning outcomes.</a:t>
            </a:r>
            <a:endParaRPr/>
          </a:p>
          <a:p>
            <a:pPr indent="0" lvl="0" marL="0" rtl="0" algn="l">
              <a:lnSpc>
                <a:spcPct val="100000"/>
              </a:lnSpc>
              <a:spcBef>
                <a:spcPts val="0"/>
              </a:spcBef>
              <a:spcAft>
                <a:spcPts val="0"/>
              </a:spcAft>
              <a:buClr>
                <a:schemeClr val="dk1"/>
              </a:buClr>
              <a:buSzPts val="1200"/>
              <a:buFont typeface="Arial"/>
              <a:buNone/>
            </a:pPr>
            <a:r>
              <a:rPr lang="en-GB"/>
              <a:t>Engage stakeholders in the quality assurance process.</a:t>
            </a:r>
            <a:endParaRPr/>
          </a:p>
          <a:p>
            <a:pPr indent="0" lvl="0" marL="0" rtl="0" algn="l">
              <a:lnSpc>
                <a:spcPct val="100000"/>
              </a:lnSpc>
              <a:spcBef>
                <a:spcPts val="0"/>
              </a:spcBef>
              <a:spcAft>
                <a:spcPts val="0"/>
              </a:spcAft>
              <a:buSzPts val="1400"/>
              <a:buNone/>
            </a:pPr>
            <a:r>
              <a:t/>
            </a:r>
            <a:endParaRPr/>
          </a:p>
        </p:txBody>
      </p:sp>
      <p:sp>
        <p:nvSpPr>
          <p:cNvPr id="177" name="Google Shape;17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cument start page">
  <p:cSld name="Document start page">
    <p:spTree>
      <p:nvGrpSpPr>
        <p:cNvPr id="17"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5"/>
          <p:cNvSpPr/>
          <p:nvPr>
            <p:ph idx="2" type="pic"/>
          </p:nvPr>
        </p:nvSpPr>
        <p:spPr>
          <a:xfrm>
            <a:off x="0" y="0"/>
            <a:ext cx="6096000" cy="6858000"/>
          </a:xfrm>
          <a:prstGeom prst="rect">
            <a:avLst/>
          </a:prstGeom>
          <a:solidFill>
            <a:schemeClr val="dk1"/>
          </a:solidFill>
          <a:ln>
            <a:noFill/>
          </a:ln>
        </p:spPr>
      </p:sp>
      <p:pic>
        <p:nvPicPr>
          <p:cNvPr id="20" name="Google Shape;20;p25"/>
          <p:cNvPicPr preferRelativeResize="0"/>
          <p:nvPr/>
        </p:nvPicPr>
        <p:blipFill rotWithShape="1">
          <a:blip r:embed="rId2">
            <a:alphaModFix/>
          </a:blip>
          <a:srcRect b="0" l="0" r="0" t="0"/>
          <a:stretch/>
        </p:blipFill>
        <p:spPr>
          <a:xfrm>
            <a:off x="6456000" y="395309"/>
            <a:ext cx="1699192" cy="824023"/>
          </a:xfrm>
          <a:prstGeom prst="rect">
            <a:avLst/>
          </a:prstGeom>
          <a:noFill/>
          <a:ln>
            <a:noFill/>
          </a:ln>
        </p:spPr>
      </p:pic>
      <p:sp>
        <p:nvSpPr>
          <p:cNvPr id="21" name="Google Shape;21;p25"/>
          <p:cNvSpPr txBox="1"/>
          <p:nvPr>
            <p:ph idx="11" type="ftr"/>
          </p:nvPr>
        </p:nvSpPr>
        <p:spPr>
          <a:xfrm>
            <a:off x="6826101" y="1614642"/>
            <a:ext cx="5007933" cy="210675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1" i="0" sz="440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2" name="Google Shape;22;p25"/>
          <p:cNvCxnSpPr/>
          <p:nvPr/>
        </p:nvCxnSpPr>
        <p:spPr>
          <a:xfrm>
            <a:off x="6551693" y="1573618"/>
            <a:ext cx="0" cy="2147777"/>
          </a:xfrm>
          <a:prstGeom prst="straightConnector1">
            <a:avLst/>
          </a:prstGeom>
          <a:noFill/>
          <a:ln cap="flat" cmpd="sng" w="92075">
            <a:solidFill>
              <a:schemeClr val="dk1"/>
            </a:solidFill>
            <a:prstDash val="solid"/>
            <a:miter lim="800000"/>
            <a:headEnd len="sm" w="sm" type="none"/>
            <a:tailEnd len="sm" w="sm" type="none"/>
          </a:ln>
        </p:spPr>
      </p:cxnSp>
      <p:sp>
        <p:nvSpPr>
          <p:cNvPr id="23" name="Google Shape;23;p25"/>
          <p:cNvSpPr txBox="1"/>
          <p:nvPr>
            <p:ph idx="1" type="body"/>
          </p:nvPr>
        </p:nvSpPr>
        <p:spPr>
          <a:xfrm>
            <a:off x="6456363" y="4249738"/>
            <a:ext cx="5378450" cy="3307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i="0" sz="2000">
                <a:solidFill>
                  <a:schemeClr val="lt1"/>
                </a:solidFill>
                <a:latin typeface="Nunito Sans"/>
                <a:ea typeface="Nunito Sans"/>
                <a:cs typeface="Nunito Sans"/>
                <a:sym typeface="Nunito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 name="Google Shape;24;p25"/>
          <p:cNvCxnSpPr/>
          <p:nvPr/>
        </p:nvCxnSpPr>
        <p:spPr>
          <a:xfrm>
            <a:off x="6456000" y="4715931"/>
            <a:ext cx="5378034" cy="0"/>
          </a:xfrm>
          <a:prstGeom prst="straightConnector1">
            <a:avLst/>
          </a:prstGeom>
          <a:noFill/>
          <a:ln cap="flat" cmpd="sng" w="19050">
            <a:solidFill>
              <a:schemeClr val="lt1"/>
            </a:solidFill>
            <a:prstDash val="solid"/>
            <a:miter lim="800000"/>
            <a:headEnd len="sm" w="sm" type="none"/>
            <a:tailEnd len="sm" w="sm" type="none"/>
          </a:ln>
        </p:spPr>
      </p:cxnSp>
      <p:sp>
        <p:nvSpPr>
          <p:cNvPr id="25" name="Google Shape;25;p25"/>
          <p:cNvSpPr txBox="1"/>
          <p:nvPr>
            <p:ph idx="3" type="body"/>
          </p:nvPr>
        </p:nvSpPr>
        <p:spPr>
          <a:xfrm>
            <a:off x="6454775" y="4910077"/>
            <a:ext cx="5378450" cy="1668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0" i="0" sz="1800">
                <a:solidFill>
                  <a:schemeClr val="lt1"/>
                </a:solidFill>
                <a:latin typeface="Nunito Sans Light"/>
                <a:ea typeface="Nunito Sans Light"/>
                <a:cs typeface="Nunito Sans Light"/>
                <a:sym typeface="Nunito Sans Light"/>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31"/>
          <p:cNvSpPr txBox="1"/>
          <p:nvPr>
            <p:ph type="title"/>
          </p:nvPr>
        </p:nvSpPr>
        <p:spPr>
          <a:xfrm>
            <a:off x="360000" y="633497"/>
            <a:ext cx="11478648"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1"/>
          <p:cNvSpPr txBox="1"/>
          <p:nvPr>
            <p:ph idx="1" type="body"/>
          </p:nvPr>
        </p:nvSpPr>
        <p:spPr>
          <a:xfrm>
            <a:off x="359999" y="4393975"/>
            <a:ext cx="11478647" cy="16713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A8B8B"/>
              </a:buClr>
              <a:buSzPts val="2400"/>
              <a:buNone/>
              <a:defRPr sz="2400">
                <a:solidFill>
                  <a:srgbClr val="8A8B8B"/>
                </a:solidFill>
              </a:defRPr>
            </a:lvl1pPr>
            <a:lvl2pPr indent="-228600" lvl="1" marL="914400" algn="l">
              <a:lnSpc>
                <a:spcPct val="90000"/>
              </a:lnSpc>
              <a:spcBef>
                <a:spcPts val="500"/>
              </a:spcBef>
              <a:spcAft>
                <a:spcPts val="0"/>
              </a:spcAft>
              <a:buClr>
                <a:srgbClr val="8A8B8B"/>
              </a:buClr>
              <a:buSzPts val="2000"/>
              <a:buNone/>
              <a:defRPr sz="2000">
                <a:solidFill>
                  <a:srgbClr val="8A8B8B"/>
                </a:solidFill>
              </a:defRPr>
            </a:lvl2pPr>
            <a:lvl3pPr indent="-228600" lvl="2" marL="1371600" algn="l">
              <a:lnSpc>
                <a:spcPct val="90000"/>
              </a:lnSpc>
              <a:spcBef>
                <a:spcPts val="500"/>
              </a:spcBef>
              <a:spcAft>
                <a:spcPts val="0"/>
              </a:spcAft>
              <a:buClr>
                <a:srgbClr val="8A8B8B"/>
              </a:buClr>
              <a:buSzPts val="1800"/>
              <a:buNone/>
              <a:defRPr sz="1800">
                <a:solidFill>
                  <a:srgbClr val="8A8B8B"/>
                </a:solidFill>
              </a:defRPr>
            </a:lvl3pPr>
            <a:lvl4pPr indent="-228600" lvl="3" marL="1828800" algn="l">
              <a:lnSpc>
                <a:spcPct val="90000"/>
              </a:lnSpc>
              <a:spcBef>
                <a:spcPts val="500"/>
              </a:spcBef>
              <a:spcAft>
                <a:spcPts val="0"/>
              </a:spcAft>
              <a:buClr>
                <a:srgbClr val="8A8B8B"/>
              </a:buClr>
              <a:buSzPts val="1600"/>
              <a:buNone/>
              <a:defRPr sz="1600">
                <a:solidFill>
                  <a:srgbClr val="8A8B8B"/>
                </a:solidFill>
              </a:defRPr>
            </a:lvl4pPr>
            <a:lvl5pPr indent="-228600" lvl="4" marL="2286000" algn="l">
              <a:lnSpc>
                <a:spcPct val="90000"/>
              </a:lnSpc>
              <a:spcBef>
                <a:spcPts val="500"/>
              </a:spcBef>
              <a:spcAft>
                <a:spcPts val="0"/>
              </a:spcAft>
              <a:buClr>
                <a:srgbClr val="8A8B8B"/>
              </a:buClr>
              <a:buSzPts val="1600"/>
              <a:buNone/>
              <a:defRPr sz="1600">
                <a:solidFill>
                  <a:srgbClr val="8A8B8B"/>
                </a:solidFill>
              </a:defRPr>
            </a:lvl5pPr>
            <a:lvl6pPr indent="-228600" lvl="5" marL="2743200" algn="l">
              <a:lnSpc>
                <a:spcPct val="90000"/>
              </a:lnSpc>
              <a:spcBef>
                <a:spcPts val="500"/>
              </a:spcBef>
              <a:spcAft>
                <a:spcPts val="0"/>
              </a:spcAft>
              <a:buClr>
                <a:srgbClr val="8A8B8B"/>
              </a:buClr>
              <a:buSzPts val="1600"/>
              <a:buNone/>
              <a:defRPr sz="1600">
                <a:solidFill>
                  <a:srgbClr val="8A8B8B"/>
                </a:solidFill>
              </a:defRPr>
            </a:lvl6pPr>
            <a:lvl7pPr indent="-228600" lvl="6" marL="3200400" algn="l">
              <a:lnSpc>
                <a:spcPct val="90000"/>
              </a:lnSpc>
              <a:spcBef>
                <a:spcPts val="500"/>
              </a:spcBef>
              <a:spcAft>
                <a:spcPts val="0"/>
              </a:spcAft>
              <a:buClr>
                <a:srgbClr val="8A8B8B"/>
              </a:buClr>
              <a:buSzPts val="1600"/>
              <a:buNone/>
              <a:defRPr sz="1600">
                <a:solidFill>
                  <a:srgbClr val="8A8B8B"/>
                </a:solidFill>
              </a:defRPr>
            </a:lvl7pPr>
            <a:lvl8pPr indent="-228600" lvl="7" marL="3657600" algn="l">
              <a:lnSpc>
                <a:spcPct val="90000"/>
              </a:lnSpc>
              <a:spcBef>
                <a:spcPts val="500"/>
              </a:spcBef>
              <a:spcAft>
                <a:spcPts val="0"/>
              </a:spcAft>
              <a:buClr>
                <a:srgbClr val="8A8B8B"/>
              </a:buClr>
              <a:buSzPts val="1600"/>
              <a:buNone/>
              <a:defRPr sz="1600">
                <a:solidFill>
                  <a:srgbClr val="8A8B8B"/>
                </a:solidFill>
              </a:defRPr>
            </a:lvl8pPr>
            <a:lvl9pPr indent="-228600" lvl="8" marL="4114800" algn="l">
              <a:lnSpc>
                <a:spcPct val="90000"/>
              </a:lnSpc>
              <a:spcBef>
                <a:spcPts val="500"/>
              </a:spcBef>
              <a:spcAft>
                <a:spcPts val="0"/>
              </a:spcAft>
              <a:buClr>
                <a:srgbClr val="8A8B8B"/>
              </a:buClr>
              <a:buSzPts val="1600"/>
              <a:buNone/>
              <a:defRPr sz="1600">
                <a:solidFill>
                  <a:srgbClr val="8A8B8B"/>
                </a:solidFill>
              </a:defRPr>
            </a:lvl9pPr>
          </a:lstStyle>
          <a:p/>
        </p:txBody>
      </p:sp>
      <p:sp>
        <p:nvSpPr>
          <p:cNvPr id="64" name="Google Shape;64;p31"/>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1"/>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3"/>
          <p:cNvSpPr txBox="1"/>
          <p:nvPr>
            <p:ph type="title"/>
          </p:nvPr>
        </p:nvSpPr>
        <p:spPr>
          <a:xfrm>
            <a:off x="360000" y="624069"/>
            <a:ext cx="11472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 type="body"/>
          </p:nvPr>
        </p:nvSpPr>
        <p:spPr>
          <a:xfrm>
            <a:off x="360000" y="1940107"/>
            <a:ext cx="563757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3"/>
          <p:cNvSpPr txBox="1"/>
          <p:nvPr>
            <p:ph idx="2" type="body"/>
          </p:nvPr>
        </p:nvSpPr>
        <p:spPr>
          <a:xfrm>
            <a:off x="360000" y="2764019"/>
            <a:ext cx="5637575" cy="33211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3"/>
          <p:cNvSpPr txBox="1"/>
          <p:nvPr>
            <p:ph idx="3" type="body"/>
          </p:nvPr>
        </p:nvSpPr>
        <p:spPr>
          <a:xfrm>
            <a:off x="6172200" y="1940107"/>
            <a:ext cx="56598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3"/>
          <p:cNvSpPr txBox="1"/>
          <p:nvPr>
            <p:ph idx="4" type="body"/>
          </p:nvPr>
        </p:nvSpPr>
        <p:spPr>
          <a:xfrm>
            <a:off x="6172200" y="2764019"/>
            <a:ext cx="5659800" cy="33211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36"/>
          <p:cNvSpPr txBox="1"/>
          <p:nvPr>
            <p:ph type="title"/>
          </p:nvPr>
        </p:nvSpPr>
        <p:spPr>
          <a:xfrm>
            <a:off x="360000" y="627132"/>
            <a:ext cx="441202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 type="body"/>
          </p:nvPr>
        </p:nvSpPr>
        <p:spPr>
          <a:xfrm>
            <a:off x="5183188" y="627133"/>
            <a:ext cx="6648812" cy="5449986"/>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36"/>
          <p:cNvSpPr txBox="1"/>
          <p:nvPr>
            <p:ph idx="2" type="body"/>
          </p:nvPr>
        </p:nvSpPr>
        <p:spPr>
          <a:xfrm>
            <a:off x="360000" y="2227332"/>
            <a:ext cx="4412025" cy="38497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3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37"/>
          <p:cNvSpPr txBox="1"/>
          <p:nvPr>
            <p:ph type="title"/>
          </p:nvPr>
        </p:nvSpPr>
        <p:spPr>
          <a:xfrm>
            <a:off x="360000" y="635224"/>
            <a:ext cx="534488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p:nvPr>
            <p:ph idx="2" type="pic"/>
          </p:nvPr>
        </p:nvSpPr>
        <p:spPr>
          <a:xfrm>
            <a:off x="6096000" y="0"/>
            <a:ext cx="6096000" cy="6857999"/>
          </a:xfrm>
          <a:prstGeom prst="rect">
            <a:avLst/>
          </a:prstGeom>
          <a:noFill/>
          <a:ln>
            <a:noFill/>
          </a:ln>
        </p:spPr>
      </p:sp>
      <p:sp>
        <p:nvSpPr>
          <p:cNvPr id="83" name="Google Shape;83;p37"/>
          <p:cNvSpPr txBox="1"/>
          <p:nvPr>
            <p:ph idx="1" type="body"/>
          </p:nvPr>
        </p:nvSpPr>
        <p:spPr>
          <a:xfrm>
            <a:off x="360000" y="2235423"/>
            <a:ext cx="5344885" cy="384169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7"/>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38"/>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8"/>
          <p:cNvSpPr txBox="1"/>
          <p:nvPr>
            <p:ph idx="1" type="body"/>
          </p:nvPr>
        </p:nvSpPr>
        <p:spPr>
          <a:xfrm rot="5400000">
            <a:off x="4120270" y="-1631494"/>
            <a:ext cx="3939749" cy="1147531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8"/>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39"/>
          <p:cNvSpPr txBox="1"/>
          <p:nvPr>
            <p:ph type="title"/>
          </p:nvPr>
        </p:nvSpPr>
        <p:spPr>
          <a:xfrm rot="5400000">
            <a:off x="7824998" y="2071562"/>
            <a:ext cx="5454032" cy="25570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9"/>
          <p:cNvSpPr txBox="1"/>
          <p:nvPr>
            <p:ph idx="1" type="body"/>
          </p:nvPr>
        </p:nvSpPr>
        <p:spPr>
          <a:xfrm rot="5400000">
            <a:off x="2089721" y="-1106633"/>
            <a:ext cx="5454032" cy="89134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9"/>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6"/>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6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SzPts val="900"/>
              <a:buNone/>
              <a:defRPr/>
            </a:lvl1pPr>
            <a:lvl2pPr indent="0" lvl="1" marL="0" algn="l">
              <a:lnSpc>
                <a:spcPct val="100000"/>
              </a:lnSpc>
              <a:spcBef>
                <a:spcPts val="0"/>
              </a:spcBef>
              <a:spcAft>
                <a:spcPts val="0"/>
              </a:spcAft>
              <a:buSzPts val="900"/>
              <a:buNone/>
              <a:defRPr/>
            </a:lvl2pPr>
            <a:lvl3pPr indent="0" lvl="2" marL="0" algn="l">
              <a:lnSpc>
                <a:spcPct val="100000"/>
              </a:lnSpc>
              <a:spcBef>
                <a:spcPts val="0"/>
              </a:spcBef>
              <a:spcAft>
                <a:spcPts val="0"/>
              </a:spcAft>
              <a:buSzPts val="900"/>
              <a:buNone/>
              <a:defRPr/>
            </a:lvl3pPr>
            <a:lvl4pPr indent="0" lvl="3" marL="0" algn="l">
              <a:lnSpc>
                <a:spcPct val="100000"/>
              </a:lnSpc>
              <a:spcBef>
                <a:spcPts val="0"/>
              </a:spcBef>
              <a:spcAft>
                <a:spcPts val="0"/>
              </a:spcAft>
              <a:buSzPts val="900"/>
              <a:buNone/>
              <a:defRPr/>
            </a:lvl4pPr>
            <a:lvl5pPr indent="0" lvl="4" marL="0" algn="l">
              <a:lnSpc>
                <a:spcPct val="100000"/>
              </a:lnSpc>
              <a:spcBef>
                <a:spcPts val="0"/>
              </a:spcBef>
              <a:spcAft>
                <a:spcPts val="0"/>
              </a:spcAft>
              <a:buSzPts val="900"/>
              <a:buNone/>
              <a:defRPr/>
            </a:lvl5pPr>
            <a:lvl6pPr indent="0" lvl="5" marL="0" algn="l">
              <a:lnSpc>
                <a:spcPct val="100000"/>
              </a:lnSpc>
              <a:spcBef>
                <a:spcPts val="0"/>
              </a:spcBef>
              <a:spcAft>
                <a:spcPts val="0"/>
              </a:spcAft>
              <a:buSzPts val="900"/>
              <a:buNone/>
              <a:defRPr/>
            </a:lvl6pPr>
            <a:lvl7pPr indent="0" lvl="6" marL="0" algn="l">
              <a:lnSpc>
                <a:spcPct val="100000"/>
              </a:lnSpc>
              <a:spcBef>
                <a:spcPts val="0"/>
              </a:spcBef>
              <a:spcAft>
                <a:spcPts val="0"/>
              </a:spcAft>
              <a:buSzPts val="900"/>
              <a:buNone/>
              <a:defRPr/>
            </a:lvl7pPr>
            <a:lvl8pPr indent="0" lvl="7" marL="0" algn="l">
              <a:lnSpc>
                <a:spcPct val="100000"/>
              </a:lnSpc>
              <a:spcBef>
                <a:spcPts val="0"/>
              </a:spcBef>
              <a:spcAft>
                <a:spcPts val="0"/>
              </a:spcAft>
              <a:buSzPts val="900"/>
              <a:buNone/>
              <a:defRPr/>
            </a:lvl8pPr>
            <a:lvl9pPr indent="0" lvl="8" marL="0" algn="l">
              <a:lnSpc>
                <a:spcPct val="100000"/>
              </a:lnSpc>
              <a:spcBef>
                <a:spcPts val="0"/>
              </a:spcBef>
              <a:spcAft>
                <a:spcPts val="0"/>
              </a:spcAft>
              <a:buSzPts val="900"/>
              <a:buNone/>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34"/>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2"/>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2"/>
          <p:cNvSpPr txBox="1"/>
          <p:nvPr>
            <p:ph idx="1" type="body"/>
          </p:nvPr>
        </p:nvSpPr>
        <p:spPr>
          <a:xfrm>
            <a:off x="359999" y="1825625"/>
            <a:ext cx="5659801" cy="42514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2"/>
          <p:cNvSpPr txBox="1"/>
          <p:nvPr>
            <p:ph idx="2" type="body"/>
          </p:nvPr>
        </p:nvSpPr>
        <p:spPr>
          <a:xfrm>
            <a:off x="6172200" y="1825625"/>
            <a:ext cx="5655650" cy="42514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2"/>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ing">
  <p:cSld name="Section Heading">
    <p:spTree>
      <p:nvGrpSpPr>
        <p:cNvPr id="44" name="Shape 44"/>
        <p:cNvGrpSpPr/>
        <p:nvPr/>
      </p:nvGrpSpPr>
      <p:grpSpPr>
        <a:xfrm>
          <a:off x="0" y="0"/>
          <a:ext cx="0" cy="0"/>
          <a:chOff x="0" y="0"/>
          <a:chExt cx="0" cy="0"/>
        </a:xfrm>
      </p:grpSpPr>
      <p:sp>
        <p:nvSpPr>
          <p:cNvPr id="45" name="Google Shape;45;p27"/>
          <p:cNvSpPr/>
          <p:nvPr/>
        </p:nvSpPr>
        <p:spPr>
          <a:xfrm>
            <a:off x="0" y="0"/>
            <a:ext cx="12192000" cy="69392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27"/>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7"/>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ing">
  <p:cSld name="1_Section Heading">
    <p:spTree>
      <p:nvGrpSpPr>
        <p:cNvPr id="48" name="Shape 48"/>
        <p:cNvGrpSpPr/>
        <p:nvPr/>
      </p:nvGrpSpPr>
      <p:grpSpPr>
        <a:xfrm>
          <a:off x="0" y="0"/>
          <a:ext cx="0" cy="0"/>
          <a:chOff x="0" y="0"/>
          <a:chExt cx="0" cy="0"/>
        </a:xfrm>
      </p:grpSpPr>
      <p:sp>
        <p:nvSpPr>
          <p:cNvPr id="49" name="Google Shape;49;p28"/>
          <p:cNvSpPr/>
          <p:nvPr/>
        </p:nvSpPr>
        <p:spPr>
          <a:xfrm>
            <a:off x="0" y="0"/>
            <a:ext cx="12192000" cy="69392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28"/>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8"/>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ing">
  <p:cSld name="2_Section Heading">
    <p:spTree>
      <p:nvGrpSpPr>
        <p:cNvPr id="52" name="Shape 52"/>
        <p:cNvGrpSpPr/>
        <p:nvPr/>
      </p:nvGrpSpPr>
      <p:grpSpPr>
        <a:xfrm>
          <a:off x="0" y="0"/>
          <a:ext cx="0" cy="0"/>
          <a:chOff x="0" y="0"/>
          <a:chExt cx="0" cy="0"/>
        </a:xfrm>
      </p:grpSpPr>
      <p:sp>
        <p:nvSpPr>
          <p:cNvPr id="53" name="Google Shape;53;p29"/>
          <p:cNvSpPr/>
          <p:nvPr/>
        </p:nvSpPr>
        <p:spPr>
          <a:xfrm>
            <a:off x="0" y="0"/>
            <a:ext cx="12192000" cy="693928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29"/>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9"/>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30"/>
          <p:cNvSpPr txBox="1"/>
          <p:nvPr>
            <p:ph type="ctrTitle"/>
          </p:nvPr>
        </p:nvSpPr>
        <p:spPr>
          <a:xfrm>
            <a:off x="360000" y="612565"/>
            <a:ext cx="11470556"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0"/>
          <p:cNvSpPr txBox="1"/>
          <p:nvPr>
            <p:ph idx="1" type="subTitle"/>
          </p:nvPr>
        </p:nvSpPr>
        <p:spPr>
          <a:xfrm>
            <a:off x="360000" y="3428999"/>
            <a:ext cx="11470556" cy="265621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9" name="Google Shape;59;p3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24"/>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Nunito Sans ExtraBold"/>
              <a:buNone/>
              <a:defRPr b="1" i="0" sz="4400" u="none" cap="none" strike="noStrike">
                <a:solidFill>
                  <a:schemeClr val="accent1"/>
                </a:solidFill>
                <a:latin typeface="Nunito Sans ExtraBold"/>
                <a:ea typeface="Nunito Sans ExtraBold"/>
                <a:cs typeface="Nunito Sans ExtraBold"/>
                <a:sym typeface="Nunito Sans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4"/>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unito Sans"/>
                <a:ea typeface="Nunito Sans"/>
                <a:cs typeface="Nunito Sans"/>
                <a:sym typeface="Nuni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Nunito Sans"/>
                <a:ea typeface="Nunito Sans"/>
                <a:cs typeface="Nunito Sans"/>
                <a:sym typeface="Nuni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Nunito Sans"/>
                <a:ea typeface="Nunito Sans"/>
                <a:cs typeface="Nunito Sans"/>
                <a:sym typeface="Nuni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Nunito Sans Light"/>
                <a:ea typeface="Nunito Sans Light"/>
                <a:cs typeface="Nunito Sans Light"/>
                <a:sym typeface="Nunito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cxnSp>
        <p:nvCxnSpPr>
          <p:cNvPr id="15" name="Google Shape;15;p24"/>
          <p:cNvCxnSpPr/>
          <p:nvPr/>
        </p:nvCxnSpPr>
        <p:spPr>
          <a:xfrm>
            <a:off x="360000" y="6496826"/>
            <a:ext cx="3519850" cy="0"/>
          </a:xfrm>
          <a:prstGeom prst="straightConnector1">
            <a:avLst/>
          </a:prstGeom>
          <a:noFill/>
          <a:ln cap="flat" cmpd="sng" w="19050">
            <a:solidFill>
              <a:schemeClr val="dk1"/>
            </a:solidFill>
            <a:prstDash val="solid"/>
            <a:miter lim="800000"/>
            <a:headEnd len="sm" w="sm" type="none"/>
            <a:tailEnd len="sm" w="sm" type="none"/>
          </a:ln>
        </p:spPr>
      </p:cxnSp>
      <p:pic>
        <p:nvPicPr>
          <p:cNvPr id="16" name="Google Shape;16;p24"/>
          <p:cNvPicPr preferRelativeResize="0"/>
          <p:nvPr/>
        </p:nvPicPr>
        <p:blipFill rotWithShape="1">
          <a:blip r:embed="rId1">
            <a:alphaModFix/>
          </a:blip>
          <a:srcRect b="0" l="0" r="0" t="0"/>
          <a:stretch/>
        </p:blipFill>
        <p:spPr>
          <a:xfrm>
            <a:off x="360000" y="183852"/>
            <a:ext cx="1065600" cy="3599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5.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uckduckgo.com/aicha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8.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knowledgeinnovation.eu/skill-finder/" TargetMode="Externa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 Id="rId4" Type="http://schemas.openxmlformats.org/officeDocument/2006/relationships/image" Target="../media/image26.png"/><Relationship Id="rId5"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microcredseeker.edu.au/" TargetMode="External"/><Relationship Id="rId4" Type="http://schemas.openxmlformats.org/officeDocument/2006/relationships/hyperlink" Target="https://credentialengine.org/wp-content/uploads/2021/01/Policy-Brief-1.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etf.europa.eu/sites/default/files/2024-06/Qualifications%20databases_report.pdf" TargetMode="External"/><Relationship Id="rId4" Type="http://schemas.openxmlformats.org/officeDocument/2006/relationships/hyperlink" Target="https://dataqualitycampaign.org/wp-content/uploads/2018/09/DQC-Workforce-Linkages-Roadmap-09262018.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etf.europa.eu/sites/default/files/2024-02/Day%201_Session%201_ETF_Big%20Data_E%20Castel-Branco.pdf" TargetMode="External"/><Relationship Id="rId4" Type="http://schemas.openxmlformats.org/officeDocument/2006/relationships/hyperlink" Target="https://dataqualitycampaign.org/wp-content/uploads/2018/09/DQC-Workforce-Linkages-Roadmap-09262018.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3.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A globe with a map on it&#10;&#10;Description automatically generated" id="101" name="Google Shape;101;p1"/>
          <p:cNvPicPr preferRelativeResize="0"/>
          <p:nvPr>
            <p:ph idx="2" type="pic"/>
          </p:nvPr>
        </p:nvPicPr>
        <p:blipFill rotWithShape="1">
          <a:blip r:embed="rId3">
            <a:alphaModFix/>
          </a:blip>
          <a:srcRect b="12500" l="0" r="0" t="12500"/>
          <a:stretch/>
        </p:blipFill>
        <p:spPr>
          <a:xfrm>
            <a:off x="0" y="0"/>
            <a:ext cx="6096000" cy="6858000"/>
          </a:xfrm>
          <a:prstGeom prst="rect">
            <a:avLst/>
          </a:prstGeom>
          <a:solidFill>
            <a:schemeClr val="dk1"/>
          </a:solidFill>
          <a:ln>
            <a:noFill/>
          </a:ln>
        </p:spPr>
      </p:pic>
      <p:sp>
        <p:nvSpPr>
          <p:cNvPr id="102" name="Google Shape;102;p1"/>
          <p:cNvSpPr txBox="1"/>
          <p:nvPr>
            <p:ph idx="11" type="ftr"/>
          </p:nvPr>
        </p:nvSpPr>
        <p:spPr>
          <a:xfrm>
            <a:off x="6826101" y="1503680"/>
            <a:ext cx="5150309" cy="241644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2800" u="sng">
                <a:solidFill>
                  <a:srgbClr val="C00000"/>
                </a:solidFill>
              </a:rPr>
              <a:t>Capacity Development</a:t>
            </a:r>
            <a:endParaRPr/>
          </a:p>
          <a:p>
            <a:pPr indent="0" lvl="0" marL="0" rtl="0" algn="l">
              <a:lnSpc>
                <a:spcPct val="100000"/>
              </a:lnSpc>
              <a:spcBef>
                <a:spcPts val="0"/>
              </a:spcBef>
              <a:spcAft>
                <a:spcPts val="0"/>
              </a:spcAft>
              <a:buSzPts val="1400"/>
              <a:buNone/>
            </a:pPr>
            <a:r>
              <a:rPr lang="en-GB" sz="2800"/>
              <a:t>Qualifications and Credentials Platform (QCP): </a:t>
            </a:r>
            <a:endParaRPr/>
          </a:p>
          <a:p>
            <a:pPr indent="0" lvl="0" marL="0" rtl="0" algn="l">
              <a:lnSpc>
                <a:spcPct val="100000"/>
              </a:lnSpc>
              <a:spcBef>
                <a:spcPts val="0"/>
              </a:spcBef>
              <a:spcAft>
                <a:spcPts val="0"/>
              </a:spcAft>
              <a:buSzPts val="1400"/>
              <a:buNone/>
            </a:pPr>
            <a:r>
              <a:t/>
            </a:r>
            <a:endParaRPr sz="2400"/>
          </a:p>
          <a:p>
            <a:pPr indent="0" lvl="0" marL="0" rtl="0" algn="l">
              <a:lnSpc>
                <a:spcPct val="100000"/>
              </a:lnSpc>
              <a:spcBef>
                <a:spcPts val="0"/>
              </a:spcBef>
              <a:spcAft>
                <a:spcPts val="0"/>
              </a:spcAft>
              <a:buSzPts val="1400"/>
              <a:buNone/>
            </a:pPr>
            <a:r>
              <a:rPr lang="en-GB" sz="2400"/>
              <a:t>Skills, Learning Outcomes and Structured Data</a:t>
            </a:r>
            <a:endParaRPr sz="2400"/>
          </a:p>
        </p:txBody>
      </p:sp>
      <p:sp>
        <p:nvSpPr>
          <p:cNvPr id="103" name="Google Shape;103;p1"/>
          <p:cNvSpPr txBox="1"/>
          <p:nvPr>
            <p:ph idx="1" type="body"/>
          </p:nvPr>
        </p:nvSpPr>
        <p:spPr>
          <a:xfrm>
            <a:off x="6454775" y="4084373"/>
            <a:ext cx="5378450" cy="3307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600"/>
              <a:buNone/>
            </a:pPr>
            <a:r>
              <a:rPr lang="en-GB" sz="1600">
                <a:latin typeface="Calibri"/>
                <a:ea typeface="Calibri"/>
                <a:cs typeface="Calibri"/>
                <a:sym typeface="Calibri"/>
              </a:rPr>
              <a:t>3</a:t>
            </a:r>
            <a:r>
              <a:rPr baseline="30000" lang="en-GB" sz="1600">
                <a:latin typeface="Calibri"/>
                <a:ea typeface="Calibri"/>
                <a:cs typeface="Calibri"/>
                <a:sym typeface="Calibri"/>
              </a:rPr>
              <a:t>rd</a:t>
            </a:r>
            <a:r>
              <a:rPr lang="en-GB" sz="1600">
                <a:latin typeface="Calibri"/>
                <a:ea typeface="Calibri"/>
                <a:cs typeface="Calibri"/>
                <a:sym typeface="Calibri"/>
              </a:rPr>
              <a:t> ACQF Forum – RPL for Practitioners</a:t>
            </a:r>
            <a:endParaRPr sz="1600"/>
          </a:p>
        </p:txBody>
      </p:sp>
      <p:sp>
        <p:nvSpPr>
          <p:cNvPr id="104" name="Google Shape;104;p1"/>
          <p:cNvSpPr txBox="1"/>
          <p:nvPr>
            <p:ph idx="3" type="body"/>
          </p:nvPr>
        </p:nvSpPr>
        <p:spPr>
          <a:xfrm>
            <a:off x="6454775" y="4910077"/>
            <a:ext cx="5378450" cy="1668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GB"/>
              <a:t>4 October 2024</a:t>
            </a:r>
            <a:endParaRPr/>
          </a:p>
        </p:txBody>
      </p:sp>
      <p:pic>
        <p:nvPicPr>
          <p:cNvPr descr="A close-up of a logo&#10;&#10;Description automatically generated" id="105" name="Google Shape;105;p1"/>
          <p:cNvPicPr preferRelativeResize="0"/>
          <p:nvPr/>
        </p:nvPicPr>
        <p:blipFill rotWithShape="1">
          <a:blip r:embed="rId4">
            <a:alphaModFix/>
          </a:blip>
          <a:srcRect b="0" l="0" r="0" t="0"/>
          <a:stretch/>
        </p:blipFill>
        <p:spPr>
          <a:xfrm>
            <a:off x="1282263" y="268951"/>
            <a:ext cx="3878316" cy="698001"/>
          </a:xfrm>
          <a:prstGeom prst="rect">
            <a:avLst/>
          </a:prstGeom>
          <a:noFill/>
          <a:ln>
            <a:noFill/>
          </a:ln>
        </p:spPr>
      </p:pic>
      <p:pic>
        <p:nvPicPr>
          <p:cNvPr id="106" name="Google Shape;106;p1"/>
          <p:cNvPicPr preferRelativeResize="0"/>
          <p:nvPr/>
        </p:nvPicPr>
        <p:blipFill rotWithShape="1">
          <a:blip r:embed="rId5">
            <a:alphaModFix/>
          </a:blip>
          <a:srcRect b="0" l="0" r="0" t="0"/>
          <a:stretch/>
        </p:blipFill>
        <p:spPr>
          <a:xfrm>
            <a:off x="7325958" y="6035040"/>
            <a:ext cx="3507294" cy="4484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e4de86656d_0_7"/>
          <p:cNvSpPr txBox="1"/>
          <p:nvPr>
            <p:ph idx="1" type="body"/>
          </p:nvPr>
        </p:nvSpPr>
        <p:spPr>
          <a:xfrm>
            <a:off x="786386" y="1397499"/>
            <a:ext cx="9837175" cy="35151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000">
                <a:solidFill>
                  <a:schemeClr val="accent4"/>
                </a:solidFill>
              </a:rPr>
              <a:t>Example </a:t>
            </a:r>
            <a:r>
              <a:rPr lang="en-GB" sz="2000">
                <a:solidFill>
                  <a:schemeClr val="accent4"/>
                </a:solidFill>
              </a:rPr>
              <a:t>Learning Opportunity Description</a:t>
            </a:r>
            <a:endParaRPr sz="2000">
              <a:solidFill>
                <a:schemeClr val="accent4"/>
              </a:solidFill>
            </a:endParaRPr>
          </a:p>
          <a:p>
            <a:pPr indent="-349250" lvl="0" marL="457200" rtl="0" algn="l">
              <a:lnSpc>
                <a:spcPct val="115000"/>
              </a:lnSpc>
              <a:spcBef>
                <a:spcPts val="1200"/>
              </a:spcBef>
              <a:spcAft>
                <a:spcPts val="0"/>
              </a:spcAft>
              <a:buClr>
                <a:schemeClr val="accent1"/>
              </a:buClr>
              <a:buSzPts val="1900"/>
              <a:buFont typeface="Arial"/>
              <a:buChar char="•"/>
            </a:pPr>
            <a:r>
              <a:rPr b="1" lang="en-GB" sz="2000">
                <a:solidFill>
                  <a:srgbClr val="000000"/>
                </a:solidFill>
              </a:rPr>
              <a:t>Course Topic:</a:t>
            </a:r>
            <a:r>
              <a:rPr lang="en-GB" sz="2000">
                <a:solidFill>
                  <a:srgbClr val="000000"/>
                </a:solidFill>
              </a:rPr>
              <a:t> Introduction to Data Analysis </a:t>
            </a:r>
            <a:endParaRPr sz="2000">
              <a:solidFill>
                <a:srgbClr val="000000"/>
              </a:solidFill>
            </a:endParaRPr>
          </a:p>
          <a:p>
            <a:pPr indent="-349250" lvl="0" marL="457200" rtl="0" algn="l">
              <a:lnSpc>
                <a:spcPct val="115000"/>
              </a:lnSpc>
              <a:spcBef>
                <a:spcPts val="0"/>
              </a:spcBef>
              <a:spcAft>
                <a:spcPts val="0"/>
              </a:spcAft>
              <a:buClr>
                <a:schemeClr val="accent1"/>
              </a:buClr>
              <a:buSzPts val="1900"/>
              <a:buFont typeface="Arial"/>
              <a:buChar char="•"/>
            </a:pPr>
            <a:r>
              <a:rPr b="1" lang="en-GB" sz="2000">
                <a:solidFill>
                  <a:srgbClr val="000000"/>
                </a:solidFill>
              </a:rPr>
              <a:t>Course description:</a:t>
            </a:r>
            <a:r>
              <a:rPr lang="en-GB" sz="2000">
                <a:solidFill>
                  <a:srgbClr val="000000"/>
                </a:solidFill>
              </a:rPr>
              <a:t> This course will provide students with fundamental skills in data analysis, including data collection, cleaning, visualisation, and interpretation. Students will learn how to use statistical software to manage and analyse data sets, create visual representations of data, and interpret results to make informed decisions.</a:t>
            </a:r>
            <a:br>
              <a:rPr lang="en-GB" sz="2000">
                <a:solidFill>
                  <a:srgbClr val="000000"/>
                </a:solidFill>
              </a:rPr>
            </a:br>
            <a:endParaRPr sz="2000">
              <a:solidFill>
                <a:srgbClr val="000000"/>
              </a:solidFill>
            </a:endParaRPr>
          </a:p>
          <a:p>
            <a:pPr indent="0" lvl="0" marL="0" rtl="0" algn="l">
              <a:lnSpc>
                <a:spcPct val="110000"/>
              </a:lnSpc>
              <a:spcBef>
                <a:spcPts val="0"/>
              </a:spcBef>
              <a:spcAft>
                <a:spcPts val="0"/>
              </a:spcAft>
              <a:buSzPts val="2800"/>
              <a:buNone/>
            </a:pPr>
            <a:r>
              <a:rPr lang="en-GB" sz="2000">
                <a:solidFill>
                  <a:schemeClr val="accent4"/>
                </a:solidFill>
              </a:rPr>
              <a:t>Related </a:t>
            </a:r>
            <a:r>
              <a:rPr b="1" lang="en-GB" sz="2000">
                <a:solidFill>
                  <a:schemeClr val="accent4"/>
                </a:solidFill>
              </a:rPr>
              <a:t>Learning Outcome </a:t>
            </a:r>
            <a:endParaRPr/>
          </a:p>
          <a:p>
            <a:pPr indent="0" lvl="0" marL="107950" rtl="0" algn="l">
              <a:lnSpc>
                <a:spcPct val="115000"/>
              </a:lnSpc>
              <a:spcBef>
                <a:spcPts val="0"/>
              </a:spcBef>
              <a:spcAft>
                <a:spcPts val="0"/>
              </a:spcAft>
              <a:buClr>
                <a:schemeClr val="accent1"/>
              </a:buClr>
              <a:buSzPts val="1900"/>
              <a:buNone/>
            </a:pPr>
            <a:r>
              <a:rPr i="1" lang="en-GB" sz="2000"/>
              <a:t>By the end of this course, students will be able to create visual representations of data </a:t>
            </a:r>
            <a:r>
              <a:rPr i="1" lang="en-GB" sz="2000">
                <a:highlight>
                  <a:schemeClr val="lt1"/>
                </a:highlight>
              </a:rPr>
              <a:t>with the use of statistical software demonstrating accuracy and clarity as measured by the ability to correctly interpret and explain the visualized data in a project presentation.</a:t>
            </a:r>
            <a:endParaRPr i="1" sz="2000">
              <a:highlight>
                <a:schemeClr val="lt1"/>
              </a:highlight>
            </a:endParaRPr>
          </a:p>
          <a:p>
            <a:pPr indent="0" lvl="0" marL="0" rtl="0" algn="l">
              <a:lnSpc>
                <a:spcPct val="115000"/>
              </a:lnSpc>
              <a:spcBef>
                <a:spcPts val="1200"/>
              </a:spcBef>
              <a:spcAft>
                <a:spcPts val="1200"/>
              </a:spcAft>
              <a:buSzPts val="1800"/>
              <a:buNone/>
            </a:pPr>
            <a:r>
              <a:t/>
            </a:r>
            <a:endParaRPr b="1" sz="1900">
              <a:solidFill>
                <a:srgbClr val="000000"/>
              </a:solidFill>
            </a:endParaRPr>
          </a:p>
        </p:txBody>
      </p:sp>
      <p:sp>
        <p:nvSpPr>
          <p:cNvPr id="199" name="Google Shape;199;g2e4de86656d_0_7"/>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200" name="Google Shape;200;g2e4de86656d_0_7"/>
          <p:cNvSpPr txBox="1"/>
          <p:nvPr/>
        </p:nvSpPr>
        <p:spPr>
          <a:xfrm>
            <a:off x="1568439" y="146834"/>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Crafting Learning Outcomes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e57ba0dab3_3_48"/>
          <p:cNvSpPr txBox="1"/>
          <p:nvPr>
            <p:ph idx="1" type="body"/>
          </p:nvPr>
        </p:nvSpPr>
        <p:spPr>
          <a:xfrm>
            <a:off x="634702" y="1285364"/>
            <a:ext cx="10703858" cy="497558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200">
                <a:solidFill>
                  <a:schemeClr val="accent4"/>
                </a:solidFill>
              </a:rPr>
              <a:t>Learning Outcome Structure:</a:t>
            </a:r>
            <a:endParaRPr b="1" sz="2200">
              <a:solidFill>
                <a:schemeClr val="accent4"/>
              </a:solidFill>
            </a:endParaRPr>
          </a:p>
          <a:p>
            <a:pPr indent="-349250" lvl="0" marL="1828800" rtl="0" algn="l">
              <a:lnSpc>
                <a:spcPct val="115000"/>
              </a:lnSpc>
              <a:spcBef>
                <a:spcPts val="1200"/>
              </a:spcBef>
              <a:spcAft>
                <a:spcPts val="0"/>
              </a:spcAft>
              <a:buClr>
                <a:schemeClr val="accent1"/>
              </a:buClr>
              <a:buSzPts val="1760"/>
              <a:buChar char="●"/>
            </a:pPr>
            <a:r>
              <a:rPr b="1" lang="en-GB" sz="2200">
                <a:solidFill>
                  <a:schemeClr val="accent1"/>
                </a:solidFill>
                <a:extLst>
                  <a:ext uri="http://customooxmlschemas.google.com/">
                    <go:slidesCustomData xmlns:go="http://customooxmlschemas.google.com/" textRoundtripDataId="0"/>
                  </a:ext>
                </a:extLst>
              </a:rPr>
              <a:t>Audience: </a:t>
            </a:r>
            <a:r>
              <a:rPr lang="en-GB" sz="2200">
                <a:extLst>
                  <a:ext uri="http://customooxmlschemas.google.com/">
                    <go:slidesCustomData xmlns:go="http://customooxmlschemas.google.com/" textRoundtripDataId="1"/>
                  </a:ext>
                </a:extLst>
              </a:rPr>
              <a:t>Who is achieving the outcome.</a:t>
            </a:r>
            <a:endParaRPr sz="2200">
              <a:extLst>
                <a:ext uri="http://customooxmlschemas.google.com/">
                  <go:slidesCustomData xmlns:go="http://customooxmlschemas.google.com/" textRoundtripDataId="2"/>
                </a:ext>
              </a:extLst>
            </a:endParaRPr>
          </a:p>
          <a:p>
            <a:pPr indent="-349250" lvl="0" marL="1828800" rtl="0" algn="l">
              <a:lnSpc>
                <a:spcPct val="115000"/>
              </a:lnSpc>
              <a:spcBef>
                <a:spcPts val="0"/>
              </a:spcBef>
              <a:spcAft>
                <a:spcPts val="0"/>
              </a:spcAft>
              <a:buClr>
                <a:schemeClr val="accent1"/>
              </a:buClr>
              <a:buSzPts val="1760"/>
              <a:buChar char="●"/>
            </a:pPr>
            <a:r>
              <a:rPr b="1" lang="en-GB" sz="2200">
                <a:solidFill>
                  <a:srgbClr val="002060"/>
                </a:solidFill>
                <a:extLst>
                  <a:ext uri="http://customooxmlschemas.google.com/">
                    <go:slidesCustomData xmlns:go="http://customooxmlschemas.google.com/" textRoundtripDataId="3"/>
                  </a:ext>
                </a:extLst>
              </a:rPr>
              <a:t>Behaviour:</a:t>
            </a:r>
            <a:r>
              <a:rPr lang="en-GB" sz="2200">
                <a:solidFill>
                  <a:srgbClr val="002060"/>
                </a:solidFill>
                <a:extLst>
                  <a:ext uri="http://customooxmlschemas.google.com/">
                    <go:slidesCustomData xmlns:go="http://customooxmlschemas.google.com/" textRoundtripDataId="4"/>
                  </a:ext>
                </a:extLst>
              </a:rPr>
              <a:t> </a:t>
            </a:r>
            <a:r>
              <a:rPr lang="en-GB" sz="2200">
                <a:solidFill>
                  <a:srgbClr val="000000"/>
                </a:solidFill>
                <a:extLst>
                  <a:ext uri="http://customooxmlschemas.google.com/">
                    <go:slidesCustomData xmlns:go="http://customooxmlschemas.google.com/" textRoundtripDataId="5"/>
                  </a:ext>
                </a:extLst>
              </a:rPr>
              <a:t>The outcome, which should start with an action verb</a:t>
            </a:r>
            <a:endParaRPr sz="2200">
              <a:solidFill>
                <a:srgbClr val="000000"/>
              </a:solidFill>
              <a:extLst>
                <a:ext uri="http://customooxmlschemas.google.com/">
                  <go:slidesCustomData xmlns:go="http://customooxmlschemas.google.com/" textRoundtripDataId="6"/>
                </a:ext>
              </a:extLst>
            </a:endParaRPr>
          </a:p>
          <a:p>
            <a:pPr indent="-349250" lvl="0" marL="1828800" rtl="0" algn="l">
              <a:lnSpc>
                <a:spcPct val="115000"/>
              </a:lnSpc>
              <a:spcBef>
                <a:spcPts val="0"/>
              </a:spcBef>
              <a:spcAft>
                <a:spcPts val="0"/>
              </a:spcAft>
              <a:buClr>
                <a:schemeClr val="accent1"/>
              </a:buClr>
              <a:buSzPts val="1760"/>
              <a:buChar char="●"/>
            </a:pPr>
            <a:r>
              <a:rPr b="1" lang="en-GB" sz="2200">
                <a:solidFill>
                  <a:schemeClr val="accent4"/>
                </a:solidFill>
                <a:extLst>
                  <a:ext uri="http://customooxmlschemas.google.com/">
                    <go:slidesCustomData xmlns:go="http://customooxmlschemas.google.com/" textRoundtripDataId="7"/>
                  </a:ext>
                </a:extLst>
              </a:rPr>
              <a:t>Context or conditions:</a:t>
            </a:r>
            <a:r>
              <a:rPr lang="en-GB" sz="2200">
                <a:solidFill>
                  <a:schemeClr val="accent4"/>
                </a:solidFill>
                <a:extLst>
                  <a:ext uri="http://customooxmlschemas.google.com/">
                    <go:slidesCustomData xmlns:go="http://customooxmlschemas.google.com/" textRoundtripDataId="8"/>
                  </a:ext>
                </a:extLst>
              </a:rPr>
              <a:t> </a:t>
            </a:r>
            <a:r>
              <a:rPr lang="en-GB" sz="2200">
                <a:solidFill>
                  <a:srgbClr val="000000"/>
                </a:solidFill>
                <a:extLst>
                  <a:ext uri="http://customooxmlschemas.google.com/">
                    <go:slidesCustomData xmlns:go="http://customooxmlschemas.google.com/" textRoundtripDataId="9"/>
                  </a:ext>
                </a:extLst>
              </a:rPr>
              <a:t>The context of, or the condition under which the knowledge or skills will be applied. </a:t>
            </a:r>
            <a:endParaRPr sz="2200">
              <a:solidFill>
                <a:srgbClr val="000000"/>
              </a:solidFill>
              <a:extLst>
                <a:ext uri="http://customooxmlschemas.google.com/">
                  <go:slidesCustomData xmlns:go="http://customooxmlschemas.google.com/" textRoundtripDataId="10"/>
                </a:ext>
              </a:extLst>
            </a:endParaRPr>
          </a:p>
          <a:p>
            <a:pPr indent="-349250" lvl="0" marL="1828800" rtl="0" algn="l">
              <a:lnSpc>
                <a:spcPct val="115000"/>
              </a:lnSpc>
              <a:spcBef>
                <a:spcPts val="0"/>
              </a:spcBef>
              <a:spcAft>
                <a:spcPts val="0"/>
              </a:spcAft>
              <a:buClr>
                <a:schemeClr val="accent1"/>
              </a:buClr>
              <a:buSzPts val="1760"/>
              <a:buChar char="●"/>
            </a:pPr>
            <a:r>
              <a:rPr b="1" lang="en-GB" sz="2200">
                <a:solidFill>
                  <a:srgbClr val="7030A0"/>
                </a:solidFill>
                <a:highlight>
                  <a:schemeClr val="lt1"/>
                </a:highlight>
                <a:extLst>
                  <a:ext uri="http://customooxmlschemas.google.com/">
                    <go:slidesCustomData xmlns:go="http://customooxmlschemas.google.com/" textRoundtripDataId="11"/>
                  </a:ext>
                </a:extLst>
              </a:rPr>
              <a:t>Criterion for acceptable performance: </a:t>
            </a:r>
            <a:r>
              <a:rPr lang="en-GB" sz="2200">
                <a:solidFill>
                  <a:srgbClr val="000000"/>
                </a:solidFill>
                <a:extLst>
                  <a:ext uri="http://customooxmlschemas.google.com/">
                    <go:slidesCustomData xmlns:go="http://customooxmlschemas.google.com/" textRoundtripDataId="12"/>
                  </a:ext>
                </a:extLst>
              </a:rPr>
              <a:t>The standards that the learner should meet to achieve the outcome. </a:t>
            </a:r>
            <a:endParaRPr b="1" sz="2200">
              <a:solidFill>
                <a:srgbClr val="000000"/>
              </a:solidFill>
              <a:highlight>
                <a:srgbClr val="BF9000"/>
              </a:highlight>
            </a:endParaRPr>
          </a:p>
          <a:p>
            <a:pPr indent="0" lvl="0" marL="0" rtl="0" algn="l">
              <a:lnSpc>
                <a:spcPct val="115000"/>
              </a:lnSpc>
              <a:spcBef>
                <a:spcPts val="1200"/>
              </a:spcBef>
              <a:spcAft>
                <a:spcPts val="0"/>
              </a:spcAft>
              <a:buSzPts val="1800"/>
              <a:buNone/>
            </a:pPr>
            <a:r>
              <a:rPr lang="en-GB" sz="2200">
                <a:solidFill>
                  <a:srgbClr val="24282A"/>
                </a:solidFill>
              </a:rPr>
              <a:t>Example:</a:t>
            </a:r>
            <a:endParaRPr/>
          </a:p>
          <a:p>
            <a:pPr indent="0" lvl="0" marL="0" rtl="0" algn="l">
              <a:lnSpc>
                <a:spcPct val="115000"/>
              </a:lnSpc>
              <a:spcBef>
                <a:spcPts val="1200"/>
              </a:spcBef>
              <a:spcAft>
                <a:spcPts val="0"/>
              </a:spcAft>
              <a:buSzPts val="1800"/>
              <a:buNone/>
            </a:pPr>
            <a:r>
              <a:rPr lang="en-GB" sz="2200">
                <a:solidFill>
                  <a:srgbClr val="24282A"/>
                </a:solidFill>
              </a:rPr>
              <a:t>By the end of this course, </a:t>
            </a:r>
            <a:r>
              <a:rPr lang="en-GB" sz="2200">
                <a:solidFill>
                  <a:schemeClr val="accent1"/>
                </a:solidFill>
              </a:rPr>
              <a:t>students</a:t>
            </a:r>
            <a:r>
              <a:rPr lang="en-GB" sz="2200">
                <a:solidFill>
                  <a:srgbClr val="24282A"/>
                </a:solidFill>
              </a:rPr>
              <a:t> will be able to </a:t>
            </a:r>
            <a:r>
              <a:rPr lang="en-GB" sz="2200">
                <a:solidFill>
                  <a:srgbClr val="002060"/>
                </a:solidFill>
              </a:rPr>
              <a:t>create visual representations of data </a:t>
            </a:r>
            <a:r>
              <a:rPr lang="en-GB" sz="2200">
                <a:solidFill>
                  <a:schemeClr val="accent4"/>
                </a:solidFill>
                <a:highlight>
                  <a:schemeClr val="lt1"/>
                </a:highlight>
              </a:rPr>
              <a:t>with the use of statistical software</a:t>
            </a:r>
            <a:r>
              <a:rPr lang="en-GB" sz="2200">
                <a:solidFill>
                  <a:srgbClr val="741B47"/>
                </a:solidFill>
                <a:highlight>
                  <a:schemeClr val="lt1"/>
                </a:highlight>
              </a:rPr>
              <a:t> </a:t>
            </a:r>
            <a:r>
              <a:rPr lang="en-GB" sz="2200">
                <a:solidFill>
                  <a:srgbClr val="7030A0"/>
                </a:solidFill>
                <a:highlight>
                  <a:schemeClr val="lt1"/>
                </a:highlight>
              </a:rPr>
              <a:t>demonstrating accuracy and clarity as measured by the ability to correctly interpret and explain the visualized data in a project presentation.</a:t>
            </a:r>
            <a:endParaRPr sz="2200">
              <a:solidFill>
                <a:srgbClr val="7030A0"/>
              </a:solidFill>
              <a:highlight>
                <a:schemeClr val="lt1"/>
              </a:highlight>
            </a:endParaRPr>
          </a:p>
          <a:p>
            <a:pPr indent="0" lvl="0" marL="0" rtl="0" algn="ctr">
              <a:lnSpc>
                <a:spcPct val="115000"/>
              </a:lnSpc>
              <a:spcBef>
                <a:spcPts val="1200"/>
              </a:spcBef>
              <a:spcAft>
                <a:spcPts val="0"/>
              </a:spcAft>
              <a:buSzPts val="1800"/>
              <a:buNone/>
            </a:pPr>
            <a:r>
              <a:rPr b="1" lang="en-GB" sz="1900">
                <a:solidFill>
                  <a:srgbClr val="741B47"/>
                </a:solidFill>
                <a:highlight>
                  <a:schemeClr val="lt1"/>
                </a:highlight>
              </a:rPr>
              <a:t> </a:t>
            </a:r>
            <a:endParaRPr b="1" sz="1900">
              <a:solidFill>
                <a:srgbClr val="741B47"/>
              </a:solidFill>
              <a:highlight>
                <a:schemeClr val="lt1"/>
              </a:highlight>
            </a:endParaRPr>
          </a:p>
          <a:p>
            <a:pPr indent="0" lvl="0" marL="0" rtl="0" algn="l">
              <a:lnSpc>
                <a:spcPct val="115000"/>
              </a:lnSpc>
              <a:spcBef>
                <a:spcPts val="1200"/>
              </a:spcBef>
              <a:spcAft>
                <a:spcPts val="1200"/>
              </a:spcAft>
              <a:buSzPts val="1800"/>
              <a:buNone/>
            </a:pPr>
            <a:r>
              <a:t/>
            </a:r>
            <a:endParaRPr sz="1900">
              <a:solidFill>
                <a:srgbClr val="000000"/>
              </a:solidFill>
            </a:endParaRPr>
          </a:p>
        </p:txBody>
      </p:sp>
      <p:sp>
        <p:nvSpPr>
          <p:cNvPr id="207" name="Google Shape;207;g2e57ba0dab3_3_48"/>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208" name="Google Shape;208;g2e57ba0dab3_3_48"/>
          <p:cNvSpPr txBox="1"/>
          <p:nvPr/>
        </p:nvSpPr>
        <p:spPr>
          <a:xfrm>
            <a:off x="1568439" y="146834"/>
            <a:ext cx="10282395" cy="1421126"/>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Crafting Learning Outcomes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e57ba0dab3_3_55"/>
          <p:cNvSpPr txBox="1"/>
          <p:nvPr>
            <p:ph idx="1" type="body"/>
          </p:nvPr>
        </p:nvSpPr>
        <p:spPr>
          <a:xfrm>
            <a:off x="359999" y="1444598"/>
            <a:ext cx="11399785" cy="4928493"/>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200">
                <a:solidFill>
                  <a:schemeClr val="accent4"/>
                </a:solidFill>
              </a:rPr>
              <a:t>Artificial Intelligence – using LLM to support the creation of good Learning Outcomes</a:t>
            </a:r>
            <a:endParaRPr/>
          </a:p>
          <a:p>
            <a:pPr indent="0" lvl="0" marL="0" rtl="0" algn="l">
              <a:lnSpc>
                <a:spcPct val="110000"/>
              </a:lnSpc>
              <a:spcBef>
                <a:spcPts val="0"/>
              </a:spcBef>
              <a:spcAft>
                <a:spcPts val="0"/>
              </a:spcAft>
              <a:buSzPts val="2800"/>
              <a:buNone/>
            </a:pPr>
            <a:r>
              <a:t/>
            </a:r>
            <a:endParaRPr/>
          </a:p>
          <a:p>
            <a:pPr indent="-342900" lvl="0" marL="342900" rtl="0" algn="l">
              <a:lnSpc>
                <a:spcPct val="110000"/>
              </a:lnSpc>
              <a:spcBef>
                <a:spcPts val="0"/>
              </a:spcBef>
              <a:spcAft>
                <a:spcPts val="0"/>
              </a:spcAft>
              <a:buSzPts val="2800"/>
              <a:buChar char="•"/>
            </a:pPr>
            <a:r>
              <a:rPr lang="en-GB" sz="2400">
                <a:solidFill>
                  <a:srgbClr val="000000"/>
                </a:solidFill>
              </a:rPr>
              <a:t>Can only ever be a support!</a:t>
            </a:r>
            <a:endParaRPr/>
          </a:p>
          <a:p>
            <a:pPr indent="-165100" lvl="0" marL="342900" rtl="0" algn="l">
              <a:lnSpc>
                <a:spcPct val="110000"/>
              </a:lnSpc>
              <a:spcBef>
                <a:spcPts val="0"/>
              </a:spcBef>
              <a:spcAft>
                <a:spcPts val="0"/>
              </a:spcAft>
              <a:buSzPts val="2800"/>
              <a:buNone/>
            </a:pPr>
            <a:r>
              <a:t/>
            </a:r>
            <a:endParaRPr sz="2400">
              <a:solidFill>
                <a:srgbClr val="000000"/>
              </a:solidFill>
            </a:endParaRPr>
          </a:p>
          <a:p>
            <a:pPr indent="-342900" lvl="0" marL="342900" rtl="0" algn="l">
              <a:lnSpc>
                <a:spcPct val="110000"/>
              </a:lnSpc>
              <a:spcBef>
                <a:spcPts val="0"/>
              </a:spcBef>
              <a:spcAft>
                <a:spcPts val="0"/>
              </a:spcAft>
              <a:buSzPts val="2800"/>
              <a:buChar char="•"/>
            </a:pPr>
            <a:r>
              <a:rPr lang="en-GB" sz="2400">
                <a:solidFill>
                  <a:srgbClr val="000000"/>
                </a:solidFill>
              </a:rPr>
              <a:t>Still requires manual checks </a:t>
            </a:r>
            <a:br>
              <a:rPr lang="en-GB" sz="2400">
                <a:solidFill>
                  <a:srgbClr val="000000"/>
                </a:solidFill>
              </a:rPr>
            </a:br>
            <a:r>
              <a:rPr lang="en-GB" sz="2400">
                <a:solidFill>
                  <a:srgbClr val="000000"/>
                </a:solidFill>
              </a:rPr>
              <a:t>and Quality Assurance</a:t>
            </a:r>
            <a:endParaRPr/>
          </a:p>
          <a:p>
            <a:pPr indent="-165100" lvl="0" marL="342900" rtl="0" algn="l">
              <a:lnSpc>
                <a:spcPct val="110000"/>
              </a:lnSpc>
              <a:spcBef>
                <a:spcPts val="0"/>
              </a:spcBef>
              <a:spcAft>
                <a:spcPts val="0"/>
              </a:spcAft>
              <a:buSzPts val="2800"/>
              <a:buNone/>
            </a:pPr>
            <a:r>
              <a:t/>
            </a:r>
            <a:endParaRPr sz="2400">
              <a:solidFill>
                <a:srgbClr val="000000"/>
              </a:solidFill>
            </a:endParaRPr>
          </a:p>
          <a:p>
            <a:pPr indent="-342900" lvl="0" marL="342900" rtl="0" algn="l">
              <a:lnSpc>
                <a:spcPct val="110000"/>
              </a:lnSpc>
              <a:spcBef>
                <a:spcPts val="0"/>
              </a:spcBef>
              <a:spcAft>
                <a:spcPts val="0"/>
              </a:spcAft>
              <a:buSzPts val="2800"/>
              <a:buChar char="•"/>
            </a:pPr>
            <a:r>
              <a:rPr lang="en-GB" sz="2400">
                <a:solidFill>
                  <a:srgbClr val="000000"/>
                </a:solidFill>
              </a:rPr>
              <a:t>Can significantly increase efficiency </a:t>
            </a:r>
            <a:br>
              <a:rPr lang="en-GB" sz="2400">
                <a:solidFill>
                  <a:srgbClr val="000000"/>
                </a:solidFill>
              </a:rPr>
            </a:br>
            <a:r>
              <a:rPr lang="en-GB" sz="2400">
                <a:solidFill>
                  <a:srgbClr val="000000"/>
                </a:solidFill>
              </a:rPr>
              <a:t>and performance, particularly for </a:t>
            </a:r>
            <a:br>
              <a:rPr lang="en-GB" sz="2400">
                <a:solidFill>
                  <a:srgbClr val="000000"/>
                </a:solidFill>
              </a:rPr>
            </a:br>
            <a:r>
              <a:rPr lang="en-GB" sz="2400">
                <a:solidFill>
                  <a:srgbClr val="000000"/>
                </a:solidFill>
              </a:rPr>
              <a:t>large sets of data</a:t>
            </a:r>
            <a:endParaRPr/>
          </a:p>
          <a:p>
            <a:pPr indent="-165100" lvl="0" marL="342900" rtl="0" algn="l">
              <a:lnSpc>
                <a:spcPct val="110000"/>
              </a:lnSpc>
              <a:spcBef>
                <a:spcPts val="0"/>
              </a:spcBef>
              <a:spcAft>
                <a:spcPts val="0"/>
              </a:spcAft>
              <a:buSzPts val="2800"/>
              <a:buNone/>
            </a:pPr>
            <a:r>
              <a:t/>
            </a:r>
            <a:endParaRPr sz="1900">
              <a:solidFill>
                <a:srgbClr val="000000"/>
              </a:solidFill>
            </a:endParaRPr>
          </a:p>
        </p:txBody>
      </p:sp>
      <p:sp>
        <p:nvSpPr>
          <p:cNvPr id="215" name="Google Shape;215;g2e57ba0dab3_3_55"/>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pic>
        <p:nvPicPr>
          <p:cNvPr id="216" name="Google Shape;216;g2e57ba0dab3_3_55"/>
          <p:cNvPicPr preferRelativeResize="0"/>
          <p:nvPr/>
        </p:nvPicPr>
        <p:blipFill rotWithShape="1">
          <a:blip r:embed="rId3">
            <a:alphaModFix/>
          </a:blip>
          <a:srcRect b="0" l="9040" r="0" t="0"/>
          <a:stretch/>
        </p:blipFill>
        <p:spPr>
          <a:xfrm flipH="1">
            <a:off x="6663128" y="2338466"/>
            <a:ext cx="5596328" cy="4590772"/>
          </a:xfrm>
          <a:prstGeom prst="rect">
            <a:avLst/>
          </a:prstGeom>
          <a:noFill/>
          <a:ln>
            <a:noFill/>
          </a:ln>
        </p:spPr>
      </p:pic>
      <p:sp>
        <p:nvSpPr>
          <p:cNvPr id="217" name="Google Shape;217;g2e57ba0dab3_3_55"/>
          <p:cNvSpPr txBox="1"/>
          <p:nvPr/>
        </p:nvSpPr>
        <p:spPr>
          <a:xfrm>
            <a:off x="1947134" y="341706"/>
            <a:ext cx="9286290" cy="839053"/>
          </a:xfrm>
          <a:prstGeom prst="rect">
            <a:avLst/>
          </a:prstGeom>
          <a:noFill/>
          <a:ln>
            <a:noFill/>
          </a:ln>
        </p:spPr>
        <p:txBody>
          <a:bodyPr anchorCtr="0" anchor="ctr" bIns="45700" lIns="91425" spcFirstLastPara="1" rIns="91425" wrap="square" tIns="45700">
            <a:normAutofit fontScale="75000" lnSpcReduction="200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Crafting Learning Outcomes using Artificial Intelligence (AI)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221" name="Shape 221"/>
        <p:cNvGrpSpPr/>
        <p:nvPr/>
      </p:nvGrpSpPr>
      <p:grpSpPr>
        <a:xfrm>
          <a:off x="0" y="0"/>
          <a:ext cx="0" cy="0"/>
          <a:chOff x="0" y="0"/>
          <a:chExt cx="0" cy="0"/>
        </a:xfrm>
      </p:grpSpPr>
      <p:sp>
        <p:nvSpPr>
          <p:cNvPr id="222" name="Google Shape;222;p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23" name="Google Shape;223;p7"/>
          <p:cNvSpPr/>
          <p:nvPr/>
        </p:nvSpPr>
        <p:spPr>
          <a:xfrm>
            <a:off x="6286500" y="396850"/>
            <a:ext cx="5524500" cy="891540"/>
          </a:xfrm>
          <a:prstGeom prst="roundRect">
            <a:avLst>
              <a:gd fmla="val 16667" name="adj"/>
            </a:avLst>
          </a:prstGeom>
          <a:solidFill>
            <a:srgbClr val="F4F4F4"/>
          </a:solidFill>
          <a:ln>
            <a:noFill/>
          </a:ln>
        </p:spPr>
        <p:txBody>
          <a:bodyPr anchorCtr="0" anchor="ctr" bIns="45700" lIns="317500" spcFirstLastPara="1" rIns="1143000" wrap="square" tIns="45700">
            <a:normAutofit/>
          </a:bodyPr>
          <a:lstStyle/>
          <a:p>
            <a:pPr indent="0" lvl="0" marL="0" marR="0" rtl="0" algn="l">
              <a:lnSpc>
                <a:spcPct val="100000"/>
              </a:lnSpc>
              <a:spcBef>
                <a:spcPts val="0"/>
              </a:spcBef>
              <a:spcAft>
                <a:spcPts val="0"/>
              </a:spcAft>
              <a:buNone/>
            </a:pPr>
            <a:r>
              <a:rPr b="0" i="0" lang="en-GB" sz="2000" u="none" cap="none" strike="noStrike">
                <a:solidFill>
                  <a:srgbClr val="5B5B5B"/>
                </a:solidFill>
                <a:latin typeface="Arial"/>
                <a:ea typeface="Arial"/>
                <a:cs typeface="Arial"/>
                <a:sym typeface="Arial"/>
              </a:rPr>
              <a:t>Please download and install the Slido app on all computers you use</a:t>
            </a:r>
            <a:endParaRPr b="0" i="0" sz="2000" u="none" cap="none" strike="noStrike">
              <a:solidFill>
                <a:srgbClr val="5B5B5B"/>
              </a:solidFill>
              <a:latin typeface="Arial"/>
              <a:ea typeface="Arial"/>
              <a:cs typeface="Arial"/>
              <a:sym typeface="Arial"/>
            </a:endParaRPr>
          </a:p>
        </p:txBody>
      </p:sp>
      <p:pic>
        <p:nvPicPr>
          <p:cNvPr id="224" name="Google Shape;224;p7"/>
          <p:cNvPicPr preferRelativeResize="0"/>
          <p:nvPr/>
        </p:nvPicPr>
        <p:blipFill rotWithShape="1">
          <a:blip r:embed="rId3">
            <a:alphaModFix/>
          </a:blip>
          <a:srcRect b="0" l="0" r="0" t="0"/>
          <a:stretch/>
        </p:blipFill>
        <p:spPr>
          <a:xfrm>
            <a:off x="10826048" y="543954"/>
            <a:ext cx="597332" cy="597332"/>
          </a:xfrm>
          <a:prstGeom prst="rect">
            <a:avLst/>
          </a:prstGeom>
          <a:noFill/>
          <a:ln>
            <a:noFill/>
          </a:ln>
        </p:spPr>
      </p:pic>
      <p:pic>
        <p:nvPicPr>
          <p:cNvPr id="225" name="Google Shape;225;p7"/>
          <p:cNvPicPr preferRelativeResize="0"/>
          <p:nvPr/>
        </p:nvPicPr>
        <p:blipFill rotWithShape="1">
          <a:blip r:embed="rId4">
            <a:alphaModFix/>
          </a:blip>
          <a:srcRect b="0" l="0" r="0" t="0"/>
          <a:stretch/>
        </p:blipFill>
        <p:spPr>
          <a:xfrm>
            <a:off x="3901440" y="617220"/>
            <a:ext cx="1036320" cy="450799"/>
          </a:xfrm>
          <a:prstGeom prst="rect">
            <a:avLst/>
          </a:prstGeom>
          <a:noFill/>
          <a:ln>
            <a:noFill/>
          </a:ln>
        </p:spPr>
      </p:pic>
      <p:pic>
        <p:nvPicPr>
          <p:cNvPr id="226" name="Google Shape;226;p7"/>
          <p:cNvPicPr preferRelativeResize="0"/>
          <p:nvPr/>
        </p:nvPicPr>
        <p:blipFill rotWithShape="1">
          <a:blip r:embed="rId5">
            <a:alphaModFix/>
          </a:blip>
          <a:srcRect b="0" l="0" r="0" t="0"/>
          <a:stretch/>
        </p:blipFill>
        <p:spPr>
          <a:xfrm>
            <a:off x="1158240" y="2270760"/>
            <a:ext cx="2316480" cy="2316480"/>
          </a:xfrm>
          <a:prstGeom prst="rect">
            <a:avLst/>
          </a:prstGeom>
          <a:noFill/>
          <a:ln>
            <a:noFill/>
          </a:ln>
        </p:spPr>
      </p:pic>
      <p:sp>
        <p:nvSpPr>
          <p:cNvPr id="227" name="Google Shape;227;p7"/>
          <p:cNvSpPr/>
          <p:nvPr/>
        </p:nvSpPr>
        <p:spPr>
          <a:xfrm>
            <a:off x="3901440" y="2571750"/>
            <a:ext cx="7315199" cy="1714500"/>
          </a:xfrm>
          <a:prstGeom prst="rect">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GB" sz="3000" u="none" cap="none" strike="noStrike">
                <a:solidFill>
                  <a:srgbClr val="5B5B5B"/>
                </a:solidFill>
                <a:latin typeface="Arial"/>
                <a:ea typeface="Arial"/>
                <a:cs typeface="Arial"/>
                <a:sym typeface="Arial"/>
              </a:rPr>
              <a:t>Have you previously worked with AI-LLM e.g. ChatGPT or Gemini in your daily work with qualifications?</a:t>
            </a:r>
            <a:endParaRPr b="1" i="0" sz="3000" u="none" cap="none" strike="noStrike">
              <a:solidFill>
                <a:srgbClr val="5B5B5B"/>
              </a:solidFill>
              <a:latin typeface="Arial"/>
              <a:ea typeface="Arial"/>
              <a:cs typeface="Arial"/>
              <a:sym typeface="Arial"/>
            </a:endParaRPr>
          </a:p>
        </p:txBody>
      </p:sp>
      <p:sp>
        <p:nvSpPr>
          <p:cNvPr id="228" name="Google Shape;228;p7"/>
          <p:cNvSpPr/>
          <p:nvPr/>
        </p:nvSpPr>
        <p:spPr>
          <a:xfrm>
            <a:off x="3901440" y="6032500"/>
            <a:ext cx="7315199" cy="450799"/>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b="1" i="0" lang="en-GB" sz="2200" u="none" cap="none" strike="noStrike">
                <a:solidFill>
                  <a:srgbClr val="5B5B5B"/>
                </a:solidFill>
                <a:latin typeface="Arial"/>
                <a:ea typeface="Arial"/>
                <a:cs typeface="Arial"/>
                <a:sym typeface="Arial"/>
              </a:rPr>
              <a:t>ⓘ</a:t>
            </a:r>
            <a:r>
              <a:rPr b="0" i="0" lang="en-GB" sz="2000" u="none" cap="none" strike="noStrike">
                <a:solidFill>
                  <a:srgbClr val="5B5B5B"/>
                </a:solidFill>
                <a:latin typeface="Arial"/>
                <a:ea typeface="Arial"/>
                <a:cs typeface="Arial"/>
                <a:sym typeface="Arial"/>
              </a:rPr>
              <a:t> Start presenting to display the poll results on this slide.</a:t>
            </a:r>
            <a:endParaRPr b="0" i="0" sz="2000" u="none" cap="none" strike="noStrike">
              <a:solidFill>
                <a:srgbClr val="5B5B5B"/>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p:nvPr/>
        </p:nvSpPr>
        <p:spPr>
          <a:xfrm>
            <a:off x="694258" y="2798619"/>
            <a:ext cx="10962033" cy="2965099"/>
          </a:xfrm>
          <a:prstGeom prst="roundRect">
            <a:avLst>
              <a:gd fmla="val 4171"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5" name="Google Shape;235;p35"/>
          <p:cNvSpPr txBox="1"/>
          <p:nvPr>
            <p:ph idx="1" type="body"/>
          </p:nvPr>
        </p:nvSpPr>
        <p:spPr>
          <a:xfrm>
            <a:off x="768149" y="1645921"/>
            <a:ext cx="10963863" cy="395290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200">
                <a:solidFill>
                  <a:schemeClr val="accent4"/>
                </a:solidFill>
              </a:rPr>
              <a:t>Artificial Intelligence – EXAMPLE</a:t>
            </a:r>
            <a:endParaRPr/>
          </a:p>
          <a:p>
            <a:pPr indent="0" lvl="0" marL="0" rtl="0" algn="l">
              <a:lnSpc>
                <a:spcPct val="115000"/>
              </a:lnSpc>
              <a:spcBef>
                <a:spcPts val="1200"/>
              </a:spcBef>
              <a:spcAft>
                <a:spcPts val="0"/>
              </a:spcAft>
              <a:buSzPts val="1800"/>
              <a:buNone/>
            </a:pPr>
            <a:r>
              <a:t/>
            </a:r>
            <a:endParaRPr b="1" sz="1800">
              <a:solidFill>
                <a:srgbClr val="000000"/>
              </a:solidFill>
            </a:endParaRPr>
          </a:p>
          <a:p>
            <a:pPr indent="0" lvl="0" marL="0" rtl="0" algn="l">
              <a:lnSpc>
                <a:spcPct val="115000"/>
              </a:lnSpc>
              <a:spcBef>
                <a:spcPts val="1200"/>
              </a:spcBef>
              <a:spcAft>
                <a:spcPts val="0"/>
              </a:spcAft>
              <a:buSzPts val="1800"/>
              <a:buNone/>
            </a:pPr>
            <a:br>
              <a:rPr b="1" lang="en-GB" sz="1800">
                <a:solidFill>
                  <a:srgbClr val="000000"/>
                </a:solidFill>
              </a:rPr>
            </a:br>
            <a:r>
              <a:rPr b="1" lang="en-GB" sz="1800">
                <a:solidFill>
                  <a:srgbClr val="000000"/>
                </a:solidFill>
              </a:rPr>
              <a:t>Learning Opportunity</a:t>
            </a:r>
            <a:endParaRPr/>
          </a:p>
          <a:p>
            <a:pPr indent="0" lvl="0" marL="0" rtl="0" algn="l">
              <a:lnSpc>
                <a:spcPct val="115000"/>
              </a:lnSpc>
              <a:spcBef>
                <a:spcPts val="1200"/>
              </a:spcBef>
              <a:spcAft>
                <a:spcPts val="0"/>
              </a:spcAft>
              <a:buSzPts val="1800"/>
              <a:buNone/>
            </a:pPr>
            <a:r>
              <a:rPr b="1" lang="en-GB" sz="1800">
                <a:solidFill>
                  <a:srgbClr val="000000"/>
                </a:solidFill>
              </a:rPr>
              <a:t>Course Topic:</a:t>
            </a:r>
            <a:r>
              <a:rPr lang="en-GB" sz="1800">
                <a:solidFill>
                  <a:srgbClr val="000000"/>
                </a:solidFill>
              </a:rPr>
              <a:t> Environmental Science</a:t>
            </a:r>
            <a:endParaRPr sz="1800">
              <a:solidFill>
                <a:srgbClr val="000000"/>
              </a:solidFill>
            </a:endParaRPr>
          </a:p>
          <a:p>
            <a:pPr indent="0" lvl="0" marL="0" rtl="0" algn="l">
              <a:lnSpc>
                <a:spcPct val="115000"/>
              </a:lnSpc>
              <a:spcBef>
                <a:spcPts val="1200"/>
              </a:spcBef>
              <a:spcAft>
                <a:spcPts val="0"/>
              </a:spcAft>
              <a:buSzPts val="1800"/>
              <a:buNone/>
            </a:pPr>
            <a:r>
              <a:rPr b="1" lang="en-GB" sz="1800">
                <a:solidFill>
                  <a:srgbClr val="000000"/>
                </a:solidFill>
              </a:rPr>
              <a:t>Description:</a:t>
            </a:r>
            <a:r>
              <a:rPr lang="en-GB" sz="1800">
                <a:solidFill>
                  <a:srgbClr val="000000"/>
                </a:solidFill>
              </a:rPr>
              <a:t> In this course, students will learn the principles of environmental science, including ecosystem dynamics, natural resource management, and environmental policy. They will engage in fieldwork where they will apply different methods for collecting samples and data, analyse the collected environmental data using basic software tools, and develop strategies for sustainable resource management.</a:t>
            </a:r>
            <a:br>
              <a:rPr lang="en-GB" sz="1800">
                <a:solidFill>
                  <a:srgbClr val="000000"/>
                </a:solidFill>
              </a:rPr>
            </a:br>
            <a:endParaRPr b="1" i="1" sz="1800">
              <a:solidFill>
                <a:schemeClr val="accent1"/>
              </a:solidFill>
            </a:endParaRPr>
          </a:p>
        </p:txBody>
      </p:sp>
      <p:sp>
        <p:nvSpPr>
          <p:cNvPr id="236" name="Google Shape;236;p35"/>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237" name="Google Shape;237;p35"/>
          <p:cNvSpPr txBox="1"/>
          <p:nvPr/>
        </p:nvSpPr>
        <p:spPr>
          <a:xfrm>
            <a:off x="1947134" y="341706"/>
            <a:ext cx="9286290" cy="839053"/>
          </a:xfrm>
          <a:prstGeom prst="rect">
            <a:avLst/>
          </a:prstGeom>
          <a:noFill/>
          <a:ln>
            <a:noFill/>
          </a:ln>
        </p:spPr>
        <p:txBody>
          <a:bodyPr anchorCtr="0" anchor="ctr" bIns="45700" lIns="91425" spcFirstLastPara="1" rIns="91425" wrap="square" tIns="45700">
            <a:normAutofit fontScale="75000" lnSpcReduction="200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Crafting Learning Outcomes using Artificial Intelligence (AI)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2"/>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Possible AI-LLM prompts</a:t>
            </a:r>
            <a:endParaRPr/>
          </a:p>
        </p:txBody>
      </p:sp>
      <p:sp>
        <p:nvSpPr>
          <p:cNvPr id="244" name="Google Shape;244;p5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graphicFrame>
        <p:nvGraphicFramePr>
          <p:cNvPr id="245" name="Google Shape;245;p52"/>
          <p:cNvGraphicFramePr/>
          <p:nvPr/>
        </p:nvGraphicFramePr>
        <p:xfrm>
          <a:off x="476936" y="2196196"/>
          <a:ext cx="3000000" cy="3000000"/>
        </p:xfrm>
        <a:graphic>
          <a:graphicData uri="http://schemas.openxmlformats.org/drawingml/2006/table">
            <a:tbl>
              <a:tblPr bandRow="1" firstRow="1">
                <a:noFill/>
                <a:tableStyleId>{5BCDF27A-10CB-481A-806B-186D64AC4292}</a:tableStyleId>
              </a:tblPr>
              <a:tblGrid>
                <a:gridCol w="3705325"/>
                <a:gridCol w="7082850"/>
              </a:tblGrid>
              <a:tr h="838800">
                <a:tc>
                  <a:txBody>
                    <a:bodyPr/>
                    <a:lstStyle/>
                    <a:p>
                      <a:pPr indent="0" lvl="0" marL="0" marR="0" rtl="0" algn="l">
                        <a:lnSpc>
                          <a:spcPct val="100000"/>
                        </a:lnSpc>
                        <a:spcBef>
                          <a:spcPts val="0"/>
                        </a:spcBef>
                        <a:spcAft>
                          <a:spcPts val="0"/>
                        </a:spcAft>
                        <a:buNone/>
                      </a:pPr>
                      <a:r>
                        <a:rPr lang="en-GB" sz="1800" u="none" cap="none" strike="noStrike"/>
                        <a:t>Weak - simple command</a:t>
                      </a:r>
                      <a:endParaRPr sz="1800" u="none" cap="none" strike="noStrike"/>
                    </a:p>
                  </a:txBody>
                  <a:tcPr marT="45725" marB="45725" marR="91450" marL="91450" anchor="ctr">
                    <a:solidFill>
                      <a:srgbClr val="F5C5CD"/>
                    </a:solidFill>
                  </a:tcPr>
                </a:tc>
                <a:tc>
                  <a:txBody>
                    <a:bodyPr/>
                    <a:lstStyle/>
                    <a:p>
                      <a:pPr indent="0" lvl="0" marL="0" marR="0" rtl="0" algn="l">
                        <a:lnSpc>
                          <a:spcPct val="100000"/>
                        </a:lnSpc>
                        <a:spcBef>
                          <a:spcPts val="0"/>
                        </a:spcBef>
                        <a:spcAft>
                          <a:spcPts val="0"/>
                        </a:spcAft>
                        <a:buNone/>
                      </a:pPr>
                      <a:r>
                        <a:rPr lang="en-GB" sz="1800" u="none" cap="none" strike="noStrike"/>
                        <a:t>Turn this Learning Opportunity into a Learning Outcome: [LO]</a:t>
                      </a:r>
                      <a:endParaRPr sz="1800" u="none" cap="none" strike="noStrike"/>
                    </a:p>
                  </a:txBody>
                  <a:tcPr marT="45725" marB="45725" marR="91450" marL="91450" anchor="ctr"/>
                </a:tc>
              </a:tr>
              <a:tr h="1184175">
                <a:tc>
                  <a:txBody>
                    <a:bodyPr/>
                    <a:lstStyle/>
                    <a:p>
                      <a:pPr indent="0" lvl="0" marL="114300" marR="0" rtl="0" algn="l">
                        <a:lnSpc>
                          <a:spcPct val="100000"/>
                        </a:lnSpc>
                        <a:spcBef>
                          <a:spcPts val="0"/>
                        </a:spcBef>
                        <a:spcAft>
                          <a:spcPts val="0"/>
                        </a:spcAft>
                        <a:buClr>
                          <a:srgbClr val="000000"/>
                        </a:buClr>
                        <a:buSzPts val="1800"/>
                        <a:buFont typeface="Arial"/>
                        <a:buNone/>
                      </a:pPr>
                      <a:r>
                        <a:rPr lang="en-GB" sz="1800" u="none" cap="none" strike="noStrike"/>
                        <a:t>Ok - asking the AI-LLM to research context first</a:t>
                      </a:r>
                      <a:endParaRPr sz="1800" u="none" cap="none" strike="noStrike"/>
                    </a:p>
                  </a:txBody>
                  <a:tcPr marT="45725" marB="45725" marR="91450" marL="91450" anchor="ctr">
                    <a:solidFill>
                      <a:srgbClr val="F5EFE4"/>
                    </a:solidFill>
                  </a:tcPr>
                </a:tc>
                <a:tc>
                  <a:txBody>
                    <a:bodyPr/>
                    <a:lstStyle/>
                    <a:p>
                      <a:pPr indent="0" lvl="0" marL="0" marR="0" rtl="0" algn="l">
                        <a:lnSpc>
                          <a:spcPct val="100000"/>
                        </a:lnSpc>
                        <a:spcBef>
                          <a:spcPts val="0"/>
                        </a:spcBef>
                        <a:spcAft>
                          <a:spcPts val="0"/>
                        </a:spcAft>
                        <a:buNone/>
                      </a:pPr>
                      <a:r>
                        <a:rPr lang="en-GB" sz="1800" u="none" cap="none" strike="noStrike"/>
                        <a:t>Research the best way Learning Outcomes should be structured and then turn the following Learning Opportunity into a Learning Outcome: [LO]</a:t>
                      </a:r>
                      <a:endParaRPr sz="1800" u="none" cap="none" strike="noStrike"/>
                    </a:p>
                  </a:txBody>
                  <a:tcPr marT="45725" marB="45725" marR="91450" marL="91450" anchor="ctr"/>
                </a:tc>
              </a:tr>
              <a:tr h="1529550">
                <a:tc>
                  <a:txBody>
                    <a:bodyPr/>
                    <a:lstStyle/>
                    <a:p>
                      <a:pPr indent="0" lvl="0" marL="0" marR="0" rtl="0" algn="l">
                        <a:lnSpc>
                          <a:spcPct val="100000"/>
                        </a:lnSpc>
                        <a:spcBef>
                          <a:spcPts val="0"/>
                        </a:spcBef>
                        <a:spcAft>
                          <a:spcPts val="0"/>
                        </a:spcAft>
                        <a:buNone/>
                      </a:pPr>
                      <a:r>
                        <a:rPr lang="en-GB" sz="1800" u="none" cap="none" strike="noStrike"/>
                        <a:t>Ideal - Providing the AI-LLM with concrete context and precise instructions yourself</a:t>
                      </a:r>
                      <a:endParaRPr sz="1800" u="none" cap="none" strike="noStrike"/>
                    </a:p>
                  </a:txBody>
                  <a:tcPr marT="45725" marB="45725" marR="91450" marL="91450" anchor="ctr">
                    <a:solidFill>
                      <a:srgbClr val="BAFFD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Turn the following Learning Opportunity into a Learning Outcome, using the following context: Learning Outcome should be structures […]: [LO]</a:t>
                      </a:r>
                      <a:endParaRPr/>
                    </a:p>
                    <a:p>
                      <a:pPr indent="0" lvl="0" marL="0" marR="0" rtl="0" algn="l">
                        <a:lnSpc>
                          <a:spcPct val="100000"/>
                        </a:lnSpc>
                        <a:spcBef>
                          <a:spcPts val="0"/>
                        </a:spcBef>
                        <a:spcAft>
                          <a:spcPts val="0"/>
                        </a:spcAft>
                        <a:buNone/>
                      </a:pPr>
                      <a:r>
                        <a:t/>
                      </a:r>
                      <a:endParaRPr sz="1800" u="none" cap="none" strike="noStrike"/>
                    </a:p>
                  </a:txBody>
                  <a:tcPr marT="45725" marB="45725" marR="91450" marL="9145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6"/>
          <p:cNvSpPr/>
          <p:nvPr/>
        </p:nvSpPr>
        <p:spPr>
          <a:xfrm>
            <a:off x="694258" y="2798619"/>
            <a:ext cx="10962033" cy="2146435"/>
          </a:xfrm>
          <a:prstGeom prst="roundRect">
            <a:avLst>
              <a:gd fmla="val 4171"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2" name="Google Shape;252;p6"/>
          <p:cNvSpPr txBox="1"/>
          <p:nvPr>
            <p:ph idx="1" type="body"/>
          </p:nvPr>
        </p:nvSpPr>
        <p:spPr>
          <a:xfrm>
            <a:off x="768149" y="1766057"/>
            <a:ext cx="10963863" cy="4607033"/>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t/>
            </a:r>
            <a:endParaRPr sz="1900">
              <a:solidFill>
                <a:srgbClr val="000000"/>
              </a:solidFill>
            </a:endParaRPr>
          </a:p>
          <a:p>
            <a:pPr indent="0" lvl="0" marL="0" rtl="0" algn="l">
              <a:lnSpc>
                <a:spcPct val="110000"/>
              </a:lnSpc>
              <a:spcBef>
                <a:spcPts val="0"/>
              </a:spcBef>
              <a:spcAft>
                <a:spcPts val="0"/>
              </a:spcAft>
              <a:buSzPts val="2800"/>
              <a:buNone/>
            </a:pPr>
            <a:r>
              <a:rPr lang="en-GB" sz="1900">
                <a:solidFill>
                  <a:srgbClr val="000000"/>
                </a:solidFill>
              </a:rPr>
              <a:t>Try yourself via anonymous access to most common AI-LLMs: </a:t>
            </a:r>
            <a:r>
              <a:rPr lang="en-GB" sz="1900" u="sng">
                <a:solidFill>
                  <a:srgbClr val="000000"/>
                </a:solidFill>
                <a:hlinkClick r:id="rId3">
                  <a:extLst>
                    <a:ext uri="{A12FA001-AC4F-418D-AE19-62706E023703}">
                      <ahyp:hlinkClr val="tx"/>
                    </a:ext>
                  </a:extLst>
                </a:hlinkClick>
              </a:rPr>
              <a:t>https://duckduckgo.com/aichat</a:t>
            </a:r>
            <a:br>
              <a:rPr lang="en-GB" sz="1900">
                <a:solidFill>
                  <a:srgbClr val="000000"/>
                </a:solidFill>
              </a:rPr>
            </a:br>
            <a:endParaRPr sz="1900">
              <a:solidFill>
                <a:srgbClr val="000000"/>
              </a:solidFill>
            </a:endParaRPr>
          </a:p>
          <a:p>
            <a:pPr indent="0" lvl="0" marL="114300" rtl="0" algn="l">
              <a:lnSpc>
                <a:spcPct val="90000"/>
              </a:lnSpc>
              <a:spcBef>
                <a:spcPts val="1200"/>
              </a:spcBef>
              <a:spcAft>
                <a:spcPts val="0"/>
              </a:spcAft>
              <a:buSzPts val="1800"/>
              <a:buNone/>
            </a:pPr>
            <a:r>
              <a:rPr b="1" lang="en-GB" sz="1800">
                <a:solidFill>
                  <a:srgbClr val="000000"/>
                </a:solidFill>
              </a:rPr>
              <a:t>Possible response: </a:t>
            </a:r>
            <a:endParaRPr/>
          </a:p>
          <a:p>
            <a:pPr indent="0" lvl="0" marL="114300" rtl="0" algn="l">
              <a:lnSpc>
                <a:spcPct val="90000"/>
              </a:lnSpc>
              <a:spcBef>
                <a:spcPts val="2400"/>
              </a:spcBef>
              <a:spcAft>
                <a:spcPts val="0"/>
              </a:spcAft>
              <a:buSzPts val="1800"/>
              <a:buNone/>
            </a:pPr>
            <a:r>
              <a:rPr i="1" lang="en-GB" sz="1800">
                <a:solidFill>
                  <a:srgbClr val="000000"/>
                </a:solidFill>
              </a:rPr>
              <a:t>“By the end of the course, students should be able to apply appropriate methods for collecting samples and data during field work in different environmental contexts, providing clear and well-supported reasons for their choices, and demonstrating adherence to best practices, including correct use of equipment and safety protocols. “</a:t>
            </a:r>
            <a:endParaRPr/>
          </a:p>
          <a:p>
            <a:pPr indent="0" lvl="0" marL="114300" rtl="0" algn="l">
              <a:lnSpc>
                <a:spcPct val="90000"/>
              </a:lnSpc>
              <a:spcBef>
                <a:spcPts val="2200"/>
              </a:spcBef>
              <a:spcAft>
                <a:spcPts val="0"/>
              </a:spcAft>
              <a:buSzPts val="1800"/>
              <a:buNone/>
            </a:pPr>
            <a:r>
              <a:t/>
            </a:r>
            <a:endParaRPr sz="1900">
              <a:solidFill>
                <a:srgbClr val="000000"/>
              </a:solidFill>
            </a:endParaRPr>
          </a:p>
        </p:txBody>
      </p:sp>
      <p:sp>
        <p:nvSpPr>
          <p:cNvPr id="253" name="Google Shape;253;p6"/>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254" name="Google Shape;254;p6"/>
          <p:cNvSpPr txBox="1"/>
          <p:nvPr/>
        </p:nvSpPr>
        <p:spPr>
          <a:xfrm>
            <a:off x="1947134" y="341706"/>
            <a:ext cx="9286290" cy="839053"/>
          </a:xfrm>
          <a:prstGeom prst="rect">
            <a:avLst/>
          </a:prstGeom>
          <a:noFill/>
          <a:ln>
            <a:noFill/>
          </a:ln>
        </p:spPr>
        <p:txBody>
          <a:bodyPr anchorCtr="0" anchor="ctr" bIns="45700" lIns="91425" spcFirstLastPara="1" rIns="91425" wrap="square" tIns="45700">
            <a:normAutofit fontScale="75000" lnSpcReduction="200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Crafting Learning Outcomes using Artificial Intelligence (AI)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txBox="1"/>
          <p:nvPr>
            <p:ph idx="1" type="body"/>
          </p:nvPr>
        </p:nvSpPr>
        <p:spPr>
          <a:xfrm>
            <a:off x="834931" y="1822141"/>
            <a:ext cx="9675753" cy="626091"/>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800"/>
              <a:buNone/>
            </a:pPr>
            <a:r>
              <a:rPr b="1" lang="en-GB" sz="2600">
                <a:solidFill>
                  <a:schemeClr val="accent4"/>
                </a:solidFill>
              </a:rPr>
              <a:t>Understanding </a:t>
            </a:r>
            <a:r>
              <a:rPr b="1" lang="en-GB" sz="2600" u="sng">
                <a:solidFill>
                  <a:schemeClr val="accent4"/>
                </a:solidFill>
              </a:rPr>
              <a:t>Structured</a:t>
            </a:r>
            <a:r>
              <a:rPr b="1" lang="en-GB" sz="2600">
                <a:solidFill>
                  <a:schemeClr val="accent4"/>
                </a:solidFill>
              </a:rPr>
              <a:t> Data</a:t>
            </a:r>
            <a:endParaRPr b="1" sz="2600">
              <a:solidFill>
                <a:schemeClr val="accent4"/>
              </a:solidFill>
            </a:endParaRPr>
          </a:p>
          <a:p>
            <a:pPr indent="0" lvl="0" marL="0" rtl="0" algn="l">
              <a:lnSpc>
                <a:spcPct val="90000"/>
              </a:lnSpc>
              <a:spcBef>
                <a:spcPts val="0"/>
              </a:spcBef>
              <a:spcAft>
                <a:spcPts val="0"/>
              </a:spcAft>
              <a:buSzPts val="1800"/>
              <a:buNone/>
            </a:pPr>
            <a:r>
              <a:t/>
            </a:r>
            <a:endParaRPr b="1" u="sng"/>
          </a:p>
          <a:p>
            <a:pPr indent="0" lvl="0" marL="0" rtl="0" algn="l">
              <a:lnSpc>
                <a:spcPct val="90000"/>
              </a:lnSpc>
              <a:spcBef>
                <a:spcPts val="1000"/>
              </a:spcBef>
              <a:spcAft>
                <a:spcPts val="0"/>
              </a:spcAft>
              <a:buSzPts val="1800"/>
              <a:buNone/>
            </a:pPr>
            <a:r>
              <a:t/>
            </a:r>
            <a:endParaRPr sz="2400"/>
          </a:p>
        </p:txBody>
      </p:sp>
      <p:sp>
        <p:nvSpPr>
          <p:cNvPr id="261" name="Google Shape;261;p2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62" name="Google Shape;262;p2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63" name="Google Shape;263;p20"/>
          <p:cNvSpPr txBox="1"/>
          <p:nvPr/>
        </p:nvSpPr>
        <p:spPr>
          <a:xfrm>
            <a:off x="768149" y="761728"/>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Structured Data and Data Standards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264" name="Google Shape;264;p20"/>
          <p:cNvSpPr txBox="1"/>
          <p:nvPr/>
        </p:nvSpPr>
        <p:spPr>
          <a:xfrm>
            <a:off x="893575" y="2478928"/>
            <a:ext cx="4557414" cy="254732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24282A"/>
                </a:solidFill>
                <a:latin typeface="Nunito Sans"/>
                <a:ea typeface="Nunito Sans"/>
                <a:cs typeface="Nunito Sans"/>
                <a:sym typeface="Nunito Sans"/>
              </a:rPr>
              <a:t>Definition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400"/>
              <a:buFont typeface="Arial"/>
              <a:buNone/>
            </a:pPr>
            <a:r>
              <a:rPr b="0" i="0" lang="en-GB" sz="2400" u="none" cap="none" strike="noStrike">
                <a:solidFill>
                  <a:srgbClr val="24282A"/>
                </a:solidFill>
                <a:latin typeface="Nunito Sans"/>
                <a:ea typeface="Nunito Sans"/>
                <a:cs typeface="Nunito Sans"/>
                <a:sym typeface="Nunito Sans"/>
              </a:rPr>
              <a:t>Data that is organised </a:t>
            </a:r>
            <a:br>
              <a:rPr b="0" i="0" lang="en-GB" sz="2400" u="none" cap="none" strike="noStrike">
                <a:solidFill>
                  <a:srgbClr val="24282A"/>
                </a:solidFill>
                <a:latin typeface="Nunito Sans"/>
                <a:ea typeface="Nunito Sans"/>
                <a:cs typeface="Nunito Sans"/>
                <a:sym typeface="Nunito Sans"/>
              </a:rPr>
            </a:br>
            <a:r>
              <a:rPr b="0" i="0" lang="en-GB" sz="2400" u="none" cap="none" strike="noStrike">
                <a:solidFill>
                  <a:srgbClr val="24282A"/>
                </a:solidFill>
                <a:latin typeface="Nunito Sans"/>
                <a:ea typeface="Nunito Sans"/>
                <a:cs typeface="Nunito Sans"/>
                <a:sym typeface="Nunito Sans"/>
              </a:rPr>
              <a:t>in a fixed, predefined format or schema, making it easily viewable, sortable and searchable.</a:t>
            </a:r>
            <a:br>
              <a:rPr b="0" i="0" lang="en-GB" sz="2400" u="none" cap="none" strike="noStrike">
                <a:solidFill>
                  <a:srgbClr val="24282A"/>
                </a:solidFill>
                <a:latin typeface="Nunito Sans"/>
                <a:ea typeface="Nunito Sans"/>
                <a:cs typeface="Nunito Sans"/>
                <a:sym typeface="Nunito Sans"/>
              </a:rPr>
            </a:br>
            <a:endParaRPr b="0" i="0" sz="2400" u="none" cap="none" strike="noStrike">
              <a:solidFill>
                <a:srgbClr val="24282A"/>
              </a:solidFill>
              <a:latin typeface="Nunito Sans"/>
              <a:ea typeface="Nunito Sans"/>
              <a:cs typeface="Nunito Sans"/>
              <a:sym typeface="Nunito Sans"/>
            </a:endParaRPr>
          </a:p>
        </p:txBody>
      </p:sp>
      <p:sp>
        <p:nvSpPr>
          <p:cNvPr id="265" name="Google Shape;265;p20"/>
          <p:cNvSpPr txBox="1"/>
          <p:nvPr/>
        </p:nvSpPr>
        <p:spPr>
          <a:xfrm>
            <a:off x="6410262" y="2457403"/>
            <a:ext cx="4640282" cy="13459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24282A"/>
                </a:solidFill>
                <a:latin typeface="Nunito Sans"/>
                <a:ea typeface="Nunito Sans"/>
                <a:cs typeface="Nunito Sans"/>
                <a:sym typeface="Nunito Sans"/>
              </a:rPr>
              <a:t>Examples</a:t>
            </a:r>
            <a:endParaRPr b="0" i="0" sz="2400" u="none" cap="none" strike="noStrike">
              <a:solidFill>
                <a:srgbClr val="24282A"/>
              </a:solidFill>
              <a:latin typeface="Nunito Sans"/>
              <a:ea typeface="Nunito Sans"/>
              <a:cs typeface="Nunito Sans"/>
              <a:sym typeface="Nunito Sans"/>
            </a:endParaRPr>
          </a:p>
          <a:p>
            <a:pPr indent="-342900" lvl="0" marL="342900" marR="0" rtl="0" algn="l">
              <a:lnSpc>
                <a:spcPct val="90000"/>
              </a:lnSpc>
              <a:spcBef>
                <a:spcPts val="1000"/>
              </a:spcBef>
              <a:spcAft>
                <a:spcPts val="0"/>
              </a:spcAft>
              <a:buClr>
                <a:srgbClr val="000000"/>
              </a:buClr>
              <a:buSzPts val="2400"/>
              <a:buFont typeface="Arial"/>
              <a:buChar char="•"/>
            </a:pPr>
            <a:r>
              <a:rPr b="0" i="0" lang="en-GB" sz="2400" u="none" cap="none" strike="noStrike">
                <a:solidFill>
                  <a:srgbClr val="24282A"/>
                </a:solidFill>
                <a:latin typeface="Nunito Sans"/>
                <a:ea typeface="Nunito Sans"/>
                <a:cs typeface="Nunito Sans"/>
                <a:sym typeface="Nunito Sans"/>
              </a:rPr>
              <a:t>Databases</a:t>
            </a:r>
            <a:endParaRPr/>
          </a:p>
          <a:p>
            <a:pPr indent="-342900" lvl="0" marL="342900" marR="0" rtl="0" algn="l">
              <a:lnSpc>
                <a:spcPct val="90000"/>
              </a:lnSpc>
              <a:spcBef>
                <a:spcPts val="1000"/>
              </a:spcBef>
              <a:spcAft>
                <a:spcPts val="0"/>
              </a:spcAft>
              <a:buClr>
                <a:srgbClr val="000000"/>
              </a:buClr>
              <a:buSzPts val="2400"/>
              <a:buFont typeface="Arial"/>
              <a:buChar char="•"/>
            </a:pPr>
            <a:r>
              <a:rPr b="0" i="0" lang="en-GB" sz="2400" u="none" cap="none" strike="noStrike">
                <a:solidFill>
                  <a:srgbClr val="24282A"/>
                </a:solidFill>
                <a:latin typeface="Nunito Sans"/>
                <a:ea typeface="Nunito Sans"/>
                <a:cs typeface="Nunito Sans"/>
                <a:sym typeface="Nunito Sans"/>
              </a:rPr>
              <a:t>XML files</a:t>
            </a:r>
            <a:endParaRPr/>
          </a:p>
        </p:txBody>
      </p:sp>
      <p:pic>
        <p:nvPicPr>
          <p:cNvPr descr="Hamburger Menu Icon with solid fill" id="266" name="Google Shape;266;p20"/>
          <p:cNvPicPr preferRelativeResize="0"/>
          <p:nvPr/>
        </p:nvPicPr>
        <p:blipFill rotWithShape="1">
          <a:blip r:embed="rId3">
            <a:alphaModFix/>
          </a:blip>
          <a:srcRect b="0" l="0" r="0" t="0"/>
          <a:stretch/>
        </p:blipFill>
        <p:spPr>
          <a:xfrm>
            <a:off x="10222275" y="2446043"/>
            <a:ext cx="710381" cy="710381"/>
          </a:xfrm>
          <a:prstGeom prst="rect">
            <a:avLst/>
          </a:prstGeom>
          <a:noFill/>
          <a:ln>
            <a:noFill/>
          </a:ln>
        </p:spPr>
      </p:pic>
      <p:pic>
        <p:nvPicPr>
          <p:cNvPr descr="Chat bubble with solid fill" id="267" name="Google Shape;267;p20"/>
          <p:cNvPicPr preferRelativeResize="0"/>
          <p:nvPr/>
        </p:nvPicPr>
        <p:blipFill rotWithShape="1">
          <a:blip r:embed="rId4">
            <a:alphaModFix/>
          </a:blip>
          <a:srcRect b="0" l="0" r="0" t="0"/>
          <a:stretch/>
        </p:blipFill>
        <p:spPr>
          <a:xfrm>
            <a:off x="4677693" y="2446043"/>
            <a:ext cx="773296" cy="7732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e57ba0dab3_3_0"/>
          <p:cNvSpPr txBox="1"/>
          <p:nvPr>
            <p:ph idx="1" type="body"/>
          </p:nvPr>
        </p:nvSpPr>
        <p:spPr>
          <a:xfrm>
            <a:off x="716700" y="1420208"/>
            <a:ext cx="11475300" cy="517153"/>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800"/>
              <a:buNone/>
            </a:pPr>
            <a:r>
              <a:rPr b="1" lang="en-GB" sz="2600">
                <a:solidFill>
                  <a:schemeClr val="accent4"/>
                </a:solidFill>
              </a:rPr>
              <a:t>Benefits and Importance of Structured Data</a:t>
            </a:r>
            <a:endParaRPr b="1" sz="2600">
              <a:solidFill>
                <a:schemeClr val="accent4"/>
              </a:solidFill>
            </a:endParaRPr>
          </a:p>
          <a:p>
            <a:pPr indent="0" lvl="0" marL="0" rtl="0" algn="l">
              <a:lnSpc>
                <a:spcPct val="90000"/>
              </a:lnSpc>
              <a:spcBef>
                <a:spcPts val="0"/>
              </a:spcBef>
              <a:spcAft>
                <a:spcPts val="0"/>
              </a:spcAft>
              <a:buSzPts val="1800"/>
              <a:buNone/>
            </a:pPr>
            <a:r>
              <a:t/>
            </a:r>
            <a:endParaRPr b="1" sz="1600" u="sng"/>
          </a:p>
          <a:p>
            <a:pPr indent="0" lvl="0" marL="0" rtl="0" algn="l">
              <a:lnSpc>
                <a:spcPct val="90000"/>
              </a:lnSpc>
              <a:spcBef>
                <a:spcPts val="1000"/>
              </a:spcBef>
              <a:spcAft>
                <a:spcPts val="0"/>
              </a:spcAft>
              <a:buSzPts val="1800"/>
              <a:buNone/>
            </a:pPr>
            <a:r>
              <a:t/>
            </a:r>
            <a:endParaRPr sz="1200"/>
          </a:p>
        </p:txBody>
      </p:sp>
      <p:sp>
        <p:nvSpPr>
          <p:cNvPr id="274" name="Google Shape;274;g2e57ba0dab3_3_0"/>
          <p:cNvSpPr txBox="1"/>
          <p:nvPr>
            <p:ph idx="11" type="ftr"/>
          </p:nvPr>
        </p:nvSpPr>
        <p:spPr>
          <a:xfrm>
            <a:off x="360000" y="6271340"/>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75" name="Google Shape;275;g2e57ba0dab3_3_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76" name="Google Shape;276;g2e57ba0dab3_3_0"/>
          <p:cNvSpPr txBox="1"/>
          <p:nvPr/>
        </p:nvSpPr>
        <p:spPr>
          <a:xfrm>
            <a:off x="1682549" y="311906"/>
            <a:ext cx="9490685" cy="773688"/>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45454"/>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Structured Data and Data Standards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277" name="Google Shape;277;g2e57ba0dab3_3_0"/>
          <p:cNvSpPr txBox="1"/>
          <p:nvPr/>
        </p:nvSpPr>
        <p:spPr>
          <a:xfrm>
            <a:off x="6511229" y="2423599"/>
            <a:ext cx="5323535" cy="341977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GB" sz="2000" u="none" cap="none" strike="noStrike">
                <a:solidFill>
                  <a:schemeClr val="dk1"/>
                </a:solidFill>
                <a:latin typeface="Nunito Sans"/>
                <a:ea typeface="Nunito Sans"/>
                <a:cs typeface="Nunito Sans"/>
                <a:sym typeface="Nunito Sans"/>
              </a:rPr>
              <a:t>Efficient storage &amp; retrieval: </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The consistent format allows </a:t>
            </a:r>
            <a:br>
              <a:rPr b="0" i="0" lang="en-GB" sz="2000" u="none" cap="none" strike="noStrike">
                <a:solidFill>
                  <a:schemeClr val="dk1"/>
                </a:solidFill>
                <a:latin typeface="Nunito Sans"/>
                <a:ea typeface="Nunito Sans"/>
                <a:cs typeface="Nunito Sans"/>
                <a:sym typeface="Nunito Sans"/>
              </a:rPr>
            </a:br>
            <a:r>
              <a:rPr b="0" i="0" lang="en-GB" sz="2000" u="none" cap="none" strike="noStrike">
                <a:solidFill>
                  <a:schemeClr val="dk1"/>
                </a:solidFill>
                <a:latin typeface="Nunito Sans"/>
                <a:ea typeface="Nunito Sans"/>
                <a:cs typeface="Nunito Sans"/>
                <a:sym typeface="Nunito Sans"/>
              </a:rPr>
              <a:t>databases to store information in an efficient way </a:t>
            </a:r>
            <a:endParaRPr b="0" i="0" sz="2000" u="none" cap="none" strike="noStrike">
              <a:solidFill>
                <a:schemeClr val="dk1"/>
              </a:solidFill>
              <a:latin typeface="Nunito Sans"/>
              <a:ea typeface="Nunito Sans"/>
              <a:cs typeface="Nunito Sans"/>
              <a:sym typeface="Nunito Sans"/>
            </a:endParaRPr>
          </a:p>
          <a:p>
            <a:pPr indent="0" lvl="0" marL="157163" marR="0" rtl="0" algn="l">
              <a:lnSpc>
                <a:spcPct val="100000"/>
              </a:lnSpc>
              <a:spcBef>
                <a:spcPts val="1000"/>
              </a:spcBef>
              <a:spcAft>
                <a:spcPts val="0"/>
              </a:spcAft>
              <a:buNone/>
            </a:pPr>
            <a:r>
              <a:rPr b="0" i="0" lang="en-GB" sz="2000" u="none" cap="none" strike="noStrike">
                <a:solidFill>
                  <a:schemeClr val="dk1"/>
                </a:solidFill>
                <a:latin typeface="Nunito Sans"/>
                <a:ea typeface="Nunito Sans"/>
                <a:cs typeface="Nunito Sans"/>
                <a:sym typeface="Nunito Sans"/>
              </a:rPr>
              <a:t>🡪 through indexes it also reduced the amount of data examined during a search operation </a:t>
            </a:r>
            <a:endParaRPr/>
          </a:p>
          <a:p>
            <a:pPr indent="0" lvl="0" marL="157163" marR="0" rtl="0" algn="l">
              <a:lnSpc>
                <a:spcPct val="100000"/>
              </a:lnSpc>
              <a:spcBef>
                <a:spcPts val="1000"/>
              </a:spcBef>
              <a:spcAft>
                <a:spcPts val="0"/>
              </a:spcAft>
              <a:buNone/>
            </a:pPr>
            <a:r>
              <a:rPr b="0" i="0" lang="en-GB" sz="2000" u="none" cap="none" strike="noStrike">
                <a:solidFill>
                  <a:schemeClr val="dk1"/>
                </a:solidFill>
                <a:latin typeface="Nunito Sans"/>
                <a:ea typeface="Nunito Sans"/>
                <a:cs typeface="Nunito Sans"/>
                <a:sym typeface="Nunito Sans"/>
              </a:rPr>
              <a:t>🡪 speeds up data retrieval. </a:t>
            </a:r>
            <a:endParaRPr/>
          </a:p>
          <a:p>
            <a:pPr indent="-173037" lvl="0" marL="457200" marR="0" rtl="0" algn="l">
              <a:lnSpc>
                <a:spcPct val="100000"/>
              </a:lnSpc>
              <a:spcBef>
                <a:spcPts val="1000"/>
              </a:spcBef>
              <a:spcAft>
                <a:spcPts val="0"/>
              </a:spcAft>
              <a:buClr>
                <a:schemeClr val="accent1"/>
              </a:buClr>
              <a:buSzPts val="2000"/>
              <a:buFont typeface="Arial"/>
              <a:buNone/>
            </a:pPr>
            <a:r>
              <a:t/>
            </a:r>
            <a:endParaRPr b="0" i="0" sz="2000" u="none" cap="none" strike="noStrike">
              <a:solidFill>
                <a:schemeClr val="dk1"/>
              </a:solidFill>
              <a:latin typeface="Nunito Sans"/>
              <a:ea typeface="Nunito Sans"/>
              <a:cs typeface="Nunito Sans"/>
              <a:sym typeface="Nunito Sans"/>
            </a:endParaRPr>
          </a:p>
          <a:p>
            <a:pPr indent="-173037" lvl="0" marL="457200" marR="0" rtl="0" algn="l">
              <a:lnSpc>
                <a:spcPct val="100000"/>
              </a:lnSpc>
              <a:spcBef>
                <a:spcPts val="1000"/>
              </a:spcBef>
              <a:spcAft>
                <a:spcPts val="0"/>
              </a:spcAft>
              <a:buClr>
                <a:schemeClr val="accent1"/>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e57ba0dab3_3_0"/>
          <p:cNvSpPr txBox="1"/>
          <p:nvPr/>
        </p:nvSpPr>
        <p:spPr>
          <a:xfrm>
            <a:off x="833683" y="2426131"/>
            <a:ext cx="5262317" cy="341977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GB" sz="2000" u="none" cap="none" strike="noStrike">
                <a:solidFill>
                  <a:schemeClr val="dk1"/>
                </a:solidFill>
                <a:latin typeface="Nunito Sans"/>
                <a:ea typeface="Nunito Sans"/>
                <a:cs typeface="Nunito Sans"/>
                <a:sym typeface="Nunito Sans"/>
              </a:rPr>
              <a:t>Consistency and reliability: </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Structured data ensures data is consistent and reliable across the database, and reduces errors in data handling.</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1" i="0" lang="en-GB" sz="2000" u="none" cap="none" strike="noStrike">
                <a:solidFill>
                  <a:schemeClr val="dk1"/>
                </a:solidFill>
                <a:latin typeface="Nunito Sans"/>
                <a:ea typeface="Nunito Sans"/>
                <a:cs typeface="Nunito Sans"/>
                <a:sym typeface="Nunito Sans"/>
              </a:rPr>
              <a:t>Example: </a:t>
            </a:r>
            <a:r>
              <a:rPr b="0" i="0" lang="en-GB" sz="2000" u="none" cap="none" strike="noStrike">
                <a:solidFill>
                  <a:schemeClr val="dk1"/>
                </a:solidFill>
                <a:latin typeface="Nunito Sans"/>
                <a:ea typeface="Nunito Sans"/>
                <a:cs typeface="Nunito Sans"/>
                <a:sym typeface="Nunito Sans"/>
              </a:rPr>
              <a:t>all entries in a "date" field will follow the same date format </a:t>
            </a:r>
            <a:br>
              <a:rPr b="0" i="0" lang="en-GB" sz="2000" u="none" cap="none" strike="noStrike">
                <a:solidFill>
                  <a:schemeClr val="dk1"/>
                </a:solidFill>
                <a:latin typeface="Nunito Sans"/>
                <a:ea typeface="Nunito Sans"/>
                <a:cs typeface="Nunito Sans"/>
                <a:sym typeface="Nunito Sans"/>
              </a:rPr>
            </a:br>
            <a:r>
              <a:rPr b="0" i="0" lang="en-GB" sz="2000" u="none" cap="none" strike="noStrike">
                <a:solidFill>
                  <a:schemeClr val="dk1"/>
                </a:solidFill>
                <a:latin typeface="Nunito Sans"/>
                <a:ea typeface="Nunito Sans"/>
                <a:cs typeface="Nunito Sans"/>
                <a:sym typeface="Nunito Sans"/>
              </a:rPr>
              <a:t>(YYYY-MM-DD), thus reducing discrepancies.</a:t>
            </a:r>
            <a:endParaRPr b="0" i="0" sz="2000" u="none" cap="none" strike="noStrike">
              <a:solidFill>
                <a:schemeClr val="dk1"/>
              </a:solidFill>
              <a:latin typeface="Nunito Sans"/>
              <a:ea typeface="Nunito Sans"/>
              <a:cs typeface="Nunito Sans"/>
              <a:sym typeface="Nunito Sans"/>
            </a:endParaRPr>
          </a:p>
        </p:txBody>
      </p:sp>
      <p:pic>
        <p:nvPicPr>
          <p:cNvPr descr="Circles with arrows with solid fill" id="279" name="Google Shape;279;g2e57ba0dab3_3_0"/>
          <p:cNvPicPr preferRelativeResize="0"/>
          <p:nvPr/>
        </p:nvPicPr>
        <p:blipFill rotWithShape="1">
          <a:blip r:embed="rId3">
            <a:alphaModFix/>
          </a:blip>
          <a:srcRect b="0" l="0" r="0" t="0"/>
          <a:stretch/>
        </p:blipFill>
        <p:spPr>
          <a:xfrm>
            <a:off x="5190657" y="2338183"/>
            <a:ext cx="914400" cy="914400"/>
          </a:xfrm>
          <a:prstGeom prst="rect">
            <a:avLst/>
          </a:prstGeom>
          <a:noFill/>
          <a:ln>
            <a:noFill/>
          </a:ln>
        </p:spPr>
      </p:pic>
      <p:pic>
        <p:nvPicPr>
          <p:cNvPr descr="Database with solid fill" id="280" name="Google Shape;280;g2e57ba0dab3_3_0"/>
          <p:cNvPicPr preferRelativeResize="0"/>
          <p:nvPr/>
        </p:nvPicPr>
        <p:blipFill rotWithShape="1">
          <a:blip r:embed="rId4">
            <a:alphaModFix/>
          </a:blip>
          <a:srcRect b="0" l="0" r="0" t="0"/>
          <a:stretch/>
        </p:blipFill>
        <p:spPr>
          <a:xfrm>
            <a:off x="11136307" y="2457407"/>
            <a:ext cx="728341" cy="7283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e57ba0dab3_3_8"/>
          <p:cNvSpPr txBox="1"/>
          <p:nvPr>
            <p:ph idx="1" type="body"/>
          </p:nvPr>
        </p:nvSpPr>
        <p:spPr>
          <a:xfrm>
            <a:off x="807813" y="1838969"/>
            <a:ext cx="9441321" cy="573252"/>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800"/>
              <a:buNone/>
            </a:pPr>
            <a:r>
              <a:rPr b="1" lang="en-GB" sz="2400">
                <a:solidFill>
                  <a:schemeClr val="accent4"/>
                </a:solidFill>
              </a:rPr>
              <a:t>Benefits and Importance of Structured Data</a:t>
            </a:r>
            <a:endParaRPr b="1" sz="2400">
              <a:solidFill>
                <a:schemeClr val="accent4"/>
              </a:solidFill>
            </a:endParaRPr>
          </a:p>
          <a:p>
            <a:pPr indent="0" lvl="0" marL="107950" rtl="0" algn="l">
              <a:lnSpc>
                <a:spcPct val="90000"/>
              </a:lnSpc>
              <a:spcBef>
                <a:spcPts val="0"/>
              </a:spcBef>
              <a:spcAft>
                <a:spcPts val="0"/>
              </a:spcAft>
              <a:buSzPts val="1900"/>
              <a:buNone/>
            </a:pPr>
            <a:r>
              <a:t/>
            </a:r>
            <a:endParaRPr b="1" sz="1900" u="sng"/>
          </a:p>
          <a:p>
            <a:pPr indent="0" lvl="0" marL="457200" rtl="0" algn="l">
              <a:lnSpc>
                <a:spcPct val="90000"/>
              </a:lnSpc>
              <a:spcBef>
                <a:spcPts val="0"/>
              </a:spcBef>
              <a:spcAft>
                <a:spcPts val="0"/>
              </a:spcAft>
              <a:buSzPts val="1800"/>
              <a:buNone/>
            </a:pPr>
            <a:r>
              <a:t/>
            </a:r>
            <a:endParaRPr b="1" sz="1900"/>
          </a:p>
          <a:p>
            <a:pPr indent="0" lvl="0" marL="0" rtl="0" algn="l">
              <a:lnSpc>
                <a:spcPct val="90000"/>
              </a:lnSpc>
              <a:spcBef>
                <a:spcPts val="1000"/>
              </a:spcBef>
              <a:spcAft>
                <a:spcPts val="0"/>
              </a:spcAft>
              <a:buSzPts val="1800"/>
              <a:buNone/>
            </a:pPr>
            <a:r>
              <a:t/>
            </a:r>
            <a:endParaRPr sz="2400"/>
          </a:p>
        </p:txBody>
      </p:sp>
      <p:sp>
        <p:nvSpPr>
          <p:cNvPr id="287" name="Google Shape;287;g2e57ba0dab3_3_8"/>
          <p:cNvSpPr txBox="1"/>
          <p:nvPr>
            <p:ph idx="11" type="ftr"/>
          </p:nvPr>
        </p:nvSpPr>
        <p:spPr>
          <a:xfrm>
            <a:off x="360000" y="6271340"/>
            <a:ext cx="3710400" cy="17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288" name="Google Shape;288;g2e57ba0dab3_3_8"/>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289" name="Google Shape;289;g2e57ba0dab3_3_8"/>
          <p:cNvSpPr txBox="1"/>
          <p:nvPr/>
        </p:nvSpPr>
        <p:spPr>
          <a:xfrm>
            <a:off x="768149" y="761728"/>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Structured Data and Data Standards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290" name="Google Shape;290;g2e57ba0dab3_3_8"/>
          <p:cNvSpPr txBox="1"/>
          <p:nvPr/>
        </p:nvSpPr>
        <p:spPr>
          <a:xfrm>
            <a:off x="807813" y="2692370"/>
            <a:ext cx="10323743" cy="31546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Nunito Sans"/>
                <a:ea typeface="Nunito Sans"/>
                <a:cs typeface="Nunito Sans"/>
                <a:sym typeface="Nunito Sans"/>
              </a:rPr>
              <a:t>Enhanced data analysis &amp; visualisation: </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Nunito Sans"/>
              <a:ea typeface="Nunito Sans"/>
              <a:cs typeface="Nunito Sans"/>
              <a:sym typeface="Nunito Sans"/>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The organised and consistent format, with defined data types and relationships, makes it easier to apply analytical tools and techniques. </a:t>
            </a:r>
            <a:endParaRPr/>
          </a:p>
          <a:p>
            <a:pPr indent="-173037" lvl="0" marL="457200" marR="0" rtl="0" algn="l">
              <a:lnSpc>
                <a:spcPct val="100000"/>
              </a:lnSpc>
              <a:spcBef>
                <a:spcPts val="1000"/>
              </a:spcBef>
              <a:spcAft>
                <a:spcPts val="0"/>
              </a:spcAft>
              <a:buClr>
                <a:schemeClr val="accent1"/>
              </a:buClr>
              <a:buSzPts val="2000"/>
              <a:buFont typeface="Arial"/>
              <a:buNone/>
            </a:pPr>
            <a:r>
              <a:t/>
            </a:r>
            <a:endParaRPr b="0" i="0" sz="1400" u="none" cap="none" strike="noStrike">
              <a:solidFill>
                <a:srgbClr val="000000"/>
              </a:solidFill>
              <a:latin typeface="Arial"/>
              <a:ea typeface="Arial"/>
              <a:cs typeface="Arial"/>
              <a:sym typeface="Arial"/>
            </a:endParaRPr>
          </a:p>
          <a:p>
            <a:pPr indent="-300037" lvl="0" marL="457200" marR="0" rtl="0" algn="l">
              <a:lnSpc>
                <a:spcPct val="100000"/>
              </a:lnSpc>
              <a:spcBef>
                <a:spcPts val="1000"/>
              </a:spcBef>
              <a:spcAft>
                <a:spcPts val="0"/>
              </a:spcAft>
              <a:buClr>
                <a:schemeClr val="accent1"/>
              </a:buClr>
              <a:buSzPts val="2000"/>
              <a:buFont typeface="Arial"/>
              <a:buChar char="•"/>
            </a:pPr>
            <a:r>
              <a:rPr b="0" i="0" lang="en-GB" sz="2000" u="none" cap="none" strike="noStrike">
                <a:solidFill>
                  <a:schemeClr val="dk1"/>
                </a:solidFill>
                <a:latin typeface="Nunito Sans"/>
                <a:ea typeface="Nunito Sans"/>
                <a:cs typeface="Nunito Sans"/>
                <a:sym typeface="Nunito Sans"/>
              </a:rPr>
              <a:t>The predictability and integrity of structured data help visualisation tools to easily generate meaningful and interactive visualizations such as charts, graphs, and dashboards, helping to uncover patterns, trends, and insights that drive informed decision-making.</a:t>
            </a:r>
            <a:endParaRPr b="0" i="0" sz="1400" u="none" cap="none" strike="noStrike">
              <a:solidFill>
                <a:srgbClr val="000000"/>
              </a:solidFill>
              <a:latin typeface="Arial"/>
              <a:ea typeface="Arial"/>
              <a:cs typeface="Arial"/>
              <a:sym typeface="Arial"/>
            </a:endParaRPr>
          </a:p>
        </p:txBody>
      </p:sp>
      <p:pic>
        <p:nvPicPr>
          <p:cNvPr descr="Supply And Demand with solid fill" id="291" name="Google Shape;291;g2e57ba0dab3_3_8"/>
          <p:cNvPicPr preferRelativeResize="0"/>
          <p:nvPr/>
        </p:nvPicPr>
        <p:blipFill rotWithShape="1">
          <a:blip r:embed="rId3">
            <a:alphaModFix/>
          </a:blip>
          <a:srcRect b="0" l="0" r="0" t="0"/>
          <a:stretch/>
        </p:blipFill>
        <p:spPr>
          <a:xfrm>
            <a:off x="9677787" y="2377684"/>
            <a:ext cx="760402" cy="7604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p:nvPr/>
        </p:nvSpPr>
        <p:spPr>
          <a:xfrm>
            <a:off x="890325" y="2683050"/>
            <a:ext cx="3982500" cy="35853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Sans"/>
              <a:ea typeface="Nunito Sans"/>
              <a:cs typeface="Nunito Sans"/>
              <a:sym typeface="Nunito Sans"/>
            </a:endParaRPr>
          </a:p>
        </p:txBody>
      </p:sp>
      <p:sp>
        <p:nvSpPr>
          <p:cNvPr id="113" name="Google Shape;113;p4"/>
          <p:cNvSpPr txBox="1"/>
          <p:nvPr>
            <p:ph idx="1" type="body"/>
          </p:nvPr>
        </p:nvSpPr>
        <p:spPr>
          <a:xfrm>
            <a:off x="774888" y="1528799"/>
            <a:ext cx="9493719" cy="14112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GB" sz="2000"/>
              <a:t>In parallel to the technical development of the Qualifications and Credentials Platform (QCP), we will conduct a </a:t>
            </a:r>
            <a:r>
              <a:rPr b="1" lang="en-GB" sz="2000"/>
              <a:t>training programme</a:t>
            </a:r>
            <a:r>
              <a:rPr lang="en-GB" sz="2000"/>
              <a:t> for stakeholders involved in managing and using qualifications databases</a:t>
            </a:r>
            <a:endParaRPr sz="2000"/>
          </a:p>
        </p:txBody>
      </p:sp>
      <p:sp>
        <p:nvSpPr>
          <p:cNvPr id="114" name="Google Shape;114;p4"/>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115" name="Google Shape;115;p4"/>
          <p:cNvSpPr txBox="1"/>
          <p:nvPr>
            <p:ph type="title"/>
          </p:nvPr>
        </p:nvSpPr>
        <p:spPr>
          <a:xfrm>
            <a:off x="740101" y="859905"/>
            <a:ext cx="2905005" cy="691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GB"/>
              <a:t>Context</a:t>
            </a:r>
            <a:endParaRPr/>
          </a:p>
        </p:txBody>
      </p:sp>
      <p:sp>
        <p:nvSpPr>
          <p:cNvPr id="116" name="Google Shape;116;p4"/>
          <p:cNvSpPr txBox="1"/>
          <p:nvPr/>
        </p:nvSpPr>
        <p:spPr>
          <a:xfrm>
            <a:off x="890325" y="3641832"/>
            <a:ext cx="3982500" cy="21800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Nunito Sans"/>
                <a:ea typeface="Nunito Sans"/>
                <a:cs typeface="Nunito Sans"/>
                <a:sym typeface="Nunito Sans"/>
              </a:rPr>
              <a:t>Means</a:t>
            </a:r>
            <a:endParaRPr b="0" i="0" sz="1400" u="none" cap="none" strike="noStrike">
              <a:solidFill>
                <a:schemeClr val="lt1"/>
              </a:solidFill>
              <a:latin typeface="Arial"/>
              <a:ea typeface="Arial"/>
              <a:cs typeface="Arial"/>
              <a:sym typeface="Arial"/>
            </a:endParaRPr>
          </a:p>
          <a:p>
            <a:pPr indent="-268287" lvl="0" marL="457200" marR="0" rtl="0" algn="l">
              <a:lnSpc>
                <a:spcPct val="100000"/>
              </a:lnSpc>
              <a:spcBef>
                <a:spcPts val="1000"/>
              </a:spcBef>
              <a:spcAft>
                <a:spcPts val="0"/>
              </a:spcAft>
              <a:buClr>
                <a:schemeClr val="lt1"/>
              </a:buClr>
              <a:buSzPts val="1900"/>
              <a:buFont typeface="Arial"/>
              <a:buChar char="•"/>
            </a:pPr>
            <a:r>
              <a:rPr b="0" i="0" lang="en-GB" sz="1900" u="none" cap="none" strike="noStrike">
                <a:solidFill>
                  <a:schemeClr val="lt1"/>
                </a:solidFill>
                <a:latin typeface="Nunito Sans"/>
                <a:ea typeface="Nunito Sans"/>
                <a:cs typeface="Nunito Sans"/>
                <a:sym typeface="Nunito Sans"/>
              </a:rPr>
              <a:t>Training activities (such as during this meeting)</a:t>
            </a:r>
            <a:endParaRPr b="0" i="0" sz="1900" u="none" cap="none" strike="noStrike">
              <a:solidFill>
                <a:schemeClr val="lt1"/>
              </a:solidFill>
              <a:latin typeface="Arial"/>
              <a:ea typeface="Arial"/>
              <a:cs typeface="Arial"/>
              <a:sym typeface="Arial"/>
            </a:endParaRPr>
          </a:p>
          <a:p>
            <a:pPr indent="-268287" lvl="0" marL="457200" marR="0" rtl="0" algn="l">
              <a:lnSpc>
                <a:spcPct val="100000"/>
              </a:lnSpc>
              <a:spcBef>
                <a:spcPts val="1000"/>
              </a:spcBef>
              <a:spcAft>
                <a:spcPts val="0"/>
              </a:spcAft>
              <a:buClr>
                <a:schemeClr val="lt1"/>
              </a:buClr>
              <a:buSzPts val="1900"/>
              <a:buFont typeface="Arial"/>
              <a:buChar char="•"/>
            </a:pPr>
            <a:r>
              <a:rPr b="0" i="0" lang="en-GB" sz="1900" u="none" cap="none" strike="noStrike">
                <a:solidFill>
                  <a:schemeClr val="lt1"/>
                </a:solidFill>
                <a:latin typeface="Nunito Sans"/>
                <a:ea typeface="Nunito Sans"/>
                <a:cs typeface="Nunito Sans"/>
                <a:sym typeface="Nunito Sans"/>
              </a:rPr>
              <a:t>Training material and eLearning for self-paced learning</a:t>
            </a:r>
            <a:endParaRPr b="0" i="0" sz="1900" u="none" cap="none" strike="noStrike">
              <a:solidFill>
                <a:schemeClr val="lt1"/>
              </a:solidFill>
              <a:latin typeface="Arial"/>
              <a:ea typeface="Arial"/>
              <a:cs typeface="Arial"/>
              <a:sym typeface="Arial"/>
            </a:endParaRPr>
          </a:p>
        </p:txBody>
      </p:sp>
      <p:sp>
        <p:nvSpPr>
          <p:cNvPr id="117" name="Google Shape;117;p4"/>
          <p:cNvSpPr/>
          <p:nvPr/>
        </p:nvSpPr>
        <p:spPr>
          <a:xfrm>
            <a:off x="5498425" y="2683050"/>
            <a:ext cx="5305800" cy="3585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Sans"/>
              <a:ea typeface="Nunito Sans"/>
              <a:cs typeface="Nunito Sans"/>
              <a:sym typeface="Nunito Sans"/>
            </a:endParaRPr>
          </a:p>
        </p:txBody>
      </p:sp>
      <p:pic>
        <p:nvPicPr>
          <p:cNvPr id="118" name="Google Shape;118;p4"/>
          <p:cNvPicPr preferRelativeResize="0"/>
          <p:nvPr/>
        </p:nvPicPr>
        <p:blipFill rotWithShape="1">
          <a:blip r:embed="rId3">
            <a:alphaModFix/>
          </a:blip>
          <a:srcRect b="0" l="0" r="0" t="0"/>
          <a:stretch/>
        </p:blipFill>
        <p:spPr>
          <a:xfrm>
            <a:off x="2631963" y="2976775"/>
            <a:ext cx="499226" cy="499226"/>
          </a:xfrm>
          <a:prstGeom prst="rect">
            <a:avLst/>
          </a:prstGeom>
          <a:noFill/>
          <a:ln>
            <a:noFill/>
          </a:ln>
        </p:spPr>
      </p:pic>
      <p:sp>
        <p:nvSpPr>
          <p:cNvPr id="119" name="Google Shape;119;p4"/>
          <p:cNvSpPr txBox="1"/>
          <p:nvPr/>
        </p:nvSpPr>
        <p:spPr>
          <a:xfrm>
            <a:off x="5498413" y="3641832"/>
            <a:ext cx="5305800" cy="260067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Nunito Sans"/>
                <a:ea typeface="Nunito Sans"/>
                <a:cs typeface="Nunito Sans"/>
                <a:sym typeface="Nunito Sans"/>
              </a:rPr>
              <a:t>Aim</a:t>
            </a:r>
            <a:endParaRPr b="0" i="0" sz="1400" u="none" cap="none" strike="noStrike">
              <a:solidFill>
                <a:schemeClr val="lt1"/>
              </a:solidFill>
              <a:latin typeface="Arial"/>
              <a:ea typeface="Arial"/>
              <a:cs typeface="Arial"/>
              <a:sym typeface="Arial"/>
            </a:endParaRPr>
          </a:p>
          <a:p>
            <a:pPr indent="-268287" lvl="0" marL="457200" marR="0" rtl="0" algn="l">
              <a:lnSpc>
                <a:spcPct val="100000"/>
              </a:lnSpc>
              <a:spcBef>
                <a:spcPts val="1000"/>
              </a:spcBef>
              <a:spcAft>
                <a:spcPts val="0"/>
              </a:spcAft>
              <a:buClr>
                <a:schemeClr val="lt1"/>
              </a:buClr>
              <a:buSzPts val="1900"/>
              <a:buFont typeface="Arial"/>
              <a:buChar char="•"/>
            </a:pPr>
            <a:r>
              <a:rPr b="0" i="0" lang="en-GB" sz="1900" u="none" cap="none" strike="noStrike">
                <a:solidFill>
                  <a:schemeClr val="lt1"/>
                </a:solidFill>
                <a:latin typeface="Nunito Sans"/>
                <a:ea typeface="Nunito Sans"/>
                <a:cs typeface="Nunito Sans"/>
                <a:sym typeface="Nunito Sans"/>
              </a:rPr>
              <a:t>Addressing baseline knowledge for QCP usage </a:t>
            </a:r>
            <a:endParaRPr/>
          </a:p>
          <a:p>
            <a:pPr indent="-268287" lvl="0" marL="457200" marR="0" rtl="0" algn="l">
              <a:lnSpc>
                <a:spcPct val="100000"/>
              </a:lnSpc>
              <a:spcBef>
                <a:spcPts val="1000"/>
              </a:spcBef>
              <a:spcAft>
                <a:spcPts val="0"/>
              </a:spcAft>
              <a:buClr>
                <a:schemeClr val="lt1"/>
              </a:buClr>
              <a:buSzPts val="1900"/>
              <a:buFont typeface="Arial"/>
              <a:buChar char="•"/>
            </a:pPr>
            <a:r>
              <a:rPr b="0" i="0" lang="en-GB" sz="1900" u="none" cap="none" strike="noStrike">
                <a:solidFill>
                  <a:schemeClr val="lt1"/>
                </a:solidFill>
                <a:latin typeface="Nunito Sans"/>
                <a:ea typeface="Nunito Sans"/>
                <a:cs typeface="Nunito Sans"/>
                <a:sym typeface="Nunito Sans"/>
              </a:rPr>
              <a:t>Providing hands-on support when QCP launches </a:t>
            </a:r>
            <a:endParaRPr/>
          </a:p>
          <a:p>
            <a:pPr indent="-268287" lvl="0" marL="457200" marR="0" rtl="0" algn="l">
              <a:lnSpc>
                <a:spcPct val="100000"/>
              </a:lnSpc>
              <a:spcBef>
                <a:spcPts val="1000"/>
              </a:spcBef>
              <a:spcAft>
                <a:spcPts val="0"/>
              </a:spcAft>
              <a:buClr>
                <a:schemeClr val="lt1"/>
              </a:buClr>
              <a:buSzPts val="1900"/>
              <a:buFont typeface="Arial"/>
              <a:buChar char="•"/>
            </a:pPr>
            <a:r>
              <a:rPr b="0" i="0" lang="en-GB" sz="1900" u="none" cap="none" strike="noStrike">
                <a:solidFill>
                  <a:schemeClr val="lt1"/>
                </a:solidFill>
                <a:latin typeface="Nunito Sans"/>
                <a:ea typeface="Nunito Sans"/>
                <a:cs typeface="Nunito Sans"/>
                <a:sym typeface="Nunito Sans"/>
              </a:rPr>
              <a:t>Several major themes identified until the end of 2024</a:t>
            </a:r>
            <a:endParaRPr b="0" i="0" sz="900" u="none" cap="none" strike="noStrike">
              <a:solidFill>
                <a:schemeClr val="lt1"/>
              </a:solidFill>
              <a:latin typeface="Arial"/>
              <a:ea typeface="Arial"/>
              <a:cs typeface="Arial"/>
              <a:sym typeface="Arial"/>
            </a:endParaRPr>
          </a:p>
        </p:txBody>
      </p:sp>
      <p:pic>
        <p:nvPicPr>
          <p:cNvPr id="120" name="Google Shape;120;p4"/>
          <p:cNvPicPr preferRelativeResize="0"/>
          <p:nvPr/>
        </p:nvPicPr>
        <p:blipFill rotWithShape="1">
          <a:blip r:embed="rId4">
            <a:alphaModFix/>
          </a:blip>
          <a:srcRect b="0" l="0" r="0" t="0"/>
          <a:stretch/>
        </p:blipFill>
        <p:spPr>
          <a:xfrm>
            <a:off x="7901709" y="2976763"/>
            <a:ext cx="499226" cy="4992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e57ba0dab3_0_0"/>
          <p:cNvSpPr txBox="1"/>
          <p:nvPr>
            <p:ph idx="1" type="body"/>
          </p:nvPr>
        </p:nvSpPr>
        <p:spPr>
          <a:xfrm>
            <a:off x="775696" y="1247886"/>
            <a:ext cx="10514339" cy="49485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GB" sz="2000"/>
              <a:t>The ACQF Data Model (ALM) is developed in line with the international best practices and principles, as previously discussed. </a:t>
            </a:r>
            <a:endParaRPr/>
          </a:p>
          <a:p>
            <a:pPr indent="0" lvl="0" marL="0" rtl="0" algn="l">
              <a:lnSpc>
                <a:spcPct val="90000"/>
              </a:lnSpc>
              <a:spcBef>
                <a:spcPts val="1000"/>
              </a:spcBef>
              <a:spcAft>
                <a:spcPts val="0"/>
              </a:spcAft>
              <a:buSzPts val="1800"/>
              <a:buNone/>
            </a:pPr>
            <a:r>
              <a:rPr lang="en-GB" sz="2000"/>
              <a:t>In short, the data model considers:</a:t>
            </a:r>
            <a:endParaRPr sz="2000"/>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Centralised management of identifiers: consistent data referencing across the countries of the continent</a:t>
            </a:r>
            <a:endParaRPr sz="2000">
              <a:solidFill>
                <a:srgbClr val="24282A"/>
              </a:solidFill>
            </a:endParaRPr>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Common data exchange format</a:t>
            </a:r>
            <a:endParaRPr sz="2000">
              <a:solidFill>
                <a:srgbClr val="24282A"/>
              </a:solidFill>
            </a:endParaRPr>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Common data specification: constrained and uniform language; structural requirements</a:t>
            </a:r>
            <a:endParaRPr sz="2000">
              <a:solidFill>
                <a:srgbClr val="24282A"/>
              </a:solidFill>
            </a:endParaRPr>
          </a:p>
          <a:p>
            <a:pPr indent="-300037" lvl="0" marL="457200" rtl="0" algn="l">
              <a:lnSpc>
                <a:spcPct val="130000"/>
              </a:lnSpc>
              <a:spcBef>
                <a:spcPts val="1000"/>
              </a:spcBef>
              <a:spcAft>
                <a:spcPts val="0"/>
              </a:spcAft>
              <a:buClr>
                <a:srgbClr val="00A643"/>
              </a:buClr>
              <a:buSzPts val="2000"/>
              <a:buChar char="•"/>
            </a:pPr>
            <a:r>
              <a:rPr lang="en-GB" sz="2000">
                <a:solidFill>
                  <a:srgbClr val="24282A"/>
                </a:solidFill>
              </a:rPr>
              <a:t>Interoperability between models: </a:t>
            </a:r>
            <a:br>
              <a:rPr lang="en-GB" sz="2000">
                <a:solidFill>
                  <a:srgbClr val="24282A"/>
                </a:solidFill>
              </a:rPr>
            </a:br>
            <a:r>
              <a:rPr lang="en-GB" sz="2000">
                <a:solidFill>
                  <a:srgbClr val="24282A"/>
                </a:solidFill>
              </a:rPr>
              <a:t>alignment with international standards &amp; ALM</a:t>
            </a:r>
            <a:endParaRPr sz="2000">
              <a:solidFill>
                <a:srgbClr val="24282A"/>
              </a:solidFill>
            </a:endParaRPr>
          </a:p>
        </p:txBody>
      </p:sp>
      <p:sp>
        <p:nvSpPr>
          <p:cNvPr id="298" name="Google Shape;298;g2e57ba0dab3_0_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cxnSp>
        <p:nvCxnSpPr>
          <p:cNvPr id="299" name="Google Shape;299;g2e57ba0dab3_0_0"/>
          <p:cNvCxnSpPr/>
          <p:nvPr/>
        </p:nvCxnSpPr>
        <p:spPr>
          <a:xfrm>
            <a:off x="667503" y="2250312"/>
            <a:ext cx="0" cy="3454919"/>
          </a:xfrm>
          <a:prstGeom prst="straightConnector1">
            <a:avLst/>
          </a:prstGeom>
          <a:noFill/>
          <a:ln cap="flat" cmpd="sng" w="41275">
            <a:solidFill>
              <a:srgbClr val="96162A"/>
            </a:solidFill>
            <a:prstDash val="solid"/>
            <a:round/>
            <a:headEnd len="sm" w="sm" type="none"/>
            <a:tailEnd len="med" w="med" type="triangle"/>
          </a:ln>
        </p:spPr>
      </p:cxnSp>
      <p:sp>
        <p:nvSpPr>
          <p:cNvPr id="300" name="Google Shape;300;g2e57ba0dab3_0_0"/>
          <p:cNvSpPr txBox="1"/>
          <p:nvPr/>
        </p:nvSpPr>
        <p:spPr>
          <a:xfrm>
            <a:off x="1850315" y="307008"/>
            <a:ext cx="9565989" cy="940879"/>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90000"/>
              </a:lnSpc>
              <a:spcBef>
                <a:spcPts val="0"/>
              </a:spcBef>
              <a:spcAft>
                <a:spcPts val="0"/>
              </a:spcAft>
              <a:buClr>
                <a:schemeClr val="accent1"/>
              </a:buClr>
              <a:buSzPct val="45454"/>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Introduction to the ACQF Data Model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e52f4180bd_0_3"/>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pic>
        <p:nvPicPr>
          <p:cNvPr descr="A diagram of a company&#10;&#10;Description automatically generated" id="307" name="Google Shape;307;g2e52f4180bd_0_3"/>
          <p:cNvPicPr preferRelativeResize="0"/>
          <p:nvPr/>
        </p:nvPicPr>
        <p:blipFill rotWithShape="1">
          <a:blip r:embed="rId3">
            <a:alphaModFix/>
          </a:blip>
          <a:srcRect b="0" l="0" r="0" t="0"/>
          <a:stretch/>
        </p:blipFill>
        <p:spPr>
          <a:xfrm>
            <a:off x="1965024" y="57382"/>
            <a:ext cx="7374350" cy="6311887"/>
          </a:xfrm>
          <a:prstGeom prst="rect">
            <a:avLst/>
          </a:prstGeom>
          <a:noFill/>
          <a:ln>
            <a:noFill/>
          </a:ln>
        </p:spPr>
      </p:pic>
      <p:sp>
        <p:nvSpPr>
          <p:cNvPr id="308" name="Google Shape;308;g2e52f4180bd_0_3"/>
          <p:cNvSpPr txBox="1"/>
          <p:nvPr/>
        </p:nvSpPr>
        <p:spPr>
          <a:xfrm>
            <a:off x="7437120" y="2611614"/>
            <a:ext cx="4394881" cy="4054996"/>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chemeClr val="accent1"/>
              </a:buClr>
              <a:buSzPct val="41958"/>
              <a:buFont typeface="Nunito Sans ExtraBold"/>
              <a:buNone/>
            </a:pPr>
            <a:r>
              <a:rPr b="1" i="0" lang="en-GB" sz="4000" u="none" cap="none" strike="noStrike">
                <a:solidFill>
                  <a:schemeClr val="accent1"/>
                </a:solidFill>
                <a:latin typeface="Nunito Sans ExtraBold"/>
                <a:ea typeface="Nunito Sans ExtraBold"/>
                <a:cs typeface="Nunito Sans ExtraBold"/>
                <a:sym typeface="Nunito Sans ExtraBold"/>
              </a:rPr>
              <a:t>QCP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41958"/>
              <a:buFont typeface="Nunito Sans ExtraBold"/>
              <a:buNone/>
            </a:pPr>
            <a:r>
              <a:t/>
            </a:r>
            <a:endParaRPr b="1" i="0" sz="4000" u="none" cap="none" strike="noStrike">
              <a:solidFill>
                <a:schemeClr val="accent1"/>
              </a:solidFill>
              <a:latin typeface="Nunito Sans ExtraBold"/>
              <a:ea typeface="Nunito Sans ExtraBold"/>
              <a:cs typeface="Nunito Sans ExtraBold"/>
              <a:sym typeface="Nunito Sans ExtraBold"/>
            </a:endParaRPr>
          </a:p>
          <a:p>
            <a:pPr indent="0" lvl="0" marL="0" marR="0" rtl="0" algn="ctr">
              <a:lnSpc>
                <a:spcPct val="90000"/>
              </a:lnSpc>
              <a:spcBef>
                <a:spcPts val="0"/>
              </a:spcBef>
              <a:spcAft>
                <a:spcPts val="0"/>
              </a:spcAft>
              <a:buClr>
                <a:schemeClr val="accent1"/>
              </a:buClr>
              <a:buSzPct val="41958"/>
              <a:buFont typeface="Nunito Sans ExtraBold"/>
              <a:buNone/>
            </a:pPr>
            <a:r>
              <a:rPr b="1" i="0" lang="en-GB" sz="4000" u="none" cap="none" strike="noStrike">
                <a:solidFill>
                  <a:schemeClr val="accent1"/>
                </a:solidFill>
                <a:latin typeface="Nunito Sans ExtraBold"/>
                <a:ea typeface="Nunito Sans ExtraBold"/>
                <a:cs typeface="Nunito Sans ExtraBold"/>
                <a:sym typeface="Nunito Sans ExtraBold"/>
              </a:rPr>
              <a:t>&amp;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41958"/>
              <a:buFont typeface="Nunito Sans ExtraBold"/>
              <a:buNone/>
            </a:pPr>
            <a:r>
              <a:t/>
            </a:r>
            <a:endParaRPr b="1" i="0" sz="4000" u="none" cap="none" strike="noStrike">
              <a:solidFill>
                <a:schemeClr val="accent1"/>
              </a:solidFill>
              <a:latin typeface="Nunito Sans ExtraBold"/>
              <a:ea typeface="Nunito Sans ExtraBold"/>
              <a:cs typeface="Nunito Sans ExtraBold"/>
              <a:sym typeface="Nunito Sans ExtraBold"/>
            </a:endParaRPr>
          </a:p>
          <a:p>
            <a:pPr indent="0" lvl="0" marL="0" marR="0" rtl="0" algn="ctr">
              <a:lnSpc>
                <a:spcPct val="90000"/>
              </a:lnSpc>
              <a:spcBef>
                <a:spcPts val="0"/>
              </a:spcBef>
              <a:spcAft>
                <a:spcPts val="0"/>
              </a:spcAft>
              <a:buClr>
                <a:schemeClr val="accent1"/>
              </a:buClr>
              <a:buSzPct val="41958"/>
              <a:buFont typeface="Nunito Sans ExtraBold"/>
              <a:buNone/>
            </a:pPr>
            <a:r>
              <a:rPr b="1" i="0" lang="en-GB" sz="4000" u="none" cap="none" strike="noStrike">
                <a:solidFill>
                  <a:schemeClr val="accent1"/>
                </a:solidFill>
                <a:latin typeface="Nunito Sans ExtraBold"/>
                <a:ea typeface="Nunito Sans ExtraBold"/>
                <a:cs typeface="Nunito Sans ExtraBold"/>
                <a:sym typeface="Nunito Sans ExtraBold"/>
              </a:rPr>
              <a:t>National Qualifications Databases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e57ba0dab3_0_29"/>
          <p:cNvSpPr txBox="1"/>
          <p:nvPr>
            <p:ph idx="1" type="body"/>
          </p:nvPr>
        </p:nvSpPr>
        <p:spPr>
          <a:xfrm>
            <a:off x="775053" y="2811346"/>
            <a:ext cx="3796385" cy="276665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1800"/>
              <a:buNone/>
            </a:pPr>
            <a:r>
              <a:rPr lang="en-GB" sz="2000"/>
              <a:t>Simplified view of core elements and their relationships</a:t>
            </a:r>
            <a:endParaRPr sz="2000"/>
          </a:p>
          <a:p>
            <a:pPr indent="0" lvl="0" marL="0" rtl="0" algn="r">
              <a:lnSpc>
                <a:spcPct val="90000"/>
              </a:lnSpc>
              <a:spcBef>
                <a:spcPts val="1000"/>
              </a:spcBef>
              <a:spcAft>
                <a:spcPts val="0"/>
              </a:spcAft>
              <a:buSzPts val="1800"/>
              <a:buNone/>
            </a:pPr>
            <a:r>
              <a:t/>
            </a:r>
            <a:endParaRPr sz="1400"/>
          </a:p>
        </p:txBody>
      </p:sp>
      <p:sp>
        <p:nvSpPr>
          <p:cNvPr id="315" name="Google Shape;315;g2e57ba0dab3_0_29"/>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pic>
        <p:nvPicPr>
          <p:cNvPr id="316" name="Google Shape;316;g2e57ba0dab3_0_29"/>
          <p:cNvPicPr preferRelativeResize="0"/>
          <p:nvPr/>
        </p:nvPicPr>
        <p:blipFill rotWithShape="1">
          <a:blip r:embed="rId3">
            <a:alphaModFix/>
          </a:blip>
          <a:srcRect b="0" l="0" r="0" t="0"/>
          <a:stretch/>
        </p:blipFill>
        <p:spPr>
          <a:xfrm>
            <a:off x="5496325" y="129092"/>
            <a:ext cx="6530724" cy="6582074"/>
          </a:xfrm>
          <a:prstGeom prst="rect">
            <a:avLst/>
          </a:prstGeom>
          <a:noFill/>
          <a:ln>
            <a:noFill/>
          </a:ln>
        </p:spPr>
      </p:pic>
      <p:sp>
        <p:nvSpPr>
          <p:cNvPr id="317" name="Google Shape;317;g2e57ba0dab3_0_29"/>
          <p:cNvSpPr txBox="1"/>
          <p:nvPr/>
        </p:nvSpPr>
        <p:spPr>
          <a:xfrm>
            <a:off x="292868" y="1595816"/>
            <a:ext cx="4760754" cy="1470700"/>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chemeClr val="accent1"/>
              </a:buClr>
              <a:buSzPts val="990"/>
              <a:buFont typeface="Nunito Sans ExtraBold"/>
              <a:buNone/>
            </a:pPr>
            <a:r>
              <a:rPr b="1" i="0" lang="en-GB" sz="4400" u="none" cap="none" strike="noStrike">
                <a:solidFill>
                  <a:srgbClr val="00A643"/>
                </a:solidFill>
                <a:latin typeface="Arial"/>
                <a:ea typeface="Arial"/>
                <a:cs typeface="Arial"/>
                <a:sym typeface="Arial"/>
              </a:rPr>
              <a:t>QCP Data Model</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318" name="Google Shape;318;g2e57ba0dab3_0_29"/>
          <p:cNvSpPr txBox="1"/>
          <p:nvPr/>
        </p:nvSpPr>
        <p:spPr>
          <a:xfrm>
            <a:off x="8096250" y="1958975"/>
            <a:ext cx="3097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n</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e57ba0dab3_0_1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graphicFrame>
        <p:nvGraphicFramePr>
          <p:cNvPr id="325" name="Google Shape;325;g2e57ba0dab3_0_10"/>
          <p:cNvGraphicFramePr/>
          <p:nvPr/>
        </p:nvGraphicFramePr>
        <p:xfrm>
          <a:off x="449317" y="1075765"/>
          <a:ext cx="3000000" cy="3000000"/>
        </p:xfrm>
        <a:graphic>
          <a:graphicData uri="http://schemas.openxmlformats.org/drawingml/2006/table">
            <a:tbl>
              <a:tblPr>
                <a:noFill/>
                <a:tableStyleId>{5BCDF27A-10CB-481A-806B-186D64AC4292}</a:tableStyleId>
              </a:tblPr>
              <a:tblGrid>
                <a:gridCol w="3657725"/>
                <a:gridCol w="3923400"/>
                <a:gridCol w="3953575"/>
              </a:tblGrid>
              <a:tr h="367875">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chemeClr val="accent1"/>
                          </a:solidFill>
                        </a:rPr>
                        <a:t>Class</a:t>
                      </a:r>
                      <a:endParaRPr b="1" sz="1600" u="none" cap="none" strike="noStrike">
                        <a:solidFill>
                          <a:schemeClr val="accent1"/>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chemeClr val="accent1"/>
                          </a:solidFill>
                        </a:rPr>
                        <a:t>Property</a:t>
                      </a:r>
                      <a:endParaRPr b="1" sz="1600" u="none" cap="none" strike="noStrike">
                        <a:solidFill>
                          <a:schemeClr val="accent1"/>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chemeClr val="accent1"/>
                          </a:solidFill>
                        </a:rPr>
                        <a:t>Expected value</a:t>
                      </a:r>
                      <a:endParaRPr b="1" sz="1600" u="none" cap="none" strike="noStrike">
                        <a:solidFill>
                          <a:schemeClr val="accent1"/>
                        </a:solidFill>
                        <a:latin typeface="Calibri"/>
                        <a:ea typeface="Calibri"/>
                        <a:cs typeface="Calibri"/>
                        <a:sym typeface="Calibri"/>
                      </a:endParaRPr>
                    </a:p>
                  </a:txBody>
                  <a:tcPr marT="0" marB="0" marR="91425" marL="108000"/>
                </a:tc>
              </a:tr>
              <a:tr h="304300">
                <a:tc rowSpan="6">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Qualification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awarding information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Awarding Opportunity</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education level</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ACQF levels</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learning outcome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Learning Outcome</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publisher</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Organisation</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thematic area</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ISCED-F</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title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String with language </a:t>
                      </a:r>
                      <a:endParaRPr b="1" sz="1600" u="none" cap="none" strike="noStrike">
                        <a:solidFill>
                          <a:srgbClr val="24282A"/>
                        </a:solidFill>
                        <a:latin typeface="Calibri"/>
                        <a:ea typeface="Calibri"/>
                        <a:cs typeface="Calibri"/>
                        <a:sym typeface="Calibri"/>
                      </a:endParaRPr>
                    </a:p>
                  </a:txBody>
                  <a:tcPr marT="0" marB="0" marR="91425" marL="108000"/>
                </a:tc>
              </a:tr>
              <a:tr h="340650">
                <a:tc>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Awarding Opportunity</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awarding body or note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Organisation or Note</a:t>
                      </a:r>
                      <a:endParaRPr b="1" sz="1600" u="none" cap="none" strike="noStrike">
                        <a:solidFill>
                          <a:srgbClr val="24282A"/>
                        </a:solidFill>
                        <a:latin typeface="Calibri"/>
                        <a:ea typeface="Calibri"/>
                        <a:cs typeface="Calibri"/>
                        <a:sym typeface="Calibri"/>
                      </a:endParaRPr>
                    </a:p>
                  </a:txBody>
                  <a:tcPr marT="0" marB="0" marR="91425" marL="108000"/>
                </a:tc>
              </a:tr>
              <a:tr h="304300">
                <a:tc rowSpan="4">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Learning Opportunity</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default language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Language</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provided by</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Organisation</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qualification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Qualification</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title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String with language</a:t>
                      </a:r>
                      <a:endParaRPr b="1" sz="1600" u="none" cap="none" strike="noStrike">
                        <a:solidFill>
                          <a:srgbClr val="24282A"/>
                        </a:solidFill>
                        <a:latin typeface="Calibri"/>
                        <a:ea typeface="Calibri"/>
                        <a:cs typeface="Calibri"/>
                        <a:sym typeface="Calibri"/>
                      </a:endParaRPr>
                    </a:p>
                  </a:txBody>
                  <a:tcPr marT="0" marB="0" marR="91425" marL="108000"/>
                </a:tc>
              </a:tr>
              <a:tr h="304300">
                <a:tc rowSpan="2">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Learning Outcome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title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String with language</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related skill or note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Skill or Note</a:t>
                      </a:r>
                      <a:endParaRPr b="1" sz="1600" u="none" cap="none" strike="noStrike">
                        <a:solidFill>
                          <a:srgbClr val="24282A"/>
                        </a:solidFill>
                        <a:latin typeface="Calibri"/>
                        <a:ea typeface="Calibri"/>
                        <a:cs typeface="Calibri"/>
                        <a:sym typeface="Calibri"/>
                      </a:endParaRPr>
                    </a:p>
                  </a:txBody>
                  <a:tcPr marT="0" marB="0" marR="91425" marL="108000"/>
                </a:tc>
              </a:tr>
              <a:tr h="340650">
                <a:tc>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Location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spatial code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Location code</a:t>
                      </a:r>
                      <a:endParaRPr b="1" sz="1600" u="none" cap="none" strike="noStrike">
                        <a:solidFill>
                          <a:srgbClr val="24282A"/>
                        </a:solidFill>
                        <a:latin typeface="Calibri"/>
                        <a:ea typeface="Calibri"/>
                        <a:cs typeface="Calibri"/>
                        <a:sym typeface="Calibri"/>
                      </a:endParaRPr>
                    </a:p>
                  </a:txBody>
                  <a:tcPr marT="0" marB="0" marR="91425" marL="108000"/>
                </a:tc>
              </a:tr>
              <a:tr h="304300">
                <a:tc rowSpan="2">
                  <a:txBody>
                    <a:bodyPr/>
                    <a:lstStyle/>
                    <a:p>
                      <a:pPr indent="0" lvl="0" marL="0" marR="0" rtl="0" algn="ctr">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Organisation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location</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Location</a:t>
                      </a:r>
                      <a:endParaRPr b="1" sz="1600" u="none" cap="none" strike="noStrike">
                        <a:solidFill>
                          <a:srgbClr val="24282A"/>
                        </a:solidFill>
                        <a:latin typeface="Calibri"/>
                        <a:ea typeface="Calibri"/>
                        <a:cs typeface="Calibri"/>
                        <a:sym typeface="Calibri"/>
                      </a:endParaRPr>
                    </a:p>
                  </a:txBody>
                  <a:tcPr marT="0" marB="0" marR="91425" marL="108000"/>
                </a:tc>
              </a:tr>
              <a:tr h="304300">
                <a:tc vMerge="1"/>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name</a:t>
                      </a:r>
                      <a:endParaRPr b="1" sz="1600" u="none" cap="none" strike="noStrike">
                        <a:solidFill>
                          <a:srgbClr val="24282A"/>
                        </a:solidFill>
                        <a:latin typeface="Calibri"/>
                        <a:ea typeface="Calibri"/>
                        <a:cs typeface="Calibri"/>
                        <a:sym typeface="Calibri"/>
                      </a:endParaRPr>
                    </a:p>
                  </a:txBody>
                  <a:tcPr marT="0" marB="0" marR="91425" marL="108000"/>
                </a:tc>
                <a:tc>
                  <a:txBody>
                    <a:bodyPr/>
                    <a:lstStyle/>
                    <a:p>
                      <a:pPr indent="0" lvl="0" marL="0" marR="0" rtl="0" algn="just">
                        <a:lnSpc>
                          <a:spcPct val="115000"/>
                        </a:lnSpc>
                        <a:spcBef>
                          <a:spcPts val="0"/>
                        </a:spcBef>
                        <a:spcAft>
                          <a:spcPts val="0"/>
                        </a:spcAft>
                        <a:buClr>
                          <a:srgbClr val="000000"/>
                        </a:buClr>
                        <a:buSzPts val="1600"/>
                        <a:buFont typeface="Arial"/>
                        <a:buNone/>
                      </a:pPr>
                      <a:r>
                        <a:rPr b="1" lang="en-GB" sz="1600" u="none" cap="none" strike="noStrike">
                          <a:solidFill>
                            <a:srgbClr val="24282A"/>
                          </a:solidFill>
                        </a:rPr>
                        <a:t>String with language</a:t>
                      </a:r>
                      <a:endParaRPr b="1" sz="1600" u="none" cap="none" strike="noStrike">
                        <a:solidFill>
                          <a:srgbClr val="24282A"/>
                        </a:solidFill>
                        <a:latin typeface="Calibri"/>
                        <a:ea typeface="Calibri"/>
                        <a:cs typeface="Calibri"/>
                        <a:sym typeface="Calibri"/>
                      </a:endParaRPr>
                    </a:p>
                  </a:txBody>
                  <a:tcPr marT="0" marB="0" marR="91425" marL="108000"/>
                </a:tc>
              </a:tr>
            </a:tbl>
          </a:graphicData>
        </a:graphic>
      </p:graphicFrame>
      <p:sp>
        <p:nvSpPr>
          <p:cNvPr id="326" name="Google Shape;326;g2e57ba0dab3_0_10"/>
          <p:cNvSpPr txBox="1"/>
          <p:nvPr/>
        </p:nvSpPr>
        <p:spPr>
          <a:xfrm>
            <a:off x="1516960" y="151160"/>
            <a:ext cx="10282395" cy="115121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Overview of data properties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8"/>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QCP Curation Portal </a:t>
            </a:r>
            <a:endParaRPr/>
          </a:p>
        </p:txBody>
      </p:sp>
      <p:sp>
        <p:nvSpPr>
          <p:cNvPr id="332" name="Google Shape;332;p4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l">
              <a:lnSpc>
                <a:spcPct val="90000"/>
              </a:lnSpc>
              <a:spcBef>
                <a:spcPts val="0"/>
              </a:spcBef>
              <a:spcAft>
                <a:spcPts val="600"/>
              </a:spcAft>
              <a:buSzPts val="900"/>
              <a:buNone/>
            </a:pPr>
            <a:r>
              <a:rPr lang="en-GB" sz="200"/>
              <a:t>Page </a:t>
            </a:r>
            <a:fld id="{00000000-1234-1234-1234-123412341234}" type="slidenum">
              <a:rPr lang="en-GB" sz="200"/>
              <a:t>‹#›</a:t>
            </a:fld>
            <a:endParaRPr sz="200"/>
          </a:p>
        </p:txBody>
      </p:sp>
      <p:grpSp>
        <p:nvGrpSpPr>
          <p:cNvPr id="333" name="Google Shape;333;p48"/>
          <p:cNvGrpSpPr/>
          <p:nvPr/>
        </p:nvGrpSpPr>
        <p:grpSpPr>
          <a:xfrm>
            <a:off x="359999" y="2838780"/>
            <a:ext cx="11467851" cy="2937967"/>
            <a:chOff x="0" y="707288"/>
            <a:chExt cx="11467851" cy="2937967"/>
          </a:xfrm>
        </p:grpSpPr>
        <p:sp>
          <p:nvSpPr>
            <p:cNvPr id="334" name="Google Shape;334;p48"/>
            <p:cNvSpPr/>
            <p:nvPr/>
          </p:nvSpPr>
          <p:spPr>
            <a:xfrm>
              <a:off x="0" y="707288"/>
              <a:ext cx="11467851" cy="1305763"/>
            </a:xfrm>
            <a:prstGeom prst="roundRect">
              <a:avLst>
                <a:gd fmla="val 10000" name="adj"/>
              </a:avLst>
            </a:prstGeom>
            <a:solidFill>
              <a:srgbClr val="CAE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8"/>
            <p:cNvSpPr/>
            <p:nvPr/>
          </p:nvSpPr>
          <p:spPr>
            <a:xfrm>
              <a:off x="394993" y="1001085"/>
              <a:ext cx="718169" cy="71816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8"/>
            <p:cNvSpPr/>
            <p:nvPr/>
          </p:nvSpPr>
          <p:spPr>
            <a:xfrm>
              <a:off x="1508156" y="707288"/>
              <a:ext cx="9959694" cy="13057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8"/>
            <p:cNvSpPr txBox="1"/>
            <p:nvPr/>
          </p:nvSpPr>
          <p:spPr>
            <a:xfrm>
              <a:off x="1508156" y="707288"/>
              <a:ext cx="9959694" cy="1305763"/>
            </a:xfrm>
            <a:prstGeom prst="rect">
              <a:avLst/>
            </a:prstGeom>
            <a:noFill/>
            <a:ln>
              <a:noFill/>
            </a:ln>
          </p:spPr>
          <p:txBody>
            <a:bodyPr anchorCtr="0" anchor="ctr" bIns="138175" lIns="138175" spcFirstLastPara="1" rIns="138175" wrap="square" tIns="138175">
              <a:noAutofit/>
            </a:bodyPr>
            <a:lstStyle/>
            <a:p>
              <a:pPr indent="0" lvl="0" marL="0" marR="0" rtl="0" algn="l">
                <a:lnSpc>
                  <a:spcPct val="90000"/>
                </a:lnSpc>
                <a:spcBef>
                  <a:spcPts val="0"/>
                </a:spcBef>
                <a:spcAft>
                  <a:spcPts val="0"/>
                </a:spcAft>
                <a:buClr>
                  <a:srgbClr val="000000"/>
                </a:buClr>
                <a:buSzPts val="2500"/>
                <a:buFont typeface="Arial"/>
                <a:buNone/>
              </a:pPr>
              <a:r>
                <a:rPr b="0" i="0" lang="en-GB" sz="2500" u="none" cap="none" strike="noStrike">
                  <a:solidFill>
                    <a:srgbClr val="000000"/>
                  </a:solidFill>
                  <a:latin typeface="Arial"/>
                  <a:ea typeface="Arial"/>
                  <a:cs typeface="Arial"/>
                  <a:sym typeface="Arial"/>
                </a:rPr>
                <a:t>In Development – Launch of first accessible version in January 2025</a:t>
              </a:r>
              <a:endParaRPr b="0" i="0" sz="2500" u="none" cap="none" strike="noStrike">
                <a:solidFill>
                  <a:srgbClr val="000000"/>
                </a:solidFill>
                <a:latin typeface="Arial"/>
                <a:ea typeface="Arial"/>
                <a:cs typeface="Arial"/>
                <a:sym typeface="Arial"/>
              </a:endParaRPr>
            </a:p>
          </p:txBody>
        </p:sp>
        <p:sp>
          <p:nvSpPr>
            <p:cNvPr id="338" name="Google Shape;338;p48"/>
            <p:cNvSpPr/>
            <p:nvPr/>
          </p:nvSpPr>
          <p:spPr>
            <a:xfrm>
              <a:off x="0" y="2339492"/>
              <a:ext cx="11467851" cy="1305763"/>
            </a:xfrm>
            <a:prstGeom prst="roundRect">
              <a:avLst>
                <a:gd fmla="val 10000" name="adj"/>
              </a:avLst>
            </a:prstGeom>
            <a:solidFill>
              <a:srgbClr val="CAE0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8"/>
            <p:cNvSpPr/>
            <p:nvPr/>
          </p:nvSpPr>
          <p:spPr>
            <a:xfrm>
              <a:off x="394993" y="2633289"/>
              <a:ext cx="718169" cy="71816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8"/>
            <p:cNvSpPr/>
            <p:nvPr/>
          </p:nvSpPr>
          <p:spPr>
            <a:xfrm>
              <a:off x="1508156" y="2339492"/>
              <a:ext cx="5160532" cy="13057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8"/>
            <p:cNvSpPr txBox="1"/>
            <p:nvPr/>
          </p:nvSpPr>
          <p:spPr>
            <a:xfrm>
              <a:off x="1508156" y="2339492"/>
              <a:ext cx="5160532" cy="1305763"/>
            </a:xfrm>
            <a:prstGeom prst="rect">
              <a:avLst/>
            </a:prstGeom>
            <a:noFill/>
            <a:ln>
              <a:noFill/>
            </a:ln>
          </p:spPr>
          <p:txBody>
            <a:bodyPr anchorCtr="0" anchor="ctr" bIns="138175" lIns="138175" spcFirstLastPara="1" rIns="138175" wrap="square" tIns="138175">
              <a:noAutofit/>
            </a:bodyPr>
            <a:lstStyle/>
            <a:p>
              <a:pPr indent="0" lvl="0" marL="0" marR="0" rtl="0" algn="l">
                <a:lnSpc>
                  <a:spcPct val="90000"/>
                </a:lnSpc>
                <a:spcBef>
                  <a:spcPts val="0"/>
                </a:spcBef>
                <a:spcAft>
                  <a:spcPts val="0"/>
                </a:spcAft>
                <a:buClr>
                  <a:srgbClr val="000000"/>
                </a:buClr>
                <a:buSzPts val="2500"/>
                <a:buFont typeface="Arial"/>
                <a:buNone/>
              </a:pPr>
              <a:r>
                <a:rPr b="0" i="0" lang="en-GB" sz="2500" u="none" cap="none" strike="noStrike">
                  <a:solidFill>
                    <a:srgbClr val="000000"/>
                  </a:solidFill>
                  <a:latin typeface="Arial"/>
                  <a:ea typeface="Arial"/>
                  <a:cs typeface="Arial"/>
                  <a:sym typeface="Arial"/>
                </a:rPr>
                <a:t>Current functionality:</a:t>
              </a:r>
              <a:endParaRPr b="0" i="0" sz="2500" u="none" cap="none" strike="noStrike">
                <a:solidFill>
                  <a:srgbClr val="000000"/>
                </a:solidFill>
                <a:latin typeface="Arial"/>
                <a:ea typeface="Arial"/>
                <a:cs typeface="Arial"/>
                <a:sym typeface="Arial"/>
              </a:endParaRPr>
            </a:p>
          </p:txBody>
        </p:sp>
        <p:sp>
          <p:nvSpPr>
            <p:cNvPr id="342" name="Google Shape;342;p48"/>
            <p:cNvSpPr/>
            <p:nvPr/>
          </p:nvSpPr>
          <p:spPr>
            <a:xfrm>
              <a:off x="6668689" y="2339492"/>
              <a:ext cx="4799161" cy="13057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8"/>
            <p:cNvSpPr txBox="1"/>
            <p:nvPr/>
          </p:nvSpPr>
          <p:spPr>
            <a:xfrm>
              <a:off x="6668689" y="2339492"/>
              <a:ext cx="4799161" cy="1305763"/>
            </a:xfrm>
            <a:prstGeom prst="rect">
              <a:avLst/>
            </a:prstGeom>
            <a:noFill/>
            <a:ln>
              <a:noFill/>
            </a:ln>
          </p:spPr>
          <p:txBody>
            <a:bodyPr anchorCtr="0" anchor="ctr" bIns="138175" lIns="138175" spcFirstLastPara="1" rIns="138175" wrap="square" tIns="138175">
              <a:noAutofit/>
            </a:bodyPr>
            <a:lstStyle/>
            <a:p>
              <a:pPr indent="0" lvl="0" marL="0" marR="0" rtl="0" algn="l">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Creating Qualifications</a:t>
              </a:r>
              <a:endParaRPr b="0" i="0" sz="18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Title creation</a:t>
              </a:r>
              <a:endParaRPr b="0" i="0" sz="18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ESCO skill search</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9"/>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QCP Curation Portal</a:t>
            </a:r>
            <a:endParaRPr/>
          </a:p>
        </p:txBody>
      </p:sp>
      <p:sp>
        <p:nvSpPr>
          <p:cNvPr id="349" name="Google Shape;349;p4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l">
              <a:lnSpc>
                <a:spcPct val="90000"/>
              </a:lnSpc>
              <a:spcBef>
                <a:spcPts val="0"/>
              </a:spcBef>
              <a:spcAft>
                <a:spcPts val="600"/>
              </a:spcAft>
              <a:buSzPts val="900"/>
              <a:buNone/>
            </a:pPr>
            <a:r>
              <a:rPr lang="en-GB" sz="200"/>
              <a:t>Page </a:t>
            </a:r>
            <a:fld id="{00000000-1234-1234-1234-123412341234}" type="slidenum">
              <a:rPr lang="en-GB" sz="200"/>
              <a:t>‹#›</a:t>
            </a:fld>
            <a:endParaRPr sz="200"/>
          </a:p>
        </p:txBody>
      </p:sp>
      <p:grpSp>
        <p:nvGrpSpPr>
          <p:cNvPr id="350" name="Google Shape;350;p49"/>
          <p:cNvGrpSpPr/>
          <p:nvPr/>
        </p:nvGrpSpPr>
        <p:grpSpPr>
          <a:xfrm>
            <a:off x="361398" y="3033869"/>
            <a:ext cx="11465051" cy="2547789"/>
            <a:chOff x="1399" y="902377"/>
            <a:chExt cx="11465051" cy="2547789"/>
          </a:xfrm>
        </p:grpSpPr>
        <p:sp>
          <p:nvSpPr>
            <p:cNvPr id="351" name="Google Shape;351;p49"/>
            <p:cNvSpPr/>
            <p:nvPr/>
          </p:nvSpPr>
          <p:spPr>
            <a:xfrm>
              <a:off x="1399" y="902377"/>
              <a:ext cx="5095578" cy="2547789"/>
            </a:xfrm>
            <a:prstGeom prst="roundRect">
              <a:avLst>
                <a:gd fmla="val 10000"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9"/>
            <p:cNvSpPr txBox="1"/>
            <p:nvPr/>
          </p:nvSpPr>
          <p:spPr>
            <a:xfrm>
              <a:off x="76021" y="976999"/>
              <a:ext cx="4946334" cy="2398545"/>
            </a:xfrm>
            <a:prstGeom prst="rect">
              <a:avLst/>
            </a:prstGeom>
            <a:noFill/>
            <a:ln>
              <a:noFill/>
            </a:ln>
          </p:spPr>
          <p:txBody>
            <a:bodyPr anchorCtr="0" anchor="ctr" bIns="72375" lIns="108575" spcFirstLastPara="1" rIns="108575" wrap="square" tIns="72375">
              <a:noAutofit/>
            </a:bodyPr>
            <a:lstStyle/>
            <a:p>
              <a:pPr indent="0" lvl="0" marL="0" marR="0" rtl="0" algn="ctr">
                <a:lnSpc>
                  <a:spcPct val="90000"/>
                </a:lnSpc>
                <a:spcBef>
                  <a:spcPts val="0"/>
                </a:spcBef>
                <a:spcAft>
                  <a:spcPts val="0"/>
                </a:spcAft>
                <a:buClr>
                  <a:srgbClr val="000000"/>
                </a:buClr>
                <a:buSzPts val="5700"/>
                <a:buFont typeface="Arial"/>
                <a:buNone/>
              </a:pPr>
              <a:r>
                <a:rPr b="0" i="0" lang="en-GB" sz="5700" u="none" cap="none" strike="noStrike">
                  <a:solidFill>
                    <a:schemeClr val="lt1"/>
                  </a:solidFill>
                  <a:latin typeface="Arial"/>
                  <a:ea typeface="Arial"/>
                  <a:cs typeface="Arial"/>
                  <a:sym typeface="Arial"/>
                </a:rPr>
                <a:t>Practical Demonstration</a:t>
              </a:r>
              <a:endParaRPr b="0" i="0" sz="5700" u="none" cap="none" strike="noStrike">
                <a:solidFill>
                  <a:schemeClr val="lt1"/>
                </a:solidFill>
                <a:latin typeface="Arial"/>
                <a:ea typeface="Arial"/>
                <a:cs typeface="Arial"/>
                <a:sym typeface="Arial"/>
              </a:endParaRPr>
            </a:p>
          </p:txBody>
        </p:sp>
        <p:sp>
          <p:nvSpPr>
            <p:cNvPr id="353" name="Google Shape;353;p49"/>
            <p:cNvSpPr/>
            <p:nvPr/>
          </p:nvSpPr>
          <p:spPr>
            <a:xfrm>
              <a:off x="6370872" y="902377"/>
              <a:ext cx="5095578" cy="2547789"/>
            </a:xfrm>
            <a:prstGeom prst="roundRect">
              <a:avLst>
                <a:gd fmla="val 10000"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9"/>
            <p:cNvSpPr txBox="1"/>
            <p:nvPr/>
          </p:nvSpPr>
          <p:spPr>
            <a:xfrm>
              <a:off x="6445494" y="976999"/>
              <a:ext cx="4946334" cy="2398545"/>
            </a:xfrm>
            <a:prstGeom prst="rect">
              <a:avLst/>
            </a:prstGeom>
            <a:noFill/>
            <a:ln>
              <a:noFill/>
            </a:ln>
          </p:spPr>
          <p:txBody>
            <a:bodyPr anchorCtr="0" anchor="ctr" bIns="35550" lIns="53325" spcFirstLastPara="1" rIns="53325" wrap="square" tIns="35550">
              <a:noAutofit/>
            </a:bodyPr>
            <a:lstStyle/>
            <a:p>
              <a:pPr indent="0" lvl="0" marL="0" marR="0" rtl="0" algn="ctr">
                <a:lnSpc>
                  <a:spcPct val="9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https://curate.acqf-qcp.africa/</a:t>
              </a:r>
              <a:endParaRPr b="0" i="0" sz="2800" u="none" cap="none" strike="noStrike">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KIC – Skills Finder</a:t>
            </a:r>
            <a:endParaRPr/>
          </a:p>
        </p:txBody>
      </p:sp>
      <p:sp>
        <p:nvSpPr>
          <p:cNvPr id="360" name="Google Shape;360;p5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l">
              <a:lnSpc>
                <a:spcPct val="90000"/>
              </a:lnSpc>
              <a:spcBef>
                <a:spcPts val="0"/>
              </a:spcBef>
              <a:spcAft>
                <a:spcPts val="600"/>
              </a:spcAft>
              <a:buSzPts val="900"/>
              <a:buNone/>
            </a:pPr>
            <a:r>
              <a:rPr lang="en-GB" sz="200"/>
              <a:t>Page </a:t>
            </a:r>
            <a:fld id="{00000000-1234-1234-1234-123412341234}" type="slidenum">
              <a:rPr lang="en-GB" sz="200"/>
              <a:t>‹#›</a:t>
            </a:fld>
            <a:endParaRPr sz="200"/>
          </a:p>
        </p:txBody>
      </p:sp>
      <p:grpSp>
        <p:nvGrpSpPr>
          <p:cNvPr id="361" name="Google Shape;361;p50"/>
          <p:cNvGrpSpPr/>
          <p:nvPr/>
        </p:nvGrpSpPr>
        <p:grpSpPr>
          <a:xfrm>
            <a:off x="2178924" y="2507763"/>
            <a:ext cx="7830000" cy="3600001"/>
            <a:chOff x="1818925" y="376271"/>
            <a:chExt cx="7830000" cy="3600001"/>
          </a:xfrm>
        </p:grpSpPr>
        <p:sp>
          <p:nvSpPr>
            <p:cNvPr id="362" name="Google Shape;362;p50"/>
            <p:cNvSpPr/>
            <p:nvPr/>
          </p:nvSpPr>
          <p:spPr>
            <a:xfrm>
              <a:off x="2520925" y="376271"/>
              <a:ext cx="2196000" cy="2196000"/>
            </a:xfrm>
            <a:prstGeom prst="ellipse">
              <a:avLst/>
            </a:prstGeom>
            <a:solidFill>
              <a:srgbClr val="EDE4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0"/>
            <p:cNvSpPr/>
            <p:nvPr/>
          </p:nvSpPr>
          <p:spPr>
            <a:xfrm>
              <a:off x="2988925" y="844271"/>
              <a:ext cx="1260000" cy="1260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0"/>
            <p:cNvSpPr/>
            <p:nvPr/>
          </p:nvSpPr>
          <p:spPr>
            <a:xfrm>
              <a:off x="1818925" y="3256272"/>
              <a:ext cx="36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0"/>
            <p:cNvSpPr txBox="1"/>
            <p:nvPr/>
          </p:nvSpPr>
          <p:spPr>
            <a:xfrm>
              <a:off x="1818925" y="3256272"/>
              <a:ext cx="36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2700"/>
                <a:buFont typeface="Arial"/>
                <a:buNone/>
              </a:pPr>
              <a:r>
                <a:rPr b="0" i="0" lang="en-GB" sz="2700" u="none" cap="none" strike="noStrike">
                  <a:solidFill>
                    <a:srgbClr val="000000"/>
                  </a:solidFill>
                  <a:latin typeface="Arial"/>
                  <a:ea typeface="Arial"/>
                  <a:cs typeface="Arial"/>
                  <a:sym typeface="Arial"/>
                </a:rPr>
                <a:t>Learning Outcomes &amp; skills matching</a:t>
              </a:r>
              <a:endParaRPr b="0" i="0" sz="2700" u="none" cap="none" strike="noStrike">
                <a:solidFill>
                  <a:srgbClr val="000000"/>
                </a:solidFill>
                <a:latin typeface="Arial"/>
                <a:ea typeface="Arial"/>
                <a:cs typeface="Arial"/>
                <a:sym typeface="Arial"/>
              </a:endParaRPr>
            </a:p>
          </p:txBody>
        </p:sp>
        <p:sp>
          <p:nvSpPr>
            <p:cNvPr id="366" name="Google Shape;366;p50"/>
            <p:cNvSpPr/>
            <p:nvPr/>
          </p:nvSpPr>
          <p:spPr>
            <a:xfrm>
              <a:off x="6750925" y="376271"/>
              <a:ext cx="2196000" cy="2196000"/>
            </a:xfrm>
            <a:prstGeom prst="ellipse">
              <a:avLst/>
            </a:prstGeom>
            <a:solidFill>
              <a:srgbClr val="EDE4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0"/>
            <p:cNvSpPr/>
            <p:nvPr/>
          </p:nvSpPr>
          <p:spPr>
            <a:xfrm>
              <a:off x="7218925" y="844271"/>
              <a:ext cx="1260000" cy="1260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0"/>
            <p:cNvSpPr/>
            <p:nvPr/>
          </p:nvSpPr>
          <p:spPr>
            <a:xfrm>
              <a:off x="6048925" y="3256272"/>
              <a:ext cx="36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0"/>
            <p:cNvSpPr txBox="1"/>
            <p:nvPr/>
          </p:nvSpPr>
          <p:spPr>
            <a:xfrm>
              <a:off x="6048925" y="3256272"/>
              <a:ext cx="36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2700"/>
                <a:buFont typeface="Arial"/>
                <a:buNone/>
              </a:pPr>
              <a:r>
                <a:rPr b="0" i="0" lang="en-GB" sz="2700" u="none" cap="none" strike="noStrike">
                  <a:solidFill>
                    <a:srgbClr val="000000"/>
                  </a:solidFill>
                  <a:latin typeface="Arial"/>
                  <a:ea typeface="Arial"/>
                  <a:cs typeface="Arial"/>
                  <a:sym typeface="Arial"/>
                </a:rPr>
                <a:t>Uses ESCO skills</a:t>
              </a:r>
              <a:endParaRPr b="0" i="0" sz="27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ESCO</a:t>
            </a:r>
            <a:endParaRPr/>
          </a:p>
        </p:txBody>
      </p:sp>
      <p:sp>
        <p:nvSpPr>
          <p:cNvPr id="375" name="Google Shape;375;p53"/>
          <p:cNvSpPr txBox="1"/>
          <p:nvPr>
            <p:ph idx="1" type="body"/>
          </p:nvPr>
        </p:nvSpPr>
        <p:spPr>
          <a:xfrm>
            <a:off x="359999" y="1825624"/>
            <a:ext cx="7145701" cy="4636135"/>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GB" sz="2400"/>
              <a:t>ESCO is a multilingual classification system developed in the European context, but which is applicable globally</a:t>
            </a:r>
            <a:endParaRPr/>
          </a:p>
          <a:p>
            <a:pPr indent="0" lvl="0" marL="114300" rtl="0" algn="l">
              <a:lnSpc>
                <a:spcPct val="90000"/>
              </a:lnSpc>
              <a:spcBef>
                <a:spcPts val="1000"/>
              </a:spcBef>
              <a:spcAft>
                <a:spcPts val="0"/>
              </a:spcAft>
              <a:buSzPts val="1800"/>
              <a:buNone/>
            </a:pPr>
            <a:r>
              <a:t/>
            </a:r>
            <a:endParaRPr sz="2400"/>
          </a:p>
          <a:p>
            <a:pPr indent="-342900" lvl="0" marL="457200" rtl="0" algn="l">
              <a:lnSpc>
                <a:spcPct val="90000"/>
              </a:lnSpc>
              <a:spcBef>
                <a:spcPts val="1000"/>
              </a:spcBef>
              <a:spcAft>
                <a:spcPts val="0"/>
              </a:spcAft>
              <a:buClr>
                <a:schemeClr val="dk1"/>
              </a:buClr>
              <a:buSzPts val="1800"/>
              <a:buChar char="•"/>
            </a:pPr>
            <a:r>
              <a:rPr lang="en-GB" sz="2400"/>
              <a:t>It categorizes </a:t>
            </a:r>
            <a:r>
              <a:rPr b="1" lang="en-GB" sz="2400"/>
              <a:t>skills</a:t>
            </a:r>
            <a:r>
              <a:rPr lang="en-GB" sz="2400"/>
              <a:t>, </a:t>
            </a:r>
            <a:r>
              <a:rPr b="1" lang="en-GB" sz="2400"/>
              <a:t>competences</a:t>
            </a:r>
            <a:r>
              <a:rPr lang="en-GB" sz="2400"/>
              <a:t>, </a:t>
            </a:r>
            <a:r>
              <a:rPr b="1" lang="en-GB" sz="2400"/>
              <a:t>qualifications</a:t>
            </a:r>
            <a:r>
              <a:rPr lang="en-GB" sz="2400"/>
              <a:t>, and </a:t>
            </a:r>
            <a:r>
              <a:rPr b="1" lang="en-GB" sz="2400"/>
              <a:t>occupations</a:t>
            </a:r>
            <a:endParaRPr/>
          </a:p>
          <a:p>
            <a:pPr indent="-228600" lvl="0" marL="457200" rtl="0" algn="l">
              <a:lnSpc>
                <a:spcPct val="90000"/>
              </a:lnSpc>
              <a:spcBef>
                <a:spcPts val="1000"/>
              </a:spcBef>
              <a:spcAft>
                <a:spcPts val="0"/>
              </a:spcAft>
              <a:buClr>
                <a:schemeClr val="dk1"/>
              </a:buClr>
              <a:buSzPts val="1800"/>
              <a:buNone/>
            </a:pPr>
            <a:r>
              <a:t/>
            </a:r>
            <a:endParaRPr/>
          </a:p>
          <a:p>
            <a:pPr indent="-342900" lvl="0" marL="457200" rtl="0" algn="l">
              <a:lnSpc>
                <a:spcPct val="90000"/>
              </a:lnSpc>
              <a:spcBef>
                <a:spcPts val="1000"/>
              </a:spcBef>
              <a:spcAft>
                <a:spcPts val="0"/>
              </a:spcAft>
              <a:buClr>
                <a:schemeClr val="dk1"/>
              </a:buClr>
              <a:buSzPts val="1800"/>
              <a:buChar char="•"/>
            </a:pPr>
            <a:r>
              <a:rPr lang="en-GB" sz="2400"/>
              <a:t>Latest version (1.2) has around 14.000 skills linked to 3.000 occupation</a:t>
            </a:r>
            <a:endParaRPr/>
          </a:p>
        </p:txBody>
      </p:sp>
      <p:sp>
        <p:nvSpPr>
          <p:cNvPr id="376" name="Google Shape;376;p5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l">
              <a:lnSpc>
                <a:spcPct val="90000"/>
              </a:lnSpc>
              <a:spcBef>
                <a:spcPts val="0"/>
              </a:spcBef>
              <a:spcAft>
                <a:spcPts val="600"/>
              </a:spcAft>
              <a:buSzPts val="900"/>
              <a:buNone/>
            </a:pPr>
            <a:r>
              <a:rPr lang="en-GB" sz="200"/>
              <a:t>Page </a:t>
            </a:r>
            <a:fld id="{00000000-1234-1234-1234-123412341234}" type="slidenum">
              <a:rPr lang="en-GB" sz="200"/>
              <a:t>‹#›</a:t>
            </a:fld>
            <a:endParaRPr sz="200"/>
          </a:p>
        </p:txBody>
      </p:sp>
      <p:pic>
        <p:nvPicPr>
          <p:cNvPr descr="Good Idea with solid fill" id="377" name="Google Shape;377;p53"/>
          <p:cNvPicPr preferRelativeResize="0"/>
          <p:nvPr/>
        </p:nvPicPr>
        <p:blipFill rotWithShape="1">
          <a:blip r:embed="rId3">
            <a:alphaModFix/>
          </a:blip>
          <a:srcRect b="0" l="0" r="0" t="0"/>
          <a:stretch/>
        </p:blipFill>
        <p:spPr>
          <a:xfrm>
            <a:off x="8252460" y="2247900"/>
            <a:ext cx="3048000" cy="304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4"/>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KIC – Skills Finder</a:t>
            </a:r>
            <a:endParaRPr/>
          </a:p>
        </p:txBody>
      </p:sp>
      <p:sp>
        <p:nvSpPr>
          <p:cNvPr id="383" name="Google Shape;383;p54"/>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GB"/>
              <a:t>Try to enter a description of a qualification in the skills finder:</a:t>
            </a:r>
            <a:endParaRPr/>
          </a:p>
          <a:p>
            <a:pPr indent="0" lvl="0" marL="114300" rtl="0" algn="l">
              <a:lnSpc>
                <a:spcPct val="90000"/>
              </a:lnSpc>
              <a:spcBef>
                <a:spcPts val="1000"/>
              </a:spcBef>
              <a:spcAft>
                <a:spcPts val="0"/>
              </a:spcAft>
              <a:buSzPts val="1800"/>
              <a:buNone/>
            </a:pPr>
            <a:r>
              <a:rPr lang="en-GB" u="sng">
                <a:solidFill>
                  <a:schemeClr val="hlink"/>
                </a:solidFill>
                <a:hlinkClick r:id="rId3"/>
              </a:rPr>
              <a:t>https://knowledgeinnovation.eu/skill-finder/</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rPr lang="en-GB"/>
              <a:t>	use the description from this presentation (slide 14) or any description available through your own data</a:t>
            </a:r>
            <a:endParaRPr/>
          </a:p>
          <a:p>
            <a:pPr indent="0" lvl="0" marL="1143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Clr>
                <a:schemeClr val="dk1"/>
              </a:buClr>
              <a:buSzPts val="1800"/>
              <a:buChar char="•"/>
            </a:pPr>
            <a:r>
              <a:rPr lang="en-GB"/>
              <a:t>Identify the </a:t>
            </a:r>
            <a:r>
              <a:rPr b="1" lang="en-GB"/>
              <a:t>three most relevant skills/competences </a:t>
            </a:r>
            <a:r>
              <a:rPr lang="en-GB"/>
              <a:t>for the qualification description</a:t>
            </a:r>
            <a:endParaRPr/>
          </a:p>
        </p:txBody>
      </p:sp>
      <p:sp>
        <p:nvSpPr>
          <p:cNvPr id="384" name="Google Shape;384;p5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l">
              <a:lnSpc>
                <a:spcPct val="90000"/>
              </a:lnSpc>
              <a:spcBef>
                <a:spcPts val="0"/>
              </a:spcBef>
              <a:spcAft>
                <a:spcPts val="600"/>
              </a:spcAft>
              <a:buSzPts val="900"/>
              <a:buNone/>
            </a:pPr>
            <a:r>
              <a:rPr lang="en-GB" sz="200"/>
              <a:t>Page </a:t>
            </a:r>
            <a:fld id="{00000000-1234-1234-1234-123412341234}" type="slidenum">
              <a:rPr lang="en-GB" sz="200"/>
              <a:t>‹#›</a:t>
            </a:fld>
            <a:endParaRPr sz="200"/>
          </a:p>
        </p:txBody>
      </p:sp>
      <p:pic>
        <p:nvPicPr>
          <p:cNvPr descr="Address Book with solid fill" id="385" name="Google Shape;385;p54"/>
          <p:cNvPicPr preferRelativeResize="0"/>
          <p:nvPr/>
        </p:nvPicPr>
        <p:blipFill rotWithShape="1">
          <a:blip r:embed="rId4">
            <a:alphaModFix/>
          </a:blip>
          <a:srcRect b="0" l="0" r="0" t="0"/>
          <a:stretch/>
        </p:blipFill>
        <p:spPr>
          <a:xfrm>
            <a:off x="609600" y="3595915"/>
            <a:ext cx="638629" cy="6386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5"/>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None/>
            </a:pPr>
            <a:r>
              <a:rPr lang="en-GB"/>
              <a:t>KIC – Skills Finder</a:t>
            </a:r>
            <a:endParaRPr/>
          </a:p>
        </p:txBody>
      </p:sp>
      <p:sp>
        <p:nvSpPr>
          <p:cNvPr id="391" name="Google Shape;391;p55"/>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GB"/>
              <a:t>What are main challenges in connecting Course or Programme descriptions to Skills?</a:t>
            </a:r>
            <a:endParaRPr/>
          </a:p>
        </p:txBody>
      </p:sp>
      <p:sp>
        <p:nvSpPr>
          <p:cNvPr id="392" name="Google Shape;392;p55"/>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l">
              <a:lnSpc>
                <a:spcPct val="90000"/>
              </a:lnSpc>
              <a:spcBef>
                <a:spcPts val="0"/>
              </a:spcBef>
              <a:spcAft>
                <a:spcPts val="600"/>
              </a:spcAft>
              <a:buSzPts val="900"/>
              <a:buNone/>
            </a:pPr>
            <a:r>
              <a:rPr lang="en-GB" sz="200"/>
              <a:t>Page </a:t>
            </a:r>
            <a:fld id="{00000000-1234-1234-1234-123412341234}" type="slidenum">
              <a:rPr lang="en-GB" sz="200"/>
              <a:t>‹#›</a:t>
            </a:fld>
            <a:endParaRPr sz="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idx="1" type="body"/>
          </p:nvPr>
        </p:nvSpPr>
        <p:spPr>
          <a:xfrm>
            <a:off x="819950" y="1447450"/>
            <a:ext cx="5256000" cy="4611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t/>
            </a:r>
            <a:endParaRPr sz="700">
              <a:solidFill>
                <a:schemeClr val="accent1"/>
              </a:solidFill>
              <a:latin typeface="Nunito Sans ExtraBold"/>
              <a:ea typeface="Nunito Sans ExtraBold"/>
              <a:cs typeface="Nunito Sans ExtraBold"/>
              <a:sym typeface="Nunito Sans ExtraBold"/>
            </a:endParaRPr>
          </a:p>
          <a:p>
            <a:pPr indent="457200" lvl="0" marL="0" rtl="0" algn="l">
              <a:lnSpc>
                <a:spcPct val="100000"/>
              </a:lnSpc>
              <a:spcBef>
                <a:spcPts val="1000"/>
              </a:spcBef>
              <a:spcAft>
                <a:spcPts val="0"/>
              </a:spcAft>
              <a:buSzPts val="1800"/>
              <a:buNone/>
            </a:pPr>
            <a:r>
              <a:rPr lang="en-GB" sz="1800">
                <a:solidFill>
                  <a:schemeClr val="accent1"/>
                </a:solidFill>
                <a:latin typeface="Nunito Sans ExtraBold"/>
                <a:ea typeface="Nunito Sans ExtraBold"/>
                <a:cs typeface="Nunito Sans ExtraBold"/>
                <a:sym typeface="Nunito Sans ExtraBold"/>
              </a:rPr>
              <a:t>   Technical Aspects</a:t>
            </a:r>
            <a:endParaRPr sz="1800">
              <a:solidFill>
                <a:schemeClr val="accent1"/>
              </a:solidFill>
              <a:latin typeface="Nunito Sans ExtraBold"/>
              <a:ea typeface="Nunito Sans ExtraBold"/>
              <a:cs typeface="Nunito Sans ExtraBold"/>
              <a:sym typeface="Nunito Sans ExtraBold"/>
            </a:endParaRPr>
          </a:p>
          <a:p>
            <a:pPr indent="-287337" lvl="0" marL="457200" rtl="0" algn="l">
              <a:lnSpc>
                <a:spcPct val="100000"/>
              </a:lnSpc>
              <a:spcBef>
                <a:spcPts val="1000"/>
              </a:spcBef>
              <a:spcAft>
                <a:spcPts val="0"/>
              </a:spcAft>
              <a:buSzPts val="1600"/>
              <a:buChar char="•"/>
            </a:pPr>
            <a:r>
              <a:rPr lang="en-GB" sz="1600"/>
              <a:t>Using the QCP, navigating UI, accessing/querying databases </a:t>
            </a:r>
            <a:endParaRPr sz="1600"/>
          </a:p>
          <a:p>
            <a:pPr indent="-287337" lvl="0" marL="457200" rtl="0" algn="l">
              <a:lnSpc>
                <a:spcPct val="100000"/>
              </a:lnSpc>
              <a:spcBef>
                <a:spcPts val="1000"/>
              </a:spcBef>
              <a:spcAft>
                <a:spcPts val="0"/>
              </a:spcAft>
              <a:buSzPts val="1600"/>
              <a:buChar char="•"/>
            </a:pPr>
            <a:r>
              <a:rPr lang="en-GB" sz="1600"/>
              <a:t>Data entry, validation, and management </a:t>
            </a:r>
            <a:endParaRPr sz="1600"/>
          </a:p>
          <a:p>
            <a:pPr indent="0" lvl="0" marL="0" rtl="0" algn="l">
              <a:lnSpc>
                <a:spcPct val="100000"/>
              </a:lnSpc>
              <a:spcBef>
                <a:spcPts val="1000"/>
              </a:spcBef>
              <a:spcAft>
                <a:spcPts val="0"/>
              </a:spcAft>
              <a:buSzPts val="1800"/>
              <a:buNone/>
            </a:pPr>
            <a:r>
              <a:t/>
            </a:r>
            <a:endParaRPr sz="1400">
              <a:solidFill>
                <a:schemeClr val="accent1"/>
              </a:solidFill>
              <a:latin typeface="Nunito Sans ExtraBold"/>
              <a:ea typeface="Nunito Sans ExtraBold"/>
              <a:cs typeface="Nunito Sans ExtraBold"/>
              <a:sym typeface="Nunito Sans ExtraBold"/>
            </a:endParaRPr>
          </a:p>
          <a:p>
            <a:pPr indent="457200" lvl="0" marL="0" rtl="0" algn="l">
              <a:lnSpc>
                <a:spcPct val="100000"/>
              </a:lnSpc>
              <a:spcBef>
                <a:spcPts val="1000"/>
              </a:spcBef>
              <a:spcAft>
                <a:spcPts val="0"/>
              </a:spcAft>
              <a:buSzPts val="1800"/>
              <a:buNone/>
            </a:pPr>
            <a:r>
              <a:rPr lang="en-GB" sz="1800">
                <a:solidFill>
                  <a:schemeClr val="accent1"/>
                </a:solidFill>
                <a:latin typeface="Nunito Sans ExtraBold"/>
                <a:ea typeface="Nunito Sans ExtraBold"/>
                <a:cs typeface="Nunito Sans ExtraBold"/>
                <a:sym typeface="Nunito Sans ExtraBold"/>
              </a:rPr>
              <a:t>   Interoperability Concepts</a:t>
            </a:r>
            <a:endParaRPr sz="1800">
              <a:solidFill>
                <a:schemeClr val="accent1"/>
              </a:solidFill>
              <a:latin typeface="Nunito Sans ExtraBold"/>
              <a:ea typeface="Nunito Sans ExtraBold"/>
              <a:cs typeface="Nunito Sans ExtraBold"/>
              <a:sym typeface="Nunito Sans ExtraBold"/>
            </a:endParaRPr>
          </a:p>
          <a:p>
            <a:pPr indent="-287337" lvl="0" marL="457200" rtl="0" algn="l">
              <a:lnSpc>
                <a:spcPct val="100000"/>
              </a:lnSpc>
              <a:spcBef>
                <a:spcPts val="1000"/>
              </a:spcBef>
              <a:spcAft>
                <a:spcPts val="0"/>
              </a:spcAft>
              <a:buSzPts val="1600"/>
              <a:buChar char="•"/>
            </a:pPr>
            <a:r>
              <a:rPr lang="en-GB" sz="1600"/>
              <a:t>Standards and protocols (e.g., Linked Data, ISCED) for data exchange </a:t>
            </a:r>
            <a:endParaRPr sz="1600"/>
          </a:p>
          <a:p>
            <a:pPr indent="0" lvl="0" marL="0" rtl="0" algn="l">
              <a:lnSpc>
                <a:spcPct val="100000"/>
              </a:lnSpc>
              <a:spcBef>
                <a:spcPts val="1000"/>
              </a:spcBef>
              <a:spcAft>
                <a:spcPts val="0"/>
              </a:spcAft>
              <a:buSzPts val="1800"/>
              <a:buNone/>
            </a:pPr>
            <a:r>
              <a:t/>
            </a:r>
            <a:endParaRPr sz="1400">
              <a:solidFill>
                <a:schemeClr val="accent1"/>
              </a:solidFill>
              <a:latin typeface="Nunito Sans ExtraBold"/>
              <a:ea typeface="Nunito Sans ExtraBold"/>
              <a:cs typeface="Nunito Sans ExtraBold"/>
              <a:sym typeface="Nunito Sans ExtraBold"/>
            </a:endParaRPr>
          </a:p>
          <a:p>
            <a:pPr indent="457200" lvl="0" marL="0" rtl="0" algn="l">
              <a:lnSpc>
                <a:spcPct val="100000"/>
              </a:lnSpc>
              <a:spcBef>
                <a:spcPts val="1000"/>
              </a:spcBef>
              <a:spcAft>
                <a:spcPts val="0"/>
              </a:spcAft>
              <a:buSzPts val="1800"/>
              <a:buNone/>
            </a:pPr>
            <a:r>
              <a:rPr lang="en-GB" sz="1800">
                <a:solidFill>
                  <a:schemeClr val="accent1"/>
                </a:solidFill>
                <a:latin typeface="Nunito Sans ExtraBold"/>
                <a:ea typeface="Nunito Sans ExtraBold"/>
                <a:cs typeface="Nunito Sans ExtraBold"/>
                <a:sym typeface="Nunito Sans ExtraBold"/>
              </a:rPr>
              <a:t>   Data Governance and Security</a:t>
            </a:r>
            <a:endParaRPr sz="1800">
              <a:solidFill>
                <a:schemeClr val="accent1"/>
              </a:solidFill>
              <a:latin typeface="Nunito Sans ExtraBold"/>
              <a:ea typeface="Nunito Sans ExtraBold"/>
              <a:cs typeface="Nunito Sans ExtraBold"/>
              <a:sym typeface="Nunito Sans ExtraBold"/>
            </a:endParaRPr>
          </a:p>
          <a:p>
            <a:pPr indent="-287337" lvl="0" marL="457200" rtl="0" algn="l">
              <a:lnSpc>
                <a:spcPct val="100000"/>
              </a:lnSpc>
              <a:spcBef>
                <a:spcPts val="1000"/>
              </a:spcBef>
              <a:spcAft>
                <a:spcPts val="0"/>
              </a:spcAft>
              <a:buSzPts val="1600"/>
              <a:buChar char="•"/>
            </a:pPr>
            <a:r>
              <a:rPr lang="en-GB" sz="1600"/>
              <a:t>Data governance principles, ownership, privacy, security </a:t>
            </a:r>
            <a:endParaRPr sz="1600"/>
          </a:p>
          <a:p>
            <a:pPr indent="-287337" lvl="0" marL="457200" rtl="0" algn="l">
              <a:lnSpc>
                <a:spcPct val="100000"/>
              </a:lnSpc>
              <a:spcBef>
                <a:spcPts val="1000"/>
              </a:spcBef>
              <a:spcAft>
                <a:spcPts val="0"/>
              </a:spcAft>
              <a:buSzPts val="1600"/>
              <a:buChar char="•"/>
            </a:pPr>
            <a:r>
              <a:rPr lang="en-GB" sz="1600"/>
              <a:t>Compliance with data protection regulations </a:t>
            </a:r>
            <a:endParaRPr sz="1600"/>
          </a:p>
        </p:txBody>
      </p:sp>
      <p:sp>
        <p:nvSpPr>
          <p:cNvPr id="127" name="Google Shape;127;p5"/>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128" name="Google Shape;128;p5"/>
          <p:cNvSpPr txBox="1"/>
          <p:nvPr/>
        </p:nvSpPr>
        <p:spPr>
          <a:xfrm>
            <a:off x="6586400" y="1447450"/>
            <a:ext cx="5256000" cy="4611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dk1"/>
              </a:buClr>
              <a:buSzPts val="1800"/>
              <a:buFont typeface="Arial"/>
              <a:buNone/>
            </a:pPr>
            <a:r>
              <a:t/>
            </a:r>
            <a:endParaRPr b="0" i="0" sz="700" u="none" cap="none" strike="noStrike">
              <a:solidFill>
                <a:schemeClr val="accent1"/>
              </a:solidFill>
              <a:latin typeface="Nunito Sans ExtraBold"/>
              <a:ea typeface="Nunito Sans ExtraBold"/>
              <a:cs typeface="Nunito Sans ExtraBold"/>
              <a:sym typeface="Nunito Sans ExtraBold"/>
            </a:endParaRPr>
          </a:p>
          <a:p>
            <a:pPr indent="457200" lvl="0" marL="0" marR="0" rtl="0" algn="l">
              <a:lnSpc>
                <a:spcPct val="100000"/>
              </a:lnSpc>
              <a:spcBef>
                <a:spcPts val="1000"/>
              </a:spcBef>
              <a:spcAft>
                <a:spcPts val="0"/>
              </a:spcAft>
              <a:buClr>
                <a:schemeClr val="dk1"/>
              </a:buClr>
              <a:buSzPts val="1800"/>
              <a:buFont typeface="Arial"/>
              <a:buNone/>
            </a:pPr>
            <a:r>
              <a:rPr b="0" i="0" lang="en-GB" sz="1800" u="none" cap="none" strike="noStrike">
                <a:solidFill>
                  <a:schemeClr val="accent1"/>
                </a:solidFill>
                <a:latin typeface="Nunito Sans ExtraBold"/>
                <a:ea typeface="Nunito Sans ExtraBold"/>
                <a:cs typeface="Nunito Sans ExtraBold"/>
                <a:sym typeface="Nunito Sans ExtraBold"/>
              </a:rPr>
              <a:t>   Quality Assurance and Validation</a:t>
            </a:r>
            <a:endParaRPr b="0" i="0" sz="1200" u="none" cap="none" strike="noStrike">
              <a:solidFill>
                <a:schemeClr val="accent1"/>
              </a:solidFill>
              <a:latin typeface="Nunito Sans ExtraBold"/>
              <a:ea typeface="Nunito Sans ExtraBold"/>
              <a:cs typeface="Nunito Sans ExtraBold"/>
              <a:sym typeface="Nunito Sans ExtraBold"/>
            </a:endParaRPr>
          </a:p>
          <a:p>
            <a:pPr indent="-274637" lvl="0" marL="457200" marR="0" rtl="0" algn="l">
              <a:lnSpc>
                <a:spcPct val="100000"/>
              </a:lnSpc>
              <a:spcBef>
                <a:spcPts val="1000"/>
              </a:spcBef>
              <a:spcAft>
                <a:spcPts val="0"/>
              </a:spcAft>
              <a:buClr>
                <a:schemeClr val="dk1"/>
              </a:buClr>
              <a:buSzPts val="1600"/>
              <a:buFont typeface="Arial"/>
              <a:buChar char="•"/>
            </a:pPr>
            <a:r>
              <a:rPr b="0" i="0" lang="en-GB" sz="1600" u="none" cap="none" strike="noStrike">
                <a:solidFill>
                  <a:schemeClr val="dk1"/>
                </a:solidFill>
                <a:latin typeface="Nunito Sans"/>
                <a:ea typeface="Nunito Sans"/>
                <a:cs typeface="Nunito Sans"/>
                <a:sym typeface="Nunito Sans"/>
              </a:rPr>
              <a:t>Processes for validating and verifying qualifications data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800"/>
              <a:buFont typeface="Arial"/>
              <a:buNone/>
            </a:pPr>
            <a:r>
              <a:t/>
            </a:r>
            <a:endParaRPr b="0" i="0" sz="1600" u="none" cap="none" strike="noStrike">
              <a:solidFill>
                <a:schemeClr val="accent1"/>
              </a:solidFill>
              <a:latin typeface="Nunito Sans ExtraBold"/>
              <a:ea typeface="Nunito Sans ExtraBold"/>
              <a:cs typeface="Nunito Sans ExtraBold"/>
              <a:sym typeface="Nunito Sans ExtraBold"/>
            </a:endParaRPr>
          </a:p>
          <a:p>
            <a:pPr indent="457200" lvl="0" marL="0" marR="0" rtl="0" algn="l">
              <a:lnSpc>
                <a:spcPct val="100000"/>
              </a:lnSpc>
              <a:spcBef>
                <a:spcPts val="1000"/>
              </a:spcBef>
              <a:spcAft>
                <a:spcPts val="0"/>
              </a:spcAft>
              <a:buClr>
                <a:schemeClr val="dk1"/>
              </a:buClr>
              <a:buSzPts val="1800"/>
              <a:buFont typeface="Arial"/>
              <a:buNone/>
            </a:pPr>
            <a:r>
              <a:rPr b="0" i="0" lang="en-GB" sz="1800" u="none" cap="none" strike="noStrike">
                <a:solidFill>
                  <a:schemeClr val="accent1"/>
                </a:solidFill>
                <a:latin typeface="Nunito Sans ExtraBold"/>
                <a:ea typeface="Nunito Sans ExtraBold"/>
                <a:cs typeface="Nunito Sans ExtraBold"/>
                <a:sym typeface="Nunito Sans ExtraBold"/>
              </a:rPr>
              <a:t>    Capacity Development</a:t>
            </a:r>
            <a:endParaRPr b="0" i="0" sz="1800" u="none" cap="none" strike="noStrike">
              <a:solidFill>
                <a:schemeClr val="accent1"/>
              </a:solidFill>
              <a:latin typeface="Nunito Sans ExtraBold"/>
              <a:ea typeface="Nunito Sans ExtraBold"/>
              <a:cs typeface="Nunito Sans ExtraBold"/>
              <a:sym typeface="Nunito Sans ExtraBold"/>
            </a:endParaRPr>
          </a:p>
          <a:p>
            <a:pPr indent="-274637" lvl="0" marL="457200" marR="0" rtl="0" algn="l">
              <a:lnSpc>
                <a:spcPct val="100000"/>
              </a:lnSpc>
              <a:spcBef>
                <a:spcPts val="1000"/>
              </a:spcBef>
              <a:spcAft>
                <a:spcPts val="0"/>
              </a:spcAft>
              <a:buClr>
                <a:schemeClr val="dk1"/>
              </a:buClr>
              <a:buSzPts val="1600"/>
              <a:buFont typeface="Arial"/>
              <a:buChar char="•"/>
            </a:pPr>
            <a:r>
              <a:rPr b="0" i="0" lang="en-GB" sz="1600" u="none" cap="none" strike="noStrike">
                <a:solidFill>
                  <a:schemeClr val="dk1"/>
                </a:solidFill>
                <a:latin typeface="Nunito Sans"/>
                <a:ea typeface="Nunito Sans"/>
                <a:cs typeface="Nunito Sans"/>
                <a:sym typeface="Nunito Sans"/>
              </a:rPr>
              <a:t>Building capacity for managing/updating national databases </a:t>
            </a:r>
            <a:endParaRPr b="0" i="0" sz="1600" u="none" cap="none" strike="noStrike">
              <a:solidFill>
                <a:schemeClr val="dk1"/>
              </a:solidFill>
              <a:latin typeface="Arial"/>
              <a:ea typeface="Arial"/>
              <a:cs typeface="Arial"/>
              <a:sym typeface="Arial"/>
            </a:endParaRPr>
          </a:p>
          <a:p>
            <a:pPr indent="-274637" lvl="0" marL="457200" marR="0" rtl="0" algn="l">
              <a:lnSpc>
                <a:spcPct val="100000"/>
              </a:lnSpc>
              <a:spcBef>
                <a:spcPts val="1000"/>
              </a:spcBef>
              <a:spcAft>
                <a:spcPts val="0"/>
              </a:spcAft>
              <a:buClr>
                <a:schemeClr val="dk1"/>
              </a:buClr>
              <a:buSzPts val="1600"/>
              <a:buFont typeface="Arial"/>
              <a:buChar char="•"/>
            </a:pPr>
            <a:r>
              <a:rPr b="0" i="0" lang="en-GB" sz="1600" u="none" cap="none" strike="noStrike">
                <a:solidFill>
                  <a:schemeClr val="dk1"/>
                </a:solidFill>
                <a:latin typeface="Nunito Sans"/>
                <a:ea typeface="Nunito Sans"/>
                <a:cs typeface="Nunito Sans"/>
                <a:sym typeface="Nunito Sans"/>
              </a:rPr>
              <a:t>Aligning national data with international standards.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800"/>
              <a:buFont typeface="Arial"/>
              <a:buNone/>
            </a:pPr>
            <a:r>
              <a:t/>
            </a:r>
            <a:endParaRPr b="0" i="0" sz="1600" u="none" cap="none" strike="noStrike">
              <a:solidFill>
                <a:schemeClr val="accent1"/>
              </a:solidFill>
              <a:latin typeface="Nunito Sans ExtraBold"/>
              <a:ea typeface="Nunito Sans ExtraBold"/>
              <a:cs typeface="Nunito Sans ExtraBold"/>
              <a:sym typeface="Nunito Sans ExtraBold"/>
            </a:endParaRPr>
          </a:p>
          <a:p>
            <a:pPr indent="457200" lvl="0" marL="0" marR="0" rtl="0" algn="l">
              <a:lnSpc>
                <a:spcPct val="100000"/>
              </a:lnSpc>
              <a:spcBef>
                <a:spcPts val="1000"/>
              </a:spcBef>
              <a:spcAft>
                <a:spcPts val="0"/>
              </a:spcAft>
              <a:buClr>
                <a:schemeClr val="dk1"/>
              </a:buClr>
              <a:buSzPts val="1800"/>
              <a:buFont typeface="Arial"/>
              <a:buNone/>
            </a:pPr>
            <a:r>
              <a:rPr b="0" i="0" lang="en-GB" sz="1800" u="none" cap="none" strike="noStrike">
                <a:solidFill>
                  <a:schemeClr val="accent1"/>
                </a:solidFill>
                <a:latin typeface="Nunito Sans ExtraBold"/>
                <a:ea typeface="Nunito Sans ExtraBold"/>
                <a:cs typeface="Nunito Sans ExtraBold"/>
                <a:sym typeface="Nunito Sans ExtraBold"/>
              </a:rPr>
              <a:t>    Policy and Strategic Alignment</a:t>
            </a:r>
            <a:endParaRPr b="0" i="0" sz="1200" u="none" cap="none" strike="noStrike">
              <a:solidFill>
                <a:schemeClr val="accent1"/>
              </a:solidFill>
              <a:latin typeface="Nunito Sans ExtraBold"/>
              <a:ea typeface="Nunito Sans ExtraBold"/>
              <a:cs typeface="Nunito Sans ExtraBold"/>
              <a:sym typeface="Nunito Sans ExtraBold"/>
            </a:endParaRPr>
          </a:p>
          <a:p>
            <a:pPr indent="-274637" lvl="0" marL="457200" marR="0" rtl="0" algn="l">
              <a:lnSpc>
                <a:spcPct val="100000"/>
              </a:lnSpc>
              <a:spcBef>
                <a:spcPts val="1000"/>
              </a:spcBef>
              <a:spcAft>
                <a:spcPts val="0"/>
              </a:spcAft>
              <a:buClr>
                <a:schemeClr val="dk1"/>
              </a:buClr>
              <a:buSzPts val="1600"/>
              <a:buFont typeface="Arial"/>
              <a:buChar char="•"/>
            </a:pPr>
            <a:r>
              <a:rPr b="0" i="0" lang="en-GB" sz="1600" u="none" cap="none" strike="noStrike">
                <a:solidFill>
                  <a:schemeClr val="dk1"/>
                </a:solidFill>
                <a:latin typeface="Nunito Sans"/>
                <a:ea typeface="Nunito Sans"/>
                <a:cs typeface="Nunito Sans"/>
                <a:sym typeface="Nunito Sans"/>
              </a:rPr>
              <a:t>Policy frameworks and strategic initiatives in the African context</a:t>
            </a:r>
            <a:endParaRPr b="0" i="0" sz="1000" u="none" cap="none" strike="noStrike">
              <a:solidFill>
                <a:schemeClr val="dk1"/>
              </a:solidFill>
              <a:latin typeface="Arial"/>
              <a:ea typeface="Arial"/>
              <a:cs typeface="Arial"/>
              <a:sym typeface="Arial"/>
            </a:endParaRPr>
          </a:p>
        </p:txBody>
      </p:sp>
      <p:sp>
        <p:nvSpPr>
          <p:cNvPr id="129" name="Google Shape;129;p5"/>
          <p:cNvSpPr txBox="1"/>
          <p:nvPr/>
        </p:nvSpPr>
        <p:spPr>
          <a:xfrm>
            <a:off x="0" y="640700"/>
            <a:ext cx="12192000" cy="78993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rgbClr val="000000"/>
              </a:buClr>
              <a:buSzPts val="3100"/>
              <a:buFont typeface="Arial"/>
              <a:buNone/>
            </a:pPr>
            <a:r>
              <a:rPr b="0" i="0" lang="en-GB" sz="3100" u="none" cap="none" strike="noStrike">
                <a:solidFill>
                  <a:schemeClr val="accent1"/>
                </a:solidFill>
                <a:latin typeface="Nunito Sans ExtraBold"/>
                <a:ea typeface="Nunito Sans ExtraBold"/>
                <a:cs typeface="Nunito Sans ExtraBold"/>
                <a:sym typeface="Nunito Sans ExtraBold"/>
              </a:rPr>
              <a:t>Major themes</a:t>
            </a:r>
            <a:endParaRPr b="0" i="0" sz="3100" u="none" cap="none" strike="noStrike">
              <a:solidFill>
                <a:schemeClr val="accent1"/>
              </a:solidFill>
              <a:latin typeface="Nunito Sans ExtraBold"/>
              <a:ea typeface="Nunito Sans ExtraBold"/>
              <a:cs typeface="Nunito Sans ExtraBold"/>
              <a:sym typeface="Nunito Sans ExtraBold"/>
            </a:endParaRPr>
          </a:p>
        </p:txBody>
      </p:sp>
      <p:pic>
        <p:nvPicPr>
          <p:cNvPr id="130" name="Google Shape;130;p5"/>
          <p:cNvPicPr preferRelativeResize="0"/>
          <p:nvPr/>
        </p:nvPicPr>
        <p:blipFill rotWithShape="1">
          <a:blip r:embed="rId3">
            <a:alphaModFix/>
          </a:blip>
          <a:srcRect b="0" l="0" r="0" t="0"/>
          <a:stretch/>
        </p:blipFill>
        <p:spPr>
          <a:xfrm>
            <a:off x="1118925" y="4752475"/>
            <a:ext cx="348925" cy="348925"/>
          </a:xfrm>
          <a:prstGeom prst="rect">
            <a:avLst/>
          </a:prstGeom>
          <a:noFill/>
          <a:ln>
            <a:noFill/>
          </a:ln>
        </p:spPr>
      </p:pic>
      <p:pic>
        <p:nvPicPr>
          <p:cNvPr id="131" name="Google Shape;131;p5"/>
          <p:cNvPicPr preferRelativeResize="0"/>
          <p:nvPr/>
        </p:nvPicPr>
        <p:blipFill rotWithShape="1">
          <a:blip r:embed="rId4">
            <a:alphaModFix/>
          </a:blip>
          <a:srcRect b="0" l="0" r="0" t="0"/>
          <a:stretch/>
        </p:blipFill>
        <p:spPr>
          <a:xfrm>
            <a:off x="1118925" y="3400925"/>
            <a:ext cx="348925" cy="348925"/>
          </a:xfrm>
          <a:prstGeom prst="rect">
            <a:avLst/>
          </a:prstGeom>
          <a:noFill/>
          <a:ln>
            <a:noFill/>
          </a:ln>
        </p:spPr>
      </p:pic>
      <p:pic>
        <p:nvPicPr>
          <p:cNvPr id="132" name="Google Shape;132;p5"/>
          <p:cNvPicPr preferRelativeResize="0"/>
          <p:nvPr/>
        </p:nvPicPr>
        <p:blipFill rotWithShape="1">
          <a:blip r:embed="rId5">
            <a:alphaModFix/>
          </a:blip>
          <a:srcRect b="0" l="0" r="0" t="0"/>
          <a:stretch/>
        </p:blipFill>
        <p:spPr>
          <a:xfrm>
            <a:off x="1118925" y="1664375"/>
            <a:ext cx="348925" cy="348925"/>
          </a:xfrm>
          <a:prstGeom prst="rect">
            <a:avLst/>
          </a:prstGeom>
          <a:noFill/>
          <a:ln>
            <a:noFill/>
          </a:ln>
        </p:spPr>
      </p:pic>
      <p:pic>
        <p:nvPicPr>
          <p:cNvPr id="133" name="Google Shape;133;p5"/>
          <p:cNvPicPr preferRelativeResize="0"/>
          <p:nvPr/>
        </p:nvPicPr>
        <p:blipFill rotWithShape="1">
          <a:blip r:embed="rId6">
            <a:alphaModFix/>
          </a:blip>
          <a:srcRect b="0" l="0" r="0" t="0"/>
          <a:stretch/>
        </p:blipFill>
        <p:spPr>
          <a:xfrm>
            <a:off x="6910175" y="1664375"/>
            <a:ext cx="348925" cy="348925"/>
          </a:xfrm>
          <a:prstGeom prst="rect">
            <a:avLst/>
          </a:prstGeom>
          <a:noFill/>
          <a:ln>
            <a:noFill/>
          </a:ln>
        </p:spPr>
      </p:pic>
      <p:pic>
        <p:nvPicPr>
          <p:cNvPr id="134" name="Google Shape;134;p5"/>
          <p:cNvPicPr preferRelativeResize="0"/>
          <p:nvPr/>
        </p:nvPicPr>
        <p:blipFill rotWithShape="1">
          <a:blip r:embed="rId7">
            <a:alphaModFix/>
          </a:blip>
          <a:srcRect b="0" l="0" r="0" t="0"/>
          <a:stretch/>
        </p:blipFill>
        <p:spPr>
          <a:xfrm>
            <a:off x="6910175" y="3052000"/>
            <a:ext cx="348925" cy="348925"/>
          </a:xfrm>
          <a:prstGeom prst="rect">
            <a:avLst/>
          </a:prstGeom>
          <a:noFill/>
          <a:ln>
            <a:noFill/>
          </a:ln>
        </p:spPr>
      </p:pic>
      <p:pic>
        <p:nvPicPr>
          <p:cNvPr id="135" name="Google Shape;135;p5"/>
          <p:cNvPicPr preferRelativeResize="0"/>
          <p:nvPr/>
        </p:nvPicPr>
        <p:blipFill rotWithShape="1">
          <a:blip r:embed="rId8">
            <a:alphaModFix/>
          </a:blip>
          <a:srcRect b="0" l="0" r="0" t="0"/>
          <a:stretch/>
        </p:blipFill>
        <p:spPr>
          <a:xfrm>
            <a:off x="6910175" y="5101400"/>
            <a:ext cx="348925" cy="348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068aa3037c_0_24"/>
          <p:cNvSpPr txBox="1"/>
          <p:nvPr>
            <p:ph type="title"/>
          </p:nvPr>
        </p:nvSpPr>
        <p:spPr>
          <a:xfrm>
            <a:off x="360000" y="615426"/>
            <a:ext cx="11467800" cy="980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Data analysis for policy-</a:t>
            </a:r>
            <a:r>
              <a:rPr lang="en-GB">
                <a:extLst>
                  <a:ext uri="http://customooxmlschemas.google.com/">
                    <go:slidesCustomData xmlns:go="http://customooxmlschemas.google.com/" textRoundtripDataId="13"/>
                  </a:ext>
                </a:extLst>
              </a:rPr>
              <a:t>making</a:t>
            </a:r>
            <a:endParaRPr/>
          </a:p>
        </p:txBody>
      </p:sp>
      <p:sp>
        <p:nvSpPr>
          <p:cNvPr id="399" name="Google Shape;399;g3068aa3037c_0_24"/>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400" name="Google Shape;400;g3068aa3037c_0_24"/>
          <p:cNvSpPr txBox="1"/>
          <p:nvPr/>
        </p:nvSpPr>
        <p:spPr>
          <a:xfrm>
            <a:off x="444825" y="2586100"/>
            <a:ext cx="3379200" cy="73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Nunito Sans"/>
                <a:ea typeface="Nunito Sans"/>
                <a:cs typeface="Nunito Sans"/>
                <a:sym typeface="Nunito Sans"/>
              </a:rPr>
              <a:t>National qualifications database</a:t>
            </a:r>
            <a:endParaRPr b="1" i="0" sz="2200" u="none" cap="none" strike="noStrike">
              <a:solidFill>
                <a:schemeClr val="dk1"/>
              </a:solidFill>
              <a:latin typeface="Nunito Sans"/>
              <a:ea typeface="Nunito Sans"/>
              <a:cs typeface="Nunito Sans"/>
              <a:sym typeface="Nunito Sans"/>
            </a:endParaRPr>
          </a:p>
        </p:txBody>
      </p:sp>
      <p:sp>
        <p:nvSpPr>
          <p:cNvPr id="401" name="Google Shape;401;g3068aa3037c_0_24"/>
          <p:cNvSpPr txBox="1"/>
          <p:nvPr/>
        </p:nvSpPr>
        <p:spPr>
          <a:xfrm>
            <a:off x="4323525" y="2586100"/>
            <a:ext cx="3379200" cy="73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Nunito Sans"/>
                <a:ea typeface="Nunito Sans"/>
                <a:cs typeface="Nunito Sans"/>
                <a:sym typeface="Nunito Sans"/>
              </a:rPr>
              <a:t>Connected qualifications databases</a:t>
            </a:r>
            <a:endParaRPr b="1" i="0" sz="2200" u="none" cap="none" strike="noStrike">
              <a:solidFill>
                <a:schemeClr val="dk1"/>
              </a:solidFill>
              <a:latin typeface="Nunito Sans"/>
              <a:ea typeface="Nunito Sans"/>
              <a:cs typeface="Nunito Sans"/>
              <a:sym typeface="Nunito Sans"/>
            </a:endParaRPr>
          </a:p>
        </p:txBody>
      </p:sp>
      <p:sp>
        <p:nvSpPr>
          <p:cNvPr id="402" name="Google Shape;402;g3068aa3037c_0_24"/>
          <p:cNvSpPr txBox="1"/>
          <p:nvPr/>
        </p:nvSpPr>
        <p:spPr>
          <a:xfrm>
            <a:off x="8367825" y="2586100"/>
            <a:ext cx="3379200" cy="73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Nunito Sans"/>
                <a:ea typeface="Nunito Sans"/>
                <a:cs typeface="Nunito Sans"/>
                <a:sym typeface="Nunito Sans"/>
              </a:rPr>
              <a:t>Multi-source analysis</a:t>
            </a:r>
            <a:endParaRPr b="1" i="0" sz="2200" u="none" cap="none" strike="noStrike">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Nunito Sans"/>
              <a:ea typeface="Nunito Sans"/>
              <a:cs typeface="Nunito Sans"/>
              <a:sym typeface="Nunito Sans"/>
            </a:endParaRPr>
          </a:p>
        </p:txBody>
      </p:sp>
      <p:pic>
        <p:nvPicPr>
          <p:cNvPr id="403" name="Google Shape;403;g3068aa3037c_0_24"/>
          <p:cNvPicPr preferRelativeResize="0"/>
          <p:nvPr/>
        </p:nvPicPr>
        <p:blipFill rotWithShape="1">
          <a:blip r:embed="rId3">
            <a:alphaModFix/>
          </a:blip>
          <a:srcRect b="0" l="0" r="0" t="0"/>
          <a:stretch/>
        </p:blipFill>
        <p:spPr>
          <a:xfrm>
            <a:off x="9654413" y="1604602"/>
            <a:ext cx="806012" cy="806010"/>
          </a:xfrm>
          <a:prstGeom prst="rect">
            <a:avLst/>
          </a:prstGeom>
          <a:noFill/>
          <a:ln>
            <a:noFill/>
          </a:ln>
        </p:spPr>
      </p:pic>
      <p:pic>
        <p:nvPicPr>
          <p:cNvPr id="404" name="Google Shape;404;g3068aa3037c_0_24"/>
          <p:cNvPicPr preferRelativeResize="0"/>
          <p:nvPr/>
        </p:nvPicPr>
        <p:blipFill rotWithShape="1">
          <a:blip r:embed="rId4">
            <a:alphaModFix/>
          </a:blip>
          <a:srcRect b="0" l="0" r="0" t="0"/>
          <a:stretch/>
        </p:blipFill>
        <p:spPr>
          <a:xfrm>
            <a:off x="1802238" y="1585850"/>
            <a:ext cx="825925" cy="825950"/>
          </a:xfrm>
          <a:prstGeom prst="rect">
            <a:avLst/>
          </a:prstGeom>
          <a:noFill/>
          <a:ln>
            <a:noFill/>
          </a:ln>
        </p:spPr>
      </p:pic>
      <p:pic>
        <p:nvPicPr>
          <p:cNvPr id="405" name="Google Shape;405;g3068aa3037c_0_24"/>
          <p:cNvPicPr preferRelativeResize="0"/>
          <p:nvPr/>
        </p:nvPicPr>
        <p:blipFill rotWithShape="1">
          <a:blip r:embed="rId5">
            <a:alphaModFix/>
          </a:blip>
          <a:srcRect b="0" l="0" r="0" t="0"/>
          <a:stretch/>
        </p:blipFill>
        <p:spPr>
          <a:xfrm>
            <a:off x="5775725" y="1604588"/>
            <a:ext cx="806013" cy="806010"/>
          </a:xfrm>
          <a:prstGeom prst="rect">
            <a:avLst/>
          </a:prstGeom>
          <a:noFill/>
          <a:ln>
            <a:noFill/>
          </a:ln>
        </p:spPr>
      </p:pic>
      <p:sp>
        <p:nvSpPr>
          <p:cNvPr id="406" name="Google Shape;406;g3068aa3037c_0_24"/>
          <p:cNvSpPr txBox="1"/>
          <p:nvPr/>
        </p:nvSpPr>
        <p:spPr>
          <a:xfrm>
            <a:off x="858250" y="4094500"/>
            <a:ext cx="2754900" cy="213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sp>
        <p:nvSpPr>
          <p:cNvPr id="407" name="Google Shape;407;g3068aa3037c_0_24"/>
          <p:cNvSpPr txBox="1"/>
          <p:nvPr/>
        </p:nvSpPr>
        <p:spPr>
          <a:xfrm>
            <a:off x="359925" y="3398550"/>
            <a:ext cx="3464100" cy="2725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Overview of qualifications supply</a:t>
            </a:r>
            <a:endParaRPr b="0" i="0" sz="1800" u="none" cap="none" strike="noStrike">
              <a:solidFill>
                <a:schemeClr val="dk1"/>
              </a:solidFill>
              <a:latin typeface="Nunito Sans"/>
              <a:ea typeface="Nunito Sans"/>
              <a:cs typeface="Nunito Sans"/>
              <a:sym typeface="Nunito Sans"/>
            </a:endParaRPr>
          </a:p>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Monitoring (trends, policy evaluation, user data)</a:t>
            </a:r>
            <a:endParaRPr b="0" i="0" sz="1800" u="none" cap="none" strike="noStrike">
              <a:solidFill>
                <a:schemeClr val="dk1"/>
              </a:solidFill>
              <a:latin typeface="Nunito Sans"/>
              <a:ea typeface="Nunito Sans"/>
              <a:cs typeface="Nunito Sans"/>
              <a:sym typeface="Nunito Sans"/>
            </a:endParaRPr>
          </a:p>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Development/updating of qualification standards</a:t>
            </a:r>
            <a:endParaRPr b="0" i="0" sz="1800" u="none" cap="none" strike="noStrike">
              <a:solidFill>
                <a:schemeClr val="dk1"/>
              </a:solidFill>
              <a:latin typeface="Nunito Sans"/>
              <a:ea typeface="Nunito Sans"/>
              <a:cs typeface="Nunito Sans"/>
              <a:sym typeface="Nunito Sans"/>
            </a:endParaRPr>
          </a:p>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Improve connections between education levels</a:t>
            </a:r>
            <a:endParaRPr b="0" i="0" sz="1800" u="none" cap="none" strike="noStrike">
              <a:solidFill>
                <a:schemeClr val="dk1"/>
              </a:solidFill>
              <a:latin typeface="Nunito Sans"/>
              <a:ea typeface="Nunito Sans"/>
              <a:cs typeface="Nunito Sans"/>
              <a:sym typeface="Nunito Sans"/>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unito Sans"/>
              <a:ea typeface="Nunito Sans"/>
              <a:cs typeface="Nunito Sans"/>
              <a:sym typeface="Nunito Sans"/>
            </a:endParaRPr>
          </a:p>
        </p:txBody>
      </p:sp>
      <p:sp>
        <p:nvSpPr>
          <p:cNvPr id="408" name="Google Shape;408;g3068aa3037c_0_24"/>
          <p:cNvSpPr txBox="1"/>
          <p:nvPr/>
        </p:nvSpPr>
        <p:spPr>
          <a:xfrm>
            <a:off x="4323525" y="3499900"/>
            <a:ext cx="3710400" cy="2725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More coverage - better trend analysis</a:t>
            </a:r>
            <a:endParaRPr b="0" i="0" sz="1800" u="none" cap="none" strike="noStrike">
              <a:solidFill>
                <a:schemeClr val="dk1"/>
              </a:solidFill>
              <a:latin typeface="Nunito Sans"/>
              <a:ea typeface="Nunito Sans"/>
              <a:cs typeface="Nunito Sans"/>
              <a:sym typeface="Nunito Sans"/>
            </a:endParaRPr>
          </a:p>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Comparisons of qualifications (e.g. design best practice)</a:t>
            </a:r>
            <a:endParaRPr b="0" i="0" sz="1800" u="none" cap="none" strike="noStrike">
              <a:solidFill>
                <a:schemeClr val="dk1"/>
              </a:solidFill>
              <a:latin typeface="Nunito Sans"/>
              <a:ea typeface="Nunito Sans"/>
              <a:cs typeface="Nunito Sans"/>
              <a:sym typeface="Nunito Sans"/>
            </a:endParaRPr>
          </a:p>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Regional policy-making	(harmonisation, recognition)</a:t>
            </a:r>
            <a:endParaRPr b="0" i="0" sz="1800" u="none" cap="none" strike="noStrike">
              <a:solidFill>
                <a:schemeClr val="dk1"/>
              </a:solidFill>
              <a:latin typeface="Nunito Sans"/>
              <a:ea typeface="Nunito Sans"/>
              <a:cs typeface="Nunito Sans"/>
              <a:sym typeface="Nunito Sans"/>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unito Sans"/>
              <a:ea typeface="Nunito Sans"/>
              <a:cs typeface="Nunito Sans"/>
              <a:sym typeface="Nunito Sans"/>
            </a:endParaRPr>
          </a:p>
        </p:txBody>
      </p:sp>
      <p:sp>
        <p:nvSpPr>
          <p:cNvPr id="409" name="Google Shape;409;g3068aa3037c_0_24"/>
          <p:cNvSpPr txBox="1"/>
          <p:nvPr/>
        </p:nvSpPr>
        <p:spPr>
          <a:xfrm>
            <a:off x="8363775" y="3499900"/>
            <a:ext cx="3464100" cy="2725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Skills gaps analysis</a:t>
            </a:r>
            <a:endParaRPr b="0" i="0" sz="1800" u="none" cap="none" strike="noStrike">
              <a:solidFill>
                <a:schemeClr val="dk1"/>
              </a:solidFill>
              <a:latin typeface="Nunito Sans"/>
              <a:ea typeface="Nunito Sans"/>
              <a:cs typeface="Nunito Sans"/>
              <a:sym typeface="Nunito Sans"/>
            </a:endParaRPr>
          </a:p>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Forecasting skills demand</a:t>
            </a:r>
            <a:endParaRPr b="0" i="0" sz="1800" u="none" cap="none" strike="noStrike">
              <a:solidFill>
                <a:schemeClr val="dk1"/>
              </a:solidFill>
              <a:latin typeface="Nunito Sans"/>
              <a:ea typeface="Nunito Sans"/>
              <a:cs typeface="Nunito Sans"/>
              <a:sym typeface="Nunito Sans"/>
            </a:endParaRPr>
          </a:p>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Inclusivity</a:t>
            </a:r>
            <a:endParaRPr b="0" i="0" sz="1800" u="none" cap="none" strike="noStrike">
              <a:solidFill>
                <a:schemeClr val="dk1"/>
              </a:solidFill>
              <a:latin typeface="Nunito Sans"/>
              <a:ea typeface="Nunito Sans"/>
              <a:cs typeface="Nunito Sans"/>
              <a:sym typeface="Nunito Sans"/>
            </a:endParaRPr>
          </a:p>
          <a:p>
            <a:pPr indent="-342900" lvl="0" marL="457200" marR="0" rtl="0" algn="l">
              <a:lnSpc>
                <a:spcPct val="100000"/>
              </a:lnSpc>
              <a:spcBef>
                <a:spcPts val="0"/>
              </a:spcBef>
              <a:spcAft>
                <a:spcPts val="0"/>
              </a:spcAft>
              <a:buClr>
                <a:schemeClr val="dk1"/>
              </a:buClr>
              <a:buSzPts val="1800"/>
              <a:buFont typeface="Nunito Sans"/>
              <a:buChar char="●"/>
            </a:pPr>
            <a:r>
              <a:rPr b="0" i="0" lang="en-GB" sz="1800" u="none" cap="none" strike="noStrike">
                <a:solidFill>
                  <a:schemeClr val="dk1"/>
                </a:solidFill>
                <a:latin typeface="Nunito Sans"/>
                <a:ea typeface="Nunito Sans"/>
                <a:cs typeface="Nunito Sans"/>
                <a:sym typeface="Nunito Sans"/>
              </a:rPr>
              <a:t>Optimise resource allocation</a:t>
            </a:r>
            <a:endParaRPr b="0" i="0" sz="1800" u="none" cap="none" strike="noStrike">
              <a:solidFill>
                <a:schemeClr val="dk1"/>
              </a:solidFill>
              <a:latin typeface="Nunito Sans"/>
              <a:ea typeface="Nunito Sans"/>
              <a:cs typeface="Nunito Sans"/>
              <a:sym typeface="Nuni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068aa3037c_0_7"/>
          <p:cNvSpPr txBox="1"/>
          <p:nvPr>
            <p:ph type="title"/>
          </p:nvPr>
        </p:nvSpPr>
        <p:spPr>
          <a:xfrm>
            <a:off x="359999" y="615429"/>
            <a:ext cx="11467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National qualifications databases</a:t>
            </a:r>
            <a:endParaRPr/>
          </a:p>
        </p:txBody>
      </p:sp>
      <p:sp>
        <p:nvSpPr>
          <p:cNvPr id="416" name="Google Shape;416;g3068aa3037c_0_7"/>
          <p:cNvSpPr txBox="1"/>
          <p:nvPr>
            <p:ph idx="1" type="body"/>
          </p:nvPr>
        </p:nvSpPr>
        <p:spPr>
          <a:xfrm>
            <a:off x="358361" y="1874865"/>
            <a:ext cx="11475300" cy="3939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GB"/>
              <a:t>Overview of Supply:  </a:t>
            </a:r>
            <a:r>
              <a:rPr lang="en-GB"/>
              <a:t>Monitor the availability, variety, and distribution of qualifications.</a:t>
            </a:r>
            <a:endParaRPr/>
          </a:p>
          <a:p>
            <a:pPr indent="0" lvl="0" marL="0" rtl="0" algn="l">
              <a:lnSpc>
                <a:spcPct val="90000"/>
              </a:lnSpc>
              <a:spcBef>
                <a:spcPts val="1000"/>
              </a:spcBef>
              <a:spcAft>
                <a:spcPts val="0"/>
              </a:spcAft>
              <a:buSzPts val="1800"/>
              <a:buNone/>
            </a:pPr>
            <a:r>
              <a:rPr b="1" lang="en-GB"/>
              <a:t>Monitoring Trends: </a:t>
            </a:r>
            <a:r>
              <a:rPr lang="en-GB"/>
              <a:t>Identify emerging patterns in qualification developments, system evolution, and skill demand shifts; track updates to qualification frameworks over time, such as the introduction of micro-credentials or new vocational qualifications (e.g. Microcred seeker);</a:t>
            </a:r>
            <a:endParaRPr/>
          </a:p>
          <a:p>
            <a:pPr indent="0" lvl="0" marL="0" rtl="0" algn="l">
              <a:lnSpc>
                <a:spcPct val="90000"/>
              </a:lnSpc>
              <a:spcBef>
                <a:spcPts val="1000"/>
              </a:spcBef>
              <a:spcAft>
                <a:spcPts val="0"/>
              </a:spcAft>
              <a:buSzPts val="1800"/>
              <a:buNone/>
            </a:pPr>
            <a:r>
              <a:rPr b="1" lang="en-GB"/>
              <a:t>Updating or developing standards: </a:t>
            </a:r>
            <a:r>
              <a:rPr lang="en-GB"/>
              <a:t>faster process; qualifications can be aligned better with emerging industry requirements</a:t>
            </a:r>
            <a:endParaRPr/>
          </a:p>
        </p:txBody>
      </p:sp>
      <p:sp>
        <p:nvSpPr>
          <p:cNvPr id="417" name="Google Shape;417;g3068aa3037c_0_7"/>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418" name="Google Shape;418;g3068aa3037c_0_7"/>
          <p:cNvSpPr txBox="1"/>
          <p:nvPr/>
        </p:nvSpPr>
        <p:spPr>
          <a:xfrm>
            <a:off x="352475" y="5868625"/>
            <a:ext cx="8967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Source: </a:t>
            </a:r>
            <a:r>
              <a:rPr b="0" i="0" lang="en-GB" sz="1400" u="sng" cap="none" strike="noStrike">
                <a:solidFill>
                  <a:schemeClr val="hlink"/>
                </a:solidFill>
                <a:latin typeface="Arial"/>
                <a:ea typeface="Arial"/>
                <a:cs typeface="Arial"/>
                <a:sym typeface="Arial"/>
                <a:hlinkClick r:id="rId3"/>
              </a:rPr>
              <a:t>https://www.microcredseeker.edu.au/</a:t>
            </a:r>
            <a:r>
              <a:rPr b="0" i="0" lang="en-GB" sz="1400" u="none" cap="none" strike="noStrike">
                <a:solidFill>
                  <a:srgbClr val="000000"/>
                </a:solidFill>
                <a:latin typeface="Arial"/>
                <a:ea typeface="Arial"/>
                <a:cs typeface="Arial"/>
                <a:sym typeface="Arial"/>
              </a:rPr>
              <a:t> ; </a:t>
            </a:r>
            <a:r>
              <a:rPr b="0" i="0" lang="en-GB" sz="1400" u="sng" cap="none" strike="noStrike">
                <a:solidFill>
                  <a:schemeClr val="hlink"/>
                </a:solidFill>
                <a:latin typeface="Arial"/>
                <a:ea typeface="Arial"/>
                <a:cs typeface="Arial"/>
                <a:sym typeface="Arial"/>
                <a:hlinkClick r:id="rId4"/>
              </a:rPr>
              <a:t>https://credentialengine.org/wp-content/uploads/2021/01/Policy-Brief-1.pdf</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30655e6eb1c_0_22"/>
          <p:cNvSpPr txBox="1"/>
          <p:nvPr>
            <p:ph type="title"/>
          </p:nvPr>
        </p:nvSpPr>
        <p:spPr>
          <a:xfrm>
            <a:off x="359999" y="615429"/>
            <a:ext cx="11467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Connected qualification databases</a:t>
            </a:r>
            <a:endParaRPr/>
          </a:p>
        </p:txBody>
      </p:sp>
      <p:sp>
        <p:nvSpPr>
          <p:cNvPr id="425" name="Google Shape;425;g30655e6eb1c_0_22"/>
          <p:cNvSpPr txBox="1"/>
          <p:nvPr>
            <p:ph idx="1" type="body"/>
          </p:nvPr>
        </p:nvSpPr>
        <p:spPr>
          <a:xfrm>
            <a:off x="352486" y="2136290"/>
            <a:ext cx="11475300" cy="3939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GB"/>
              <a:t>The more, the merrier: </a:t>
            </a:r>
            <a:r>
              <a:rPr lang="en-GB"/>
              <a:t>broader coverage across regions or countries, allows for more comprehensive analysis of the status quo and trends.</a:t>
            </a:r>
            <a:endParaRPr/>
          </a:p>
          <a:p>
            <a:pPr indent="0" lvl="0" marL="0" rtl="0" algn="l">
              <a:lnSpc>
                <a:spcPct val="90000"/>
              </a:lnSpc>
              <a:spcBef>
                <a:spcPts val="1000"/>
              </a:spcBef>
              <a:spcAft>
                <a:spcPts val="0"/>
              </a:spcAft>
              <a:buSzPts val="1800"/>
              <a:buNone/>
            </a:pPr>
            <a:r>
              <a:rPr b="1" lang="en-GB"/>
              <a:t>Comparisons of Qualifications: </a:t>
            </a:r>
            <a:r>
              <a:rPr lang="en-GB"/>
              <a:t>compare qualifications and learning outcomes etc. with a best practice examples, identify gaps and opportunities for improvement;</a:t>
            </a:r>
            <a:endParaRPr/>
          </a:p>
          <a:p>
            <a:pPr indent="0" lvl="0" marL="0" rtl="0" algn="l">
              <a:lnSpc>
                <a:spcPct val="90000"/>
              </a:lnSpc>
              <a:spcBef>
                <a:spcPts val="1000"/>
              </a:spcBef>
              <a:spcAft>
                <a:spcPts val="0"/>
              </a:spcAft>
              <a:buSzPts val="1800"/>
              <a:buNone/>
            </a:pPr>
            <a:r>
              <a:rPr b="1" lang="en-GB"/>
              <a:t>Regional Policy-Making: </a:t>
            </a:r>
            <a:r>
              <a:rPr lang="en-GB"/>
              <a:t>harmonise standards, track and promote regional mobility, facilitate mutual recognition of qualifications.</a:t>
            </a:r>
            <a:endParaRPr/>
          </a:p>
        </p:txBody>
      </p:sp>
      <p:sp>
        <p:nvSpPr>
          <p:cNvPr id="426" name="Google Shape;426;g30655e6eb1c_0_22"/>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427" name="Google Shape;427;g30655e6eb1c_0_22"/>
          <p:cNvSpPr txBox="1"/>
          <p:nvPr/>
        </p:nvSpPr>
        <p:spPr>
          <a:xfrm>
            <a:off x="360000" y="5707075"/>
            <a:ext cx="55560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Source: </a:t>
            </a:r>
            <a:r>
              <a:rPr b="0" i="0" lang="en-GB" sz="1100" u="sng" cap="none" strike="noStrike">
                <a:solidFill>
                  <a:schemeClr val="hlink"/>
                </a:solidFill>
                <a:latin typeface="Arial"/>
                <a:ea typeface="Arial"/>
                <a:cs typeface="Arial"/>
                <a:sym typeface="Arial"/>
                <a:hlinkClick r:id="rId3"/>
              </a:rPr>
              <a:t>Qualifications databases_report.pdf (europa.eu)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chemeClr val="hlink"/>
                </a:solidFill>
                <a:latin typeface="Arial"/>
                <a:ea typeface="Arial"/>
                <a:cs typeface="Arial"/>
                <a:sym typeface="Arial"/>
                <a:hlinkClick r:id="rId4"/>
              </a:rPr>
              <a:t>https://dataqualitycampaign.org/wp-content/uploads/2018/09/DQC-Workforce-Linkages-Roadmap-09262018.pdf</a:t>
            </a:r>
            <a:r>
              <a:rPr b="0" i="0" lang="en-GB"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0655e6eb1c_0_31"/>
          <p:cNvSpPr txBox="1"/>
          <p:nvPr>
            <p:ph type="title"/>
          </p:nvPr>
        </p:nvSpPr>
        <p:spPr>
          <a:xfrm>
            <a:off x="360000" y="615426"/>
            <a:ext cx="11467800" cy="10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Multi-source analysis</a:t>
            </a:r>
            <a:endParaRPr/>
          </a:p>
        </p:txBody>
      </p:sp>
      <p:sp>
        <p:nvSpPr>
          <p:cNvPr id="434" name="Google Shape;434;g30655e6eb1c_0_31"/>
          <p:cNvSpPr txBox="1"/>
          <p:nvPr>
            <p:ph idx="1" type="body"/>
          </p:nvPr>
        </p:nvSpPr>
        <p:spPr>
          <a:xfrm>
            <a:off x="352475" y="1560175"/>
            <a:ext cx="11475300" cy="47142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SzPts val="1800"/>
              <a:buNone/>
            </a:pPr>
            <a:r>
              <a:t/>
            </a:r>
            <a:endParaRPr sz="2600"/>
          </a:p>
          <a:p>
            <a:pPr indent="0" lvl="0" marL="0" rtl="0" algn="l">
              <a:lnSpc>
                <a:spcPct val="70000"/>
              </a:lnSpc>
              <a:spcBef>
                <a:spcPts val="1000"/>
              </a:spcBef>
              <a:spcAft>
                <a:spcPts val="0"/>
              </a:spcAft>
              <a:buSzPts val="1800"/>
              <a:buNone/>
            </a:pPr>
            <a:r>
              <a:t/>
            </a:r>
            <a:endParaRPr sz="2600"/>
          </a:p>
          <a:p>
            <a:pPr indent="0" lvl="0" marL="0" rtl="0" algn="l">
              <a:lnSpc>
                <a:spcPct val="70000"/>
              </a:lnSpc>
              <a:spcBef>
                <a:spcPts val="1000"/>
              </a:spcBef>
              <a:spcAft>
                <a:spcPts val="0"/>
              </a:spcAft>
              <a:buSzPts val="1800"/>
              <a:buNone/>
            </a:pPr>
            <a:r>
              <a:rPr b="1" lang="en-GB" sz="2600"/>
              <a:t>Skills Gaps Analysis: </a:t>
            </a:r>
            <a:r>
              <a:rPr lang="en-GB" sz="2600"/>
              <a:t>analyse and contrast supply of qualifications with laber market needs (Big Data for Labour Market Intelligence project); evaluate qualifications vis-a-vis job market statistics to assess relevance</a:t>
            </a:r>
            <a:endParaRPr sz="2600"/>
          </a:p>
          <a:p>
            <a:pPr indent="0" lvl="0" marL="0" rtl="0" algn="l">
              <a:lnSpc>
                <a:spcPct val="70000"/>
              </a:lnSpc>
              <a:spcBef>
                <a:spcPts val="1000"/>
              </a:spcBef>
              <a:spcAft>
                <a:spcPts val="0"/>
              </a:spcAft>
              <a:buSzPts val="1800"/>
              <a:buNone/>
            </a:pPr>
            <a:r>
              <a:rPr b="1" lang="en-GB" sz="2600"/>
              <a:t>Forecasting Future Skills Demand: </a:t>
            </a:r>
            <a:r>
              <a:rPr lang="en-GB" sz="2600"/>
              <a:t>integrating qualifications databases with national censuses and labour market surveys, future skills demand can lead to better forecasting, supporting proactive policy decisions.</a:t>
            </a:r>
            <a:endParaRPr sz="2600"/>
          </a:p>
          <a:p>
            <a:pPr indent="0" lvl="0" marL="0" rtl="0" algn="l">
              <a:lnSpc>
                <a:spcPct val="70000"/>
              </a:lnSpc>
              <a:spcBef>
                <a:spcPts val="1000"/>
              </a:spcBef>
              <a:spcAft>
                <a:spcPts val="0"/>
              </a:spcAft>
              <a:buSzPts val="1800"/>
              <a:buNone/>
            </a:pPr>
            <a:r>
              <a:rPr b="1" lang="en-GB" sz="2600"/>
              <a:t>Optimise Resource Allocation: </a:t>
            </a:r>
            <a:r>
              <a:rPr lang="en-GB" sz="2600"/>
              <a:t>comprehensive data analysis can inform policy-makers on where and how to best allocate human and financial resources</a:t>
            </a:r>
            <a:endParaRPr sz="2600"/>
          </a:p>
        </p:txBody>
      </p:sp>
      <p:sp>
        <p:nvSpPr>
          <p:cNvPr id="435" name="Google Shape;435;g30655e6eb1c_0_31"/>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436" name="Google Shape;436;g30655e6eb1c_0_31"/>
          <p:cNvSpPr txBox="1"/>
          <p:nvPr/>
        </p:nvSpPr>
        <p:spPr>
          <a:xfrm>
            <a:off x="352475" y="5968975"/>
            <a:ext cx="64548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Source: </a:t>
            </a:r>
            <a:r>
              <a:rPr b="0" i="0" lang="en-GB" sz="1100" u="sng" cap="none" strike="noStrike">
                <a:solidFill>
                  <a:schemeClr val="hlink"/>
                </a:solidFill>
                <a:latin typeface="Arial"/>
                <a:ea typeface="Arial"/>
                <a:cs typeface="Arial"/>
                <a:sym typeface="Arial"/>
                <a:hlinkClick r:id="rId3"/>
              </a:rPr>
              <a:t>Day 1_Session 1_ETF_Big Data_E Castel-Branco.pdf (europa.eu)</a:t>
            </a:r>
            <a:r>
              <a:rPr b="0" i="0" lang="en-GB" sz="1400" u="none" cap="none" strike="noStrike">
                <a:solidFill>
                  <a:srgbClr val="000000"/>
                </a:solidFill>
                <a:latin typeface="Arial"/>
                <a:ea typeface="Arial"/>
                <a:cs typeface="Arial"/>
                <a:sym typeface="Arial"/>
              </a:rPr>
              <a:t>; </a:t>
            </a:r>
            <a:r>
              <a:rPr b="0" i="0" lang="en-GB" sz="1100" u="sng" cap="none" strike="noStrike">
                <a:solidFill>
                  <a:schemeClr val="hlink"/>
                </a:solidFill>
                <a:latin typeface="Arial"/>
                <a:ea typeface="Arial"/>
                <a:cs typeface="Arial"/>
                <a:sym typeface="Arial"/>
                <a:hlinkClick r:id="rId4"/>
              </a:rPr>
              <a:t>DQC-Workforce-Linkages-Roadmap-09262018.pdf (dataqualitycampaign.org)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3068aa3037c_0_17"/>
          <p:cNvSpPr txBox="1"/>
          <p:nvPr>
            <p:ph type="title"/>
          </p:nvPr>
        </p:nvSpPr>
        <p:spPr>
          <a:xfrm>
            <a:off x="359999" y="615429"/>
            <a:ext cx="11467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Growing Benefits for Policy-Making</a:t>
            </a:r>
            <a:endParaRPr/>
          </a:p>
        </p:txBody>
      </p:sp>
      <p:sp>
        <p:nvSpPr>
          <p:cNvPr id="443" name="Google Shape;443;g3068aa3037c_0_17"/>
          <p:cNvSpPr txBox="1"/>
          <p:nvPr>
            <p:ph idx="1" type="body"/>
          </p:nvPr>
        </p:nvSpPr>
        <p:spPr>
          <a:xfrm>
            <a:off x="1496325" y="1941125"/>
            <a:ext cx="10230000" cy="27828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SzPts val="1800"/>
              <a:buNone/>
            </a:pPr>
            <a:r>
              <a:rPr lang="en-GB" sz="2500"/>
              <a:t>As the qualifications and credentials database expands in coverage and frequency of updates, its value for policy-making increases rapidly.</a:t>
            </a:r>
            <a:endParaRPr sz="2500"/>
          </a:p>
          <a:p>
            <a:pPr indent="-387350" lvl="0" marL="457200" rtl="0" algn="l">
              <a:lnSpc>
                <a:spcPct val="70000"/>
              </a:lnSpc>
              <a:spcBef>
                <a:spcPts val="1000"/>
              </a:spcBef>
              <a:spcAft>
                <a:spcPts val="0"/>
              </a:spcAft>
              <a:buClr>
                <a:srgbClr val="434343"/>
              </a:buClr>
              <a:buSzPts val="2500"/>
              <a:buChar char="•"/>
            </a:pPr>
            <a:r>
              <a:rPr lang="en-GB" sz="2500">
                <a:solidFill>
                  <a:srgbClr val="434343"/>
                </a:solidFill>
              </a:rPr>
              <a:t>Enhanced precision in policy-making</a:t>
            </a:r>
            <a:endParaRPr sz="2500">
              <a:solidFill>
                <a:srgbClr val="434343"/>
              </a:solidFill>
            </a:endParaRPr>
          </a:p>
          <a:p>
            <a:pPr indent="-387350" lvl="0" marL="457200" rtl="0" algn="l">
              <a:lnSpc>
                <a:spcPct val="70000"/>
              </a:lnSpc>
              <a:spcBef>
                <a:spcPts val="0"/>
              </a:spcBef>
              <a:spcAft>
                <a:spcPts val="0"/>
              </a:spcAft>
              <a:buClr>
                <a:srgbClr val="434343"/>
              </a:buClr>
              <a:buSzPts val="2500"/>
              <a:buChar char="•"/>
            </a:pPr>
            <a:r>
              <a:rPr lang="en-GB" sz="2500">
                <a:solidFill>
                  <a:srgbClr val="434343"/>
                </a:solidFill>
              </a:rPr>
              <a:t>Better monitoring and tracking</a:t>
            </a:r>
            <a:endParaRPr sz="2500">
              <a:solidFill>
                <a:srgbClr val="434343"/>
              </a:solidFill>
            </a:endParaRPr>
          </a:p>
          <a:p>
            <a:pPr indent="-387350" lvl="0" marL="457200" rtl="0" algn="l">
              <a:lnSpc>
                <a:spcPct val="70000"/>
              </a:lnSpc>
              <a:spcBef>
                <a:spcPts val="0"/>
              </a:spcBef>
              <a:spcAft>
                <a:spcPts val="0"/>
              </a:spcAft>
              <a:buClr>
                <a:srgbClr val="434343"/>
              </a:buClr>
              <a:buSzPts val="2500"/>
              <a:buChar char="•"/>
            </a:pPr>
            <a:r>
              <a:rPr lang="en-GB" sz="2500">
                <a:solidFill>
                  <a:srgbClr val="434343"/>
                </a:solidFill>
              </a:rPr>
              <a:t>More proactive policies</a:t>
            </a:r>
            <a:endParaRPr sz="2500">
              <a:solidFill>
                <a:srgbClr val="434343"/>
              </a:solidFill>
            </a:endParaRPr>
          </a:p>
          <a:p>
            <a:pPr indent="-387350" lvl="0" marL="457200" rtl="0" algn="l">
              <a:lnSpc>
                <a:spcPct val="70000"/>
              </a:lnSpc>
              <a:spcBef>
                <a:spcPts val="0"/>
              </a:spcBef>
              <a:spcAft>
                <a:spcPts val="0"/>
              </a:spcAft>
              <a:buClr>
                <a:srgbClr val="434343"/>
              </a:buClr>
              <a:buSzPts val="2500"/>
              <a:buChar char="•"/>
            </a:pPr>
            <a:r>
              <a:rPr lang="en-GB" sz="2500">
                <a:solidFill>
                  <a:srgbClr val="434343"/>
                </a:solidFill>
              </a:rPr>
              <a:t>Better alignment of labour market and workforce</a:t>
            </a:r>
            <a:endParaRPr sz="2500">
              <a:solidFill>
                <a:srgbClr val="434343"/>
              </a:solidFill>
            </a:endParaRPr>
          </a:p>
          <a:p>
            <a:pPr indent="-387350" lvl="0" marL="457200" rtl="0" algn="l">
              <a:lnSpc>
                <a:spcPct val="70000"/>
              </a:lnSpc>
              <a:spcBef>
                <a:spcPts val="0"/>
              </a:spcBef>
              <a:spcAft>
                <a:spcPts val="0"/>
              </a:spcAft>
              <a:buClr>
                <a:srgbClr val="434343"/>
              </a:buClr>
              <a:buSzPts val="2500"/>
              <a:buChar char="•"/>
            </a:pPr>
            <a:r>
              <a:rPr lang="en-GB" sz="2500">
                <a:solidFill>
                  <a:srgbClr val="434343"/>
                </a:solidFill>
              </a:rPr>
              <a:t>International cooperation</a:t>
            </a:r>
            <a:endParaRPr sz="2500">
              <a:solidFill>
                <a:srgbClr val="434343"/>
              </a:solidFill>
            </a:endParaRPr>
          </a:p>
          <a:p>
            <a:pPr indent="-387350" lvl="0" marL="457200" rtl="0" algn="l">
              <a:lnSpc>
                <a:spcPct val="70000"/>
              </a:lnSpc>
              <a:spcBef>
                <a:spcPts val="0"/>
              </a:spcBef>
              <a:spcAft>
                <a:spcPts val="0"/>
              </a:spcAft>
              <a:buClr>
                <a:srgbClr val="434343"/>
              </a:buClr>
              <a:buSzPts val="2500"/>
              <a:buChar char="•"/>
            </a:pPr>
            <a:r>
              <a:rPr lang="en-GB" sz="2500">
                <a:solidFill>
                  <a:srgbClr val="434343"/>
                </a:solidFill>
              </a:rPr>
              <a:t>More efficient resource allocation</a:t>
            </a:r>
            <a:endParaRPr sz="2500">
              <a:solidFill>
                <a:srgbClr val="434343"/>
              </a:solidFill>
            </a:endParaRPr>
          </a:p>
        </p:txBody>
      </p:sp>
      <p:sp>
        <p:nvSpPr>
          <p:cNvPr id="444" name="Google Shape;444;g3068aa3037c_0_17"/>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pic>
        <p:nvPicPr>
          <p:cNvPr id="445" name="Google Shape;445;g3068aa3037c_0_17"/>
          <p:cNvPicPr preferRelativeResize="0"/>
          <p:nvPr/>
        </p:nvPicPr>
        <p:blipFill rotWithShape="1">
          <a:blip r:embed="rId3">
            <a:alphaModFix/>
          </a:blip>
          <a:srcRect b="0" l="0" r="0" t="0"/>
          <a:stretch/>
        </p:blipFill>
        <p:spPr>
          <a:xfrm>
            <a:off x="360000" y="1941125"/>
            <a:ext cx="1027400" cy="1027400"/>
          </a:xfrm>
          <a:prstGeom prst="rect">
            <a:avLst/>
          </a:prstGeom>
          <a:noFill/>
          <a:ln>
            <a:noFill/>
          </a:ln>
        </p:spPr>
      </p:pic>
      <p:sp>
        <p:nvSpPr>
          <p:cNvPr id="446" name="Google Shape;446;g3068aa3037c_0_17"/>
          <p:cNvSpPr txBox="1"/>
          <p:nvPr/>
        </p:nvSpPr>
        <p:spPr>
          <a:xfrm>
            <a:off x="1496325" y="4644725"/>
            <a:ext cx="103803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GB" sz="2500" u="none" cap="none" strike="noStrike">
                <a:solidFill>
                  <a:srgbClr val="000000"/>
                </a:solidFill>
                <a:latin typeface="Nunito Sans"/>
                <a:ea typeface="Nunito Sans"/>
                <a:cs typeface="Nunito Sans"/>
                <a:sym typeface="Nunito Sans"/>
              </a:rPr>
              <a:t>The better the quality of qualifications data and the more connected it is to other databases and data sources (labour markets, international standards) the stronger the abilities to do in-depth, comprehensive analysis.</a:t>
            </a:r>
            <a:endParaRPr b="0" i="0" sz="2500" u="none" cap="none" strike="noStrike">
              <a:solidFill>
                <a:srgbClr val="000000"/>
              </a:solidFill>
              <a:latin typeface="Nunito Sans"/>
              <a:ea typeface="Nunito Sans"/>
              <a:cs typeface="Nunito Sans"/>
              <a:sym typeface="Nunito Sans"/>
            </a:endParaRPr>
          </a:p>
        </p:txBody>
      </p:sp>
      <p:pic>
        <p:nvPicPr>
          <p:cNvPr id="447" name="Google Shape;447;g3068aa3037c_0_17"/>
          <p:cNvPicPr preferRelativeResize="0"/>
          <p:nvPr/>
        </p:nvPicPr>
        <p:blipFill rotWithShape="1">
          <a:blip r:embed="rId4">
            <a:alphaModFix/>
          </a:blip>
          <a:srcRect b="0" l="0" r="0" t="0"/>
          <a:stretch/>
        </p:blipFill>
        <p:spPr>
          <a:xfrm>
            <a:off x="360000" y="4895850"/>
            <a:ext cx="1027400" cy="1027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451" name="Shape 451"/>
        <p:cNvGrpSpPr/>
        <p:nvPr/>
      </p:nvGrpSpPr>
      <p:grpSpPr>
        <a:xfrm>
          <a:off x="0" y="0"/>
          <a:ext cx="0" cy="0"/>
          <a:chOff x="0" y="0"/>
          <a:chExt cx="0" cy="0"/>
        </a:xfrm>
      </p:grpSpPr>
      <p:sp>
        <p:nvSpPr>
          <p:cNvPr id="452" name="Google Shape;452;p5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453" name="Google Shape;453;p56"/>
          <p:cNvSpPr/>
          <p:nvPr/>
        </p:nvSpPr>
        <p:spPr>
          <a:xfrm>
            <a:off x="6286500" y="396850"/>
            <a:ext cx="5524500" cy="891540"/>
          </a:xfrm>
          <a:prstGeom prst="roundRect">
            <a:avLst>
              <a:gd fmla="val 16667" name="adj"/>
            </a:avLst>
          </a:prstGeom>
          <a:solidFill>
            <a:srgbClr val="F4F4F4"/>
          </a:solidFill>
          <a:ln>
            <a:noFill/>
          </a:ln>
        </p:spPr>
        <p:txBody>
          <a:bodyPr anchorCtr="0" anchor="ctr" bIns="45700" lIns="317500" spcFirstLastPara="1" rIns="1143000" wrap="square" tIns="45700">
            <a:normAutofit/>
          </a:bodyPr>
          <a:lstStyle/>
          <a:p>
            <a:pPr indent="0" lvl="0" marL="0" marR="0" rtl="0" algn="l">
              <a:lnSpc>
                <a:spcPct val="100000"/>
              </a:lnSpc>
              <a:spcBef>
                <a:spcPts val="0"/>
              </a:spcBef>
              <a:spcAft>
                <a:spcPts val="0"/>
              </a:spcAft>
              <a:buNone/>
            </a:pPr>
            <a:r>
              <a:rPr b="0" i="0" lang="en-GB" sz="2000" u="none" cap="none" strike="noStrike">
                <a:solidFill>
                  <a:srgbClr val="5B5B5B"/>
                </a:solidFill>
                <a:latin typeface="Arial"/>
                <a:ea typeface="Arial"/>
                <a:cs typeface="Arial"/>
                <a:sym typeface="Arial"/>
              </a:rPr>
              <a:t>Please download and install the Slido app on all computers you use</a:t>
            </a:r>
            <a:endParaRPr b="0" i="0" sz="2000" u="none" cap="none" strike="noStrike">
              <a:solidFill>
                <a:srgbClr val="5B5B5B"/>
              </a:solidFill>
              <a:latin typeface="Arial"/>
              <a:ea typeface="Arial"/>
              <a:cs typeface="Arial"/>
              <a:sym typeface="Arial"/>
            </a:endParaRPr>
          </a:p>
        </p:txBody>
      </p:sp>
      <p:pic>
        <p:nvPicPr>
          <p:cNvPr id="454" name="Google Shape;454;p56"/>
          <p:cNvPicPr preferRelativeResize="0"/>
          <p:nvPr/>
        </p:nvPicPr>
        <p:blipFill rotWithShape="1">
          <a:blip r:embed="rId3">
            <a:alphaModFix/>
          </a:blip>
          <a:srcRect b="0" l="0" r="0" t="0"/>
          <a:stretch/>
        </p:blipFill>
        <p:spPr>
          <a:xfrm>
            <a:off x="10826048" y="543954"/>
            <a:ext cx="597332" cy="597332"/>
          </a:xfrm>
          <a:prstGeom prst="rect">
            <a:avLst/>
          </a:prstGeom>
          <a:noFill/>
          <a:ln>
            <a:noFill/>
          </a:ln>
        </p:spPr>
      </p:pic>
      <p:pic>
        <p:nvPicPr>
          <p:cNvPr id="455" name="Google Shape;455;p56"/>
          <p:cNvPicPr preferRelativeResize="0"/>
          <p:nvPr/>
        </p:nvPicPr>
        <p:blipFill rotWithShape="1">
          <a:blip r:embed="rId4">
            <a:alphaModFix/>
          </a:blip>
          <a:srcRect b="0" l="0" r="0" t="0"/>
          <a:stretch/>
        </p:blipFill>
        <p:spPr>
          <a:xfrm>
            <a:off x="3901440" y="617220"/>
            <a:ext cx="1036320" cy="450799"/>
          </a:xfrm>
          <a:prstGeom prst="rect">
            <a:avLst/>
          </a:prstGeom>
          <a:noFill/>
          <a:ln>
            <a:noFill/>
          </a:ln>
        </p:spPr>
      </p:pic>
      <p:pic>
        <p:nvPicPr>
          <p:cNvPr id="456" name="Google Shape;456;p56"/>
          <p:cNvPicPr preferRelativeResize="0"/>
          <p:nvPr/>
        </p:nvPicPr>
        <p:blipFill rotWithShape="1">
          <a:blip r:embed="rId5">
            <a:alphaModFix/>
          </a:blip>
          <a:srcRect b="0" l="0" r="0" t="0"/>
          <a:stretch/>
        </p:blipFill>
        <p:spPr>
          <a:xfrm>
            <a:off x="1158240" y="2270760"/>
            <a:ext cx="2316480" cy="2316480"/>
          </a:xfrm>
          <a:prstGeom prst="rect">
            <a:avLst/>
          </a:prstGeom>
          <a:noFill/>
          <a:ln>
            <a:noFill/>
          </a:ln>
        </p:spPr>
      </p:pic>
      <p:sp>
        <p:nvSpPr>
          <p:cNvPr id="457" name="Google Shape;457;p56"/>
          <p:cNvSpPr/>
          <p:nvPr/>
        </p:nvSpPr>
        <p:spPr>
          <a:xfrm>
            <a:off x="3901440" y="2571750"/>
            <a:ext cx="7315199" cy="1714500"/>
          </a:xfrm>
          <a:prstGeom prst="rect">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rgbClr val="5B5B5B"/>
                </a:solidFill>
                <a:latin typeface="Arial"/>
                <a:ea typeface="Arial"/>
                <a:cs typeface="Arial"/>
                <a:sym typeface="Arial"/>
              </a:rPr>
              <a:t>What specific challenges have you faced with regards to data availability or using data for policy-making, and how could qualifications and credentials databases help address those?</a:t>
            </a:r>
            <a:endParaRPr b="1" i="0" sz="2400" u="none" cap="none" strike="noStrike">
              <a:solidFill>
                <a:srgbClr val="5B5B5B"/>
              </a:solidFill>
              <a:latin typeface="Arial"/>
              <a:ea typeface="Arial"/>
              <a:cs typeface="Arial"/>
              <a:sym typeface="Arial"/>
            </a:endParaRPr>
          </a:p>
        </p:txBody>
      </p:sp>
      <p:sp>
        <p:nvSpPr>
          <p:cNvPr id="458" name="Google Shape;458;p56"/>
          <p:cNvSpPr/>
          <p:nvPr/>
        </p:nvSpPr>
        <p:spPr>
          <a:xfrm>
            <a:off x="3901440" y="6032500"/>
            <a:ext cx="7315199" cy="450799"/>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b="1" i="0" lang="en-GB" sz="2200" u="none" cap="none" strike="noStrike">
                <a:solidFill>
                  <a:srgbClr val="5B5B5B"/>
                </a:solidFill>
                <a:latin typeface="Arial"/>
                <a:ea typeface="Arial"/>
                <a:cs typeface="Arial"/>
                <a:sym typeface="Arial"/>
              </a:rPr>
              <a:t>ⓘ</a:t>
            </a:r>
            <a:r>
              <a:rPr b="0" i="0" lang="en-GB" sz="2000" u="none" cap="none" strike="noStrike">
                <a:solidFill>
                  <a:srgbClr val="5B5B5B"/>
                </a:solidFill>
                <a:latin typeface="Arial"/>
                <a:ea typeface="Arial"/>
                <a:cs typeface="Arial"/>
                <a:sym typeface="Arial"/>
              </a:rPr>
              <a:t> Start presenting to display the poll results on this slide.</a:t>
            </a:r>
            <a:endParaRPr b="0" i="0" sz="2000" u="none" cap="none" strike="noStrike">
              <a:solidFill>
                <a:srgbClr val="5B5B5B"/>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462" name="Shape 462"/>
        <p:cNvGrpSpPr/>
        <p:nvPr/>
      </p:nvGrpSpPr>
      <p:grpSpPr>
        <a:xfrm>
          <a:off x="0" y="0"/>
          <a:ext cx="0" cy="0"/>
          <a:chOff x="0" y="0"/>
          <a:chExt cx="0" cy="0"/>
        </a:xfrm>
      </p:grpSpPr>
      <p:sp>
        <p:nvSpPr>
          <p:cNvPr id="463" name="Google Shape;463;p5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464" name="Google Shape;464;p57"/>
          <p:cNvSpPr/>
          <p:nvPr/>
        </p:nvSpPr>
        <p:spPr>
          <a:xfrm>
            <a:off x="6286500" y="396850"/>
            <a:ext cx="5524500" cy="891540"/>
          </a:xfrm>
          <a:prstGeom prst="roundRect">
            <a:avLst>
              <a:gd fmla="val 16667" name="adj"/>
            </a:avLst>
          </a:prstGeom>
          <a:solidFill>
            <a:srgbClr val="F4F4F4"/>
          </a:solidFill>
          <a:ln>
            <a:noFill/>
          </a:ln>
        </p:spPr>
        <p:txBody>
          <a:bodyPr anchorCtr="0" anchor="ctr" bIns="45700" lIns="317500" spcFirstLastPara="1" rIns="1143000" wrap="square" tIns="45700">
            <a:normAutofit/>
          </a:bodyPr>
          <a:lstStyle/>
          <a:p>
            <a:pPr indent="0" lvl="0" marL="0" marR="0" rtl="0" algn="l">
              <a:lnSpc>
                <a:spcPct val="100000"/>
              </a:lnSpc>
              <a:spcBef>
                <a:spcPts val="0"/>
              </a:spcBef>
              <a:spcAft>
                <a:spcPts val="0"/>
              </a:spcAft>
              <a:buNone/>
            </a:pPr>
            <a:r>
              <a:rPr b="0" i="0" lang="en-GB" sz="2000" u="none" cap="none" strike="noStrike">
                <a:solidFill>
                  <a:srgbClr val="5B5B5B"/>
                </a:solidFill>
                <a:latin typeface="Arial"/>
                <a:ea typeface="Arial"/>
                <a:cs typeface="Arial"/>
                <a:sym typeface="Arial"/>
              </a:rPr>
              <a:t>Please download and install the Slido app on all computers you use</a:t>
            </a:r>
            <a:endParaRPr b="0" i="0" sz="2000" u="none" cap="none" strike="noStrike">
              <a:solidFill>
                <a:srgbClr val="5B5B5B"/>
              </a:solidFill>
              <a:latin typeface="Arial"/>
              <a:ea typeface="Arial"/>
              <a:cs typeface="Arial"/>
              <a:sym typeface="Arial"/>
            </a:endParaRPr>
          </a:p>
        </p:txBody>
      </p:sp>
      <p:pic>
        <p:nvPicPr>
          <p:cNvPr id="465" name="Google Shape;465;p57"/>
          <p:cNvPicPr preferRelativeResize="0"/>
          <p:nvPr/>
        </p:nvPicPr>
        <p:blipFill rotWithShape="1">
          <a:blip r:embed="rId3">
            <a:alphaModFix/>
          </a:blip>
          <a:srcRect b="0" l="0" r="0" t="0"/>
          <a:stretch/>
        </p:blipFill>
        <p:spPr>
          <a:xfrm>
            <a:off x="10826048" y="543954"/>
            <a:ext cx="597332" cy="597332"/>
          </a:xfrm>
          <a:prstGeom prst="rect">
            <a:avLst/>
          </a:prstGeom>
          <a:noFill/>
          <a:ln>
            <a:noFill/>
          </a:ln>
        </p:spPr>
      </p:pic>
      <p:pic>
        <p:nvPicPr>
          <p:cNvPr id="466" name="Google Shape;466;p57"/>
          <p:cNvPicPr preferRelativeResize="0"/>
          <p:nvPr/>
        </p:nvPicPr>
        <p:blipFill rotWithShape="1">
          <a:blip r:embed="rId4">
            <a:alphaModFix/>
          </a:blip>
          <a:srcRect b="0" l="0" r="0" t="0"/>
          <a:stretch/>
        </p:blipFill>
        <p:spPr>
          <a:xfrm>
            <a:off x="3901440" y="617220"/>
            <a:ext cx="1036320" cy="450799"/>
          </a:xfrm>
          <a:prstGeom prst="rect">
            <a:avLst/>
          </a:prstGeom>
          <a:noFill/>
          <a:ln>
            <a:noFill/>
          </a:ln>
        </p:spPr>
      </p:pic>
      <p:pic>
        <p:nvPicPr>
          <p:cNvPr id="467" name="Google Shape;467;p57"/>
          <p:cNvPicPr preferRelativeResize="0"/>
          <p:nvPr/>
        </p:nvPicPr>
        <p:blipFill rotWithShape="1">
          <a:blip r:embed="rId5">
            <a:alphaModFix/>
          </a:blip>
          <a:srcRect b="0" l="0" r="0" t="0"/>
          <a:stretch/>
        </p:blipFill>
        <p:spPr>
          <a:xfrm>
            <a:off x="1158240" y="2270760"/>
            <a:ext cx="2316480" cy="2316480"/>
          </a:xfrm>
          <a:prstGeom prst="rect">
            <a:avLst/>
          </a:prstGeom>
          <a:noFill/>
          <a:ln>
            <a:noFill/>
          </a:ln>
        </p:spPr>
      </p:pic>
      <p:sp>
        <p:nvSpPr>
          <p:cNvPr id="468" name="Google Shape;468;p57"/>
          <p:cNvSpPr/>
          <p:nvPr/>
        </p:nvSpPr>
        <p:spPr>
          <a:xfrm>
            <a:off x="3901440" y="2571750"/>
            <a:ext cx="7315199" cy="1714500"/>
          </a:xfrm>
          <a:prstGeom prst="rect">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rgbClr val="5B5B5B"/>
                </a:solidFill>
                <a:latin typeface="Arial"/>
                <a:ea typeface="Arial"/>
                <a:cs typeface="Arial"/>
                <a:sym typeface="Arial"/>
              </a:rPr>
              <a:t>How do you currently track trends in qualifications and skill demand, and what could be improved by having a national qualifications database in place?</a:t>
            </a:r>
            <a:endParaRPr b="1" i="0" sz="2400" u="none" cap="none" strike="noStrike">
              <a:solidFill>
                <a:srgbClr val="5B5B5B"/>
              </a:solidFill>
              <a:latin typeface="Arial"/>
              <a:ea typeface="Arial"/>
              <a:cs typeface="Arial"/>
              <a:sym typeface="Arial"/>
            </a:endParaRPr>
          </a:p>
        </p:txBody>
      </p:sp>
      <p:sp>
        <p:nvSpPr>
          <p:cNvPr id="469" name="Google Shape;469;p57"/>
          <p:cNvSpPr/>
          <p:nvPr/>
        </p:nvSpPr>
        <p:spPr>
          <a:xfrm>
            <a:off x="3901440" y="6032500"/>
            <a:ext cx="7315199" cy="450799"/>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b="1" i="0" lang="en-GB" sz="2200" u="none" cap="none" strike="noStrike">
                <a:solidFill>
                  <a:srgbClr val="5B5B5B"/>
                </a:solidFill>
                <a:latin typeface="Arial"/>
                <a:ea typeface="Arial"/>
                <a:cs typeface="Arial"/>
                <a:sym typeface="Arial"/>
              </a:rPr>
              <a:t>ⓘ</a:t>
            </a:r>
            <a:r>
              <a:rPr b="0" i="0" lang="en-GB" sz="2000" u="none" cap="none" strike="noStrike">
                <a:solidFill>
                  <a:srgbClr val="5B5B5B"/>
                </a:solidFill>
                <a:latin typeface="Arial"/>
                <a:ea typeface="Arial"/>
                <a:cs typeface="Arial"/>
                <a:sym typeface="Arial"/>
              </a:rPr>
              <a:t> Start presenting to display the poll results on this slide.</a:t>
            </a:r>
            <a:endParaRPr b="0" i="0" sz="2000" u="none" cap="none" strike="noStrike">
              <a:solidFill>
                <a:srgbClr val="5B5B5B"/>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473" name="Shape 473"/>
        <p:cNvGrpSpPr/>
        <p:nvPr/>
      </p:nvGrpSpPr>
      <p:grpSpPr>
        <a:xfrm>
          <a:off x="0" y="0"/>
          <a:ext cx="0" cy="0"/>
          <a:chOff x="0" y="0"/>
          <a:chExt cx="0" cy="0"/>
        </a:xfrm>
      </p:grpSpPr>
      <p:sp>
        <p:nvSpPr>
          <p:cNvPr id="474" name="Google Shape;474;p5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475" name="Google Shape;475;p58"/>
          <p:cNvSpPr/>
          <p:nvPr/>
        </p:nvSpPr>
        <p:spPr>
          <a:xfrm>
            <a:off x="6286500" y="396850"/>
            <a:ext cx="5524500" cy="891540"/>
          </a:xfrm>
          <a:prstGeom prst="roundRect">
            <a:avLst>
              <a:gd fmla="val 16667" name="adj"/>
            </a:avLst>
          </a:prstGeom>
          <a:solidFill>
            <a:srgbClr val="F4F4F4"/>
          </a:solidFill>
          <a:ln>
            <a:noFill/>
          </a:ln>
        </p:spPr>
        <p:txBody>
          <a:bodyPr anchorCtr="0" anchor="ctr" bIns="45700" lIns="317500" spcFirstLastPara="1" rIns="1143000" wrap="square" tIns="45700">
            <a:normAutofit/>
          </a:bodyPr>
          <a:lstStyle/>
          <a:p>
            <a:pPr indent="0" lvl="0" marL="0" marR="0" rtl="0" algn="l">
              <a:lnSpc>
                <a:spcPct val="100000"/>
              </a:lnSpc>
              <a:spcBef>
                <a:spcPts val="0"/>
              </a:spcBef>
              <a:spcAft>
                <a:spcPts val="0"/>
              </a:spcAft>
              <a:buNone/>
            </a:pPr>
            <a:r>
              <a:rPr b="0" i="0" lang="en-GB" sz="2000" u="none" cap="none" strike="noStrike">
                <a:solidFill>
                  <a:srgbClr val="5B5B5B"/>
                </a:solidFill>
                <a:latin typeface="Arial"/>
                <a:ea typeface="Arial"/>
                <a:cs typeface="Arial"/>
                <a:sym typeface="Arial"/>
              </a:rPr>
              <a:t>Please download and install the Slido app on all computers you use</a:t>
            </a:r>
            <a:endParaRPr b="0" i="0" sz="2000" u="none" cap="none" strike="noStrike">
              <a:solidFill>
                <a:srgbClr val="5B5B5B"/>
              </a:solidFill>
              <a:latin typeface="Arial"/>
              <a:ea typeface="Arial"/>
              <a:cs typeface="Arial"/>
              <a:sym typeface="Arial"/>
            </a:endParaRPr>
          </a:p>
        </p:txBody>
      </p:sp>
      <p:pic>
        <p:nvPicPr>
          <p:cNvPr id="476" name="Google Shape;476;p58"/>
          <p:cNvPicPr preferRelativeResize="0"/>
          <p:nvPr/>
        </p:nvPicPr>
        <p:blipFill rotWithShape="1">
          <a:blip r:embed="rId3">
            <a:alphaModFix/>
          </a:blip>
          <a:srcRect b="0" l="0" r="0" t="0"/>
          <a:stretch/>
        </p:blipFill>
        <p:spPr>
          <a:xfrm>
            <a:off x="10826048" y="543954"/>
            <a:ext cx="597332" cy="597332"/>
          </a:xfrm>
          <a:prstGeom prst="rect">
            <a:avLst/>
          </a:prstGeom>
          <a:noFill/>
          <a:ln>
            <a:noFill/>
          </a:ln>
        </p:spPr>
      </p:pic>
      <p:pic>
        <p:nvPicPr>
          <p:cNvPr id="477" name="Google Shape;477;p58"/>
          <p:cNvPicPr preferRelativeResize="0"/>
          <p:nvPr/>
        </p:nvPicPr>
        <p:blipFill rotWithShape="1">
          <a:blip r:embed="rId4">
            <a:alphaModFix/>
          </a:blip>
          <a:srcRect b="0" l="0" r="0" t="0"/>
          <a:stretch/>
        </p:blipFill>
        <p:spPr>
          <a:xfrm>
            <a:off x="3901440" y="617220"/>
            <a:ext cx="1036320" cy="450799"/>
          </a:xfrm>
          <a:prstGeom prst="rect">
            <a:avLst/>
          </a:prstGeom>
          <a:noFill/>
          <a:ln>
            <a:noFill/>
          </a:ln>
        </p:spPr>
      </p:pic>
      <p:pic>
        <p:nvPicPr>
          <p:cNvPr id="478" name="Google Shape;478;p58"/>
          <p:cNvPicPr preferRelativeResize="0"/>
          <p:nvPr/>
        </p:nvPicPr>
        <p:blipFill rotWithShape="1">
          <a:blip r:embed="rId5">
            <a:alphaModFix/>
          </a:blip>
          <a:srcRect b="0" l="0" r="0" t="0"/>
          <a:stretch/>
        </p:blipFill>
        <p:spPr>
          <a:xfrm>
            <a:off x="1158240" y="2270760"/>
            <a:ext cx="2316480" cy="2316480"/>
          </a:xfrm>
          <a:prstGeom prst="rect">
            <a:avLst/>
          </a:prstGeom>
          <a:noFill/>
          <a:ln>
            <a:noFill/>
          </a:ln>
        </p:spPr>
      </p:pic>
      <p:sp>
        <p:nvSpPr>
          <p:cNvPr id="479" name="Google Shape;479;p58"/>
          <p:cNvSpPr/>
          <p:nvPr/>
        </p:nvSpPr>
        <p:spPr>
          <a:xfrm>
            <a:off x="3901440" y="2571750"/>
            <a:ext cx="7315199" cy="1714500"/>
          </a:xfrm>
          <a:prstGeom prst="rect">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rgbClr val="5B5B5B"/>
                </a:solidFill>
                <a:latin typeface="Arial"/>
                <a:ea typeface="Arial"/>
                <a:cs typeface="Arial"/>
                <a:sym typeface="Arial"/>
              </a:rPr>
              <a:t>How could connecting your country's qualifications database with others in the region benefit cross-border collaboration in education and employment?</a:t>
            </a:r>
            <a:br>
              <a:rPr b="1" i="0" lang="en-GB" sz="2400" u="none" cap="none" strike="noStrike">
                <a:solidFill>
                  <a:srgbClr val="5B5B5B"/>
                </a:solidFill>
                <a:latin typeface="Arial"/>
                <a:ea typeface="Arial"/>
                <a:cs typeface="Arial"/>
                <a:sym typeface="Arial"/>
              </a:rPr>
            </a:br>
            <a:endParaRPr b="1" i="0" sz="2400" u="none" cap="none" strike="noStrike">
              <a:solidFill>
                <a:srgbClr val="5B5B5B"/>
              </a:solidFill>
              <a:latin typeface="Arial"/>
              <a:ea typeface="Arial"/>
              <a:cs typeface="Arial"/>
              <a:sym typeface="Arial"/>
            </a:endParaRPr>
          </a:p>
        </p:txBody>
      </p:sp>
      <p:sp>
        <p:nvSpPr>
          <p:cNvPr id="480" name="Google Shape;480;p58"/>
          <p:cNvSpPr/>
          <p:nvPr/>
        </p:nvSpPr>
        <p:spPr>
          <a:xfrm>
            <a:off x="3901440" y="6032500"/>
            <a:ext cx="7315199" cy="450799"/>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b="1" i="0" lang="en-GB" sz="2200" u="none" cap="none" strike="noStrike">
                <a:solidFill>
                  <a:srgbClr val="5B5B5B"/>
                </a:solidFill>
                <a:latin typeface="Arial"/>
                <a:ea typeface="Arial"/>
                <a:cs typeface="Arial"/>
                <a:sym typeface="Arial"/>
              </a:rPr>
              <a:t>ⓘ</a:t>
            </a:r>
            <a:r>
              <a:rPr b="0" i="0" lang="en-GB" sz="2000" u="none" cap="none" strike="noStrike">
                <a:solidFill>
                  <a:srgbClr val="5B5B5B"/>
                </a:solidFill>
                <a:latin typeface="Arial"/>
                <a:ea typeface="Arial"/>
                <a:cs typeface="Arial"/>
                <a:sym typeface="Arial"/>
              </a:rPr>
              <a:t> Start presenting to display the poll results on this slide.</a:t>
            </a:r>
            <a:endParaRPr b="0" i="0" sz="2000" u="none" cap="none" strike="noStrike">
              <a:solidFill>
                <a:srgbClr val="5B5B5B"/>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484" name="Shape 484"/>
        <p:cNvGrpSpPr/>
        <p:nvPr/>
      </p:nvGrpSpPr>
      <p:grpSpPr>
        <a:xfrm>
          <a:off x="0" y="0"/>
          <a:ext cx="0" cy="0"/>
          <a:chOff x="0" y="0"/>
          <a:chExt cx="0" cy="0"/>
        </a:xfrm>
      </p:grpSpPr>
      <p:sp>
        <p:nvSpPr>
          <p:cNvPr id="485" name="Google Shape;485;p5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486" name="Google Shape;486;p59"/>
          <p:cNvSpPr/>
          <p:nvPr/>
        </p:nvSpPr>
        <p:spPr>
          <a:xfrm>
            <a:off x="6286500" y="396850"/>
            <a:ext cx="5524500" cy="891540"/>
          </a:xfrm>
          <a:prstGeom prst="roundRect">
            <a:avLst>
              <a:gd fmla="val 16667" name="adj"/>
            </a:avLst>
          </a:prstGeom>
          <a:solidFill>
            <a:srgbClr val="F4F4F4"/>
          </a:solidFill>
          <a:ln>
            <a:noFill/>
          </a:ln>
        </p:spPr>
        <p:txBody>
          <a:bodyPr anchorCtr="0" anchor="ctr" bIns="45700" lIns="317500" spcFirstLastPara="1" rIns="1143000" wrap="square" tIns="45700">
            <a:normAutofit/>
          </a:bodyPr>
          <a:lstStyle/>
          <a:p>
            <a:pPr indent="0" lvl="0" marL="0" marR="0" rtl="0" algn="l">
              <a:lnSpc>
                <a:spcPct val="100000"/>
              </a:lnSpc>
              <a:spcBef>
                <a:spcPts val="0"/>
              </a:spcBef>
              <a:spcAft>
                <a:spcPts val="0"/>
              </a:spcAft>
              <a:buNone/>
            </a:pPr>
            <a:r>
              <a:rPr b="0" i="0" lang="en-GB" sz="2000" u="none" cap="none" strike="noStrike">
                <a:solidFill>
                  <a:srgbClr val="5B5B5B"/>
                </a:solidFill>
                <a:latin typeface="Arial"/>
                <a:ea typeface="Arial"/>
                <a:cs typeface="Arial"/>
                <a:sym typeface="Arial"/>
              </a:rPr>
              <a:t>Please download and install the Slido app on all computers you use</a:t>
            </a:r>
            <a:endParaRPr b="0" i="0" sz="2000" u="none" cap="none" strike="noStrike">
              <a:solidFill>
                <a:srgbClr val="5B5B5B"/>
              </a:solidFill>
              <a:latin typeface="Arial"/>
              <a:ea typeface="Arial"/>
              <a:cs typeface="Arial"/>
              <a:sym typeface="Arial"/>
            </a:endParaRPr>
          </a:p>
        </p:txBody>
      </p:sp>
      <p:pic>
        <p:nvPicPr>
          <p:cNvPr id="487" name="Google Shape;487;p59"/>
          <p:cNvPicPr preferRelativeResize="0"/>
          <p:nvPr/>
        </p:nvPicPr>
        <p:blipFill rotWithShape="1">
          <a:blip r:embed="rId3">
            <a:alphaModFix/>
          </a:blip>
          <a:srcRect b="0" l="0" r="0" t="0"/>
          <a:stretch/>
        </p:blipFill>
        <p:spPr>
          <a:xfrm>
            <a:off x="10826048" y="543954"/>
            <a:ext cx="597332" cy="597332"/>
          </a:xfrm>
          <a:prstGeom prst="rect">
            <a:avLst/>
          </a:prstGeom>
          <a:noFill/>
          <a:ln>
            <a:noFill/>
          </a:ln>
        </p:spPr>
      </p:pic>
      <p:pic>
        <p:nvPicPr>
          <p:cNvPr id="488" name="Google Shape;488;p59"/>
          <p:cNvPicPr preferRelativeResize="0"/>
          <p:nvPr/>
        </p:nvPicPr>
        <p:blipFill rotWithShape="1">
          <a:blip r:embed="rId4">
            <a:alphaModFix/>
          </a:blip>
          <a:srcRect b="0" l="0" r="0" t="0"/>
          <a:stretch/>
        </p:blipFill>
        <p:spPr>
          <a:xfrm>
            <a:off x="3901440" y="617220"/>
            <a:ext cx="1036320" cy="450799"/>
          </a:xfrm>
          <a:prstGeom prst="rect">
            <a:avLst/>
          </a:prstGeom>
          <a:noFill/>
          <a:ln>
            <a:noFill/>
          </a:ln>
        </p:spPr>
      </p:pic>
      <p:pic>
        <p:nvPicPr>
          <p:cNvPr id="489" name="Google Shape;489;p59"/>
          <p:cNvPicPr preferRelativeResize="0"/>
          <p:nvPr/>
        </p:nvPicPr>
        <p:blipFill rotWithShape="1">
          <a:blip r:embed="rId5">
            <a:alphaModFix/>
          </a:blip>
          <a:srcRect b="0" l="0" r="0" t="0"/>
          <a:stretch/>
        </p:blipFill>
        <p:spPr>
          <a:xfrm>
            <a:off x="1158240" y="2270760"/>
            <a:ext cx="2316480" cy="2316480"/>
          </a:xfrm>
          <a:prstGeom prst="rect">
            <a:avLst/>
          </a:prstGeom>
          <a:noFill/>
          <a:ln>
            <a:noFill/>
          </a:ln>
        </p:spPr>
      </p:pic>
      <p:sp>
        <p:nvSpPr>
          <p:cNvPr id="490" name="Google Shape;490;p59"/>
          <p:cNvSpPr/>
          <p:nvPr/>
        </p:nvSpPr>
        <p:spPr>
          <a:xfrm>
            <a:off x="3901440" y="2571750"/>
            <a:ext cx="7315199" cy="1714500"/>
          </a:xfrm>
          <a:prstGeom prst="rect">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rgbClr val="5B5B5B"/>
                </a:solidFill>
                <a:latin typeface="Arial"/>
                <a:ea typeface="Arial"/>
                <a:cs typeface="Arial"/>
                <a:sym typeface="Arial"/>
              </a:rPr>
              <a:t>What kinds of datasets could be combined with qualifications data that could bring you the largest added value? Would it be feasible? Why, why not?</a:t>
            </a:r>
            <a:endParaRPr b="1" i="0" sz="2400" u="none" cap="none" strike="noStrike">
              <a:solidFill>
                <a:srgbClr val="5B5B5B"/>
              </a:solidFill>
              <a:latin typeface="Arial"/>
              <a:ea typeface="Arial"/>
              <a:cs typeface="Arial"/>
              <a:sym typeface="Arial"/>
            </a:endParaRPr>
          </a:p>
        </p:txBody>
      </p:sp>
      <p:sp>
        <p:nvSpPr>
          <p:cNvPr id="491" name="Google Shape;491;p59"/>
          <p:cNvSpPr/>
          <p:nvPr/>
        </p:nvSpPr>
        <p:spPr>
          <a:xfrm>
            <a:off x="3901440" y="6032500"/>
            <a:ext cx="7315199" cy="450799"/>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b="1" i="0" lang="en-GB" sz="2200" u="none" cap="none" strike="noStrike">
                <a:solidFill>
                  <a:srgbClr val="5B5B5B"/>
                </a:solidFill>
                <a:latin typeface="Arial"/>
                <a:ea typeface="Arial"/>
                <a:cs typeface="Arial"/>
                <a:sym typeface="Arial"/>
              </a:rPr>
              <a:t>ⓘ</a:t>
            </a:r>
            <a:r>
              <a:rPr b="0" i="0" lang="en-GB" sz="2000" u="none" cap="none" strike="noStrike">
                <a:solidFill>
                  <a:srgbClr val="5B5B5B"/>
                </a:solidFill>
                <a:latin typeface="Arial"/>
                <a:ea typeface="Arial"/>
                <a:cs typeface="Arial"/>
                <a:sym typeface="Arial"/>
              </a:rPr>
              <a:t> Start presenting to display the poll results on this slide.</a:t>
            </a:r>
            <a:endParaRPr b="0" i="0" sz="2000" u="none" cap="none" strike="noStrike">
              <a:solidFill>
                <a:srgbClr val="5B5B5B"/>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2"/>
          <p:cNvSpPr txBox="1"/>
          <p:nvPr>
            <p:ph idx="1" type="body"/>
          </p:nvPr>
        </p:nvSpPr>
        <p:spPr>
          <a:xfrm>
            <a:off x="994699" y="1963490"/>
            <a:ext cx="3826147" cy="3939749"/>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Clr>
                <a:schemeClr val="dk1"/>
              </a:buClr>
              <a:buSzPts val="1800"/>
              <a:buNone/>
            </a:pPr>
            <a:r>
              <a:rPr b="1" lang="en-GB" sz="3400">
                <a:solidFill>
                  <a:schemeClr val="accent1"/>
                </a:solidFill>
              </a:rPr>
              <a:t>Thank you</a:t>
            </a:r>
            <a:endParaRPr/>
          </a:p>
          <a:p>
            <a:pPr indent="0" lvl="0" marL="114300" rtl="0" algn="l">
              <a:lnSpc>
                <a:spcPct val="90000"/>
              </a:lnSpc>
              <a:spcBef>
                <a:spcPts val="1000"/>
              </a:spcBef>
              <a:spcAft>
                <a:spcPts val="0"/>
              </a:spcAft>
              <a:buClr>
                <a:schemeClr val="dk1"/>
              </a:buClr>
              <a:buSzPts val="1800"/>
              <a:buNone/>
            </a:pPr>
            <a:r>
              <a:t/>
            </a:r>
            <a:endParaRPr b="1" sz="3400">
              <a:solidFill>
                <a:schemeClr val="accent1"/>
              </a:solidFill>
            </a:endParaRPr>
          </a:p>
          <a:p>
            <a:pPr indent="0" lvl="0" marL="114300" rtl="0" algn="l">
              <a:lnSpc>
                <a:spcPct val="90000"/>
              </a:lnSpc>
              <a:spcBef>
                <a:spcPts val="1000"/>
              </a:spcBef>
              <a:spcAft>
                <a:spcPts val="0"/>
              </a:spcAft>
              <a:buClr>
                <a:schemeClr val="dk1"/>
              </a:buClr>
              <a:buSzPts val="1800"/>
              <a:buNone/>
            </a:pPr>
            <a:r>
              <a:rPr b="1" lang="en-GB" sz="3400">
                <a:solidFill>
                  <a:schemeClr val="accent1"/>
                </a:solidFill>
              </a:rPr>
              <a:t>Obrigado</a:t>
            </a:r>
            <a:endParaRPr/>
          </a:p>
          <a:p>
            <a:pPr indent="0" lvl="0" marL="114300" rtl="0" algn="l">
              <a:lnSpc>
                <a:spcPct val="90000"/>
              </a:lnSpc>
              <a:spcBef>
                <a:spcPts val="1000"/>
              </a:spcBef>
              <a:spcAft>
                <a:spcPts val="0"/>
              </a:spcAft>
              <a:buClr>
                <a:schemeClr val="dk1"/>
              </a:buClr>
              <a:buSzPts val="1800"/>
              <a:buNone/>
            </a:pPr>
            <a:r>
              <a:t/>
            </a:r>
            <a:endParaRPr b="1" sz="3400">
              <a:solidFill>
                <a:schemeClr val="accent1"/>
              </a:solidFill>
            </a:endParaRPr>
          </a:p>
          <a:p>
            <a:pPr indent="0" lvl="0" marL="114300" rtl="0" algn="l">
              <a:lnSpc>
                <a:spcPct val="90000"/>
              </a:lnSpc>
              <a:spcBef>
                <a:spcPts val="1000"/>
              </a:spcBef>
              <a:spcAft>
                <a:spcPts val="0"/>
              </a:spcAft>
              <a:buClr>
                <a:schemeClr val="dk1"/>
              </a:buClr>
              <a:buSzPts val="1800"/>
              <a:buNone/>
            </a:pPr>
            <a:r>
              <a:rPr b="1" lang="en-GB" sz="3400">
                <a:solidFill>
                  <a:schemeClr val="accent1"/>
                </a:solidFill>
              </a:rPr>
              <a:t>Merci</a:t>
            </a:r>
            <a:endParaRPr/>
          </a:p>
        </p:txBody>
      </p:sp>
      <p:sp>
        <p:nvSpPr>
          <p:cNvPr id="497" name="Google Shape;497;p2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pic>
        <p:nvPicPr>
          <p:cNvPr id="498" name="Google Shape;498;p22"/>
          <p:cNvPicPr preferRelativeResize="0"/>
          <p:nvPr/>
        </p:nvPicPr>
        <p:blipFill rotWithShape="1">
          <a:blip r:embed="rId3">
            <a:alphaModFix/>
          </a:blip>
          <a:srcRect b="0" l="0" r="0" t="0"/>
          <a:stretch/>
        </p:blipFill>
        <p:spPr>
          <a:xfrm>
            <a:off x="6533821" y="370051"/>
            <a:ext cx="4116691" cy="5588539"/>
          </a:xfrm>
          <a:prstGeom prst="rect">
            <a:avLst/>
          </a:prstGeom>
          <a:noFill/>
          <a:ln>
            <a:noFill/>
          </a:ln>
        </p:spPr>
      </p:pic>
      <p:sp>
        <p:nvSpPr>
          <p:cNvPr id="499" name="Google Shape;499;p22"/>
          <p:cNvSpPr txBox="1"/>
          <p:nvPr/>
        </p:nvSpPr>
        <p:spPr>
          <a:xfrm>
            <a:off x="6533821" y="6053140"/>
            <a:ext cx="4116691"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GB" sz="1100" u="none" cap="none" strike="noStrike">
                <a:solidFill>
                  <a:srgbClr val="A5A5A5"/>
                </a:solidFill>
                <a:latin typeface="Arial"/>
                <a:ea typeface="Arial"/>
                <a:cs typeface="Arial"/>
                <a:sym typeface="Arial"/>
              </a:rPr>
              <a:t>Credit: Eduarda Castel Branco </a:t>
            </a:r>
            <a:endParaRPr b="0" i="0" sz="1100" u="none" cap="none" strike="noStrike">
              <a:solidFill>
                <a:srgbClr val="A5A5A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A diagram of a company&#10;&#10;Description automatically generated" id="140" name="Google Shape;140;p21"/>
          <p:cNvPicPr preferRelativeResize="0"/>
          <p:nvPr/>
        </p:nvPicPr>
        <p:blipFill rotWithShape="1">
          <a:blip r:embed="rId3">
            <a:alphaModFix/>
          </a:blip>
          <a:srcRect b="6342" l="0" r="0" t="6570"/>
          <a:stretch/>
        </p:blipFill>
        <p:spPr>
          <a:xfrm>
            <a:off x="-133006" y="74951"/>
            <a:ext cx="12325006" cy="6661047"/>
          </a:xfrm>
          <a:prstGeom prst="rect">
            <a:avLst/>
          </a:prstGeom>
          <a:noFill/>
          <a:ln>
            <a:noFill/>
          </a:ln>
        </p:spPr>
      </p:pic>
      <p:sp>
        <p:nvSpPr>
          <p:cNvPr id="141" name="Google Shape;141;p21"/>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pic>
        <p:nvPicPr>
          <p:cNvPr descr="Badge Tick1 with solid fill" id="142" name="Google Shape;142;p21"/>
          <p:cNvPicPr preferRelativeResize="0"/>
          <p:nvPr/>
        </p:nvPicPr>
        <p:blipFill rotWithShape="1">
          <a:blip r:embed="rId4">
            <a:alphaModFix/>
          </a:blip>
          <a:srcRect b="0" l="0" r="0" t="0"/>
          <a:stretch/>
        </p:blipFill>
        <p:spPr>
          <a:xfrm>
            <a:off x="6090144" y="3792511"/>
            <a:ext cx="815823" cy="815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
          <p:cNvSpPr txBox="1"/>
          <p:nvPr>
            <p:ph type="title"/>
          </p:nvPr>
        </p:nvSpPr>
        <p:spPr>
          <a:xfrm>
            <a:off x="1685345" y="619437"/>
            <a:ext cx="7926741"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Nunito Sans ExtraBold"/>
              <a:buNone/>
            </a:pPr>
            <a:r>
              <a:rPr lang="en-GB" sz="4400"/>
              <a:t>Qualifications and Credentials Platform (QCP) – Training on QCP concepts and tools</a:t>
            </a:r>
            <a:endParaRPr sz="4400"/>
          </a:p>
        </p:txBody>
      </p:sp>
      <p:sp>
        <p:nvSpPr>
          <p:cNvPr id="149" name="Google Shape;149;p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50" name="Google Shape;150;p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51" name="Google Shape;151;p3"/>
          <p:cNvSpPr txBox="1"/>
          <p:nvPr>
            <p:ph idx="1" type="body"/>
          </p:nvPr>
        </p:nvSpPr>
        <p:spPr>
          <a:xfrm>
            <a:off x="1875089" y="3976115"/>
            <a:ext cx="8429330" cy="2154396"/>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chemeClr val="dk1"/>
              </a:buClr>
              <a:buSzPts val="2000"/>
              <a:buNone/>
            </a:pPr>
            <a:r>
              <a:t/>
            </a:r>
            <a:endParaRPr b="1" sz="2000">
              <a:latin typeface="Arial"/>
              <a:ea typeface="Arial"/>
              <a:cs typeface="Arial"/>
              <a:sym typeface="Arial"/>
            </a:endParaRPr>
          </a:p>
          <a:p>
            <a:pPr indent="0" lvl="0" marL="0" rtl="0" algn="ctr">
              <a:lnSpc>
                <a:spcPct val="100000"/>
              </a:lnSpc>
              <a:spcBef>
                <a:spcPts val="0"/>
              </a:spcBef>
              <a:spcAft>
                <a:spcPts val="0"/>
              </a:spcAft>
              <a:buClr>
                <a:schemeClr val="dk1"/>
              </a:buClr>
              <a:buSzPts val="1800"/>
              <a:buNone/>
            </a:pPr>
            <a:r>
              <a:rPr lang="en-GB" sz="3200">
                <a:latin typeface="Arial"/>
                <a:ea typeface="Arial"/>
                <a:cs typeface="Arial"/>
                <a:sym typeface="Arial"/>
              </a:rPr>
              <a:t>Advanced understanding of </a:t>
            </a:r>
            <a:r>
              <a:rPr b="1" lang="en-GB" sz="3200">
                <a:latin typeface="Arial"/>
                <a:ea typeface="Arial"/>
                <a:cs typeface="Arial"/>
                <a:sym typeface="Arial"/>
              </a:rPr>
              <a:t>Learning Outcomes</a:t>
            </a:r>
            <a:r>
              <a:rPr lang="en-GB" sz="3200">
                <a:latin typeface="Arial"/>
                <a:ea typeface="Arial"/>
                <a:cs typeface="Arial"/>
                <a:sym typeface="Arial"/>
              </a:rPr>
              <a:t>, </a:t>
            </a:r>
            <a:r>
              <a:rPr b="1" lang="en-GB" sz="3200">
                <a:latin typeface="Arial"/>
                <a:ea typeface="Arial"/>
                <a:cs typeface="Arial"/>
                <a:sym typeface="Arial"/>
              </a:rPr>
              <a:t>Skills</a:t>
            </a:r>
            <a:r>
              <a:rPr lang="en-GB" sz="3200">
                <a:latin typeface="Arial"/>
                <a:ea typeface="Arial"/>
                <a:cs typeface="Arial"/>
                <a:sym typeface="Arial"/>
              </a:rPr>
              <a:t> and </a:t>
            </a:r>
            <a:r>
              <a:rPr b="1" lang="en-GB" sz="3200">
                <a:latin typeface="Arial"/>
                <a:ea typeface="Arial"/>
                <a:cs typeface="Arial"/>
                <a:sym typeface="Arial"/>
              </a:rPr>
              <a:t>QCP requirements </a:t>
            </a:r>
            <a:r>
              <a:rPr lang="en-GB" sz="3200">
                <a:latin typeface="Arial"/>
                <a:ea typeface="Arial"/>
                <a:cs typeface="Arial"/>
                <a:sym typeface="Arial"/>
              </a:rPr>
              <a:t>to take full advantage of comparable data </a:t>
            </a:r>
            <a:endParaRPr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Nunito Sans"/>
              <a:buNone/>
            </a:pPr>
            <a:r>
              <a:t/>
            </a:r>
            <a:endParaRPr b="0" i="0" sz="1800" u="none" cap="none" strike="noStrike">
              <a:solidFill>
                <a:schemeClr val="dk1"/>
              </a:solidFill>
              <a:latin typeface="Arial"/>
              <a:ea typeface="Arial"/>
              <a:cs typeface="Arial"/>
              <a:sym typeface="Arial"/>
            </a:endParaRPr>
          </a:p>
        </p:txBody>
      </p:sp>
      <p:sp>
        <p:nvSpPr>
          <p:cNvPr id="152" name="Google Shape;152;p3"/>
          <p:cNvSpPr/>
          <p:nvPr/>
        </p:nvSpPr>
        <p:spPr>
          <a:xfrm>
            <a:off x="1439056" y="2492115"/>
            <a:ext cx="9301396" cy="936885"/>
          </a:xfrm>
          <a:prstGeom prst="roundRect">
            <a:avLst>
              <a:gd fmla="val 16667" name="adj"/>
            </a:avLst>
          </a:prstGeom>
          <a:solidFill>
            <a:schemeClr val="accent1"/>
          </a:solidFill>
          <a:ln cap="flat" cmpd="sng" w="25400">
            <a:solidFill>
              <a:srgbClr val="0046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3600" u="none" cap="none" strike="noStrike">
                <a:solidFill>
                  <a:schemeClr val="lt1"/>
                </a:solidFill>
                <a:latin typeface="Arial"/>
                <a:ea typeface="Arial"/>
                <a:cs typeface="Arial"/>
                <a:sym typeface="Arial"/>
              </a:rPr>
              <a:t>Objective of today’s training</a:t>
            </a:r>
            <a:endParaRPr b="0" i="0" sz="3600" u="none" cap="none" strike="noStrike">
              <a:solidFill>
                <a:schemeClr val="lt1"/>
              </a:solidFill>
              <a:latin typeface="Arial"/>
              <a:ea typeface="Arial"/>
              <a:cs typeface="Arial"/>
              <a:sym typeface="Arial"/>
            </a:endParaRPr>
          </a:p>
        </p:txBody>
      </p:sp>
      <p:sp>
        <p:nvSpPr>
          <p:cNvPr id="153" name="Google Shape;153;p3"/>
          <p:cNvSpPr/>
          <p:nvPr/>
        </p:nvSpPr>
        <p:spPr>
          <a:xfrm>
            <a:off x="5931108" y="3557101"/>
            <a:ext cx="329784" cy="550204"/>
          </a:xfrm>
          <a:prstGeom prst="downArrow">
            <a:avLst>
              <a:gd fmla="val 50000" name="adj1"/>
              <a:gd fmla="val 50000" name="adj2"/>
            </a:avLst>
          </a:prstGeom>
          <a:solidFill>
            <a:schemeClr val="accent1"/>
          </a:solidFill>
          <a:ln cap="flat" cmpd="sng" w="25400">
            <a:solidFill>
              <a:srgbClr val="0046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
          <p:cNvSpPr txBox="1"/>
          <p:nvPr>
            <p:ph idx="1" type="body"/>
          </p:nvPr>
        </p:nvSpPr>
        <p:spPr>
          <a:xfrm>
            <a:off x="740102" y="1793390"/>
            <a:ext cx="8046090" cy="3939749"/>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1000"/>
              </a:spcBef>
              <a:spcAft>
                <a:spcPts val="0"/>
              </a:spcAft>
              <a:buClr>
                <a:schemeClr val="accent1"/>
              </a:buClr>
              <a:buSzPts val="2400"/>
              <a:buFont typeface="Calibri"/>
              <a:buAutoNum type="arabicPeriod"/>
            </a:pPr>
            <a:r>
              <a:rPr lang="en-GB" sz="2400"/>
              <a:t>QCP and Learning Outcomes (LOs)</a:t>
            </a:r>
            <a:endParaRPr/>
          </a:p>
          <a:p>
            <a:pPr indent="-514350" lvl="1" marL="971550" rtl="0" algn="l">
              <a:lnSpc>
                <a:spcPct val="90000"/>
              </a:lnSpc>
              <a:spcBef>
                <a:spcPts val="1000"/>
              </a:spcBef>
              <a:spcAft>
                <a:spcPts val="0"/>
              </a:spcAft>
              <a:buClr>
                <a:schemeClr val="accent1"/>
              </a:buClr>
              <a:buSzPts val="2400"/>
              <a:buFont typeface="Arial"/>
              <a:buAutoNum type="alphaLcParenR"/>
            </a:pPr>
            <a:r>
              <a:rPr lang="en-GB"/>
              <a:t>Use of Artificial Intelligence (AI) for LOs</a:t>
            </a:r>
            <a:endParaRPr/>
          </a:p>
          <a:p>
            <a:pPr indent="-514350" lvl="0" marL="514350" rtl="0" algn="l">
              <a:lnSpc>
                <a:spcPct val="90000"/>
              </a:lnSpc>
              <a:spcBef>
                <a:spcPts val="1000"/>
              </a:spcBef>
              <a:spcAft>
                <a:spcPts val="0"/>
              </a:spcAft>
              <a:buClr>
                <a:schemeClr val="accent1"/>
              </a:buClr>
              <a:buSzPts val="2400"/>
              <a:buFont typeface="Calibri"/>
              <a:buAutoNum type="arabicPeriod"/>
            </a:pPr>
            <a:r>
              <a:rPr lang="en-GB" sz="2400"/>
              <a:t>Data Formats</a:t>
            </a:r>
            <a:endParaRPr/>
          </a:p>
          <a:p>
            <a:pPr indent="-514350" lvl="1" marL="971550" rtl="0" algn="l">
              <a:lnSpc>
                <a:spcPct val="90000"/>
              </a:lnSpc>
              <a:spcBef>
                <a:spcPts val="1000"/>
              </a:spcBef>
              <a:spcAft>
                <a:spcPts val="0"/>
              </a:spcAft>
              <a:buClr>
                <a:schemeClr val="accent1"/>
              </a:buClr>
              <a:buSzPts val="2400"/>
              <a:buFont typeface="Arial"/>
              <a:buAutoNum type="alphaLcParenR"/>
            </a:pPr>
            <a:r>
              <a:rPr lang="en-GB" sz="2000"/>
              <a:t>Linked and Structured Data</a:t>
            </a:r>
            <a:endParaRPr/>
          </a:p>
          <a:p>
            <a:pPr indent="-514350" lvl="1" marL="971550" rtl="0" algn="l">
              <a:lnSpc>
                <a:spcPct val="90000"/>
              </a:lnSpc>
              <a:spcBef>
                <a:spcPts val="1000"/>
              </a:spcBef>
              <a:spcAft>
                <a:spcPts val="0"/>
              </a:spcAft>
              <a:buClr>
                <a:schemeClr val="accent1"/>
              </a:buClr>
              <a:buSzPts val="2400"/>
              <a:buFont typeface="Arial"/>
              <a:buAutoNum type="alphaLcParenR"/>
            </a:pPr>
            <a:r>
              <a:rPr lang="en-GB" sz="2000"/>
              <a:t>QCP Data Model for Skills and LOs</a:t>
            </a:r>
            <a:endParaRPr/>
          </a:p>
          <a:p>
            <a:pPr indent="-514350" lvl="0" marL="514350" rtl="0" algn="l">
              <a:lnSpc>
                <a:spcPct val="90000"/>
              </a:lnSpc>
              <a:spcBef>
                <a:spcPts val="1000"/>
              </a:spcBef>
              <a:spcAft>
                <a:spcPts val="0"/>
              </a:spcAft>
              <a:buClr>
                <a:schemeClr val="accent1"/>
              </a:buClr>
              <a:buSzPts val="2400"/>
              <a:buFont typeface="Calibri"/>
              <a:buAutoNum type="arabicPeriod"/>
            </a:pPr>
            <a:r>
              <a:rPr lang="en-GB" sz="2400"/>
              <a:t>QCP Curation Portal - preview</a:t>
            </a:r>
            <a:endParaRPr/>
          </a:p>
          <a:p>
            <a:pPr indent="-514350" lvl="0" marL="514350" rtl="0" algn="l">
              <a:lnSpc>
                <a:spcPct val="90000"/>
              </a:lnSpc>
              <a:spcBef>
                <a:spcPts val="1000"/>
              </a:spcBef>
              <a:spcAft>
                <a:spcPts val="0"/>
              </a:spcAft>
              <a:buClr>
                <a:schemeClr val="accent1"/>
              </a:buClr>
              <a:buSzPts val="2400"/>
              <a:buFont typeface="Calibri"/>
              <a:buAutoNum type="arabicPeriod"/>
            </a:pPr>
            <a:r>
              <a:rPr lang="en-GB" sz="2400"/>
              <a:t>Skills Matching – ESCO &amp; ISCED-F 2013</a:t>
            </a:r>
            <a:endParaRPr/>
          </a:p>
          <a:p>
            <a:pPr indent="-514350" lvl="0" marL="514350" rtl="0" algn="l">
              <a:lnSpc>
                <a:spcPct val="90000"/>
              </a:lnSpc>
              <a:spcBef>
                <a:spcPts val="1000"/>
              </a:spcBef>
              <a:spcAft>
                <a:spcPts val="0"/>
              </a:spcAft>
              <a:buClr>
                <a:schemeClr val="accent1"/>
              </a:buClr>
              <a:buSzPts val="2400"/>
              <a:buFont typeface="Calibri"/>
              <a:buAutoNum type="arabicPeriod"/>
            </a:pPr>
            <a:r>
              <a:rPr lang="en-GB" sz="2400"/>
              <a:t>Data analysis for Policy Making</a:t>
            </a:r>
            <a:endParaRPr sz="2400"/>
          </a:p>
        </p:txBody>
      </p:sp>
      <p:sp>
        <p:nvSpPr>
          <p:cNvPr id="160" name="Google Shape;160;p2"/>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61" name="Google Shape;161;p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62" name="Google Shape;162;p2"/>
          <p:cNvSpPr txBox="1"/>
          <p:nvPr/>
        </p:nvSpPr>
        <p:spPr>
          <a:xfrm>
            <a:off x="740101" y="859905"/>
            <a:ext cx="2905005" cy="6915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Agenda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p:nvPr/>
        </p:nvSpPr>
        <p:spPr>
          <a:xfrm>
            <a:off x="909080" y="2885768"/>
            <a:ext cx="7726920" cy="1120877"/>
          </a:xfrm>
          <a:prstGeom prst="roundRect">
            <a:avLst>
              <a:gd fmla="val 16667"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8" name="Google Shape;168;p17"/>
          <p:cNvSpPr txBox="1"/>
          <p:nvPr>
            <p:ph idx="1" type="body"/>
          </p:nvPr>
        </p:nvSpPr>
        <p:spPr>
          <a:xfrm>
            <a:off x="909080" y="2108499"/>
            <a:ext cx="10898655" cy="40694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GB" sz="3000">
                <a:solidFill>
                  <a:schemeClr val="accent4"/>
                </a:solidFill>
              </a:rPr>
              <a:t>Importance of Learning Outcomes - RPL</a:t>
            </a:r>
            <a:endParaRPr sz="3000">
              <a:solidFill>
                <a:schemeClr val="accent4"/>
              </a:solidFill>
            </a:endParaRPr>
          </a:p>
          <a:p>
            <a:pPr indent="0" lvl="0" marL="0" rtl="0" algn="l">
              <a:lnSpc>
                <a:spcPct val="90000"/>
              </a:lnSpc>
              <a:spcBef>
                <a:spcPts val="100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300037" lvl="0" marL="457200" rtl="0" algn="l">
              <a:lnSpc>
                <a:spcPct val="110000"/>
              </a:lnSpc>
              <a:spcBef>
                <a:spcPts val="1000"/>
              </a:spcBef>
              <a:spcAft>
                <a:spcPts val="0"/>
              </a:spcAft>
              <a:buClr>
                <a:schemeClr val="accent1"/>
              </a:buClr>
              <a:buSzPts val="2000"/>
              <a:buChar char="•"/>
            </a:pPr>
            <a:r>
              <a:rPr lang="en-GB" sz="2000"/>
              <a:t>Provides clear expectations and standards for learners</a:t>
            </a:r>
            <a:endParaRPr sz="2000"/>
          </a:p>
          <a:p>
            <a:pPr indent="-300037" lvl="0" marL="457200" rtl="0" algn="l">
              <a:lnSpc>
                <a:spcPct val="110000"/>
              </a:lnSpc>
              <a:spcBef>
                <a:spcPts val="1000"/>
              </a:spcBef>
              <a:spcAft>
                <a:spcPts val="0"/>
              </a:spcAft>
              <a:buClr>
                <a:schemeClr val="accent1"/>
              </a:buClr>
              <a:buSzPts val="2000"/>
              <a:buChar char="•"/>
            </a:pPr>
            <a:r>
              <a:rPr lang="en-GB" sz="2000"/>
              <a:t>Facilitates </a:t>
            </a:r>
            <a:r>
              <a:rPr b="1" lang="en-GB" sz="2000"/>
              <a:t>recognition</a:t>
            </a:r>
            <a:r>
              <a:rPr lang="en-GB" sz="2000"/>
              <a:t> and comparison of qualifications</a:t>
            </a:r>
            <a:endParaRPr sz="2000"/>
          </a:p>
          <a:p>
            <a:pPr indent="-300037" lvl="0" marL="457200" rtl="0" algn="l">
              <a:lnSpc>
                <a:spcPct val="110000"/>
              </a:lnSpc>
              <a:spcBef>
                <a:spcPts val="1000"/>
              </a:spcBef>
              <a:spcAft>
                <a:spcPts val="0"/>
              </a:spcAft>
              <a:buClr>
                <a:schemeClr val="accent1"/>
              </a:buClr>
              <a:buSzPts val="2000"/>
              <a:buChar char="•"/>
            </a:pPr>
            <a:r>
              <a:rPr lang="en-GB" sz="2000"/>
              <a:t>Enhances </a:t>
            </a:r>
            <a:r>
              <a:rPr b="1" lang="en-GB" sz="2000"/>
              <a:t>transparency</a:t>
            </a:r>
            <a:r>
              <a:rPr lang="en-GB" sz="2000"/>
              <a:t> and </a:t>
            </a:r>
            <a:r>
              <a:rPr b="1" lang="en-GB" sz="2000"/>
              <a:t>accountability</a:t>
            </a:r>
            <a:endParaRPr b="1" sz="2000"/>
          </a:p>
        </p:txBody>
      </p:sp>
      <p:sp>
        <p:nvSpPr>
          <p:cNvPr id="169" name="Google Shape;169;p17"/>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70" name="Google Shape;170;p1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71" name="Google Shape;171;p17"/>
          <p:cNvSpPr txBox="1"/>
          <p:nvPr/>
        </p:nvSpPr>
        <p:spPr>
          <a:xfrm>
            <a:off x="1671145" y="146834"/>
            <a:ext cx="9656150" cy="129209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Integrating Learning Outcomes into Qualifications Databases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172" name="Google Shape;172;p17"/>
          <p:cNvSpPr txBox="1"/>
          <p:nvPr/>
        </p:nvSpPr>
        <p:spPr>
          <a:xfrm>
            <a:off x="1982651" y="2967355"/>
            <a:ext cx="6509329"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GB" sz="1800" u="none" cap="none" strike="noStrike">
                <a:solidFill>
                  <a:srgbClr val="000000"/>
                </a:solidFill>
                <a:latin typeface="Nunito Sans"/>
                <a:ea typeface="Nunito Sans"/>
                <a:cs typeface="Nunito Sans"/>
                <a:sym typeface="Nunito Sans"/>
              </a:rPr>
              <a:t>Learning Outcomes Definition</a:t>
            </a:r>
            <a:r>
              <a:rPr b="0" i="0" lang="en-GB" sz="1800" u="none" cap="none" strike="noStrike">
                <a:solidFill>
                  <a:srgbClr val="000000"/>
                </a:solidFill>
                <a:latin typeface="Nunito Sans"/>
                <a:ea typeface="Nunito Sans"/>
                <a:cs typeface="Nunito Sans"/>
                <a:sym typeface="Nunito Sans"/>
              </a:rPr>
              <a:t>: Statements describing what learners are expected to know, do and value upon completion of a programme or course</a:t>
            </a:r>
            <a:endParaRPr b="0" i="0" sz="1400" u="none" cap="none" strike="noStrike">
              <a:solidFill>
                <a:srgbClr val="000000"/>
              </a:solidFill>
              <a:latin typeface="Arial"/>
              <a:ea typeface="Arial"/>
              <a:cs typeface="Arial"/>
              <a:sym typeface="Arial"/>
            </a:endParaRPr>
          </a:p>
        </p:txBody>
      </p:sp>
      <p:pic>
        <p:nvPicPr>
          <p:cNvPr descr="Decision chart with solid fill" id="173" name="Google Shape;173;p17"/>
          <p:cNvPicPr preferRelativeResize="0"/>
          <p:nvPr/>
        </p:nvPicPr>
        <p:blipFill rotWithShape="1">
          <a:blip r:embed="rId3">
            <a:alphaModFix/>
          </a:blip>
          <a:srcRect b="0" l="0" r="0" t="0"/>
          <a:stretch/>
        </p:blipFill>
        <p:spPr>
          <a:xfrm>
            <a:off x="1086463" y="3078032"/>
            <a:ext cx="752168" cy="7521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idx="1" type="body"/>
          </p:nvPr>
        </p:nvSpPr>
        <p:spPr>
          <a:xfrm>
            <a:off x="875071" y="1818721"/>
            <a:ext cx="10952732" cy="43676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lang="en-GB" sz="3200">
                <a:solidFill>
                  <a:schemeClr val="accent4"/>
                </a:solidFill>
              </a:rPr>
              <a:t>Steps to Integrate Learning Outcomes</a:t>
            </a:r>
            <a:endParaRPr/>
          </a:p>
          <a:p>
            <a:pPr indent="0" lvl="0" marL="0" rtl="0" algn="l">
              <a:lnSpc>
                <a:spcPct val="90000"/>
              </a:lnSpc>
              <a:spcBef>
                <a:spcPts val="0"/>
              </a:spcBef>
              <a:spcAft>
                <a:spcPts val="0"/>
              </a:spcAft>
              <a:buSzPts val="2800"/>
              <a:buNone/>
            </a:pPr>
            <a:r>
              <a:t/>
            </a:r>
            <a:endParaRPr b="1" sz="2500" u="sng"/>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Identify Relevant Learning Outcomes</a:t>
            </a:r>
            <a:endParaRPr sz="2700"/>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Standardise Learning Outcomes Descriptions</a:t>
            </a:r>
            <a:endParaRPr sz="2700"/>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Embed Learning Outcomes in Qualification Descriptions</a:t>
            </a:r>
            <a:endParaRPr sz="2700"/>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Use Competency Frameworks</a:t>
            </a:r>
            <a:endParaRPr sz="2700"/>
          </a:p>
          <a:p>
            <a:pPr indent="-514350" lvl="0" marL="514350" rtl="0" algn="l">
              <a:lnSpc>
                <a:spcPct val="90000"/>
              </a:lnSpc>
              <a:spcBef>
                <a:spcPts val="1000"/>
              </a:spcBef>
              <a:spcAft>
                <a:spcPts val="0"/>
              </a:spcAft>
              <a:buClr>
                <a:schemeClr val="accent1"/>
              </a:buClr>
              <a:buSzPts val="2700"/>
              <a:buFont typeface="Calibri"/>
              <a:buAutoNum type="arabicPeriod"/>
            </a:pPr>
            <a:r>
              <a:rPr lang="en-GB" sz="2700"/>
              <a:t>Implement Quality Assurance Mechanisms</a:t>
            </a:r>
            <a:endParaRPr sz="2700"/>
          </a:p>
        </p:txBody>
      </p:sp>
      <p:sp>
        <p:nvSpPr>
          <p:cNvPr id="180" name="Google Shape;180;p18"/>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t>Training on QCP concepts and tools</a:t>
            </a:r>
            <a:endParaRPr/>
          </a:p>
        </p:txBody>
      </p:sp>
      <p:sp>
        <p:nvSpPr>
          <p:cNvPr id="181" name="Google Shape;181;p1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82" name="Google Shape;182;p18"/>
          <p:cNvSpPr txBox="1"/>
          <p:nvPr/>
        </p:nvSpPr>
        <p:spPr>
          <a:xfrm>
            <a:off x="1871831" y="146834"/>
            <a:ext cx="9559455" cy="1212531"/>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accent1"/>
              </a:buClr>
              <a:buSzPct val="41958"/>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Integrating Learning Outcomes into Qualifications Databases</a:t>
            </a:r>
            <a:endParaRPr b="1" i="0" sz="4400" u="none" cap="none" strike="noStrike">
              <a:solidFill>
                <a:schemeClr val="accent1"/>
              </a:solidFill>
              <a:latin typeface="Nunito Sans ExtraBold"/>
              <a:ea typeface="Nunito Sans ExtraBold"/>
              <a:cs typeface="Nunito Sans ExtraBold"/>
              <a:sym typeface="Nunito Sans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txBox="1"/>
          <p:nvPr>
            <p:ph idx="1" type="body"/>
          </p:nvPr>
        </p:nvSpPr>
        <p:spPr>
          <a:xfrm>
            <a:off x="865239" y="1274765"/>
            <a:ext cx="9989755" cy="63967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800"/>
              <a:buNone/>
            </a:pPr>
            <a:r>
              <a:rPr b="1" lang="en-GB" sz="2400">
                <a:solidFill>
                  <a:schemeClr val="accent4"/>
                </a:solidFill>
              </a:rPr>
              <a:t>Tools and Techniques for Integrating Learning Outcomes</a:t>
            </a:r>
            <a:endParaRPr b="1" sz="2400">
              <a:solidFill>
                <a:schemeClr val="accent4"/>
              </a:solidFill>
            </a:endParaRPr>
          </a:p>
          <a:p>
            <a:pPr indent="0" lvl="0" marL="0" rtl="0" algn="l">
              <a:lnSpc>
                <a:spcPct val="90000"/>
              </a:lnSpc>
              <a:spcBef>
                <a:spcPts val="1000"/>
              </a:spcBef>
              <a:spcAft>
                <a:spcPts val="0"/>
              </a:spcAft>
              <a:buClr>
                <a:schemeClr val="dk1"/>
              </a:buClr>
              <a:buSzPts val="1200"/>
              <a:buNone/>
            </a:pPr>
            <a:r>
              <a:t/>
            </a:r>
            <a:endParaRPr b="1" sz="1200" u="sng"/>
          </a:p>
        </p:txBody>
      </p:sp>
      <p:sp>
        <p:nvSpPr>
          <p:cNvPr id="189" name="Google Shape;189;p19"/>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a:t>Training on QCP concepts and tools</a:t>
            </a:r>
            <a:endParaRPr/>
          </a:p>
        </p:txBody>
      </p:sp>
      <p:sp>
        <p:nvSpPr>
          <p:cNvPr id="190" name="Google Shape;190;p1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91" name="Google Shape;191;p19"/>
          <p:cNvSpPr txBox="1"/>
          <p:nvPr/>
        </p:nvSpPr>
        <p:spPr>
          <a:xfrm>
            <a:off x="1678193" y="123093"/>
            <a:ext cx="9570213" cy="1104955"/>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accent1"/>
              </a:buClr>
              <a:buSzPct val="45454"/>
              <a:buFont typeface="Nunito Sans ExtraBold"/>
              <a:buNone/>
            </a:pPr>
            <a:r>
              <a:rPr b="1" i="0" lang="en-GB" sz="4400" u="none" cap="none" strike="noStrike">
                <a:solidFill>
                  <a:schemeClr val="accent1"/>
                </a:solidFill>
                <a:latin typeface="Nunito Sans ExtraBold"/>
                <a:ea typeface="Nunito Sans ExtraBold"/>
                <a:cs typeface="Nunito Sans ExtraBold"/>
                <a:sym typeface="Nunito Sans ExtraBold"/>
              </a:rPr>
              <a:t>Integrating Learning Outcomes into Qualifications Databases</a:t>
            </a:r>
            <a:endParaRPr b="1" i="0" sz="4400" u="none" cap="none" strike="noStrike">
              <a:solidFill>
                <a:schemeClr val="accent1"/>
              </a:solidFill>
              <a:latin typeface="Nunito Sans ExtraBold"/>
              <a:ea typeface="Nunito Sans ExtraBold"/>
              <a:cs typeface="Nunito Sans ExtraBold"/>
              <a:sym typeface="Nunito Sans ExtraBold"/>
            </a:endParaRPr>
          </a:p>
        </p:txBody>
      </p:sp>
      <p:sp>
        <p:nvSpPr>
          <p:cNvPr id="192" name="Google Shape;192;p19"/>
          <p:cNvSpPr txBox="1"/>
          <p:nvPr/>
        </p:nvSpPr>
        <p:spPr>
          <a:xfrm>
            <a:off x="740100" y="1774830"/>
            <a:ext cx="10114894" cy="4583306"/>
          </a:xfrm>
          <a:prstGeom prst="rect">
            <a:avLst/>
          </a:prstGeom>
          <a:noFill/>
          <a:ln>
            <a:noFill/>
          </a:ln>
        </p:spPr>
        <p:txBody>
          <a:bodyPr anchorCtr="0" anchor="t" bIns="45700" lIns="91425" spcFirstLastPara="1" rIns="91425" wrap="square" tIns="45700">
            <a:spAutoFit/>
          </a:bodyPr>
          <a:lstStyle/>
          <a:p>
            <a:pPr indent="-342900" lvl="0" marL="500063" marR="0" rtl="0" algn="l">
              <a:lnSpc>
                <a:spcPct val="130000"/>
              </a:lnSpc>
              <a:spcBef>
                <a:spcPts val="0"/>
              </a:spcBef>
              <a:spcAft>
                <a:spcPts val="0"/>
              </a:spcAft>
              <a:buClr>
                <a:srgbClr val="00A643"/>
              </a:buClr>
              <a:buSzPts val="2000"/>
              <a:buFont typeface="Arial"/>
              <a:buChar char="•"/>
            </a:pPr>
            <a:r>
              <a:rPr b="0" i="0" lang="en-GB" sz="2000" u="none" cap="none" strike="noStrike">
                <a:solidFill>
                  <a:srgbClr val="24282A"/>
                </a:solidFill>
                <a:latin typeface="Nunito Sans"/>
                <a:ea typeface="Nunito Sans"/>
                <a:cs typeface="Nunito Sans"/>
                <a:sym typeface="Nunito Sans"/>
              </a:rPr>
              <a:t>Use </a:t>
            </a:r>
            <a:r>
              <a:rPr b="1" i="0" lang="en-GB" sz="2000" u="none" cap="none" strike="noStrike">
                <a:solidFill>
                  <a:srgbClr val="24282A"/>
                </a:solidFill>
                <a:latin typeface="Nunito Sans"/>
                <a:ea typeface="Nunito Sans"/>
                <a:cs typeface="Nunito Sans"/>
                <a:sym typeface="Nunito Sans"/>
              </a:rPr>
              <a:t>tools</a:t>
            </a:r>
            <a:r>
              <a:rPr b="0" i="0" lang="en-GB" sz="2000" u="none" cap="none" strike="noStrike">
                <a:solidFill>
                  <a:srgbClr val="24282A"/>
                </a:solidFill>
                <a:latin typeface="Nunito Sans"/>
                <a:ea typeface="Nunito Sans"/>
                <a:cs typeface="Nunito Sans"/>
                <a:sym typeface="Nunito Sans"/>
              </a:rPr>
              <a:t> designed for managing qualifications and learning outcomes to ensure effective integration and retrieval</a:t>
            </a:r>
            <a:endParaRPr b="0" i="0" sz="1400" u="none" cap="none" strike="noStrike">
              <a:solidFill>
                <a:srgbClr val="000000"/>
              </a:solidFill>
              <a:latin typeface="Arial"/>
              <a:ea typeface="Arial"/>
              <a:cs typeface="Arial"/>
              <a:sym typeface="Arial"/>
            </a:endParaRPr>
          </a:p>
          <a:p>
            <a:pPr indent="-342900" lvl="0" marL="500063" marR="0" rtl="0" algn="l">
              <a:lnSpc>
                <a:spcPct val="130000"/>
              </a:lnSpc>
              <a:spcBef>
                <a:spcPts val="1000"/>
              </a:spcBef>
              <a:spcAft>
                <a:spcPts val="0"/>
              </a:spcAft>
              <a:buClr>
                <a:srgbClr val="00A643"/>
              </a:buClr>
              <a:buSzPts val="2000"/>
              <a:buFont typeface="Arial"/>
              <a:buChar char="•"/>
            </a:pPr>
            <a:r>
              <a:rPr b="0" i="0" lang="en-GB" sz="2000" u="none" cap="none" strike="noStrike">
                <a:solidFill>
                  <a:srgbClr val="24282A"/>
                </a:solidFill>
                <a:latin typeface="Nunito Sans"/>
                <a:ea typeface="Nunito Sans"/>
                <a:cs typeface="Nunito Sans"/>
                <a:sym typeface="Nunito Sans"/>
              </a:rPr>
              <a:t>Create and distribute </a:t>
            </a:r>
            <a:r>
              <a:rPr b="1" i="0" lang="en-GB" sz="2000" u="none" cap="none" strike="noStrike">
                <a:solidFill>
                  <a:srgbClr val="24282A"/>
                </a:solidFill>
                <a:latin typeface="Nunito Sans"/>
                <a:ea typeface="Nunito Sans"/>
                <a:cs typeface="Nunito Sans"/>
                <a:sym typeface="Nunito Sans"/>
              </a:rPr>
              <a:t>templates and guidelines </a:t>
            </a:r>
            <a:r>
              <a:rPr b="0" i="0" lang="en-GB" sz="2000" u="none" cap="none" strike="noStrike">
                <a:solidFill>
                  <a:srgbClr val="24282A"/>
                </a:solidFill>
                <a:latin typeface="Nunito Sans"/>
                <a:ea typeface="Nunito Sans"/>
                <a:cs typeface="Nunito Sans"/>
                <a:sym typeface="Nunito Sans"/>
              </a:rPr>
              <a:t>for documenting learning outcomes consistently</a:t>
            </a:r>
            <a:endParaRPr b="0" i="0" sz="1400" u="none" cap="none" strike="noStrike">
              <a:solidFill>
                <a:srgbClr val="000000"/>
              </a:solidFill>
              <a:latin typeface="Arial"/>
              <a:ea typeface="Arial"/>
              <a:cs typeface="Arial"/>
              <a:sym typeface="Arial"/>
            </a:endParaRPr>
          </a:p>
          <a:p>
            <a:pPr indent="-342900" lvl="0" marL="500063" marR="0" rtl="0" algn="l">
              <a:lnSpc>
                <a:spcPct val="130000"/>
              </a:lnSpc>
              <a:spcBef>
                <a:spcPts val="1000"/>
              </a:spcBef>
              <a:spcAft>
                <a:spcPts val="0"/>
              </a:spcAft>
              <a:buClr>
                <a:srgbClr val="00A643"/>
              </a:buClr>
              <a:buSzPts val="2000"/>
              <a:buFont typeface="Arial"/>
              <a:buChar char="•"/>
            </a:pPr>
            <a:r>
              <a:rPr b="0" i="0" lang="en-GB" sz="2000" u="none" cap="none" strike="noStrike">
                <a:solidFill>
                  <a:srgbClr val="24282A"/>
                </a:solidFill>
                <a:latin typeface="Nunito Sans"/>
                <a:ea typeface="Nunito Sans"/>
                <a:cs typeface="Nunito Sans"/>
                <a:sym typeface="Nunito Sans"/>
              </a:rPr>
              <a:t>Offer </a:t>
            </a:r>
            <a:r>
              <a:rPr b="1" i="0" lang="en-GB" sz="2000" u="none" cap="none" strike="noStrike">
                <a:solidFill>
                  <a:srgbClr val="24282A"/>
                </a:solidFill>
                <a:latin typeface="Nunito Sans"/>
                <a:ea typeface="Nunito Sans"/>
                <a:cs typeface="Nunito Sans"/>
                <a:sym typeface="Nunito Sans"/>
              </a:rPr>
              <a:t>training programmes </a:t>
            </a:r>
            <a:r>
              <a:rPr b="0" i="0" lang="en-GB" sz="2000" u="none" cap="none" strike="noStrike">
                <a:solidFill>
                  <a:srgbClr val="24282A"/>
                </a:solidFill>
                <a:latin typeface="Nunito Sans"/>
                <a:ea typeface="Nunito Sans"/>
                <a:cs typeface="Nunito Sans"/>
                <a:sym typeface="Nunito Sans"/>
              </a:rPr>
              <a:t>and workshops for stakeholders on developing and integrating learning outcomes</a:t>
            </a:r>
            <a:endParaRPr b="0" i="0" sz="1400" u="none" cap="none" strike="noStrike">
              <a:solidFill>
                <a:srgbClr val="000000"/>
              </a:solidFill>
              <a:latin typeface="Arial"/>
              <a:ea typeface="Arial"/>
              <a:cs typeface="Arial"/>
              <a:sym typeface="Arial"/>
            </a:endParaRPr>
          </a:p>
          <a:p>
            <a:pPr indent="-342900" lvl="6" marL="500063" marR="0" rtl="0" algn="l">
              <a:lnSpc>
                <a:spcPct val="130000"/>
              </a:lnSpc>
              <a:spcBef>
                <a:spcPts val="1000"/>
              </a:spcBef>
              <a:spcAft>
                <a:spcPts val="0"/>
              </a:spcAft>
              <a:buClr>
                <a:srgbClr val="00A643"/>
              </a:buClr>
              <a:buSzPts val="2000"/>
              <a:buFont typeface="Arial"/>
              <a:buChar char="•"/>
            </a:pPr>
            <a:r>
              <a:rPr b="1" i="0" lang="en-GB" sz="2000" u="none" cap="none" strike="noStrike">
                <a:solidFill>
                  <a:srgbClr val="24282A"/>
                </a:solidFill>
                <a:latin typeface="Nunito Sans"/>
                <a:ea typeface="Nunito Sans"/>
                <a:cs typeface="Nunito Sans"/>
                <a:sym typeface="Nunito Sans"/>
              </a:rPr>
              <a:t>Involve</a:t>
            </a:r>
            <a:r>
              <a:rPr b="0" i="0" lang="en-GB" sz="2000" u="none" cap="none" strike="noStrike">
                <a:solidFill>
                  <a:srgbClr val="24282A"/>
                </a:solidFill>
                <a:latin typeface="Nunito Sans"/>
                <a:ea typeface="Nunito Sans"/>
                <a:cs typeface="Nunito Sans"/>
                <a:sym typeface="Nunito Sans"/>
              </a:rPr>
              <a:t> educators, industry representatives, and learners in the development and review process of learning outcomes</a:t>
            </a:r>
            <a:endParaRPr b="0" i="0" sz="1400" u="none" cap="none" strike="noStrike">
              <a:solidFill>
                <a:srgbClr val="000000"/>
              </a:solidFill>
              <a:latin typeface="Arial"/>
              <a:ea typeface="Arial"/>
              <a:cs typeface="Arial"/>
              <a:sym typeface="Arial"/>
            </a:endParaRPr>
          </a:p>
          <a:p>
            <a:pPr indent="-342900" lvl="0" marL="500063" marR="0" rtl="0" algn="l">
              <a:lnSpc>
                <a:spcPct val="130000"/>
              </a:lnSpc>
              <a:spcBef>
                <a:spcPts val="1000"/>
              </a:spcBef>
              <a:spcAft>
                <a:spcPts val="0"/>
              </a:spcAft>
              <a:buClr>
                <a:srgbClr val="00A643"/>
              </a:buClr>
              <a:buSzPts val="2000"/>
              <a:buFont typeface="Arial"/>
              <a:buChar char="•"/>
            </a:pPr>
            <a:r>
              <a:rPr b="1" i="0" lang="en-GB" sz="2000" u="none" cap="none" strike="noStrike">
                <a:solidFill>
                  <a:srgbClr val="24282A"/>
                </a:solidFill>
                <a:latin typeface="Nunito Sans"/>
                <a:ea typeface="Nunito Sans"/>
                <a:cs typeface="Nunito Sans"/>
                <a:sym typeface="Nunito Sans"/>
              </a:rPr>
              <a:t>Map learning outcomes </a:t>
            </a:r>
            <a:r>
              <a:rPr b="0" i="0" lang="en-GB" sz="2000" u="none" cap="none" strike="noStrike">
                <a:solidFill>
                  <a:srgbClr val="24282A"/>
                </a:solidFill>
                <a:latin typeface="Nunito Sans"/>
                <a:ea typeface="Nunito Sans"/>
                <a:cs typeface="Nunito Sans"/>
                <a:sym typeface="Nunito Sans"/>
              </a:rPr>
              <a:t>to established competency frameworks to ensure they meet national and international standards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2022-04-01T01:06:26Z</dcterms:created>
  <dc:creator>Andrea Bateman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ies>
</file>