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92000"/>
  <p:notesSz cx="6858000" cy="9144000"/>
  <p:embeddedFontLst>
    <p:embeddedFont>
      <p:font typeface="Nunito Sans Light"/>
      <p:regular r:id="rId48"/>
      <p:bold r:id="rId49"/>
      <p:italic r:id="rId50"/>
      <p:boldItalic r:id="rId51"/>
    </p:embeddedFont>
    <p:embeddedFont>
      <p:font typeface="Nunito Sans Black"/>
      <p:bold r:id="rId52"/>
      <p:boldItalic r:id="rId53"/>
    </p:embeddedFont>
    <p:embeddedFont>
      <p:font typeface="Nunito Sans ExtraBold"/>
      <p:bold r:id="rId54"/>
      <p:boldItalic r:id="rId55"/>
    </p:embeddedFont>
    <p:embeddedFont>
      <p:font typeface="Nunito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gJT0ufecUCdAqPrP+FMXWhKb3X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93008E-997F-4F54-A14B-F65F315390DD}">
  <a:tblStyle styleId="{BD93008E-997F-4F54-A14B-F65F315390D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0E8"/>
          </a:solidFill>
        </a:fill>
      </a:tcStyle>
    </a:wholeTbl>
    <a:band1H>
      <a:tcTxStyle b="off" i="off"/>
      <a:tcStyle>
        <a:fill>
          <a:solidFill>
            <a:srgbClr val="CAE0CD"/>
          </a:solidFill>
        </a:fill>
      </a:tcStyle>
    </a:band1H>
    <a:band2H>
      <a:tcTxStyle b="off" i="off"/>
    </a:band2H>
    <a:band1V>
      <a:tcTxStyle b="off" i="off"/>
      <a:tcStyle>
        <a:fill>
          <a:solidFill>
            <a:srgbClr val="CAE0CD"/>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71757C0C-900C-4757-AD1B-BCC5C658ED15}"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SansLight-regular.fntdata"/><Relationship Id="rId47" Type="http://schemas.openxmlformats.org/officeDocument/2006/relationships/slide" Target="slides/slide42.xml"/><Relationship Id="rId49" Type="http://schemas.openxmlformats.org/officeDocument/2006/relationships/font" Target="fonts/NunitoSans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unitoSansLight-boldItalic.fntdata"/><Relationship Id="rId50" Type="http://schemas.openxmlformats.org/officeDocument/2006/relationships/font" Target="fonts/NunitoSansLight-italic.fntdata"/><Relationship Id="rId53" Type="http://schemas.openxmlformats.org/officeDocument/2006/relationships/font" Target="fonts/NunitoSansBlack-boldItalic.fntdata"/><Relationship Id="rId52" Type="http://schemas.openxmlformats.org/officeDocument/2006/relationships/font" Target="fonts/NunitoSansBlack-bold.fntdata"/><Relationship Id="rId11" Type="http://schemas.openxmlformats.org/officeDocument/2006/relationships/slide" Target="slides/slide6.xml"/><Relationship Id="rId55" Type="http://schemas.openxmlformats.org/officeDocument/2006/relationships/font" Target="fonts/NunitoSansExtraBold-boldItalic.fntdata"/><Relationship Id="rId10" Type="http://schemas.openxmlformats.org/officeDocument/2006/relationships/slide" Target="slides/slide5.xml"/><Relationship Id="rId54" Type="http://schemas.openxmlformats.org/officeDocument/2006/relationships/font" Target="fonts/NunitoSansExtraBold-bold.fntdata"/><Relationship Id="rId13" Type="http://schemas.openxmlformats.org/officeDocument/2006/relationships/slide" Target="slides/slide8.xml"/><Relationship Id="rId57" Type="http://schemas.openxmlformats.org/officeDocument/2006/relationships/font" Target="fonts/NunitoSans-bold.fntdata"/><Relationship Id="rId12" Type="http://schemas.openxmlformats.org/officeDocument/2006/relationships/slide" Target="slides/slide7.xml"/><Relationship Id="rId56" Type="http://schemas.openxmlformats.org/officeDocument/2006/relationships/font" Target="fonts/NunitoSans-regular.fntdata"/><Relationship Id="rId15" Type="http://schemas.openxmlformats.org/officeDocument/2006/relationships/slide" Target="slides/slide10.xml"/><Relationship Id="rId59" Type="http://schemas.openxmlformats.org/officeDocument/2006/relationships/font" Target="fonts/NunitoSans-boldItalic.fntdata"/><Relationship Id="rId14" Type="http://schemas.openxmlformats.org/officeDocument/2006/relationships/slide" Target="slides/slide9.xml"/><Relationship Id="rId58" Type="http://schemas.openxmlformats.org/officeDocument/2006/relationships/font" Target="fonts/Nunito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Centralises all qualifications data, making it easier to manage and access.</a:t>
            </a:r>
            <a:br>
              <a:rPr lang="en-GB"/>
            </a:br>
            <a:r>
              <a:rPr lang="en-GB"/>
              <a:t>Facilitates the recognition of qualifications nationally and internationally.</a:t>
            </a:r>
            <a:br>
              <a:rPr lang="en-GB"/>
            </a:br>
            <a:r>
              <a:rPr lang="en-GB"/>
              <a:t>Increases transparency in the qualifications process for all stakeholders.</a:t>
            </a:r>
            <a:br>
              <a:rPr lang="en-GB"/>
            </a:br>
            <a:r>
              <a:rPr lang="en-GB"/>
              <a:t>Provides valuable data to support educational policy-making and reforms</a:t>
            </a:r>
            <a:br>
              <a:rPr lang="en-GB"/>
            </a:br>
            <a:r>
              <a:rPr lang="en-GB"/>
              <a:t>Ensures that all qualifications meet established standards and are regularly updated.</a:t>
            </a:r>
            <a:endParaRPr/>
          </a:p>
        </p:txBody>
      </p:sp>
      <p:sp>
        <p:nvSpPr>
          <p:cNvPr id="190" name="Google Shape;190;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52f4180bd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e52f4180bd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2e52f4180bd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the international context, qualification databases facilitate cross-border recognition of qualifications, enhancing the mobility of students and professionals.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They enable real-time information sharing, comparability, transparency, and harmonization, supporting international collaboration.</a:t>
            </a:r>
            <a:br>
              <a:rPr lang="en-GB"/>
            </a:br>
            <a:br>
              <a:rPr lang="en-GB"/>
            </a:br>
            <a:r>
              <a:rPr lang="en-GB"/>
              <a:t>Case studies show the importance of referencing national qualifications frameworks (NQFs) to regional qualifications frameworks (RQFs) or the ACQF. This includes using RQF/ACQF levels on newly issued qualifications upon referencing and recognizing qualifications within the African Union, thus supporting cross-border education programs and learning and labor mobility</a:t>
            </a:r>
            <a:endParaRPr/>
          </a:p>
        </p:txBody>
      </p:sp>
      <p:sp>
        <p:nvSpPr>
          <p:cNvPr id="217" name="Google Shape;2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Mapping qualifications data involves identifying and listing all existing qualifications, categorizing them by level, field, and awarding body, and using tools like surveys, databases, and official records.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Establishing minimum data fields ensures consistency and completeness, facilitating interoperability and data exchange.</a:t>
            </a:r>
            <a:endParaRPr/>
          </a:p>
        </p:txBody>
      </p:sp>
      <p:sp>
        <p:nvSpPr>
          <p:cNvPr id="228" name="Google Shape;2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Establishing minimum data fields is crucial for ensuring data consistency and completeness. It also facilitates interoperability and data exchange. When we try to create coherence across African countries with the development of our African Qualifications and Credentials Platform, it is essential to map and standardize qualifications data.</a:t>
            </a:r>
            <a:br>
              <a:rPr lang="en-GB"/>
            </a:br>
            <a:br>
              <a:rPr lang="en-GB"/>
            </a:br>
            <a:r>
              <a:rPr lang="en-GB"/>
              <a:t>In the following I will present to you 5 simple steps to arrive at this point.</a:t>
            </a:r>
            <a:endParaRPr/>
          </a:p>
        </p:txBody>
      </p:sp>
      <p:sp>
        <p:nvSpPr>
          <p:cNvPr id="239" name="Google Shape;2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very first step every organisation should aim to complete is to understand their national or regional education ecosystem.</a:t>
            </a:r>
            <a:br>
              <a:rPr lang="en-GB"/>
            </a:br>
            <a:br>
              <a:rPr lang="en-GB"/>
            </a:br>
            <a:r>
              <a:rPr lang="en-GB"/>
              <a:t>Engaging stakeholders by conducting workshops and meetings with e.g. educators, education institutions, employers, and policymakers will help draw a complete picture. </a:t>
            </a:r>
            <a:br>
              <a:rPr lang="en-GB"/>
            </a:br>
            <a:r>
              <a:rPr lang="en-GB"/>
              <a:t>Try to collect feedback on essential data needs for curriculum development, workforce planning, and policy making.</a:t>
            </a:r>
            <a:br>
              <a:rPr lang="en-GB"/>
            </a:br>
            <a:br>
              <a:rPr lang="en-GB"/>
            </a:br>
            <a:r>
              <a:rPr lang="en-GB"/>
              <a:t>An important component of understanding your Education Ecosystem is to assess current systems by reviewing existing databases and data collection practices. </a:t>
            </a:r>
            <a:endParaRPr/>
          </a:p>
          <a:p>
            <a:pPr indent="0" lvl="0" marL="0" rtl="0" algn="l">
              <a:lnSpc>
                <a:spcPct val="100000"/>
              </a:lnSpc>
              <a:spcBef>
                <a:spcPts val="0"/>
              </a:spcBef>
              <a:spcAft>
                <a:spcPts val="0"/>
              </a:spcAft>
              <a:buSzPts val="1400"/>
              <a:buNone/>
            </a:pPr>
            <a:r>
              <a:rPr lang="en-GB"/>
              <a:t>Identify gaps and areas for improvement to ensure the system meets the educational ecosystem’s needs.</a:t>
            </a:r>
            <a:endParaRPr/>
          </a:p>
        </p:txBody>
      </p:sp>
      <p:sp>
        <p:nvSpPr>
          <p:cNvPr id="258" name="Google Shape;2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Step2 is the definition of Core Qualification Data Fields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GB"/>
              <a:t>Here is an example of standardised data fields, their name, description and for your convenience a concrete example for each data.</a:t>
            </a:r>
            <a:endParaRPr/>
          </a:p>
          <a:p>
            <a:pPr indent="0" lvl="0" marL="0" rtl="0" algn="l">
              <a:lnSpc>
                <a:spcPct val="100000"/>
              </a:lnSpc>
              <a:spcBef>
                <a:spcPts val="0"/>
              </a:spcBef>
              <a:spcAft>
                <a:spcPts val="0"/>
              </a:spcAft>
              <a:buSzPts val="1400"/>
              <a:buNone/>
            </a:pPr>
            <a:r>
              <a:t/>
            </a:r>
            <a:endParaRPr/>
          </a:p>
        </p:txBody>
      </p:sp>
      <p:sp>
        <p:nvSpPr>
          <p:cNvPr id="271" name="Google Shape;2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a third step, you should use the African Continental Qualifications Framework (ACQF) to ensure compatibility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and implement best practices from international bodies such as UNESCO, OECD, and ISO. </a:t>
            </a:r>
            <a:endParaRPr/>
          </a:p>
          <a:p>
            <a:pPr indent="0" lvl="0" marL="0" rtl="0" algn="l">
              <a:lnSpc>
                <a:spcPct val="100000"/>
              </a:lnSpc>
              <a:spcBef>
                <a:spcPts val="0"/>
              </a:spcBef>
              <a:spcAft>
                <a:spcPts val="0"/>
              </a:spcAft>
              <a:buSzPts val="1400"/>
              <a:buNone/>
            </a:pPr>
            <a:r>
              <a:rPr lang="en-GB"/>
              <a:t>We will introduce you to the initial ACQF data model in just a few slides.</a:t>
            </a:r>
            <a:br>
              <a:rPr lang="en-GB"/>
            </a:br>
            <a:endParaRPr/>
          </a:p>
          <a:p>
            <a:pPr indent="0" lvl="0" marL="0" rtl="0" algn="l">
              <a:lnSpc>
                <a:spcPct val="100000"/>
              </a:lnSpc>
              <a:spcBef>
                <a:spcPts val="0"/>
              </a:spcBef>
              <a:spcAft>
                <a:spcPts val="0"/>
              </a:spcAft>
              <a:buSzPts val="1400"/>
              <a:buNone/>
            </a:pPr>
            <a:r>
              <a:rPr lang="en-GB"/>
              <a:t>It is also important to try and standardise data formats using e.g. XML, JSON, or CSV formats to facilitate data exchange and interoperability.</a:t>
            </a:r>
            <a:endParaRPr/>
          </a:p>
        </p:txBody>
      </p:sp>
      <p:sp>
        <p:nvSpPr>
          <p:cNvPr id="282" name="Google Shape;2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57ba0dab3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2e57ba0dab3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Welcome, everyone, to this training session on the Qualifications and Credentials Platform (QCP). Our aim today is to address foundational knowledge and provide hands-on support to ensure successful adaptation and usage of the QCP. This training is part of a series of activities identified until the end of 2024, including self-paced learning materials that will be shared in the coming months.</a:t>
            </a:r>
            <a:br>
              <a:rPr lang="en-GB"/>
            </a:br>
            <a:br>
              <a:rPr lang="en-GB"/>
            </a:br>
            <a:r>
              <a:rPr lang="en-GB"/>
              <a:t>More detailed information on formats, dates and opportunities, as well as the provision of the training material for self-paced learning will be shared with everyone throughout the next months, as we continue the development of the QCP and identify relevant meetings and milestones.</a:t>
            </a:r>
            <a:endParaRPr/>
          </a:p>
        </p:txBody>
      </p:sp>
      <p:sp>
        <p:nvSpPr>
          <p:cNvPr id="110" name="Google Shape;110;g2e57ba0dab3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Step4 is the establishment of a solid and robust Data Collection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Creating standardised templates for data collection and ensuring all educational institutions use these templates is crucial to maintain consistency.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Train data collectors and establish governance structures to oversee data collection, validation, and management, ensuring compliance with data protection laws and standards.</a:t>
            </a:r>
            <a:endParaRPr/>
          </a:p>
        </p:txBody>
      </p:sp>
      <p:sp>
        <p:nvSpPr>
          <p:cNvPr id="293" name="Google Shape;29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Lastly, Step 5 concerns itself on how to act after an initial establishment of the data collection process.</a:t>
            </a:r>
            <a:br>
              <a:rPr lang="en-GB"/>
            </a:br>
            <a:endParaRPr/>
          </a:p>
          <a:p>
            <a:pPr indent="0" lvl="0" marL="0" rtl="0" algn="l">
              <a:lnSpc>
                <a:spcPct val="100000"/>
              </a:lnSpc>
              <a:spcBef>
                <a:spcPts val="0"/>
              </a:spcBef>
              <a:spcAft>
                <a:spcPts val="0"/>
              </a:spcAft>
              <a:buSzPts val="1400"/>
              <a:buNone/>
            </a:pPr>
            <a:r>
              <a:rPr lang="en-GB"/>
              <a:t>We need to ensure that we validate data and also to regularly update data.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For this purpose, we suggest to conduct regular audits to verify data accuracy and integrity. </a:t>
            </a:r>
            <a:endParaRPr/>
          </a:p>
          <a:p>
            <a:pPr indent="0" lvl="0" marL="0" rtl="0" algn="l">
              <a:lnSpc>
                <a:spcPct val="100000"/>
              </a:lnSpc>
              <a:spcBef>
                <a:spcPts val="0"/>
              </a:spcBef>
              <a:spcAft>
                <a:spcPts val="0"/>
              </a:spcAft>
              <a:buSzPts val="1400"/>
              <a:buNone/>
            </a:pPr>
            <a:r>
              <a:rPr lang="en-GB"/>
              <a:t>Try to regularly update data fields to reflect changes in qualification standards and requirements.</a:t>
            </a:r>
            <a:endParaRPr/>
          </a:p>
        </p:txBody>
      </p:sp>
      <p:sp>
        <p:nvSpPr>
          <p:cNvPr id="304" name="Google Shape;30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4de86656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e4de86656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summary, these 5 steps are essential to map and standardise your qualifications data. Depending on your current status-quo, you might already have completed some of the steps. In this case, we recommend looking to refine the processes and to focus on the steps that are still outstanding.</a:t>
            </a:r>
            <a:endParaRPr/>
          </a:p>
        </p:txBody>
      </p:sp>
      <p:sp>
        <p:nvSpPr>
          <p:cNvPr id="315" name="Google Shape;315;g2e4de86656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Identify Relevant Learning Outcomes</a:t>
            </a:r>
            <a:endParaRPr/>
          </a:p>
          <a:p>
            <a:pPr indent="0" lvl="0" marL="0" rtl="0" algn="l">
              <a:lnSpc>
                <a:spcPct val="100000"/>
              </a:lnSpc>
              <a:spcBef>
                <a:spcPts val="0"/>
              </a:spcBef>
              <a:spcAft>
                <a:spcPts val="0"/>
              </a:spcAft>
              <a:buClr>
                <a:schemeClr val="dk1"/>
              </a:buClr>
              <a:buSzPts val="1200"/>
              <a:buFont typeface="Arial"/>
              <a:buNone/>
            </a:pPr>
            <a:r>
              <a:rPr lang="en-GB"/>
              <a:t>Collaborate with educators, industry experts, and accreditation bodies to identify key learning outcomes for each qualification</a:t>
            </a:r>
            <a:endParaRPr/>
          </a:p>
          <a:p>
            <a:pPr indent="0" lvl="0" marL="0" rtl="0" algn="l">
              <a:lnSpc>
                <a:spcPct val="100000"/>
              </a:lnSpc>
              <a:spcBef>
                <a:spcPts val="0"/>
              </a:spcBef>
              <a:spcAft>
                <a:spcPts val="0"/>
              </a:spcAft>
              <a:buClr>
                <a:schemeClr val="dk1"/>
              </a:buClr>
              <a:buSzPts val="1200"/>
              <a:buFont typeface="Arial"/>
              <a:buNone/>
            </a:pPr>
            <a:r>
              <a:rPr lang="en-GB"/>
              <a:t>Ensure alignment with national and international standards</a:t>
            </a:r>
            <a:endParaRPr/>
          </a:p>
          <a:p>
            <a:pPr indent="0" lvl="0" marL="0" rtl="0" algn="l">
              <a:lnSpc>
                <a:spcPct val="100000"/>
              </a:lnSpc>
              <a:spcBef>
                <a:spcPts val="0"/>
              </a:spcBef>
              <a:spcAft>
                <a:spcPts val="0"/>
              </a:spcAft>
              <a:buSzPts val="1400"/>
              <a:buNone/>
            </a:pPr>
            <a:r>
              <a:rPr b="1" lang="en-GB"/>
              <a:t>Standardize Learning Outcomes Descriptions</a:t>
            </a:r>
            <a:endParaRPr/>
          </a:p>
          <a:p>
            <a:pPr indent="0" lvl="0" marL="0" rtl="0" algn="l">
              <a:lnSpc>
                <a:spcPct val="100000"/>
              </a:lnSpc>
              <a:spcBef>
                <a:spcPts val="0"/>
              </a:spcBef>
              <a:spcAft>
                <a:spcPts val="0"/>
              </a:spcAft>
              <a:buClr>
                <a:schemeClr val="dk1"/>
              </a:buClr>
              <a:buSzPts val="1200"/>
              <a:buFont typeface="Arial"/>
              <a:buNone/>
            </a:pPr>
            <a:r>
              <a:rPr lang="en-GB"/>
              <a:t>Use a consistent format and language to describe learning outcomes</a:t>
            </a:r>
            <a:endParaRPr/>
          </a:p>
          <a:p>
            <a:pPr indent="0" lvl="0" marL="0" rtl="0" algn="l">
              <a:lnSpc>
                <a:spcPct val="100000"/>
              </a:lnSpc>
              <a:spcBef>
                <a:spcPts val="0"/>
              </a:spcBef>
              <a:spcAft>
                <a:spcPts val="0"/>
              </a:spcAft>
              <a:buClr>
                <a:schemeClr val="dk1"/>
              </a:buClr>
              <a:buSzPts val="1200"/>
              <a:buFont typeface="Arial"/>
              <a:buNone/>
            </a:pPr>
            <a:r>
              <a:rPr lang="en-GB"/>
              <a:t>Ensure clarity, specificity, and measurability of outcomes</a:t>
            </a:r>
            <a:endParaRPr/>
          </a:p>
          <a:p>
            <a:pPr indent="0" lvl="0" marL="0" rtl="0" algn="l">
              <a:lnSpc>
                <a:spcPct val="100000"/>
              </a:lnSpc>
              <a:spcBef>
                <a:spcPts val="0"/>
              </a:spcBef>
              <a:spcAft>
                <a:spcPts val="0"/>
              </a:spcAft>
              <a:buSzPts val="1400"/>
              <a:buNone/>
            </a:pPr>
            <a:r>
              <a:rPr b="1" lang="en-GB"/>
              <a:t>Embed Learning Outcomes in Qualification Descriptions</a:t>
            </a:r>
            <a:endParaRPr/>
          </a:p>
          <a:p>
            <a:pPr indent="0" lvl="0" marL="0" rtl="0" algn="l">
              <a:lnSpc>
                <a:spcPct val="100000"/>
              </a:lnSpc>
              <a:spcBef>
                <a:spcPts val="0"/>
              </a:spcBef>
              <a:spcAft>
                <a:spcPts val="0"/>
              </a:spcAft>
              <a:buClr>
                <a:schemeClr val="dk1"/>
              </a:buClr>
              <a:buSzPts val="1200"/>
              <a:buFont typeface="Arial"/>
              <a:buNone/>
            </a:pPr>
            <a:r>
              <a:rPr lang="en-GB"/>
              <a:t>Include learning outcomes in the official descriptions of qualifications</a:t>
            </a:r>
            <a:endParaRPr/>
          </a:p>
          <a:p>
            <a:pPr indent="0" lvl="0" marL="0" rtl="0" algn="l">
              <a:lnSpc>
                <a:spcPct val="100000"/>
              </a:lnSpc>
              <a:spcBef>
                <a:spcPts val="0"/>
              </a:spcBef>
              <a:spcAft>
                <a:spcPts val="0"/>
              </a:spcAft>
              <a:buClr>
                <a:schemeClr val="dk1"/>
              </a:buClr>
              <a:buSzPts val="1200"/>
              <a:buFont typeface="Arial"/>
              <a:buNone/>
            </a:pPr>
            <a:r>
              <a:rPr lang="en-GB"/>
              <a:t>Ensure they are prominently featured in qualifications databases</a:t>
            </a:r>
            <a:endParaRPr/>
          </a:p>
          <a:p>
            <a:pPr indent="0" lvl="0" marL="0" rtl="0" algn="l">
              <a:lnSpc>
                <a:spcPct val="100000"/>
              </a:lnSpc>
              <a:spcBef>
                <a:spcPts val="0"/>
              </a:spcBef>
              <a:spcAft>
                <a:spcPts val="0"/>
              </a:spcAft>
              <a:buSzPts val="1400"/>
              <a:buNone/>
            </a:pPr>
            <a:r>
              <a:rPr b="1" lang="en-GB"/>
              <a:t>Use Competency Frameworks</a:t>
            </a:r>
            <a:endParaRPr/>
          </a:p>
          <a:p>
            <a:pPr indent="0" lvl="0" marL="0" rtl="0" algn="l">
              <a:lnSpc>
                <a:spcPct val="100000"/>
              </a:lnSpc>
              <a:spcBef>
                <a:spcPts val="0"/>
              </a:spcBef>
              <a:spcAft>
                <a:spcPts val="0"/>
              </a:spcAft>
              <a:buClr>
                <a:schemeClr val="dk1"/>
              </a:buClr>
              <a:buSzPts val="1200"/>
              <a:buFont typeface="Arial"/>
              <a:buNone/>
            </a:pPr>
            <a:r>
              <a:rPr lang="en-GB"/>
              <a:t>Align learning outcomes with established competency frameworks (e.g., ESCO, national frameworks)</a:t>
            </a:r>
            <a:endParaRPr/>
          </a:p>
          <a:p>
            <a:pPr indent="0" lvl="0" marL="0" rtl="0" algn="l">
              <a:lnSpc>
                <a:spcPct val="100000"/>
              </a:lnSpc>
              <a:spcBef>
                <a:spcPts val="0"/>
              </a:spcBef>
              <a:spcAft>
                <a:spcPts val="0"/>
              </a:spcAft>
              <a:buClr>
                <a:schemeClr val="dk1"/>
              </a:buClr>
              <a:buSzPts val="1200"/>
              <a:buFont typeface="Arial"/>
              <a:buNone/>
            </a:pPr>
            <a:r>
              <a:rPr lang="en-GB"/>
              <a:t>Map learning outcomes to specific competencies and skills</a:t>
            </a:r>
            <a:endParaRPr/>
          </a:p>
          <a:p>
            <a:pPr indent="0" lvl="0" marL="0" rtl="0" algn="l">
              <a:lnSpc>
                <a:spcPct val="100000"/>
              </a:lnSpc>
              <a:spcBef>
                <a:spcPts val="0"/>
              </a:spcBef>
              <a:spcAft>
                <a:spcPts val="0"/>
              </a:spcAft>
              <a:buSzPts val="1400"/>
              <a:buNone/>
            </a:pPr>
            <a:r>
              <a:rPr b="1" lang="en-GB"/>
              <a:t>Implement Quality Assurance Mechanisms</a:t>
            </a:r>
            <a:endParaRPr/>
          </a:p>
          <a:p>
            <a:pPr indent="0" lvl="0" marL="0" rtl="0" algn="l">
              <a:lnSpc>
                <a:spcPct val="100000"/>
              </a:lnSpc>
              <a:spcBef>
                <a:spcPts val="0"/>
              </a:spcBef>
              <a:spcAft>
                <a:spcPts val="0"/>
              </a:spcAft>
              <a:buClr>
                <a:schemeClr val="dk1"/>
              </a:buClr>
              <a:buSzPts val="1200"/>
              <a:buFont typeface="Arial"/>
              <a:buNone/>
            </a:pPr>
            <a:r>
              <a:rPr lang="en-GB"/>
              <a:t>Establish procedures to regularly review and update learning outcomes.</a:t>
            </a:r>
            <a:endParaRPr/>
          </a:p>
          <a:p>
            <a:pPr indent="0" lvl="0" marL="0" rtl="0" algn="l">
              <a:lnSpc>
                <a:spcPct val="100000"/>
              </a:lnSpc>
              <a:spcBef>
                <a:spcPts val="0"/>
              </a:spcBef>
              <a:spcAft>
                <a:spcPts val="0"/>
              </a:spcAft>
              <a:buClr>
                <a:schemeClr val="dk1"/>
              </a:buClr>
              <a:buSzPts val="1200"/>
              <a:buFont typeface="Arial"/>
              <a:buNone/>
            </a:pPr>
            <a:r>
              <a:rPr lang="en-GB"/>
              <a:t>Engage stakeholders in the quality assurance process.</a:t>
            </a:r>
            <a:endParaRPr/>
          </a:p>
          <a:p>
            <a:pPr indent="0" lvl="0" marL="0" rtl="0" algn="l">
              <a:lnSpc>
                <a:spcPct val="100000"/>
              </a:lnSpc>
              <a:spcBef>
                <a:spcPts val="0"/>
              </a:spcBef>
              <a:spcAft>
                <a:spcPts val="0"/>
              </a:spcAft>
              <a:buSzPts val="1400"/>
              <a:buNone/>
            </a:pPr>
            <a:r>
              <a:t/>
            </a:r>
            <a:endParaRPr/>
          </a:p>
        </p:txBody>
      </p:sp>
      <p:sp>
        <p:nvSpPr>
          <p:cNvPr id="335" name="Google Shape;3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e4de86656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2e4de86656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2e4de86656d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e57ba0dab3_3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2e57ba0dab3_3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g2e57ba0dab3_3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e57ba0dab3_3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e57ba0dab3_3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2e57ba0dab3_3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57ba0dab3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e57ba0dab3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The major themes we will cover throughout the 2024 training activities include:</a:t>
            </a:r>
            <a:endParaRPr/>
          </a:p>
          <a:p>
            <a:pPr indent="-228600" lvl="0" marL="457200" rtl="0" algn="l">
              <a:lnSpc>
                <a:spcPct val="100000"/>
              </a:lnSpc>
              <a:spcBef>
                <a:spcPts val="0"/>
              </a:spcBef>
              <a:spcAft>
                <a:spcPts val="0"/>
              </a:spcAft>
              <a:buSzPts val="1400"/>
              <a:buFont typeface="Arial"/>
              <a:buAutoNum type="arabicPeriod"/>
            </a:pPr>
            <a:r>
              <a:rPr lang="en-GB"/>
              <a:t>Technical Aspects: Using the QCP, navigating the UI, accessing/querying databases, and managing data.</a:t>
            </a:r>
            <a:endParaRPr/>
          </a:p>
          <a:p>
            <a:pPr indent="-228600" lvl="0" marL="457200" rtl="0" algn="l">
              <a:lnSpc>
                <a:spcPct val="100000"/>
              </a:lnSpc>
              <a:spcBef>
                <a:spcPts val="0"/>
              </a:spcBef>
              <a:spcAft>
                <a:spcPts val="0"/>
              </a:spcAft>
              <a:buSzPts val="1400"/>
              <a:buFont typeface="Arial"/>
              <a:buAutoNum type="arabicPeriod"/>
            </a:pPr>
            <a:r>
              <a:rPr lang="en-GB"/>
              <a:t>Interoperability Concepts: Standards and protocols like Linked Data and ISCED for data exchange.</a:t>
            </a:r>
            <a:endParaRPr/>
          </a:p>
          <a:p>
            <a:pPr indent="-228600" lvl="0" marL="457200" rtl="0" algn="l">
              <a:lnSpc>
                <a:spcPct val="100000"/>
              </a:lnSpc>
              <a:spcBef>
                <a:spcPts val="0"/>
              </a:spcBef>
              <a:spcAft>
                <a:spcPts val="0"/>
              </a:spcAft>
              <a:buSzPts val="1400"/>
              <a:buFont typeface="Arial"/>
              <a:buAutoNum type="arabicPeriod"/>
            </a:pPr>
            <a:r>
              <a:rPr lang="en-GB"/>
              <a:t>Data Governance and Security: Principles of data governance, ownership, privacy, and compliance with data protection regulations.</a:t>
            </a:r>
            <a:endParaRPr/>
          </a:p>
          <a:p>
            <a:pPr indent="-228600" lvl="0" marL="457200" rtl="0" algn="l">
              <a:lnSpc>
                <a:spcPct val="100000"/>
              </a:lnSpc>
              <a:spcBef>
                <a:spcPts val="0"/>
              </a:spcBef>
              <a:spcAft>
                <a:spcPts val="0"/>
              </a:spcAft>
              <a:buSzPts val="1400"/>
              <a:buFont typeface="Arial"/>
              <a:buAutoNum type="arabicPeriod"/>
            </a:pPr>
            <a:r>
              <a:rPr lang="en-GB"/>
              <a:t>Quality Assurance and Validation: Processes for validating and verifying qualifications data.</a:t>
            </a:r>
            <a:endParaRPr/>
          </a:p>
          <a:p>
            <a:pPr indent="-228600" lvl="0" marL="457200" rtl="0" algn="l">
              <a:lnSpc>
                <a:spcPct val="100000"/>
              </a:lnSpc>
              <a:spcBef>
                <a:spcPts val="0"/>
              </a:spcBef>
              <a:spcAft>
                <a:spcPts val="0"/>
              </a:spcAft>
              <a:buSzPts val="1400"/>
              <a:buFont typeface="Arial"/>
              <a:buAutoNum type="arabicPeriod"/>
            </a:pPr>
            <a:r>
              <a:rPr lang="en-GB"/>
              <a:t>Capacity Development: Building capacity for managing and updating national databases and aligning data with international standards.</a:t>
            </a:r>
            <a:endParaRPr/>
          </a:p>
          <a:p>
            <a:pPr indent="-228600" lvl="0" marL="457200" rtl="0" algn="l">
              <a:lnSpc>
                <a:spcPct val="100000"/>
              </a:lnSpc>
              <a:spcBef>
                <a:spcPts val="0"/>
              </a:spcBef>
              <a:spcAft>
                <a:spcPts val="0"/>
              </a:spcAft>
              <a:buSzPts val="1400"/>
              <a:buFont typeface="Arial"/>
              <a:buAutoNum type="arabicPeriod"/>
            </a:pPr>
            <a:r>
              <a:rPr lang="en-GB"/>
              <a:t>Policy and Strategic Alignment: Understanding policy frameworks and strategic initiatives in the African context.</a:t>
            </a:r>
            <a:endParaRPr/>
          </a:p>
          <a:p>
            <a:pPr indent="0" lvl="0" marL="0" rtl="0" algn="l">
              <a:lnSpc>
                <a:spcPct val="100000"/>
              </a:lnSpc>
              <a:spcBef>
                <a:spcPts val="0"/>
              </a:spcBef>
              <a:spcAft>
                <a:spcPts val="0"/>
              </a:spcAft>
              <a:buSzPts val="1400"/>
              <a:buNone/>
            </a:pPr>
            <a:r>
              <a:t/>
            </a:r>
            <a:endParaRPr/>
          </a:p>
        </p:txBody>
      </p:sp>
      <p:sp>
        <p:nvSpPr>
          <p:cNvPr id="122" name="Google Shape;122;g2e57ba0dab3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e57ba0dab3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e57ba0dab3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2e57ba0dab3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e57ba0dab3_3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e57ba0dab3_3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2e57ba0dab3_3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e57ba0dab3_3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e57ba0dab3_3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2e57ba0dab3_3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e57ba0dab3_3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e57ba0dab3_3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2e57ba0dab3_3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e57ba0da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2e57ba0da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g2e57ba0dab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e57ba0dab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e57ba0dab3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2e57ba0dab3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57ba0dab3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2e57ba0dab3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2e57ba0dab3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e57ba0dab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2e57ba0dab3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g2e57ba0dab3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Today’s training aims to help you understand qualifications databases and their implementation within the context of ACQF and the Qualifications and Credentials Platform (QCP) we are currently developing.</a:t>
            </a:r>
            <a:br>
              <a:rPr lang="en-GB"/>
            </a:br>
            <a:r>
              <a:rPr lang="en-GB"/>
              <a:t>We will explore the purposes and users of qualification databases, their role in the international context, and key concepts such as data standards and interoperability</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e57ba0dab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2e57ba0dab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2e57ba0dab3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Our agenda today includes:</a:t>
            </a:r>
            <a:endParaRPr/>
          </a:p>
          <a:p>
            <a:pPr indent="-228600" lvl="0" marL="457200" rtl="0" algn="l">
              <a:lnSpc>
                <a:spcPct val="100000"/>
              </a:lnSpc>
              <a:spcBef>
                <a:spcPts val="0"/>
              </a:spcBef>
              <a:spcAft>
                <a:spcPts val="0"/>
              </a:spcAft>
              <a:buSzPts val="1400"/>
              <a:buFont typeface="Arial"/>
              <a:buAutoNum type="arabicPeriod"/>
            </a:pPr>
            <a:r>
              <a:rPr lang="en-GB"/>
              <a:t>Understanding the purpose and users of qualification databases.</a:t>
            </a:r>
            <a:endParaRPr/>
          </a:p>
          <a:p>
            <a:pPr indent="-228600" lvl="0" marL="457200" rtl="0" algn="l">
              <a:lnSpc>
                <a:spcPct val="100000"/>
              </a:lnSpc>
              <a:spcBef>
                <a:spcPts val="0"/>
              </a:spcBef>
              <a:spcAft>
                <a:spcPts val="0"/>
              </a:spcAft>
              <a:buSzPts val="1400"/>
              <a:buFont typeface="Arial"/>
              <a:buAutoNum type="arabicPeriod"/>
            </a:pPr>
            <a:r>
              <a:rPr lang="en-GB"/>
              <a:t>Exploring the role of qualification databases in the international context.</a:t>
            </a:r>
            <a:endParaRPr/>
          </a:p>
          <a:p>
            <a:pPr indent="-228600" lvl="0" marL="457200" rtl="0" algn="l">
              <a:lnSpc>
                <a:spcPct val="100000"/>
              </a:lnSpc>
              <a:spcBef>
                <a:spcPts val="0"/>
              </a:spcBef>
              <a:spcAft>
                <a:spcPts val="0"/>
              </a:spcAft>
              <a:buSzPts val="1400"/>
              <a:buFont typeface="Arial"/>
              <a:buAutoNum type="arabicPeriod"/>
            </a:pPr>
            <a:r>
              <a:rPr lang="en-GB"/>
              <a:t>Mapping and standardizing qualifications data.</a:t>
            </a:r>
            <a:endParaRPr/>
          </a:p>
          <a:p>
            <a:pPr indent="-228600" lvl="0" marL="457200" rtl="0" algn="l">
              <a:lnSpc>
                <a:spcPct val="100000"/>
              </a:lnSpc>
              <a:spcBef>
                <a:spcPts val="0"/>
              </a:spcBef>
              <a:spcAft>
                <a:spcPts val="0"/>
              </a:spcAft>
              <a:buSzPts val="1400"/>
              <a:buFont typeface="Arial"/>
              <a:buAutoNum type="arabicPeriod"/>
            </a:pPr>
            <a:r>
              <a:rPr lang="en-GB"/>
              <a:t>Integrating learning outcomes into qualifications databases.</a:t>
            </a:r>
            <a:endParaRPr/>
          </a:p>
          <a:p>
            <a:pPr indent="-228600" lvl="0" marL="457200" rtl="0" algn="l">
              <a:lnSpc>
                <a:spcPct val="100000"/>
              </a:lnSpc>
              <a:spcBef>
                <a:spcPts val="0"/>
              </a:spcBef>
              <a:spcAft>
                <a:spcPts val="0"/>
              </a:spcAft>
              <a:buSzPts val="1400"/>
              <a:buFont typeface="Arial"/>
              <a:buAutoNum type="arabicPeriod"/>
            </a:pPr>
            <a:r>
              <a:rPr lang="en-GB"/>
              <a:t>Understanding structured data and data standards.</a:t>
            </a:r>
            <a:endParaRPr/>
          </a:p>
          <a:p>
            <a:pPr indent="-228600" lvl="0" marL="457200" rtl="0" algn="l">
              <a:lnSpc>
                <a:spcPct val="100000"/>
              </a:lnSpc>
              <a:spcBef>
                <a:spcPts val="0"/>
              </a:spcBef>
              <a:spcAft>
                <a:spcPts val="0"/>
              </a:spcAft>
              <a:buSzPts val="1400"/>
              <a:buFont typeface="Arial"/>
              <a:buAutoNum type="arabicPeriod"/>
            </a:pPr>
            <a:r>
              <a:rPr lang="en-GB"/>
              <a:t>Introducing the ACQF data model.</a:t>
            </a:r>
            <a:endParaRPr/>
          </a:p>
          <a:p>
            <a:pPr indent="0" lvl="0" marL="0" rtl="0" algn="l">
              <a:lnSpc>
                <a:spcPct val="100000"/>
              </a:lnSpc>
              <a:spcBef>
                <a:spcPts val="0"/>
              </a:spcBef>
              <a:spcAft>
                <a:spcPts val="0"/>
              </a:spcAft>
              <a:buSzPts val="1400"/>
              <a:buNone/>
            </a:pPr>
            <a:r>
              <a:t/>
            </a:r>
            <a:endParaRPr/>
          </a:p>
        </p:txBody>
      </p:sp>
      <p:sp>
        <p:nvSpPr>
          <p:cNvPr id="140" name="Google Shape;14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Qualification databases serve as a central repository for storing and managing qualification information. </a:t>
            </a:r>
            <a:br>
              <a:rPr lang="en-GB"/>
            </a:br>
            <a:r>
              <a:rPr lang="en-GB"/>
              <a:t>They facilitate recognition and comparison of qualifications and support educational and workforce planning. </a:t>
            </a:r>
            <a:br>
              <a:rPr lang="en-GB"/>
            </a:br>
            <a:r>
              <a:rPr lang="en-GB"/>
              <a:t>Key functions include storing qualifications data, providing access to reliable information, and enabling data analysis for policy making.</a:t>
            </a:r>
            <a:endParaRPr/>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57ba0dab3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e57ba0dab3_2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Qualification databases offer numerous benefits:</a:t>
            </a:r>
            <a:endParaRPr/>
          </a:p>
          <a:p>
            <a:pPr indent="-228600" lvl="0" marL="457200" rtl="0" algn="l">
              <a:lnSpc>
                <a:spcPct val="100000"/>
              </a:lnSpc>
              <a:spcBef>
                <a:spcPts val="0"/>
              </a:spcBef>
              <a:spcAft>
                <a:spcPts val="0"/>
              </a:spcAft>
              <a:buSzPts val="1400"/>
              <a:buFont typeface="Arial"/>
              <a:buChar char="•"/>
            </a:pPr>
            <a:r>
              <a:rPr lang="en-GB"/>
              <a:t>Easy access to reliable and up-to-date information for learners, employers, and policymakers.</a:t>
            </a:r>
            <a:endParaRPr/>
          </a:p>
          <a:p>
            <a:pPr indent="-228600" lvl="0" marL="457200" rtl="0" algn="l">
              <a:lnSpc>
                <a:spcPct val="100000"/>
              </a:lnSpc>
              <a:spcBef>
                <a:spcPts val="0"/>
              </a:spcBef>
              <a:spcAft>
                <a:spcPts val="0"/>
              </a:spcAft>
              <a:buSzPts val="1400"/>
              <a:buFont typeface="Arial"/>
              <a:buChar char="•"/>
            </a:pPr>
            <a:r>
              <a:rPr lang="en-GB"/>
              <a:t>Streamlining the process of verifying and validating qualifications.</a:t>
            </a:r>
            <a:endParaRPr/>
          </a:p>
          <a:p>
            <a:pPr indent="-228600" lvl="0" marL="457200" rtl="0" algn="l">
              <a:lnSpc>
                <a:spcPct val="100000"/>
              </a:lnSpc>
              <a:spcBef>
                <a:spcPts val="0"/>
              </a:spcBef>
              <a:spcAft>
                <a:spcPts val="0"/>
              </a:spcAft>
              <a:buSzPts val="1400"/>
              <a:buFont typeface="Arial"/>
              <a:buChar char="•"/>
            </a:pPr>
            <a:r>
              <a:rPr lang="en-GB"/>
              <a:t>Enabling data-driven decision-making through comprehensive data analytics.</a:t>
            </a:r>
            <a:endParaRPr/>
          </a:p>
          <a:p>
            <a:pPr indent="-228600" lvl="0" marL="457200" rtl="0" algn="l">
              <a:lnSpc>
                <a:spcPct val="100000"/>
              </a:lnSpc>
              <a:spcBef>
                <a:spcPts val="0"/>
              </a:spcBef>
              <a:spcAft>
                <a:spcPts val="0"/>
              </a:spcAft>
              <a:buSzPts val="1400"/>
              <a:buFont typeface="Arial"/>
              <a:buChar char="•"/>
            </a:pPr>
            <a:r>
              <a:rPr lang="en-GB"/>
              <a:t>Supporting the mobility of learners and professionals by providing transparent and comparable data.</a:t>
            </a:r>
            <a:endParaRPr/>
          </a:p>
          <a:p>
            <a:pPr indent="-228600" lvl="0" marL="457200" rtl="0" algn="l">
              <a:lnSpc>
                <a:spcPct val="100000"/>
              </a:lnSpc>
              <a:spcBef>
                <a:spcPts val="0"/>
              </a:spcBef>
              <a:spcAft>
                <a:spcPts val="0"/>
              </a:spcAft>
              <a:buSzPts val="1400"/>
              <a:buFont typeface="Arial"/>
              <a:buChar char="•"/>
            </a:pPr>
            <a:r>
              <a:rPr lang="en-GB"/>
              <a:t>Enhancing the integration of national qualifications frameworks with regional and international standards.</a:t>
            </a:r>
            <a:endParaRPr/>
          </a:p>
        </p:txBody>
      </p:sp>
      <p:sp>
        <p:nvSpPr>
          <p:cNvPr id="161" name="Google Shape;161;g2e57ba0dab3_2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e57ba0dab3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e57ba0dab3_2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e57ba0dab3_2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57ba0dab3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e57ba0dab3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The primary users of qualification databases include:</a:t>
            </a:r>
            <a:endParaRPr/>
          </a:p>
          <a:p>
            <a:pPr indent="-228600" lvl="0" marL="457200" rtl="0" algn="l">
              <a:lnSpc>
                <a:spcPct val="100000"/>
              </a:lnSpc>
              <a:spcBef>
                <a:spcPts val="0"/>
              </a:spcBef>
              <a:spcAft>
                <a:spcPts val="0"/>
              </a:spcAft>
              <a:buSzPts val="1400"/>
              <a:buFont typeface="Arial"/>
              <a:buAutoNum type="arabicPeriod"/>
            </a:pPr>
            <a:r>
              <a:rPr lang="en-GB"/>
              <a:t>General Public (Job Seekers and Learners): Finding and verifying qualifications for educational and career planning.</a:t>
            </a:r>
            <a:endParaRPr/>
          </a:p>
          <a:p>
            <a:pPr indent="-228600" lvl="0" marL="457200" rtl="0" algn="l">
              <a:lnSpc>
                <a:spcPct val="100000"/>
              </a:lnSpc>
              <a:spcBef>
                <a:spcPts val="0"/>
              </a:spcBef>
              <a:spcAft>
                <a:spcPts val="0"/>
              </a:spcAft>
              <a:buSzPts val="1400"/>
              <a:buFont typeface="Arial"/>
              <a:buAutoNum type="arabicPeriod"/>
            </a:pPr>
            <a:r>
              <a:rPr lang="en-GB"/>
              <a:t>Employers and Industry: Verifying the credentials of potential employees to meet industry standards.</a:t>
            </a:r>
            <a:endParaRPr/>
          </a:p>
          <a:p>
            <a:pPr indent="-228600" lvl="0" marL="457200" rtl="0" algn="l">
              <a:lnSpc>
                <a:spcPct val="100000"/>
              </a:lnSpc>
              <a:spcBef>
                <a:spcPts val="0"/>
              </a:spcBef>
              <a:spcAft>
                <a:spcPts val="0"/>
              </a:spcAft>
              <a:buSzPts val="1400"/>
              <a:buFont typeface="Arial"/>
              <a:buAutoNum type="arabicPeriod"/>
            </a:pPr>
            <a:r>
              <a:rPr lang="en-GB"/>
              <a:t>Education Institutions (Schools and Universities): Designing curriculum and aligning programs with industry standards.</a:t>
            </a:r>
            <a:endParaRPr/>
          </a:p>
          <a:p>
            <a:pPr indent="-228600" lvl="0" marL="457200" rtl="0" algn="l">
              <a:lnSpc>
                <a:spcPct val="100000"/>
              </a:lnSpc>
              <a:spcBef>
                <a:spcPts val="0"/>
              </a:spcBef>
              <a:spcAft>
                <a:spcPts val="0"/>
              </a:spcAft>
              <a:buSzPts val="1400"/>
              <a:buFont typeface="Arial"/>
              <a:buAutoNum type="arabicPeriod"/>
            </a:pPr>
            <a:r>
              <a:rPr lang="en-GB"/>
              <a:t>Administrators: Managing and updating national qualifications databases.</a:t>
            </a:r>
            <a:endParaRPr/>
          </a:p>
          <a:p>
            <a:pPr indent="-228600" lvl="0" marL="457200" rtl="0" algn="l">
              <a:lnSpc>
                <a:spcPct val="100000"/>
              </a:lnSpc>
              <a:spcBef>
                <a:spcPts val="0"/>
              </a:spcBef>
              <a:spcAft>
                <a:spcPts val="0"/>
              </a:spcAft>
              <a:buSzPts val="1400"/>
              <a:buFont typeface="Arial"/>
              <a:buAutoNum type="arabicPeriod"/>
            </a:pPr>
            <a:r>
              <a:rPr lang="en-GB"/>
              <a:t>Policy-Makers and Governance Bodies/Agencies: Developing and implementing educational policies based on reliable data.</a:t>
            </a:r>
            <a:endParaRPr/>
          </a:p>
          <a:p>
            <a:pPr indent="-228600" lvl="0" marL="457200" rtl="0" algn="l">
              <a:lnSpc>
                <a:spcPct val="100000"/>
              </a:lnSpc>
              <a:spcBef>
                <a:spcPts val="0"/>
              </a:spcBef>
              <a:spcAft>
                <a:spcPts val="0"/>
              </a:spcAft>
              <a:buSzPts val="1400"/>
              <a:buFont typeface="Arial"/>
              <a:buAutoNum type="arabicPeriod"/>
            </a:pPr>
            <a:r>
              <a:rPr lang="en-GB"/>
              <a:t>Quality Assurance and Accreditation Agencies: Ensuring qualifications meet established standards and maintaining quality assurance.</a:t>
            </a:r>
            <a:endParaRPr/>
          </a:p>
        </p:txBody>
      </p:sp>
      <p:sp>
        <p:nvSpPr>
          <p:cNvPr id="180" name="Google Shape;180;g2e57ba0dab3_1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cument start page">
  <p:cSld name="Document start page">
    <p:spTree>
      <p:nvGrpSpPr>
        <p:cNvPr id="17"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5"/>
          <p:cNvSpPr/>
          <p:nvPr>
            <p:ph idx="2" type="pic"/>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b="0" l="0" r="0" t="0"/>
          <a:stretch/>
        </p:blipFill>
        <p:spPr>
          <a:xfrm>
            <a:off x="6456000" y="395309"/>
            <a:ext cx="1699192" cy="824023"/>
          </a:xfrm>
          <a:prstGeom prst="rect">
            <a:avLst/>
          </a:prstGeom>
          <a:noFill/>
          <a:ln>
            <a:noFill/>
          </a:ln>
        </p:spPr>
      </p:pic>
      <p:sp>
        <p:nvSpPr>
          <p:cNvPr id="21" name="Google Shape;21;p25"/>
          <p:cNvSpPr txBox="1"/>
          <p:nvPr>
            <p:ph idx="11" type="ftr"/>
          </p:nvPr>
        </p:nvSpPr>
        <p:spPr>
          <a:xfrm>
            <a:off x="6826101" y="1614642"/>
            <a:ext cx="5007933" cy="210675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i="0" sz="440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2" name="Google Shape;22;p25"/>
          <p:cNvCxnSpPr/>
          <p:nvPr/>
        </p:nvCxnSpPr>
        <p:spPr>
          <a:xfrm>
            <a:off x="6551693" y="1573618"/>
            <a:ext cx="0" cy="2147777"/>
          </a:xfrm>
          <a:prstGeom prst="straightConnector1">
            <a:avLst/>
          </a:prstGeom>
          <a:noFill/>
          <a:ln cap="flat" cmpd="sng" w="92075">
            <a:solidFill>
              <a:schemeClr val="dk1"/>
            </a:solidFill>
            <a:prstDash val="solid"/>
            <a:miter lim="800000"/>
            <a:headEnd len="sm" w="sm" type="none"/>
            <a:tailEnd len="sm" w="sm" type="none"/>
          </a:ln>
        </p:spPr>
      </p:cxnSp>
      <p:sp>
        <p:nvSpPr>
          <p:cNvPr id="23" name="Google Shape;23;p25"/>
          <p:cNvSpPr txBox="1"/>
          <p:nvPr>
            <p:ph idx="1" type="body"/>
          </p:nvPr>
        </p:nvSpPr>
        <p:spPr>
          <a:xfrm>
            <a:off x="6456363" y="4249738"/>
            <a:ext cx="5378450" cy="3307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i="0" sz="2000">
                <a:solidFill>
                  <a:schemeClr val="lt1"/>
                </a:solidFill>
                <a:latin typeface="Nunito Sans"/>
                <a:ea typeface="Nunito Sans"/>
                <a:cs typeface="Nunito Sans"/>
                <a:sym typeface="Nunito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25"/>
          <p:cNvCxnSpPr/>
          <p:nvPr/>
        </p:nvCxnSpPr>
        <p:spPr>
          <a:xfrm>
            <a:off x="6456000" y="4715931"/>
            <a:ext cx="5378034" cy="0"/>
          </a:xfrm>
          <a:prstGeom prst="straightConnector1">
            <a:avLst/>
          </a:prstGeom>
          <a:noFill/>
          <a:ln cap="flat" cmpd="sng" w="19050">
            <a:solidFill>
              <a:schemeClr val="lt1"/>
            </a:solidFill>
            <a:prstDash val="solid"/>
            <a:miter lim="800000"/>
            <a:headEnd len="sm" w="sm" type="none"/>
            <a:tailEnd len="sm" w="sm" type="none"/>
          </a:ln>
        </p:spPr>
      </p:cxnSp>
      <p:sp>
        <p:nvSpPr>
          <p:cNvPr id="25" name="Google Shape;25;p25"/>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0" i="0" sz="1800">
                <a:solidFill>
                  <a:schemeClr val="lt1"/>
                </a:solidFill>
                <a:latin typeface="Nunito Sans Light"/>
                <a:ea typeface="Nunito Sans Light"/>
                <a:cs typeface="Nunito Sans Light"/>
                <a:sym typeface="Nunito Sans Light"/>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33"/>
          <p:cNvSpPr txBox="1"/>
          <p:nvPr>
            <p:ph type="title"/>
          </p:nvPr>
        </p:nvSpPr>
        <p:spPr>
          <a:xfrm>
            <a:off x="360000" y="624069"/>
            <a:ext cx="11472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 type="body"/>
          </p:nvPr>
        </p:nvSpPr>
        <p:spPr>
          <a:xfrm>
            <a:off x="360000" y="1940107"/>
            <a:ext cx="56375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3"/>
          <p:cNvSpPr txBox="1"/>
          <p:nvPr>
            <p:ph idx="2" type="body"/>
          </p:nvPr>
        </p:nvSpPr>
        <p:spPr>
          <a:xfrm>
            <a:off x="360000" y="2764019"/>
            <a:ext cx="5637575"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3"/>
          <p:cNvSpPr txBox="1"/>
          <p:nvPr>
            <p:ph idx="3" type="body"/>
          </p:nvPr>
        </p:nvSpPr>
        <p:spPr>
          <a:xfrm>
            <a:off x="6172200" y="1940107"/>
            <a:ext cx="5659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33"/>
          <p:cNvSpPr txBox="1"/>
          <p:nvPr>
            <p:ph idx="4" type="body"/>
          </p:nvPr>
        </p:nvSpPr>
        <p:spPr>
          <a:xfrm>
            <a:off x="6172200" y="2764019"/>
            <a:ext cx="5659800"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36"/>
          <p:cNvSpPr txBox="1"/>
          <p:nvPr>
            <p:ph type="title"/>
          </p:nvPr>
        </p:nvSpPr>
        <p:spPr>
          <a:xfrm>
            <a:off x="360000" y="627132"/>
            <a:ext cx="441202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a:off x="5183188" y="627133"/>
            <a:ext cx="6648812" cy="544998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36"/>
          <p:cNvSpPr txBox="1"/>
          <p:nvPr>
            <p:ph idx="2" type="body"/>
          </p:nvPr>
        </p:nvSpPr>
        <p:spPr>
          <a:xfrm>
            <a:off x="360000" y="2227332"/>
            <a:ext cx="4412025" cy="38497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3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37"/>
          <p:cNvSpPr txBox="1"/>
          <p:nvPr>
            <p:ph type="title"/>
          </p:nvPr>
        </p:nvSpPr>
        <p:spPr>
          <a:xfrm>
            <a:off x="360000" y="635224"/>
            <a:ext cx="534488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p:nvPr>
            <p:ph idx="2" type="pic"/>
          </p:nvPr>
        </p:nvSpPr>
        <p:spPr>
          <a:xfrm>
            <a:off x="6096000" y="0"/>
            <a:ext cx="6096000" cy="6857999"/>
          </a:xfrm>
          <a:prstGeom prst="rect">
            <a:avLst/>
          </a:prstGeom>
          <a:noFill/>
          <a:ln>
            <a:noFill/>
          </a:ln>
        </p:spPr>
      </p:sp>
      <p:sp>
        <p:nvSpPr>
          <p:cNvPr id="83" name="Google Shape;83;p37"/>
          <p:cNvSpPr txBox="1"/>
          <p:nvPr>
            <p:ph idx="1" type="body"/>
          </p:nvPr>
        </p:nvSpPr>
        <p:spPr>
          <a:xfrm>
            <a:off x="360000" y="2235423"/>
            <a:ext cx="5344885" cy="384169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38"/>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 type="body"/>
          </p:nvPr>
        </p:nvSpPr>
        <p:spPr>
          <a:xfrm rot="5400000">
            <a:off x="4120270" y="-1631494"/>
            <a:ext cx="3939749" cy="114753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39"/>
          <p:cNvSpPr txBox="1"/>
          <p:nvPr>
            <p:ph type="title"/>
          </p:nvPr>
        </p:nvSpPr>
        <p:spPr>
          <a:xfrm rot="5400000">
            <a:off x="7824998" y="2071562"/>
            <a:ext cx="5454032" cy="25570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9"/>
          <p:cNvSpPr txBox="1"/>
          <p:nvPr>
            <p:ph idx="1" type="body"/>
          </p:nvPr>
        </p:nvSpPr>
        <p:spPr>
          <a:xfrm rot="5400000">
            <a:off x="2089721" y="-1106633"/>
            <a:ext cx="5454032" cy="89134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6"/>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35"/>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ing">
  <p:cSld name="Section Heading">
    <p:spTree>
      <p:nvGrpSpPr>
        <p:cNvPr id="34" name="Shape 34"/>
        <p:cNvGrpSpPr/>
        <p:nvPr/>
      </p:nvGrpSpPr>
      <p:grpSpPr>
        <a:xfrm>
          <a:off x="0" y="0"/>
          <a:ext cx="0" cy="0"/>
          <a:chOff x="0" y="0"/>
          <a:chExt cx="0" cy="0"/>
        </a:xfrm>
      </p:grpSpPr>
      <p:sp>
        <p:nvSpPr>
          <p:cNvPr id="35" name="Google Shape;35;p27"/>
          <p:cNvSpPr/>
          <p:nvPr/>
        </p:nvSpPr>
        <p:spPr>
          <a:xfrm>
            <a:off x="0" y="0"/>
            <a:ext cx="12192000" cy="69392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7"/>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ing">
  <p:cSld name="1_Section Heading">
    <p:spTree>
      <p:nvGrpSpPr>
        <p:cNvPr id="38" name="Shape 38"/>
        <p:cNvGrpSpPr/>
        <p:nvPr/>
      </p:nvGrpSpPr>
      <p:grpSpPr>
        <a:xfrm>
          <a:off x="0" y="0"/>
          <a:ext cx="0" cy="0"/>
          <a:chOff x="0" y="0"/>
          <a:chExt cx="0" cy="0"/>
        </a:xfrm>
      </p:grpSpPr>
      <p:sp>
        <p:nvSpPr>
          <p:cNvPr id="39" name="Google Shape;39;p28"/>
          <p:cNvSpPr/>
          <p:nvPr/>
        </p:nvSpPr>
        <p:spPr>
          <a:xfrm>
            <a:off x="0" y="0"/>
            <a:ext cx="12192000" cy="69392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8"/>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ing">
  <p:cSld name="2_Section Heading">
    <p:spTree>
      <p:nvGrpSpPr>
        <p:cNvPr id="42" name="Shape 42"/>
        <p:cNvGrpSpPr/>
        <p:nvPr/>
      </p:nvGrpSpPr>
      <p:grpSpPr>
        <a:xfrm>
          <a:off x="0" y="0"/>
          <a:ext cx="0" cy="0"/>
          <a:chOff x="0" y="0"/>
          <a:chExt cx="0" cy="0"/>
        </a:xfrm>
      </p:grpSpPr>
      <p:sp>
        <p:nvSpPr>
          <p:cNvPr id="43" name="Google Shape;43;p29"/>
          <p:cNvSpPr/>
          <p:nvPr/>
        </p:nvSpPr>
        <p:spPr>
          <a:xfrm>
            <a:off x="0" y="0"/>
            <a:ext cx="12192000" cy="693928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29"/>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9"/>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30"/>
          <p:cNvSpPr txBox="1"/>
          <p:nvPr>
            <p:ph type="ctrTitle"/>
          </p:nvPr>
        </p:nvSpPr>
        <p:spPr>
          <a:xfrm>
            <a:off x="360000" y="612565"/>
            <a:ext cx="11470556"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 type="subTitle"/>
          </p:nvPr>
        </p:nvSpPr>
        <p:spPr>
          <a:xfrm>
            <a:off x="360000" y="3428999"/>
            <a:ext cx="11470556" cy="265621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3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1"/>
          <p:cNvSpPr txBox="1"/>
          <p:nvPr>
            <p:ph type="title"/>
          </p:nvPr>
        </p:nvSpPr>
        <p:spPr>
          <a:xfrm>
            <a:off x="360000" y="633497"/>
            <a:ext cx="11478648"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 type="body"/>
          </p:nvPr>
        </p:nvSpPr>
        <p:spPr>
          <a:xfrm>
            <a:off x="359999" y="4393975"/>
            <a:ext cx="11478647" cy="16713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A8B8B"/>
              </a:buClr>
              <a:buSzPts val="2400"/>
              <a:buNone/>
              <a:defRPr sz="2400">
                <a:solidFill>
                  <a:srgbClr val="8A8B8B"/>
                </a:solidFill>
              </a:defRPr>
            </a:lvl1pPr>
            <a:lvl2pPr indent="-228600" lvl="1" marL="914400" algn="l">
              <a:lnSpc>
                <a:spcPct val="90000"/>
              </a:lnSpc>
              <a:spcBef>
                <a:spcPts val="500"/>
              </a:spcBef>
              <a:spcAft>
                <a:spcPts val="0"/>
              </a:spcAft>
              <a:buClr>
                <a:srgbClr val="8A8B8B"/>
              </a:buClr>
              <a:buSzPts val="2000"/>
              <a:buNone/>
              <a:defRPr sz="2000">
                <a:solidFill>
                  <a:srgbClr val="8A8B8B"/>
                </a:solidFill>
              </a:defRPr>
            </a:lvl2pPr>
            <a:lvl3pPr indent="-228600" lvl="2" marL="1371600" algn="l">
              <a:lnSpc>
                <a:spcPct val="90000"/>
              </a:lnSpc>
              <a:spcBef>
                <a:spcPts val="500"/>
              </a:spcBef>
              <a:spcAft>
                <a:spcPts val="0"/>
              </a:spcAft>
              <a:buClr>
                <a:srgbClr val="8A8B8B"/>
              </a:buClr>
              <a:buSzPts val="1800"/>
              <a:buNone/>
              <a:defRPr sz="1800">
                <a:solidFill>
                  <a:srgbClr val="8A8B8B"/>
                </a:solidFill>
              </a:defRPr>
            </a:lvl3pPr>
            <a:lvl4pPr indent="-228600" lvl="3" marL="1828800" algn="l">
              <a:lnSpc>
                <a:spcPct val="90000"/>
              </a:lnSpc>
              <a:spcBef>
                <a:spcPts val="500"/>
              </a:spcBef>
              <a:spcAft>
                <a:spcPts val="0"/>
              </a:spcAft>
              <a:buClr>
                <a:srgbClr val="8A8B8B"/>
              </a:buClr>
              <a:buSzPts val="1600"/>
              <a:buNone/>
              <a:defRPr sz="1600">
                <a:solidFill>
                  <a:srgbClr val="8A8B8B"/>
                </a:solidFill>
              </a:defRPr>
            </a:lvl4pPr>
            <a:lvl5pPr indent="-228600" lvl="4" marL="2286000" algn="l">
              <a:lnSpc>
                <a:spcPct val="90000"/>
              </a:lnSpc>
              <a:spcBef>
                <a:spcPts val="500"/>
              </a:spcBef>
              <a:spcAft>
                <a:spcPts val="0"/>
              </a:spcAft>
              <a:buClr>
                <a:srgbClr val="8A8B8B"/>
              </a:buClr>
              <a:buSzPts val="1600"/>
              <a:buNone/>
              <a:defRPr sz="1600">
                <a:solidFill>
                  <a:srgbClr val="8A8B8B"/>
                </a:solidFill>
              </a:defRPr>
            </a:lvl5pPr>
            <a:lvl6pPr indent="-228600" lvl="5" marL="2743200" algn="l">
              <a:lnSpc>
                <a:spcPct val="90000"/>
              </a:lnSpc>
              <a:spcBef>
                <a:spcPts val="500"/>
              </a:spcBef>
              <a:spcAft>
                <a:spcPts val="0"/>
              </a:spcAft>
              <a:buClr>
                <a:srgbClr val="8A8B8B"/>
              </a:buClr>
              <a:buSzPts val="1600"/>
              <a:buNone/>
              <a:defRPr sz="1600">
                <a:solidFill>
                  <a:srgbClr val="8A8B8B"/>
                </a:solidFill>
              </a:defRPr>
            </a:lvl6pPr>
            <a:lvl7pPr indent="-228600" lvl="6" marL="3200400" algn="l">
              <a:lnSpc>
                <a:spcPct val="90000"/>
              </a:lnSpc>
              <a:spcBef>
                <a:spcPts val="500"/>
              </a:spcBef>
              <a:spcAft>
                <a:spcPts val="0"/>
              </a:spcAft>
              <a:buClr>
                <a:srgbClr val="8A8B8B"/>
              </a:buClr>
              <a:buSzPts val="1600"/>
              <a:buNone/>
              <a:defRPr sz="1600">
                <a:solidFill>
                  <a:srgbClr val="8A8B8B"/>
                </a:solidFill>
              </a:defRPr>
            </a:lvl7pPr>
            <a:lvl8pPr indent="-228600" lvl="7" marL="3657600" algn="l">
              <a:lnSpc>
                <a:spcPct val="90000"/>
              </a:lnSpc>
              <a:spcBef>
                <a:spcPts val="500"/>
              </a:spcBef>
              <a:spcAft>
                <a:spcPts val="0"/>
              </a:spcAft>
              <a:buClr>
                <a:srgbClr val="8A8B8B"/>
              </a:buClr>
              <a:buSzPts val="1600"/>
              <a:buNone/>
              <a:defRPr sz="1600">
                <a:solidFill>
                  <a:srgbClr val="8A8B8B"/>
                </a:solidFill>
              </a:defRPr>
            </a:lvl8pPr>
            <a:lvl9pPr indent="-228600" lvl="8" marL="4114800" algn="l">
              <a:lnSpc>
                <a:spcPct val="90000"/>
              </a:lnSpc>
              <a:spcBef>
                <a:spcPts val="500"/>
              </a:spcBef>
              <a:spcAft>
                <a:spcPts val="0"/>
              </a:spcAft>
              <a:buClr>
                <a:srgbClr val="8A8B8B"/>
              </a:buClr>
              <a:buSzPts val="1600"/>
              <a:buNone/>
              <a:defRPr sz="1600">
                <a:solidFill>
                  <a:srgbClr val="8A8B8B"/>
                </a:solidFill>
              </a:defRPr>
            </a:lvl9pPr>
          </a:lstStyle>
          <a:p/>
        </p:txBody>
      </p:sp>
      <p:sp>
        <p:nvSpPr>
          <p:cNvPr id="54" name="Google Shape;54;p31"/>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32"/>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txBox="1"/>
          <p:nvPr>
            <p:ph idx="1" type="body"/>
          </p:nvPr>
        </p:nvSpPr>
        <p:spPr>
          <a:xfrm>
            <a:off x="359999" y="1825625"/>
            <a:ext cx="5659801" cy="42514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2"/>
          <p:cNvSpPr txBox="1"/>
          <p:nvPr>
            <p:ph idx="2" type="body"/>
          </p:nvPr>
        </p:nvSpPr>
        <p:spPr>
          <a:xfrm>
            <a:off x="6172200" y="1825625"/>
            <a:ext cx="5655650" cy="42514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2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Nunito Sans ExtraBold"/>
              <a:buNone/>
              <a:defRPr b="1" i="0" sz="4400" u="none" cap="none" strike="noStrike">
                <a:solidFill>
                  <a:schemeClr val="accent1"/>
                </a:solidFill>
                <a:latin typeface="Nunito Sans ExtraBold"/>
                <a:ea typeface="Nunito Sans ExtraBold"/>
                <a:cs typeface="Nunito Sans ExtraBold"/>
                <a:sym typeface="Nunito Sans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4"/>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unito Sans"/>
                <a:ea typeface="Nunito Sans"/>
                <a:cs typeface="Nunito Sans"/>
                <a:sym typeface="Nuni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Nunito Sans"/>
                <a:ea typeface="Nunito Sans"/>
                <a:cs typeface="Nunito Sans"/>
                <a:sym typeface="Nuni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Nunito Sans Light"/>
                <a:ea typeface="Nunito Sans Light"/>
                <a:cs typeface="Nunito Sans Light"/>
                <a:sym typeface="Nunito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cap="flat" cmpd="sng" w="19050">
            <a:solidFill>
              <a:schemeClr val="dk1"/>
            </a:solidFill>
            <a:prstDash val="solid"/>
            <a:miter lim="800000"/>
            <a:headEnd len="sm" w="sm" type="none"/>
            <a:tailEnd len="sm" w="sm" type="none"/>
          </a:ln>
        </p:spPr>
      </p:cxnSp>
      <p:pic>
        <p:nvPicPr>
          <p:cNvPr id="16" name="Google Shape;16;p24"/>
          <p:cNvPicPr preferRelativeResize="0"/>
          <p:nvPr/>
        </p:nvPicPr>
        <p:blipFill rotWithShape="1">
          <a:blip r:embed="rId1">
            <a:alphaModFix/>
          </a:blip>
          <a:srcRect b="0" l="0" r="0" t="0"/>
          <a:stretch/>
        </p:blipFill>
        <p:spPr>
          <a:xfrm>
            <a:off x="360000" y="183852"/>
            <a:ext cx="1065600" cy="3599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24.png"/><Relationship Id="rId5"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globe with a map on it&#10;&#10;Description automatically generated" id="101" name="Google Shape;101;p1"/>
          <p:cNvPicPr preferRelativeResize="0"/>
          <p:nvPr>
            <p:ph idx="2" type="pic"/>
          </p:nvPr>
        </p:nvPicPr>
        <p:blipFill rotWithShape="1">
          <a:blip r:embed="rId3">
            <a:alphaModFix/>
          </a:blip>
          <a:srcRect b="12500" l="0" r="0" t="12500"/>
          <a:stretch/>
        </p:blipFill>
        <p:spPr>
          <a:xfrm>
            <a:off x="0" y="0"/>
            <a:ext cx="6096000" cy="6858000"/>
          </a:xfrm>
          <a:prstGeom prst="rect">
            <a:avLst/>
          </a:prstGeom>
          <a:solidFill>
            <a:schemeClr val="dk1"/>
          </a:solidFill>
          <a:ln>
            <a:noFill/>
          </a:ln>
        </p:spPr>
      </p:pic>
      <p:sp>
        <p:nvSpPr>
          <p:cNvPr id="102" name="Google Shape;102;p1"/>
          <p:cNvSpPr txBox="1"/>
          <p:nvPr>
            <p:ph idx="11" type="ftr"/>
          </p:nvPr>
        </p:nvSpPr>
        <p:spPr>
          <a:xfrm>
            <a:off x="6826101" y="1614642"/>
            <a:ext cx="5150309" cy="230548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2800" u="sng">
                <a:solidFill>
                  <a:srgbClr val="C00000"/>
                </a:solidFill>
              </a:rPr>
              <a:t>Theme 6</a:t>
            </a:r>
            <a:endParaRPr/>
          </a:p>
          <a:p>
            <a:pPr indent="0" lvl="0" marL="0" rtl="0" algn="l">
              <a:lnSpc>
                <a:spcPct val="100000"/>
              </a:lnSpc>
              <a:spcBef>
                <a:spcPts val="0"/>
              </a:spcBef>
              <a:spcAft>
                <a:spcPts val="0"/>
              </a:spcAft>
              <a:buSzPts val="1400"/>
              <a:buNone/>
            </a:pPr>
            <a:r>
              <a:rPr lang="en-GB" sz="2800"/>
              <a:t>Qualifications and Credentials Platform (QCP) – Training on QCP concepts and tools</a:t>
            </a:r>
            <a:endParaRPr sz="2800"/>
          </a:p>
        </p:txBody>
      </p:sp>
      <p:sp>
        <p:nvSpPr>
          <p:cNvPr id="103" name="Google Shape;103;p1"/>
          <p:cNvSpPr txBox="1"/>
          <p:nvPr>
            <p:ph idx="1" type="body"/>
          </p:nvPr>
        </p:nvSpPr>
        <p:spPr>
          <a:xfrm>
            <a:off x="6454775" y="4084373"/>
            <a:ext cx="5378450" cy="3307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None/>
            </a:pPr>
            <a:r>
              <a:rPr lang="en-GB" sz="1600">
                <a:latin typeface="Calibri"/>
                <a:ea typeface="Calibri"/>
                <a:cs typeface="Calibri"/>
                <a:sym typeface="Calibri"/>
              </a:rPr>
              <a:t>Forum of the institutions of National Qualifications Frameworks</a:t>
            </a:r>
            <a:endParaRPr sz="1600"/>
          </a:p>
        </p:txBody>
      </p:sp>
      <p:sp>
        <p:nvSpPr>
          <p:cNvPr id="104" name="Google Shape;104;p1"/>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GB"/>
              <a:t>18 – 20  June 2024</a:t>
            </a:r>
            <a:endParaRPr/>
          </a:p>
        </p:txBody>
      </p:sp>
      <p:pic>
        <p:nvPicPr>
          <p:cNvPr descr="A close-up of a logo&#10;&#10;Description automatically generated" id="105" name="Google Shape;105;p1"/>
          <p:cNvPicPr preferRelativeResize="0"/>
          <p:nvPr/>
        </p:nvPicPr>
        <p:blipFill rotWithShape="1">
          <a:blip r:embed="rId4">
            <a:alphaModFix/>
          </a:blip>
          <a:srcRect b="0" l="0" r="0" t="0"/>
          <a:stretch/>
        </p:blipFill>
        <p:spPr>
          <a:xfrm>
            <a:off x="1282263" y="268951"/>
            <a:ext cx="3878316" cy="698001"/>
          </a:xfrm>
          <a:prstGeom prst="rect">
            <a:avLst/>
          </a:prstGeom>
          <a:noFill/>
          <a:ln>
            <a:noFill/>
          </a:ln>
        </p:spPr>
      </p:pic>
      <p:pic>
        <p:nvPicPr>
          <p:cNvPr id="106" name="Google Shape;106;p1"/>
          <p:cNvPicPr preferRelativeResize="0"/>
          <p:nvPr/>
        </p:nvPicPr>
        <p:blipFill rotWithShape="1">
          <a:blip r:embed="rId5">
            <a:alphaModFix/>
          </a:blip>
          <a:srcRect b="0" l="0" r="0" t="0"/>
          <a:stretch/>
        </p:blipFill>
        <p:spPr>
          <a:xfrm>
            <a:off x="7325958" y="6035040"/>
            <a:ext cx="3507294" cy="448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
          <p:cNvSpPr txBox="1"/>
          <p:nvPr>
            <p:ph idx="1" type="body"/>
          </p:nvPr>
        </p:nvSpPr>
        <p:spPr>
          <a:xfrm>
            <a:off x="846775" y="2439898"/>
            <a:ext cx="7508949" cy="274170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GB" sz="1600"/>
              <a:t>[SLIDO]</a:t>
            </a:r>
            <a:endParaRPr sz="1600"/>
          </a:p>
        </p:txBody>
      </p:sp>
      <p:sp>
        <p:nvSpPr>
          <p:cNvPr id="193" name="Google Shape;193;p4"/>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94" name="Google Shape;194;p4"/>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95" name="Google Shape;195;p4"/>
          <p:cNvSpPr txBox="1"/>
          <p:nvPr/>
        </p:nvSpPr>
        <p:spPr>
          <a:xfrm>
            <a:off x="740100" y="844995"/>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Purposes and Users of Qualification Databases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199" name="Shape 199"/>
        <p:cNvGrpSpPr/>
        <p:nvPr/>
      </p:nvGrpSpPr>
      <p:grpSpPr>
        <a:xfrm>
          <a:off x="0" y="0"/>
          <a:ext cx="0" cy="0"/>
          <a:chOff x="0" y="0"/>
          <a:chExt cx="0" cy="0"/>
        </a:xfrm>
      </p:grpSpPr>
      <p:sp>
        <p:nvSpPr>
          <p:cNvPr id="200" name="Google Shape;200;p2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01" name="Google Shape;201;p21"/>
          <p:cNvSpPr/>
          <p:nvPr/>
        </p:nvSpPr>
        <p:spPr>
          <a:xfrm>
            <a:off x="6286500" y="396850"/>
            <a:ext cx="5524500" cy="891540"/>
          </a:xfrm>
          <a:prstGeom prst="roundRect">
            <a:avLst>
              <a:gd fmla="val 16667" name="adj"/>
            </a:avLst>
          </a:prstGeom>
          <a:solidFill>
            <a:srgbClr val="F4F4F4"/>
          </a:solidFill>
          <a:ln>
            <a:noFill/>
          </a:ln>
        </p:spPr>
        <p:txBody>
          <a:bodyPr anchorCtr="0" anchor="ctr" bIns="45700" lIns="317500" spcFirstLastPara="1" rIns="1143000" wrap="square" tIns="45700">
            <a:normAutofit/>
          </a:bodyPr>
          <a:lstStyle/>
          <a:p>
            <a:pPr indent="0" lvl="0" marL="0" marR="0" rtl="0" algn="l">
              <a:lnSpc>
                <a:spcPct val="100000"/>
              </a:lnSpc>
              <a:spcBef>
                <a:spcPts val="0"/>
              </a:spcBef>
              <a:spcAft>
                <a:spcPts val="0"/>
              </a:spcAft>
              <a:buNone/>
            </a:pPr>
            <a:r>
              <a:rPr b="0" i="0" lang="en-GB" sz="2000" u="none" cap="none" strike="noStrike">
                <a:solidFill>
                  <a:srgbClr val="5B5B5B"/>
                </a:solidFill>
                <a:latin typeface="Arial"/>
                <a:ea typeface="Arial"/>
                <a:cs typeface="Arial"/>
                <a:sym typeface="Arial"/>
              </a:rPr>
              <a:t>Please download and install the Slido app on all computers you use</a:t>
            </a:r>
            <a:endParaRPr b="0" i="0" sz="2000" u="none" cap="none" strike="noStrike">
              <a:solidFill>
                <a:srgbClr val="5B5B5B"/>
              </a:solidFill>
              <a:latin typeface="Arial"/>
              <a:ea typeface="Arial"/>
              <a:cs typeface="Arial"/>
              <a:sym typeface="Arial"/>
            </a:endParaRPr>
          </a:p>
        </p:txBody>
      </p:sp>
      <p:pic>
        <p:nvPicPr>
          <p:cNvPr id="202" name="Google Shape;202;p21"/>
          <p:cNvPicPr preferRelativeResize="0"/>
          <p:nvPr/>
        </p:nvPicPr>
        <p:blipFill rotWithShape="1">
          <a:blip r:embed="rId3">
            <a:alphaModFix/>
          </a:blip>
          <a:srcRect b="0" l="0" r="0" t="0"/>
          <a:stretch/>
        </p:blipFill>
        <p:spPr>
          <a:xfrm>
            <a:off x="10826048" y="543954"/>
            <a:ext cx="597332" cy="597332"/>
          </a:xfrm>
          <a:prstGeom prst="rect">
            <a:avLst/>
          </a:prstGeom>
          <a:noFill/>
          <a:ln>
            <a:noFill/>
          </a:ln>
        </p:spPr>
      </p:pic>
      <p:pic>
        <p:nvPicPr>
          <p:cNvPr id="203" name="Google Shape;203;p21"/>
          <p:cNvPicPr preferRelativeResize="0"/>
          <p:nvPr/>
        </p:nvPicPr>
        <p:blipFill rotWithShape="1">
          <a:blip r:embed="rId4">
            <a:alphaModFix/>
          </a:blip>
          <a:srcRect b="0" l="0" r="0" t="0"/>
          <a:stretch/>
        </p:blipFill>
        <p:spPr>
          <a:xfrm>
            <a:off x="3901440" y="617220"/>
            <a:ext cx="1036320" cy="450799"/>
          </a:xfrm>
          <a:prstGeom prst="rect">
            <a:avLst/>
          </a:prstGeom>
          <a:noFill/>
          <a:ln>
            <a:noFill/>
          </a:ln>
        </p:spPr>
      </p:pic>
      <p:pic>
        <p:nvPicPr>
          <p:cNvPr id="204" name="Google Shape;204;p21"/>
          <p:cNvPicPr preferRelativeResize="0"/>
          <p:nvPr/>
        </p:nvPicPr>
        <p:blipFill rotWithShape="1">
          <a:blip r:embed="rId5">
            <a:alphaModFix/>
          </a:blip>
          <a:srcRect b="0" l="0" r="0" t="0"/>
          <a:stretch/>
        </p:blipFill>
        <p:spPr>
          <a:xfrm>
            <a:off x="1158240" y="2270760"/>
            <a:ext cx="2316480" cy="2316480"/>
          </a:xfrm>
          <a:prstGeom prst="rect">
            <a:avLst/>
          </a:prstGeom>
          <a:noFill/>
          <a:ln>
            <a:noFill/>
          </a:ln>
        </p:spPr>
      </p:pic>
      <p:sp>
        <p:nvSpPr>
          <p:cNvPr id="205" name="Google Shape;205;p21"/>
          <p:cNvSpPr/>
          <p:nvPr/>
        </p:nvSpPr>
        <p:spPr>
          <a:xfrm>
            <a:off x="3901440" y="2571750"/>
            <a:ext cx="7315199" cy="1714500"/>
          </a:xfrm>
          <a:prstGeom prst="rect">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GB" sz="4000" u="none" cap="none" strike="noStrike">
                <a:solidFill>
                  <a:srgbClr val="5B5B5B"/>
                </a:solidFill>
                <a:latin typeface="Arial"/>
                <a:ea typeface="Arial"/>
                <a:cs typeface="Arial"/>
                <a:sym typeface="Arial"/>
              </a:rPr>
              <a:t>Please fill in the survey</a:t>
            </a:r>
            <a:endParaRPr b="1" i="0" sz="4000" u="none" cap="none" strike="noStrike">
              <a:solidFill>
                <a:srgbClr val="5B5B5B"/>
              </a:solidFill>
              <a:latin typeface="Arial"/>
              <a:ea typeface="Arial"/>
              <a:cs typeface="Arial"/>
              <a:sym typeface="Arial"/>
            </a:endParaRPr>
          </a:p>
        </p:txBody>
      </p:sp>
      <p:sp>
        <p:nvSpPr>
          <p:cNvPr id="206" name="Google Shape;206;p21"/>
          <p:cNvSpPr/>
          <p:nvPr/>
        </p:nvSpPr>
        <p:spPr>
          <a:xfrm>
            <a:off x="3901440" y="6032500"/>
            <a:ext cx="7315199" cy="45079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1" i="0" lang="en-GB" sz="2200" u="none" cap="none" strike="noStrike">
                <a:solidFill>
                  <a:srgbClr val="5B5B5B"/>
                </a:solidFill>
                <a:latin typeface="Arial"/>
                <a:ea typeface="Arial"/>
                <a:cs typeface="Arial"/>
                <a:sym typeface="Arial"/>
              </a:rPr>
              <a:t>ⓘ</a:t>
            </a:r>
            <a:r>
              <a:rPr b="0" i="0" lang="en-GB" sz="2000" u="none" cap="none" strike="noStrike">
                <a:solidFill>
                  <a:srgbClr val="5B5B5B"/>
                </a:solidFill>
                <a:latin typeface="Arial"/>
                <a:ea typeface="Arial"/>
                <a:cs typeface="Arial"/>
                <a:sym typeface="Arial"/>
              </a:rPr>
              <a:t> Start presenting to display the poll results on this slide.</a:t>
            </a:r>
            <a:endParaRPr b="0" i="0" sz="2000" u="none" cap="none" strike="noStrike">
              <a:solidFill>
                <a:srgbClr val="5B5B5B"/>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e52f4180bd_0_3"/>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pic>
        <p:nvPicPr>
          <p:cNvPr descr="A diagram of a company&#10;&#10;Description automatically generated" id="213" name="Google Shape;213;g2e52f4180bd_0_3"/>
          <p:cNvPicPr preferRelativeResize="0"/>
          <p:nvPr/>
        </p:nvPicPr>
        <p:blipFill rotWithShape="1">
          <a:blip r:embed="rId3">
            <a:alphaModFix/>
          </a:blip>
          <a:srcRect b="0" l="0" r="0" t="0"/>
          <a:stretch/>
        </p:blipFill>
        <p:spPr>
          <a:xfrm>
            <a:off x="1965024" y="57382"/>
            <a:ext cx="7374350" cy="6311887"/>
          </a:xfrm>
          <a:prstGeom prst="rect">
            <a:avLst/>
          </a:prstGeom>
          <a:noFill/>
          <a:ln>
            <a:noFill/>
          </a:ln>
        </p:spPr>
      </p:pic>
      <p:sp>
        <p:nvSpPr>
          <p:cNvPr id="214" name="Google Shape;214;g2e52f4180bd_0_3"/>
          <p:cNvSpPr txBox="1"/>
          <p:nvPr/>
        </p:nvSpPr>
        <p:spPr>
          <a:xfrm>
            <a:off x="7975786" y="2611614"/>
            <a:ext cx="3528757" cy="405499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Purposes and Users of Qualification Databases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7"/>
          <p:cNvSpPr txBox="1"/>
          <p:nvPr>
            <p:ph idx="1" type="body"/>
          </p:nvPr>
        </p:nvSpPr>
        <p:spPr>
          <a:xfrm>
            <a:off x="740099" y="2792650"/>
            <a:ext cx="5072121" cy="331372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SzPct val="129032"/>
              <a:buNone/>
            </a:pPr>
            <a:r>
              <a:rPr b="1" lang="en-GB"/>
              <a:t>Importance in International Context</a:t>
            </a:r>
            <a:endParaRPr/>
          </a:p>
          <a:p>
            <a:pPr indent="-300037" lvl="0" marL="457200" rtl="0" algn="l">
              <a:lnSpc>
                <a:spcPct val="100000"/>
              </a:lnSpc>
              <a:spcBef>
                <a:spcPts val="1000"/>
              </a:spcBef>
              <a:spcAft>
                <a:spcPts val="0"/>
              </a:spcAft>
              <a:buClr>
                <a:schemeClr val="accent1"/>
              </a:buClr>
              <a:buSzPct val="100000"/>
              <a:buChar char="•"/>
            </a:pPr>
            <a:r>
              <a:rPr lang="en-GB"/>
              <a:t>Facilitates cross-border recognition of qualifications</a:t>
            </a:r>
            <a:endParaRPr/>
          </a:p>
          <a:p>
            <a:pPr indent="-300037" lvl="0" marL="457200" rtl="0" algn="l">
              <a:lnSpc>
                <a:spcPct val="100000"/>
              </a:lnSpc>
              <a:spcBef>
                <a:spcPts val="1000"/>
              </a:spcBef>
              <a:spcAft>
                <a:spcPts val="0"/>
              </a:spcAft>
              <a:buClr>
                <a:schemeClr val="accent1"/>
              </a:buClr>
              <a:buSzPct val="100000"/>
              <a:buChar char="•"/>
            </a:pPr>
            <a:r>
              <a:rPr lang="en-GB"/>
              <a:t>Enhances mobility of students and professionals</a:t>
            </a:r>
            <a:endParaRPr/>
          </a:p>
          <a:p>
            <a:pPr indent="-300037" lvl="0" marL="457200" rtl="0" algn="l">
              <a:lnSpc>
                <a:spcPct val="100000"/>
              </a:lnSpc>
              <a:spcBef>
                <a:spcPts val="1000"/>
              </a:spcBef>
              <a:spcAft>
                <a:spcPts val="0"/>
              </a:spcAft>
              <a:buClr>
                <a:schemeClr val="accent1"/>
              </a:buClr>
              <a:buSzPct val="100000"/>
              <a:buChar char="•"/>
            </a:pPr>
            <a:r>
              <a:rPr lang="en-GB"/>
              <a:t>Information-sharing real time - comparability, transparency, harmonisation</a:t>
            </a:r>
            <a:endParaRPr/>
          </a:p>
          <a:p>
            <a:pPr indent="-300037" lvl="0" marL="457200" rtl="0" algn="l">
              <a:lnSpc>
                <a:spcPct val="100000"/>
              </a:lnSpc>
              <a:spcBef>
                <a:spcPts val="1000"/>
              </a:spcBef>
              <a:spcAft>
                <a:spcPts val="0"/>
              </a:spcAft>
              <a:buClr>
                <a:schemeClr val="accent1"/>
              </a:buClr>
              <a:buSzPct val="100000"/>
              <a:buChar char="•"/>
            </a:pPr>
            <a:r>
              <a:rPr lang="en-GB"/>
              <a:t>Supports international collaboration, </a:t>
            </a:r>
            <a:endParaRPr/>
          </a:p>
          <a:p>
            <a:pPr indent="-63500" lvl="0" marL="228600" rtl="0" algn="l">
              <a:lnSpc>
                <a:spcPct val="90000"/>
              </a:lnSpc>
              <a:spcBef>
                <a:spcPts val="1000"/>
              </a:spcBef>
              <a:spcAft>
                <a:spcPts val="0"/>
              </a:spcAft>
              <a:buClr>
                <a:schemeClr val="dk1"/>
              </a:buClr>
              <a:buSzPct val="209677"/>
              <a:buNone/>
            </a:pPr>
            <a:r>
              <a:t/>
            </a:r>
            <a:endParaRPr sz="1600"/>
          </a:p>
        </p:txBody>
      </p:sp>
      <p:sp>
        <p:nvSpPr>
          <p:cNvPr id="220" name="Google Shape;220;p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21" name="Google Shape;221;p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22" name="Google Shape;222;p7"/>
          <p:cNvSpPr txBox="1"/>
          <p:nvPr/>
        </p:nvSpPr>
        <p:spPr>
          <a:xfrm>
            <a:off x="1633479" y="409709"/>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Role of Qualifications Databases in the International Context</a:t>
            </a:r>
            <a:endParaRPr b="0" i="0" sz="1400" u="none" cap="none" strike="noStrike">
              <a:solidFill>
                <a:srgbClr val="000000"/>
              </a:solidFill>
              <a:latin typeface="Arial"/>
              <a:ea typeface="Arial"/>
              <a:cs typeface="Arial"/>
              <a:sym typeface="Arial"/>
            </a:endParaRPr>
          </a:p>
        </p:txBody>
      </p:sp>
      <p:sp>
        <p:nvSpPr>
          <p:cNvPr id="223" name="Google Shape;223;p7"/>
          <p:cNvSpPr txBox="1"/>
          <p:nvPr/>
        </p:nvSpPr>
        <p:spPr>
          <a:xfrm>
            <a:off x="6260232" y="2792650"/>
            <a:ext cx="5571768" cy="331372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Nunito Sans"/>
                <a:ea typeface="Nunito Sans"/>
                <a:cs typeface="Nunito Sans"/>
                <a:sym typeface="Nunito Sans"/>
              </a:rPr>
              <a:t>Case Studies</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rgbClr val="00A643"/>
              </a:buClr>
              <a:buSzPts val="2200"/>
              <a:buFont typeface="Arial"/>
              <a:buChar char="•"/>
            </a:pPr>
            <a:r>
              <a:rPr b="0" i="0" lang="en-GB" sz="2200" u="none" cap="none" strike="noStrike">
                <a:solidFill>
                  <a:srgbClr val="24282A"/>
                </a:solidFill>
                <a:latin typeface="Nunito Sans"/>
                <a:ea typeface="Nunito Sans"/>
                <a:cs typeface="Nunito Sans"/>
                <a:sym typeface="Nunito Sans"/>
              </a:rPr>
              <a:t>Referencing of NQFs to RQFs / ACQF</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rgbClr val="00A643"/>
              </a:buClr>
              <a:buSzPts val="2200"/>
              <a:buFont typeface="Arial"/>
              <a:buChar char="•"/>
            </a:pPr>
            <a:r>
              <a:rPr b="0" i="0" lang="en-GB" sz="2200" u="none" cap="none" strike="noStrike">
                <a:solidFill>
                  <a:srgbClr val="24282A"/>
                </a:solidFill>
                <a:latin typeface="Nunito Sans"/>
                <a:ea typeface="Nunito Sans"/>
                <a:cs typeface="Nunito Sans"/>
                <a:sym typeface="Nunito Sans"/>
              </a:rPr>
              <a:t>Use of RQF / ACQF levels on newly issued qualifications (upon referencing)</a:t>
            </a:r>
            <a:endParaRPr b="0" i="0" sz="2200" u="none" cap="none" strike="noStrike">
              <a:solidFill>
                <a:srgbClr val="24282A"/>
              </a:solidFill>
              <a:latin typeface="Nunito Sans"/>
              <a:ea typeface="Nunito Sans"/>
              <a:cs typeface="Nunito Sans"/>
              <a:sym typeface="Nunito Sans"/>
            </a:endParaRPr>
          </a:p>
          <a:p>
            <a:pPr indent="-300037" lvl="0" marL="457200" marR="0" rtl="0" algn="l">
              <a:lnSpc>
                <a:spcPct val="100000"/>
              </a:lnSpc>
              <a:spcBef>
                <a:spcPts val="1000"/>
              </a:spcBef>
              <a:spcAft>
                <a:spcPts val="0"/>
              </a:spcAft>
              <a:buClr>
                <a:srgbClr val="00A643"/>
              </a:buClr>
              <a:buSzPts val="2200"/>
              <a:buFont typeface="Arial"/>
              <a:buChar char="•"/>
            </a:pPr>
            <a:r>
              <a:rPr b="0" i="0" lang="en-GB" sz="2200" u="none" cap="none" strike="noStrike">
                <a:solidFill>
                  <a:srgbClr val="24282A"/>
                </a:solidFill>
                <a:latin typeface="Nunito Sans"/>
                <a:ea typeface="Nunito Sans"/>
                <a:cs typeface="Nunito Sans"/>
                <a:sym typeface="Nunito Sans"/>
              </a:rPr>
              <a:t>Recognition of qualifications within the African Union</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rgbClr val="00A643"/>
              </a:buClr>
              <a:buSzPts val="2200"/>
              <a:buFont typeface="Arial"/>
              <a:buChar char="•"/>
            </a:pPr>
            <a:r>
              <a:rPr b="0" i="0" lang="en-GB" sz="2200" u="none" cap="none" strike="noStrike">
                <a:solidFill>
                  <a:srgbClr val="24282A"/>
                </a:solidFill>
                <a:latin typeface="Nunito Sans"/>
                <a:ea typeface="Nunito Sans"/>
                <a:cs typeface="Nunito Sans"/>
                <a:sym typeface="Nunito Sans"/>
              </a:rPr>
              <a:t>Cross-border education programmes and learning &amp; labour mobility</a:t>
            </a:r>
            <a:endParaRPr b="0" i="0" sz="1400" u="none" cap="none" strike="noStrike">
              <a:solidFill>
                <a:srgbClr val="000000"/>
              </a:solidFill>
              <a:latin typeface="Arial"/>
              <a:ea typeface="Arial"/>
              <a:cs typeface="Arial"/>
              <a:sym typeface="Arial"/>
            </a:endParaRPr>
          </a:p>
        </p:txBody>
      </p:sp>
      <p:pic>
        <p:nvPicPr>
          <p:cNvPr descr="Books on shelf with solid fill" id="224" name="Google Shape;224;p7"/>
          <p:cNvPicPr preferRelativeResize="0"/>
          <p:nvPr/>
        </p:nvPicPr>
        <p:blipFill rotWithShape="1">
          <a:blip r:embed="rId3">
            <a:alphaModFix/>
          </a:blip>
          <a:srcRect b="0" l="0" r="0" t="0"/>
          <a:stretch/>
        </p:blipFill>
        <p:spPr>
          <a:xfrm>
            <a:off x="6260232" y="1910517"/>
            <a:ext cx="800671" cy="800671"/>
          </a:xfrm>
          <a:prstGeom prst="rect">
            <a:avLst/>
          </a:prstGeom>
          <a:noFill/>
          <a:ln>
            <a:noFill/>
          </a:ln>
        </p:spPr>
      </p:pic>
      <p:pic>
        <p:nvPicPr>
          <p:cNvPr descr="Globe with solid fill" id="225" name="Google Shape;225;p7"/>
          <p:cNvPicPr preferRelativeResize="0"/>
          <p:nvPr/>
        </p:nvPicPr>
        <p:blipFill rotWithShape="1">
          <a:blip r:embed="rId4">
            <a:alphaModFix/>
          </a:blip>
          <a:srcRect b="0" l="0" r="0" t="0"/>
          <a:stretch/>
        </p:blipFill>
        <p:spPr>
          <a:xfrm>
            <a:off x="576805" y="1830835"/>
            <a:ext cx="839636" cy="8396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txBox="1"/>
          <p:nvPr>
            <p:ph idx="1" type="body"/>
          </p:nvPr>
        </p:nvSpPr>
        <p:spPr>
          <a:xfrm>
            <a:off x="620110" y="2935706"/>
            <a:ext cx="5043538" cy="283447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en-GB" sz="2200"/>
              <a:t>Steps</a:t>
            </a:r>
            <a:endParaRPr/>
          </a:p>
          <a:p>
            <a:pPr indent="-300037" lvl="0" marL="457200" rtl="0" algn="l">
              <a:lnSpc>
                <a:spcPct val="100000"/>
              </a:lnSpc>
              <a:spcBef>
                <a:spcPts val="1000"/>
              </a:spcBef>
              <a:spcAft>
                <a:spcPts val="0"/>
              </a:spcAft>
              <a:buClr>
                <a:schemeClr val="accent1"/>
              </a:buClr>
              <a:buSzPts val="2200"/>
              <a:buChar char="•"/>
            </a:pPr>
            <a:r>
              <a:rPr lang="en-GB" sz="2200"/>
              <a:t>Identify and list all existing qualifications</a:t>
            </a:r>
            <a:endParaRPr/>
          </a:p>
          <a:p>
            <a:pPr indent="-300037" lvl="0" marL="457200" rtl="0" algn="l">
              <a:lnSpc>
                <a:spcPct val="100000"/>
              </a:lnSpc>
              <a:spcBef>
                <a:spcPts val="1000"/>
              </a:spcBef>
              <a:spcAft>
                <a:spcPts val="0"/>
              </a:spcAft>
              <a:buClr>
                <a:schemeClr val="accent1"/>
              </a:buClr>
              <a:buSzPts val="2200"/>
              <a:buChar char="•"/>
            </a:pPr>
            <a:r>
              <a:rPr lang="en-GB" sz="2200"/>
              <a:t>Categorise qualifications by level, field, and awarding body</a:t>
            </a:r>
            <a:endParaRPr/>
          </a:p>
          <a:p>
            <a:pPr indent="-300037" lvl="0" marL="457200" rtl="0" algn="l">
              <a:lnSpc>
                <a:spcPct val="100000"/>
              </a:lnSpc>
              <a:spcBef>
                <a:spcPts val="1000"/>
              </a:spcBef>
              <a:spcAft>
                <a:spcPts val="0"/>
              </a:spcAft>
              <a:buClr>
                <a:schemeClr val="accent1"/>
              </a:buClr>
              <a:buSzPts val="2200"/>
              <a:buChar char="•"/>
            </a:pPr>
            <a:r>
              <a:rPr lang="en-GB" sz="2200"/>
              <a:t>Use tools like surveys, databases, and official records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31" name="Google Shape;231;p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32" name="Google Shape;232;p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33" name="Google Shape;233;p8"/>
          <p:cNvSpPr txBox="1"/>
          <p:nvPr/>
        </p:nvSpPr>
        <p:spPr>
          <a:xfrm>
            <a:off x="1323549" y="413068"/>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a:t>
            </a:r>
            <a:r>
              <a:rPr b="1" i="0" lang="en-GB" sz="4400" u="sng" cap="none" strike="noStrike">
                <a:solidFill>
                  <a:schemeClr val="accent1"/>
                </a:solidFill>
                <a:latin typeface="Nunito Sans ExtraBold"/>
                <a:ea typeface="Nunito Sans ExtraBold"/>
                <a:cs typeface="Nunito Sans ExtraBold"/>
                <a:sym typeface="Nunito Sans ExtraBold"/>
              </a:rPr>
              <a:t>Data</a:t>
            </a:r>
            <a:endParaRPr b="0" i="0" sz="1400" u="none" cap="none" strike="noStrike">
              <a:solidFill>
                <a:srgbClr val="000000"/>
              </a:solidFill>
              <a:latin typeface="Arial"/>
              <a:ea typeface="Arial"/>
              <a:cs typeface="Arial"/>
              <a:sym typeface="Arial"/>
            </a:endParaRPr>
          </a:p>
        </p:txBody>
      </p:sp>
      <p:sp>
        <p:nvSpPr>
          <p:cNvPr id="234" name="Google Shape;234;p8"/>
          <p:cNvSpPr txBox="1"/>
          <p:nvPr/>
        </p:nvSpPr>
        <p:spPr>
          <a:xfrm>
            <a:off x="6528354" y="2935706"/>
            <a:ext cx="4968994" cy="204158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4282A"/>
              </a:buClr>
              <a:buSzPts val="2800"/>
              <a:buFont typeface="Arial"/>
              <a:buNone/>
            </a:pPr>
            <a:r>
              <a:rPr b="1" i="0" lang="en-GB" sz="2200" u="none" cap="none" strike="noStrike">
                <a:solidFill>
                  <a:srgbClr val="24282A"/>
                </a:solidFill>
                <a:latin typeface="Nunito Sans"/>
                <a:ea typeface="Nunito Sans"/>
                <a:cs typeface="Nunito Sans"/>
                <a:sym typeface="Nunito Sans"/>
              </a:rPr>
              <a:t>Tools and Techniques</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rgbClr val="00A643"/>
              </a:buClr>
              <a:buSzPts val="2200"/>
              <a:buFont typeface="Arial"/>
              <a:buChar char="•"/>
            </a:pPr>
            <a:r>
              <a:rPr b="0" i="0" lang="en-GB" sz="2200" u="none" cap="none" strike="noStrike">
                <a:solidFill>
                  <a:srgbClr val="24282A"/>
                </a:solidFill>
                <a:latin typeface="Nunito Sans"/>
                <a:ea typeface="Nunito Sans"/>
                <a:cs typeface="Nunito Sans"/>
                <a:sym typeface="Nunito Sans"/>
              </a:rPr>
              <a:t>National education databases</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rgbClr val="00A643"/>
              </a:buClr>
              <a:buSzPts val="2200"/>
              <a:buFont typeface="Arial"/>
              <a:buChar char="•"/>
            </a:pPr>
            <a:r>
              <a:rPr b="0" i="0" lang="en-GB" sz="2200" u="none" cap="none" strike="noStrike">
                <a:solidFill>
                  <a:srgbClr val="24282A"/>
                </a:solidFill>
                <a:latin typeface="Nunito Sans"/>
                <a:ea typeface="Nunito Sans"/>
                <a:cs typeface="Nunito Sans"/>
                <a:sym typeface="Nunito Sans"/>
              </a:rPr>
              <a:t>Collaboration with educational institutions and accreditation bodies</a:t>
            </a:r>
            <a:endParaRPr b="0" i="0" sz="1400" u="none" cap="none" strike="noStrike">
              <a:solidFill>
                <a:srgbClr val="000000"/>
              </a:solidFill>
              <a:latin typeface="Arial"/>
              <a:ea typeface="Arial"/>
              <a:cs typeface="Arial"/>
              <a:sym typeface="Arial"/>
            </a:endParaRPr>
          </a:p>
        </p:txBody>
      </p:sp>
      <p:pic>
        <p:nvPicPr>
          <p:cNvPr descr="Gears with solid fill" id="235" name="Google Shape;235;p8"/>
          <p:cNvPicPr preferRelativeResize="0"/>
          <p:nvPr/>
        </p:nvPicPr>
        <p:blipFill rotWithShape="1">
          <a:blip r:embed="rId3">
            <a:alphaModFix/>
          </a:blip>
          <a:srcRect b="0" l="0" r="0" t="0"/>
          <a:stretch/>
        </p:blipFill>
        <p:spPr>
          <a:xfrm>
            <a:off x="6464746" y="2002750"/>
            <a:ext cx="771982" cy="771982"/>
          </a:xfrm>
          <a:prstGeom prst="rect">
            <a:avLst/>
          </a:prstGeom>
          <a:noFill/>
          <a:ln>
            <a:noFill/>
          </a:ln>
        </p:spPr>
      </p:pic>
      <p:pic>
        <p:nvPicPr>
          <p:cNvPr descr="Chevron arrows with solid fill" id="236" name="Google Shape;236;p8"/>
          <p:cNvPicPr preferRelativeResize="0"/>
          <p:nvPr/>
        </p:nvPicPr>
        <p:blipFill rotWithShape="1">
          <a:blip r:embed="rId4">
            <a:alphaModFix/>
          </a:blip>
          <a:srcRect b="0" l="0" r="0" t="0"/>
          <a:stretch/>
        </p:blipFill>
        <p:spPr>
          <a:xfrm>
            <a:off x="932267" y="2002749"/>
            <a:ext cx="934537" cy="9345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0"/>
          <p:cNvSpPr txBox="1"/>
          <p:nvPr>
            <p:ph idx="1" type="body"/>
          </p:nvPr>
        </p:nvSpPr>
        <p:spPr>
          <a:xfrm>
            <a:off x="829565" y="2432370"/>
            <a:ext cx="7191314" cy="136709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b="1" lang="en-GB" sz="2400"/>
              <a:t>Establishing Minimum Data Fields</a:t>
            </a:r>
            <a:endParaRPr b="1" sz="2400"/>
          </a:p>
          <a:p>
            <a:pPr indent="-300037" lvl="0" marL="457200" rtl="0" algn="l">
              <a:lnSpc>
                <a:spcPct val="100000"/>
              </a:lnSpc>
              <a:spcBef>
                <a:spcPts val="1000"/>
              </a:spcBef>
              <a:spcAft>
                <a:spcPts val="0"/>
              </a:spcAft>
              <a:buClr>
                <a:schemeClr val="accent1"/>
              </a:buClr>
              <a:buSzPts val="2400"/>
              <a:buChar char="•"/>
            </a:pPr>
            <a:r>
              <a:rPr lang="en-GB" sz="2400"/>
              <a:t>Ensures consistency and completeness of data </a:t>
            </a:r>
            <a:endParaRPr sz="2400"/>
          </a:p>
          <a:p>
            <a:pPr indent="-300037" lvl="0" marL="457200" rtl="0" algn="l">
              <a:lnSpc>
                <a:spcPct val="100000"/>
              </a:lnSpc>
              <a:spcBef>
                <a:spcPts val="1000"/>
              </a:spcBef>
              <a:spcAft>
                <a:spcPts val="0"/>
              </a:spcAft>
              <a:buClr>
                <a:schemeClr val="accent1"/>
              </a:buClr>
              <a:buSzPts val="2400"/>
              <a:buChar char="•"/>
            </a:pPr>
            <a:r>
              <a:rPr lang="en-GB" sz="2400"/>
              <a:t>Facilitates interoperability and data exchange</a:t>
            </a:r>
            <a:endParaRPr sz="24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42" name="Google Shape;242;p1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43" name="Google Shape;243;p1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44" name="Google Shape;244;p10"/>
          <p:cNvSpPr txBox="1"/>
          <p:nvPr/>
        </p:nvSpPr>
        <p:spPr>
          <a:xfrm>
            <a:off x="740100" y="844995"/>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Data</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a:off x="3983421" y="4150662"/>
            <a:ext cx="3584028" cy="101543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6" name="Google Shape;246;p10"/>
          <p:cNvSpPr txBox="1"/>
          <p:nvPr/>
        </p:nvSpPr>
        <p:spPr>
          <a:xfrm>
            <a:off x="4621041" y="4469864"/>
            <a:ext cx="2520512" cy="3770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b="1" i="0" lang="en-GB" sz="2000" u="none" cap="none" strike="noStrike">
                <a:solidFill>
                  <a:schemeClr val="lt1"/>
                </a:solidFill>
                <a:latin typeface="Nunito Sans"/>
                <a:ea typeface="Nunito Sans"/>
                <a:cs typeface="Nunito Sans"/>
                <a:sym typeface="Nunito Sans"/>
              </a:rPr>
              <a:t>HOW IN 5 STEPS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aphicFrame>
        <p:nvGraphicFramePr>
          <p:cNvPr id="251" name="Google Shape;251;p11"/>
          <p:cNvGraphicFramePr/>
          <p:nvPr/>
        </p:nvGraphicFramePr>
        <p:xfrm>
          <a:off x="493985" y="2047402"/>
          <a:ext cx="3000000" cy="3000000"/>
        </p:xfrm>
        <a:graphic>
          <a:graphicData uri="http://schemas.openxmlformats.org/drawingml/2006/table">
            <a:tbl>
              <a:tblPr bandRow="1" firstCol="1" firstRow="1">
                <a:noFill/>
                <a:tableStyleId>{BD93008E-997F-4F54-A14B-F65F315390DD}</a:tableStyleId>
              </a:tblPr>
              <a:tblGrid>
                <a:gridCol w="1997000"/>
                <a:gridCol w="4064175"/>
                <a:gridCol w="4972700"/>
              </a:tblGrid>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Field Name</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Description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Example</a:t>
                      </a:r>
                      <a:endParaRPr sz="1500" u="none" cap="none" strike="noStrike">
                        <a:latin typeface="Nunito Sans"/>
                        <a:ea typeface="Nunito Sans"/>
                        <a:cs typeface="Nunito Sans"/>
                        <a:sym typeface="Nunito Sans"/>
                      </a:endParaRPr>
                    </a:p>
                  </a:txBody>
                  <a:tcPr marT="9525" marB="9525" marR="9525" marL="9525" anchor="ctr"/>
                </a:tc>
              </a:tr>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Qualification Title</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official name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Bachelor's Degree in Engineering</a:t>
                      </a:r>
                      <a:endParaRPr sz="1500" u="none" cap="none" strike="noStrike">
                        <a:latin typeface="Nunito Sans"/>
                        <a:ea typeface="Nunito Sans"/>
                        <a:cs typeface="Nunito Sans"/>
                        <a:sym typeface="Nunito Sans"/>
                      </a:endParaRPr>
                    </a:p>
                  </a:txBody>
                  <a:tcPr marT="9525" marB="9525" marR="9525" marL="9525" anchor="ctr"/>
                </a:tc>
              </a:tr>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Qualification Level</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level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QF Level 6</a:t>
                      </a:r>
                      <a:endParaRPr sz="1500" u="none" cap="none" strike="noStrike">
                        <a:latin typeface="Nunito Sans"/>
                        <a:ea typeface="Nunito Sans"/>
                        <a:cs typeface="Nunito Sans"/>
                        <a:sym typeface="Nunito Sans"/>
                      </a:endParaRPr>
                    </a:p>
                  </a:txBody>
                  <a:tcPr marT="9525" marB="9525" marR="9525" marL="9525" anchor="ctr"/>
                </a:tc>
              </a:tr>
              <a:tr h="5760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Field of Study</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specific area or discipline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Mechanical Engineering</a:t>
                      </a:r>
                      <a:endParaRPr sz="1500" u="none" cap="none" strike="noStrike">
                        <a:latin typeface="Nunito Sans"/>
                        <a:ea typeface="Nunito Sans"/>
                        <a:cs typeface="Nunito Sans"/>
                        <a:sym typeface="Nunito Sans"/>
                      </a:endParaRPr>
                    </a:p>
                  </a:txBody>
                  <a:tcPr marT="9525" marB="9525" marR="9525" marL="9525" anchor="ctr"/>
                </a:tc>
              </a:tr>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Awarding Body</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Institution that issues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University of Nairobi</a:t>
                      </a:r>
                      <a:endParaRPr sz="1500" u="none" cap="none" strike="noStrike">
                        <a:latin typeface="Nunito Sans"/>
                        <a:ea typeface="Nunito Sans"/>
                        <a:cs typeface="Nunito Sans"/>
                        <a:sym typeface="Nunito Sans"/>
                      </a:endParaRPr>
                    </a:p>
                  </a:txBody>
                  <a:tcPr marT="9525" marB="9525" marR="9525" marL="9525" anchor="ctr"/>
                </a:tc>
              </a:tr>
              <a:tr h="5760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Date of Award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date when the qualification was awarded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June 2020</a:t>
                      </a:r>
                      <a:endParaRPr sz="1500" u="none" cap="none" strike="noStrike">
                        <a:latin typeface="Nunito Sans"/>
                        <a:ea typeface="Nunito Sans"/>
                        <a:cs typeface="Nunito Sans"/>
                        <a:sym typeface="Nunito Sans"/>
                      </a:endParaRPr>
                    </a:p>
                  </a:txBody>
                  <a:tcPr marT="9525" marB="9525" marR="9525" marL="9525" anchor="ctr"/>
                </a:tc>
              </a:tr>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Learning Outcomes</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Skills and competencies gained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Ability to design mechanical systems</a:t>
                      </a:r>
                      <a:endParaRPr sz="1500" u="none" cap="none" strike="noStrike">
                        <a:latin typeface="Nunito Sans"/>
                        <a:ea typeface="Nunito Sans"/>
                        <a:cs typeface="Nunito Sans"/>
                        <a:sym typeface="Nunito Sans"/>
                      </a:endParaRPr>
                    </a:p>
                  </a:txBody>
                  <a:tcPr marT="9525" marB="9525" marR="9525" marL="9525" anchor="ctr"/>
                </a:tc>
              </a:tr>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Duration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time taken to complete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4 years</a:t>
                      </a:r>
                      <a:endParaRPr sz="1500" u="none" cap="none" strike="noStrike">
                        <a:latin typeface="Nunito Sans"/>
                        <a:ea typeface="Nunito Sans"/>
                        <a:cs typeface="Nunito Sans"/>
                        <a:sym typeface="Nunito Sans"/>
                      </a:endParaRPr>
                    </a:p>
                  </a:txBody>
                  <a:tcPr marT="9525" marB="9525" marR="9525" marL="9525" anchor="ctr"/>
                </a:tc>
              </a:tr>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Credits</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credit value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240 ECTS</a:t>
                      </a:r>
                      <a:endParaRPr sz="1500" u="none" cap="none" strike="noStrike">
                        <a:latin typeface="Nunito Sans"/>
                        <a:ea typeface="Nunito Sans"/>
                        <a:cs typeface="Nunito Sans"/>
                        <a:sym typeface="Nunito Sans"/>
                      </a:endParaRPr>
                    </a:p>
                  </a:txBody>
                  <a:tcPr marT="9525" marB="9525" marR="9525" marL="9525" anchor="ctr"/>
                </a:tc>
              </a:tr>
              <a:tr h="5760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Mode of Study</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mode in which the qualification was delivered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Full-time, Part-time, Online</a:t>
                      </a:r>
                      <a:endParaRPr sz="1500" u="none" cap="none" strike="noStrike">
                        <a:latin typeface="Nunito Sans"/>
                        <a:ea typeface="Nunito Sans"/>
                        <a:cs typeface="Nunito Sans"/>
                        <a:sym typeface="Nunito Sans"/>
                      </a:endParaRPr>
                    </a:p>
                  </a:txBody>
                  <a:tcPr marT="9525" marB="9525" marR="9525" marL="9525" anchor="ctr"/>
                </a:tc>
              </a:tr>
              <a:tr h="3003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Others</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Any other relevant information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Accreditation details, Language of instruction</a:t>
                      </a:r>
                      <a:endParaRPr sz="1500" u="none" cap="none" strike="noStrike">
                        <a:latin typeface="Nunito Sans"/>
                        <a:ea typeface="Nunito Sans"/>
                        <a:cs typeface="Nunito Sans"/>
                        <a:sym typeface="Nunito Sans"/>
                      </a:endParaRPr>
                    </a:p>
                  </a:txBody>
                  <a:tcPr marT="9525" marB="9525" marR="9525" marL="9525" anchor="ctr"/>
                </a:tc>
              </a:tr>
            </a:tbl>
          </a:graphicData>
        </a:graphic>
      </p:graphicFrame>
      <p:sp>
        <p:nvSpPr>
          <p:cNvPr id="252" name="Google Shape;252;p11"/>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53" name="Google Shape;253;p1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54" name="Google Shape;254;p11"/>
          <p:cNvSpPr txBox="1"/>
          <p:nvPr/>
        </p:nvSpPr>
        <p:spPr>
          <a:xfrm>
            <a:off x="716683" y="1522041"/>
            <a:ext cx="11033883" cy="43192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GB" sz="2400" u="none" cap="none" strike="noStrike">
                <a:solidFill>
                  <a:schemeClr val="accent4"/>
                </a:solidFill>
                <a:latin typeface="Nunito Sans"/>
                <a:ea typeface="Nunito Sans"/>
                <a:cs typeface="Nunito Sans"/>
                <a:sym typeface="Nunito Sans"/>
              </a:rPr>
              <a:t>Example</a:t>
            </a:r>
            <a:endParaRPr b="0" i="0" sz="2400" u="none" cap="none" strike="noStrike">
              <a:solidFill>
                <a:schemeClr val="accent4"/>
              </a:solidFill>
              <a:latin typeface="Nunito Sans"/>
              <a:ea typeface="Nunito Sans"/>
              <a:cs typeface="Nunito Sans"/>
              <a:sym typeface="Nunito Sans"/>
            </a:endParaRPr>
          </a:p>
        </p:txBody>
      </p:sp>
      <p:sp>
        <p:nvSpPr>
          <p:cNvPr id="255" name="Google Shape;255;p11"/>
          <p:cNvSpPr txBox="1"/>
          <p:nvPr/>
        </p:nvSpPr>
        <p:spPr>
          <a:xfrm>
            <a:off x="1570418" y="100915"/>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Data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ph idx="1" type="body"/>
          </p:nvPr>
        </p:nvSpPr>
        <p:spPr>
          <a:xfrm>
            <a:off x="564872" y="3346311"/>
            <a:ext cx="4995100" cy="268662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b="1" lang="en-GB" sz="1900"/>
              <a:t>Engage Stakeholders:</a:t>
            </a:r>
            <a:endParaRPr b="1" sz="1900"/>
          </a:p>
          <a:p>
            <a:pPr indent="-300037" lvl="0" marL="457200" rtl="0" algn="l">
              <a:lnSpc>
                <a:spcPct val="110000"/>
              </a:lnSpc>
              <a:spcBef>
                <a:spcPts val="1000"/>
              </a:spcBef>
              <a:spcAft>
                <a:spcPts val="0"/>
              </a:spcAft>
              <a:buClr>
                <a:schemeClr val="accent1"/>
              </a:buClr>
              <a:buSzPts val="1900"/>
              <a:buChar char="•"/>
            </a:pPr>
            <a:r>
              <a:rPr lang="en-GB" sz="1900"/>
              <a:t>Conduct workshops and meetings with educators, institutions, employers, and policymakers. </a:t>
            </a:r>
            <a:endParaRPr sz="1900"/>
          </a:p>
          <a:p>
            <a:pPr indent="-300037" lvl="0" marL="457200" rtl="0" algn="l">
              <a:lnSpc>
                <a:spcPct val="110000"/>
              </a:lnSpc>
              <a:spcBef>
                <a:spcPts val="1000"/>
              </a:spcBef>
              <a:spcAft>
                <a:spcPts val="0"/>
              </a:spcAft>
              <a:buClr>
                <a:schemeClr val="accent1"/>
              </a:buClr>
              <a:buSzPts val="1900"/>
              <a:buChar char="•"/>
            </a:pPr>
            <a:r>
              <a:rPr lang="en-GB" sz="1900"/>
              <a:t>Collect feedback on essential data needs for curriculum development, workforce planning, and policy making</a:t>
            </a:r>
            <a:endParaRPr sz="1900"/>
          </a:p>
        </p:txBody>
      </p:sp>
      <p:sp>
        <p:nvSpPr>
          <p:cNvPr id="261" name="Google Shape;261;p1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62" name="Google Shape;262;p1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63" name="Google Shape;263;p12"/>
          <p:cNvSpPr txBox="1"/>
          <p:nvPr/>
        </p:nvSpPr>
        <p:spPr>
          <a:xfrm>
            <a:off x="1669231" y="269022"/>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Data</a:t>
            </a:r>
            <a:endParaRPr b="0" i="0" sz="1400" u="none" cap="none" strike="noStrike">
              <a:solidFill>
                <a:srgbClr val="000000"/>
              </a:solidFill>
              <a:latin typeface="Arial"/>
              <a:ea typeface="Arial"/>
              <a:cs typeface="Arial"/>
              <a:sym typeface="Arial"/>
            </a:endParaRPr>
          </a:p>
        </p:txBody>
      </p:sp>
      <p:sp>
        <p:nvSpPr>
          <p:cNvPr id="264" name="Google Shape;264;p12"/>
          <p:cNvSpPr/>
          <p:nvPr/>
        </p:nvSpPr>
        <p:spPr>
          <a:xfrm>
            <a:off x="754295" y="1760014"/>
            <a:ext cx="6632061" cy="437322"/>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p12"/>
          <p:cNvSpPr txBox="1"/>
          <p:nvPr/>
        </p:nvSpPr>
        <p:spPr>
          <a:xfrm>
            <a:off x="932992" y="1821925"/>
            <a:ext cx="7230718" cy="3770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b="1" i="0" lang="en-GB" sz="2000" u="none" cap="none" strike="noStrike">
                <a:solidFill>
                  <a:schemeClr val="lt1"/>
                </a:solidFill>
                <a:latin typeface="Nunito Sans"/>
                <a:ea typeface="Nunito Sans"/>
                <a:cs typeface="Nunito Sans"/>
                <a:sym typeface="Nunito Sans"/>
              </a:rPr>
              <a:t>Step1 - Understand the Education Ecosystem Needs</a:t>
            </a:r>
            <a:endParaRPr b="0" i="0" sz="1400" u="none" cap="none" strike="noStrike">
              <a:solidFill>
                <a:srgbClr val="000000"/>
              </a:solidFill>
              <a:latin typeface="Arial"/>
              <a:ea typeface="Arial"/>
              <a:cs typeface="Arial"/>
              <a:sym typeface="Arial"/>
            </a:endParaRPr>
          </a:p>
        </p:txBody>
      </p:sp>
      <p:sp>
        <p:nvSpPr>
          <p:cNvPr id="266" name="Google Shape;266;p12"/>
          <p:cNvSpPr txBox="1"/>
          <p:nvPr/>
        </p:nvSpPr>
        <p:spPr>
          <a:xfrm>
            <a:off x="6265708" y="3492402"/>
            <a:ext cx="4787348" cy="200311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4282A"/>
              </a:buClr>
              <a:buSzPts val="2800"/>
              <a:buFont typeface="Arial"/>
              <a:buNone/>
            </a:pPr>
            <a:r>
              <a:rPr b="1" i="0" lang="en-GB" sz="2000" u="none" cap="none" strike="noStrike">
                <a:solidFill>
                  <a:srgbClr val="24282A"/>
                </a:solidFill>
                <a:latin typeface="Nunito Sans"/>
                <a:ea typeface="Nunito Sans"/>
                <a:cs typeface="Nunito Sans"/>
                <a:sym typeface="Nunito Sans"/>
              </a:rPr>
              <a:t>Assess Current Systems: </a:t>
            </a:r>
            <a:endParaRPr b="0" i="0" sz="1400" u="none" cap="none" strike="noStrike">
              <a:solidFill>
                <a:srgbClr val="000000"/>
              </a:solidFill>
              <a:latin typeface="Arial"/>
              <a:ea typeface="Arial"/>
              <a:cs typeface="Arial"/>
              <a:sym typeface="Arial"/>
            </a:endParaRPr>
          </a:p>
          <a:p>
            <a:pPr indent="-300037" lvl="0" marL="457200" marR="0" rtl="0" algn="l">
              <a:lnSpc>
                <a:spcPct val="110000"/>
              </a:lnSpc>
              <a:spcBef>
                <a:spcPts val="100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Review existing databases and data collection practices. </a:t>
            </a:r>
            <a:endParaRPr b="0" i="0" sz="1400" u="none" cap="none" strike="noStrike">
              <a:solidFill>
                <a:srgbClr val="000000"/>
              </a:solidFill>
              <a:latin typeface="Arial"/>
              <a:ea typeface="Arial"/>
              <a:cs typeface="Arial"/>
              <a:sym typeface="Arial"/>
            </a:endParaRPr>
          </a:p>
          <a:p>
            <a:pPr indent="-300037" lvl="0" marL="457200" marR="0" rtl="0" algn="l">
              <a:lnSpc>
                <a:spcPct val="110000"/>
              </a:lnSpc>
              <a:spcBef>
                <a:spcPts val="100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Identify gaps and areas for improvement.</a:t>
            </a:r>
            <a:endParaRPr b="0" i="0" sz="1400" u="none" cap="none" strike="noStrike">
              <a:solidFill>
                <a:srgbClr val="000000"/>
              </a:solidFill>
              <a:latin typeface="Arial"/>
              <a:ea typeface="Arial"/>
              <a:cs typeface="Arial"/>
              <a:sym typeface="Arial"/>
            </a:endParaRPr>
          </a:p>
        </p:txBody>
      </p:sp>
      <p:pic>
        <p:nvPicPr>
          <p:cNvPr descr="Network diagram with solid fill" id="267" name="Google Shape;267;p12"/>
          <p:cNvPicPr preferRelativeResize="0"/>
          <p:nvPr/>
        </p:nvPicPr>
        <p:blipFill rotWithShape="1">
          <a:blip r:embed="rId3">
            <a:alphaModFix/>
          </a:blip>
          <a:srcRect b="0" l="0" r="0" t="0"/>
          <a:stretch/>
        </p:blipFill>
        <p:spPr>
          <a:xfrm>
            <a:off x="6810428" y="2610072"/>
            <a:ext cx="736239" cy="736239"/>
          </a:xfrm>
          <a:prstGeom prst="rect">
            <a:avLst/>
          </a:prstGeom>
          <a:noFill/>
          <a:ln>
            <a:noFill/>
          </a:ln>
        </p:spPr>
      </p:pic>
      <p:pic>
        <p:nvPicPr>
          <p:cNvPr descr="Cycle with people with solid fill" id="268" name="Google Shape;268;p12"/>
          <p:cNvPicPr preferRelativeResize="0"/>
          <p:nvPr/>
        </p:nvPicPr>
        <p:blipFill rotWithShape="1">
          <a:blip r:embed="rId4">
            <a:alphaModFix/>
          </a:blip>
          <a:srcRect b="0" l="0" r="0" t="0"/>
          <a:stretch/>
        </p:blipFill>
        <p:spPr>
          <a:xfrm>
            <a:off x="564872" y="2477558"/>
            <a:ext cx="736239" cy="7362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p13"/>
          <p:cNvGraphicFramePr/>
          <p:nvPr/>
        </p:nvGraphicFramePr>
        <p:xfrm>
          <a:off x="609599" y="2511973"/>
          <a:ext cx="3000000" cy="3000000"/>
        </p:xfrm>
        <a:graphic>
          <a:graphicData uri="http://schemas.openxmlformats.org/drawingml/2006/table">
            <a:tbl>
              <a:tblPr bandRow="1" firstCol="1" firstRow="1">
                <a:noFill/>
                <a:tableStyleId>{BD93008E-997F-4F54-A14B-F65F315390DD}</a:tableStyleId>
              </a:tblPr>
              <a:tblGrid>
                <a:gridCol w="2077175"/>
                <a:gridCol w="4707075"/>
                <a:gridCol w="4070975"/>
              </a:tblGrid>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Field Name</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Description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Example</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Qualification Title</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official name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Bachelor's Degree in Engineering</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Qualification Level</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level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QF Level 6</a:t>
                      </a:r>
                      <a:endParaRPr sz="1500" u="none" cap="none" strike="noStrike">
                        <a:latin typeface="Nunito Sans"/>
                        <a:ea typeface="Nunito Sans"/>
                        <a:cs typeface="Nunito Sans"/>
                        <a:sym typeface="Nunito Sans"/>
                      </a:endParaRPr>
                    </a:p>
                  </a:txBody>
                  <a:tcPr marT="9525" marB="9525" marR="9525" marL="9525" anchor="ctr"/>
                </a:tc>
              </a:tr>
              <a:tr h="5834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Field of Study</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specific area or discipline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Mechanical Engineering</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Awarding Body</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Institution that issues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University of Nairobi</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Date of Award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date when the qualification was awarded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June 2020</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Learning Outcomes</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Skills and competencies gained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Ability to design mechanical systems</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Duration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time taken to complete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4 years</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Credits</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credit value of the qualification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240 ECTS</a:t>
                      </a:r>
                      <a:endParaRPr sz="1500" u="none" cap="none" strike="noStrike">
                        <a:latin typeface="Nunito Sans"/>
                        <a:ea typeface="Nunito Sans"/>
                        <a:cs typeface="Nunito Sans"/>
                        <a:sym typeface="Nunito Sans"/>
                      </a:endParaRPr>
                    </a:p>
                  </a:txBody>
                  <a:tcPr marT="9525" marB="9525" marR="9525" marL="9525" anchor="ctr"/>
                </a:tc>
              </a:tr>
              <a:tr h="58340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Mode of Study</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The mode in which the qualification was delivered</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Full-time, Part-time, Online</a:t>
                      </a:r>
                      <a:endParaRPr sz="1500" u="none" cap="none" strike="noStrike">
                        <a:latin typeface="Nunito Sans"/>
                        <a:ea typeface="Nunito Sans"/>
                        <a:cs typeface="Nunito Sans"/>
                        <a:sym typeface="Nunito Sans"/>
                      </a:endParaRPr>
                    </a:p>
                  </a:txBody>
                  <a:tcPr marT="9525" marB="9525" marR="9525" marL="9525" anchor="ctr"/>
                </a:tc>
              </a:tr>
              <a:tr h="305950">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Others</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Any other relevant information</a:t>
                      </a:r>
                      <a:endParaRPr sz="1500" u="none" cap="none" strike="noStrike">
                        <a:latin typeface="Nunito Sans"/>
                        <a:ea typeface="Nunito Sans"/>
                        <a:cs typeface="Nunito Sans"/>
                        <a:sym typeface="Nunito Sans"/>
                      </a:endParaRPr>
                    </a:p>
                  </a:txBody>
                  <a:tcPr marT="9525" marB="9525" marR="9525" marL="9525" anchor="ctr"/>
                </a:tc>
                <a:tc>
                  <a:txBody>
                    <a:bodyPr/>
                    <a:lstStyle/>
                    <a:p>
                      <a:pPr indent="0" lvl="0" marL="0" marR="0" rtl="0" algn="l">
                        <a:lnSpc>
                          <a:spcPct val="107000"/>
                        </a:lnSpc>
                        <a:spcBef>
                          <a:spcPts val="0"/>
                        </a:spcBef>
                        <a:spcAft>
                          <a:spcPts val="0"/>
                        </a:spcAft>
                        <a:buClr>
                          <a:srgbClr val="000000"/>
                        </a:buClr>
                        <a:buSzPts val="1500"/>
                        <a:buFont typeface="Arial"/>
                        <a:buNone/>
                      </a:pPr>
                      <a:r>
                        <a:rPr lang="en-GB" sz="1500" u="none" cap="none" strike="noStrike">
                          <a:latin typeface="Nunito Sans"/>
                          <a:ea typeface="Nunito Sans"/>
                          <a:cs typeface="Nunito Sans"/>
                          <a:sym typeface="Nunito Sans"/>
                        </a:rPr>
                        <a:t>Accreditation details, Language of instruction</a:t>
                      </a:r>
                      <a:endParaRPr sz="1500" u="none" cap="none" strike="noStrike">
                        <a:latin typeface="Nunito Sans"/>
                        <a:ea typeface="Nunito Sans"/>
                        <a:cs typeface="Nunito Sans"/>
                        <a:sym typeface="Nunito Sans"/>
                      </a:endParaRPr>
                    </a:p>
                  </a:txBody>
                  <a:tcPr marT="9525" marB="9525" marR="9525" marL="9525" anchor="ctr"/>
                </a:tc>
              </a:tr>
            </a:tbl>
          </a:graphicData>
        </a:graphic>
      </p:graphicFrame>
      <p:sp>
        <p:nvSpPr>
          <p:cNvPr id="274" name="Google Shape;274;p13"/>
          <p:cNvSpPr txBox="1"/>
          <p:nvPr>
            <p:ph idx="11" type="ftr"/>
          </p:nvPr>
        </p:nvSpPr>
        <p:spPr>
          <a:xfrm>
            <a:off x="1200828" y="653503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75" name="Google Shape;275;p1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76" name="Google Shape;276;p13"/>
          <p:cNvSpPr txBox="1"/>
          <p:nvPr/>
        </p:nvSpPr>
        <p:spPr>
          <a:xfrm>
            <a:off x="1909605" y="60730"/>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Data</a:t>
            </a:r>
            <a:endParaRPr b="0" i="0" sz="1400" u="none" cap="none" strike="noStrike">
              <a:solidFill>
                <a:srgbClr val="000000"/>
              </a:solidFill>
              <a:latin typeface="Arial"/>
              <a:ea typeface="Arial"/>
              <a:cs typeface="Arial"/>
              <a:sym typeface="Arial"/>
            </a:endParaRPr>
          </a:p>
        </p:txBody>
      </p:sp>
      <p:sp>
        <p:nvSpPr>
          <p:cNvPr id="277" name="Google Shape;277;p13"/>
          <p:cNvSpPr/>
          <p:nvPr/>
        </p:nvSpPr>
        <p:spPr>
          <a:xfrm>
            <a:off x="876952" y="1596446"/>
            <a:ext cx="5219048" cy="43732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8" name="Google Shape;278;p13"/>
          <p:cNvSpPr txBox="1"/>
          <p:nvPr/>
        </p:nvSpPr>
        <p:spPr>
          <a:xfrm>
            <a:off x="1025443" y="1640870"/>
            <a:ext cx="7230718" cy="3770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b="1" i="0" lang="en-GB" sz="2000" u="none" cap="none" strike="noStrike">
                <a:solidFill>
                  <a:schemeClr val="lt1"/>
                </a:solidFill>
                <a:latin typeface="Nunito Sans"/>
                <a:ea typeface="Nunito Sans"/>
                <a:cs typeface="Nunito Sans"/>
                <a:sym typeface="Nunito Sans"/>
              </a:rPr>
              <a:t>Step2 - Define Core Qualification Fields</a:t>
            </a:r>
            <a:endParaRPr b="0" i="0" sz="1400" u="none" cap="none" strike="noStrike">
              <a:solidFill>
                <a:srgbClr val="000000"/>
              </a:solidFill>
              <a:latin typeface="Arial"/>
              <a:ea typeface="Arial"/>
              <a:cs typeface="Arial"/>
              <a:sym typeface="Arial"/>
            </a:endParaRPr>
          </a:p>
        </p:txBody>
      </p:sp>
      <p:sp>
        <p:nvSpPr>
          <p:cNvPr id="279" name="Google Shape;279;p13"/>
          <p:cNvSpPr txBox="1"/>
          <p:nvPr/>
        </p:nvSpPr>
        <p:spPr>
          <a:xfrm>
            <a:off x="727194" y="2095918"/>
            <a:ext cx="11149496" cy="43192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GB" sz="2400" u="none" cap="none" strike="noStrike">
                <a:solidFill>
                  <a:schemeClr val="accent4"/>
                </a:solidFill>
                <a:latin typeface="Nunito Sans"/>
                <a:ea typeface="Nunito Sans"/>
                <a:cs typeface="Nunito Sans"/>
                <a:sym typeface="Nunito Sans"/>
              </a:rPr>
              <a:t>Example</a:t>
            </a:r>
            <a:endParaRPr b="0" i="0" sz="2400" u="none" cap="none" strike="noStrike">
              <a:solidFill>
                <a:schemeClr val="accent4"/>
              </a:solidFill>
              <a:latin typeface="Nunito Sans"/>
              <a:ea typeface="Nunito Sans"/>
              <a:cs typeface="Nunito Sans"/>
              <a:sym typeface="Nuni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idx="1" type="body"/>
          </p:nvPr>
        </p:nvSpPr>
        <p:spPr>
          <a:xfrm>
            <a:off x="714703" y="2648607"/>
            <a:ext cx="10867697" cy="345327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00037" lvl="0" marL="457200" rtl="0" algn="l">
              <a:lnSpc>
                <a:spcPct val="110000"/>
              </a:lnSpc>
              <a:spcBef>
                <a:spcPts val="1000"/>
              </a:spcBef>
              <a:spcAft>
                <a:spcPts val="0"/>
              </a:spcAft>
              <a:buClr>
                <a:schemeClr val="accent1"/>
              </a:buClr>
              <a:buSzPts val="2400"/>
              <a:buChar char="•"/>
            </a:pPr>
            <a:r>
              <a:rPr lang="en-GB" sz="2400"/>
              <a:t>Use the </a:t>
            </a:r>
            <a:r>
              <a:rPr b="1" lang="en-GB" sz="2400"/>
              <a:t>African Continental Qualifications Framework (ACQF) </a:t>
            </a:r>
            <a:r>
              <a:rPr lang="en-GB" sz="2400"/>
              <a:t>to ensure compatibility</a:t>
            </a:r>
            <a:endParaRPr sz="2400"/>
          </a:p>
          <a:p>
            <a:pPr indent="-300037" lvl="0" marL="457200" rtl="0" algn="l">
              <a:lnSpc>
                <a:spcPct val="110000"/>
              </a:lnSpc>
              <a:spcBef>
                <a:spcPts val="1000"/>
              </a:spcBef>
              <a:spcAft>
                <a:spcPts val="0"/>
              </a:spcAft>
              <a:buClr>
                <a:schemeClr val="accent1"/>
              </a:buClr>
              <a:buSzPts val="2400"/>
              <a:buChar char="•"/>
            </a:pPr>
            <a:r>
              <a:rPr lang="en-GB" sz="2400"/>
              <a:t>Implement best practices from international bodies such as UNESCO, OECD, and ISO</a:t>
            </a:r>
            <a:endParaRPr sz="2400"/>
          </a:p>
          <a:p>
            <a:pPr indent="-300037" lvl="0" marL="457200" rtl="0" algn="l">
              <a:lnSpc>
                <a:spcPct val="110000"/>
              </a:lnSpc>
              <a:spcBef>
                <a:spcPts val="1000"/>
              </a:spcBef>
              <a:spcAft>
                <a:spcPts val="0"/>
              </a:spcAft>
              <a:buClr>
                <a:schemeClr val="accent1"/>
              </a:buClr>
              <a:buSzPts val="2400"/>
              <a:buChar char="•"/>
            </a:pPr>
            <a:r>
              <a:rPr lang="en-GB" sz="2400"/>
              <a:t>Standardise Data Formats</a:t>
            </a:r>
            <a:endParaRPr sz="2400"/>
          </a:p>
          <a:p>
            <a:pPr indent="-300037" lvl="1" marL="914400" rtl="0" algn="l">
              <a:lnSpc>
                <a:spcPct val="110000"/>
              </a:lnSpc>
              <a:spcBef>
                <a:spcPts val="500"/>
              </a:spcBef>
              <a:spcAft>
                <a:spcPts val="0"/>
              </a:spcAft>
              <a:buClr>
                <a:schemeClr val="accent1"/>
              </a:buClr>
              <a:buSzPts val="2400"/>
              <a:buChar char="•"/>
            </a:pPr>
            <a:r>
              <a:rPr lang="en-GB"/>
              <a:t>Use standardised formats like XML, JSON, or CSV to facilitate data exchange and interoperability</a:t>
            </a:r>
            <a:endParaRPr/>
          </a:p>
        </p:txBody>
      </p:sp>
      <p:sp>
        <p:nvSpPr>
          <p:cNvPr id="285" name="Google Shape;285;p1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86" name="Google Shape;286;p1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87" name="Google Shape;287;p14"/>
          <p:cNvSpPr txBox="1"/>
          <p:nvPr/>
        </p:nvSpPr>
        <p:spPr>
          <a:xfrm>
            <a:off x="1580927" y="318796"/>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Data</a:t>
            </a:r>
            <a:endParaRPr b="0" i="0" sz="1400" u="none" cap="none" strike="noStrike">
              <a:solidFill>
                <a:srgbClr val="000000"/>
              </a:solidFill>
              <a:latin typeface="Arial"/>
              <a:ea typeface="Arial"/>
              <a:cs typeface="Arial"/>
              <a:sym typeface="Arial"/>
            </a:endParaRPr>
          </a:p>
        </p:txBody>
      </p:sp>
      <p:sp>
        <p:nvSpPr>
          <p:cNvPr id="288" name="Google Shape;288;p14"/>
          <p:cNvSpPr/>
          <p:nvPr/>
        </p:nvSpPr>
        <p:spPr>
          <a:xfrm>
            <a:off x="845421" y="1887593"/>
            <a:ext cx="5628209" cy="43732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9" name="Google Shape;289;p14"/>
          <p:cNvSpPr txBox="1"/>
          <p:nvPr/>
        </p:nvSpPr>
        <p:spPr>
          <a:xfrm>
            <a:off x="941360" y="1937705"/>
            <a:ext cx="7230718" cy="3770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b="1" i="0" lang="en-GB" sz="2000" u="none" cap="none" strike="noStrike">
                <a:solidFill>
                  <a:schemeClr val="lt1"/>
                </a:solidFill>
                <a:latin typeface="Nunito Sans"/>
                <a:ea typeface="Nunito Sans"/>
                <a:cs typeface="Nunito Sans"/>
                <a:sym typeface="Nunito Sans"/>
              </a:rPr>
              <a:t>Step 3 – Align with International Standards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e57ba0dab3_1_7"/>
          <p:cNvSpPr txBox="1"/>
          <p:nvPr>
            <p:ph idx="1" type="body"/>
          </p:nvPr>
        </p:nvSpPr>
        <p:spPr>
          <a:xfrm>
            <a:off x="774888" y="1528799"/>
            <a:ext cx="9493719" cy="14112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GB" sz="2000"/>
              <a:t>In parallel to the technical development of the Qualifications and Credentials Platform (QCP), we will conduct a </a:t>
            </a:r>
            <a:r>
              <a:rPr b="1" lang="en-GB" sz="2000"/>
              <a:t>training programme</a:t>
            </a:r>
            <a:r>
              <a:rPr lang="en-GB" sz="2000"/>
              <a:t> for stakeholders involved in managing and using qualifications databases</a:t>
            </a:r>
            <a:endParaRPr sz="2000"/>
          </a:p>
        </p:txBody>
      </p:sp>
      <p:sp>
        <p:nvSpPr>
          <p:cNvPr id="113" name="Google Shape;113;g2e57ba0dab3_1_7"/>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114" name="Google Shape;114;g2e57ba0dab3_1_7"/>
          <p:cNvSpPr txBox="1"/>
          <p:nvPr>
            <p:ph type="title"/>
          </p:nvPr>
        </p:nvSpPr>
        <p:spPr>
          <a:xfrm>
            <a:off x="740101" y="859905"/>
            <a:ext cx="2905005" cy="691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GB"/>
              <a:t>Context</a:t>
            </a:r>
            <a:endParaRPr/>
          </a:p>
        </p:txBody>
      </p:sp>
      <p:sp>
        <p:nvSpPr>
          <p:cNvPr id="115" name="Google Shape;115;g2e57ba0dab3_1_7"/>
          <p:cNvSpPr txBox="1"/>
          <p:nvPr/>
        </p:nvSpPr>
        <p:spPr>
          <a:xfrm>
            <a:off x="5768850" y="3593796"/>
            <a:ext cx="5925900" cy="2934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Nunito Sans"/>
                <a:ea typeface="Nunito Sans"/>
                <a:cs typeface="Nunito Sans"/>
                <a:sym typeface="Nunito Sans"/>
              </a:rPr>
              <a:t>Aim</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400"/>
              <a:buFont typeface="Arial"/>
              <a:buChar char="•"/>
            </a:pPr>
            <a:r>
              <a:rPr b="0" i="0" lang="en-GB" sz="2400" u="none" cap="none" strike="noStrike">
                <a:solidFill>
                  <a:schemeClr val="dk1"/>
                </a:solidFill>
                <a:latin typeface="Nunito Sans"/>
                <a:ea typeface="Nunito Sans"/>
                <a:cs typeface="Nunito Sans"/>
                <a:sym typeface="Nunito Sans"/>
              </a:rPr>
              <a:t>Addressing foundational knowledge and providing hands-on support to ensure successful adaptation and usage of the QCP</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400"/>
              <a:buFont typeface="Arial"/>
              <a:buChar char="•"/>
            </a:pPr>
            <a:r>
              <a:rPr b="0" i="0" lang="en-GB" sz="2400" u="none" cap="none" strike="noStrike">
                <a:solidFill>
                  <a:schemeClr val="dk1"/>
                </a:solidFill>
                <a:latin typeface="Nunito Sans"/>
                <a:ea typeface="Nunito Sans"/>
                <a:cs typeface="Nunito Sans"/>
                <a:sym typeface="Nunito Sans"/>
              </a:rPr>
              <a:t>Several major themes identified until the end of 2024</a:t>
            </a:r>
            <a:endParaRPr b="0" i="0" sz="1400" u="none" cap="none" strike="noStrike">
              <a:solidFill>
                <a:srgbClr val="000000"/>
              </a:solidFill>
              <a:latin typeface="Arial"/>
              <a:ea typeface="Arial"/>
              <a:cs typeface="Arial"/>
              <a:sym typeface="Arial"/>
            </a:endParaRPr>
          </a:p>
        </p:txBody>
      </p:sp>
      <p:sp>
        <p:nvSpPr>
          <p:cNvPr id="116" name="Google Shape;116;g2e57ba0dab3_1_7"/>
          <p:cNvSpPr txBox="1"/>
          <p:nvPr/>
        </p:nvSpPr>
        <p:spPr>
          <a:xfrm>
            <a:off x="774887" y="3710914"/>
            <a:ext cx="4017829" cy="21954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Nunito Sans"/>
                <a:ea typeface="Nunito Sans"/>
                <a:cs typeface="Nunito Sans"/>
                <a:sym typeface="Nunito Sans"/>
              </a:rPr>
              <a:t>Means</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400"/>
              <a:buFont typeface="Arial"/>
              <a:buChar char="•"/>
            </a:pPr>
            <a:r>
              <a:rPr b="0" i="0" lang="en-GB" sz="2400" u="none" cap="none" strike="noStrike">
                <a:solidFill>
                  <a:schemeClr val="dk1"/>
                </a:solidFill>
                <a:latin typeface="Nunito Sans"/>
                <a:ea typeface="Nunito Sans"/>
                <a:cs typeface="Nunito Sans"/>
                <a:sym typeface="Nunito Sans"/>
              </a:rPr>
              <a:t>Training activities (such as during this meeting)</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400"/>
              <a:buFont typeface="Arial"/>
              <a:buChar char="•"/>
            </a:pPr>
            <a:r>
              <a:rPr b="0" i="0" lang="en-GB" sz="2400" u="none" cap="none" strike="noStrike">
                <a:solidFill>
                  <a:schemeClr val="dk1"/>
                </a:solidFill>
                <a:latin typeface="Nunito Sans"/>
                <a:ea typeface="Nunito Sans"/>
                <a:cs typeface="Nunito Sans"/>
                <a:sym typeface="Nunito Sans"/>
              </a:rPr>
              <a:t>Training material for self-paced learning</a:t>
            </a:r>
            <a:endParaRPr b="0" i="0" sz="1400" u="none" cap="none" strike="noStrike">
              <a:solidFill>
                <a:srgbClr val="000000"/>
              </a:solidFill>
              <a:latin typeface="Arial"/>
              <a:ea typeface="Arial"/>
              <a:cs typeface="Arial"/>
              <a:sym typeface="Arial"/>
            </a:endParaRPr>
          </a:p>
        </p:txBody>
      </p:sp>
      <p:pic>
        <p:nvPicPr>
          <p:cNvPr descr="Blueprint with solid fill" id="117" name="Google Shape;117;g2e57ba0dab3_1_7"/>
          <p:cNvPicPr preferRelativeResize="0"/>
          <p:nvPr/>
        </p:nvPicPr>
        <p:blipFill rotWithShape="1">
          <a:blip r:embed="rId3">
            <a:alphaModFix/>
          </a:blip>
          <a:srcRect b="0" l="0" r="0" t="0"/>
          <a:stretch/>
        </p:blipFill>
        <p:spPr>
          <a:xfrm>
            <a:off x="848138" y="2896400"/>
            <a:ext cx="697396" cy="697396"/>
          </a:xfrm>
          <a:prstGeom prst="rect">
            <a:avLst/>
          </a:prstGeom>
          <a:noFill/>
          <a:ln>
            <a:noFill/>
          </a:ln>
        </p:spPr>
      </p:pic>
      <p:pic>
        <p:nvPicPr>
          <p:cNvPr descr="Bullseye with solid fill" id="118" name="Google Shape;118;g2e57ba0dab3_1_7"/>
          <p:cNvPicPr preferRelativeResize="0"/>
          <p:nvPr/>
        </p:nvPicPr>
        <p:blipFill rotWithShape="1">
          <a:blip r:embed="rId4">
            <a:alphaModFix/>
          </a:blip>
          <a:srcRect b="0" l="0" r="0" t="0"/>
          <a:stretch/>
        </p:blipFill>
        <p:spPr>
          <a:xfrm>
            <a:off x="6096000" y="2918200"/>
            <a:ext cx="697396" cy="6973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txBox="1"/>
          <p:nvPr>
            <p:ph idx="1" type="body"/>
          </p:nvPr>
        </p:nvSpPr>
        <p:spPr>
          <a:xfrm>
            <a:off x="767255" y="2566020"/>
            <a:ext cx="10282394" cy="3611885"/>
          </a:xfrm>
          <a:prstGeom prst="rect">
            <a:avLst/>
          </a:prstGeom>
          <a:noFill/>
          <a:ln>
            <a:noFill/>
          </a:ln>
        </p:spPr>
        <p:txBody>
          <a:bodyPr anchorCtr="0" anchor="t" bIns="45700" lIns="91425" spcFirstLastPara="1" rIns="91425" wrap="square" tIns="45700">
            <a:normAutofit lnSpcReduction="10000"/>
          </a:bodyPr>
          <a:lstStyle/>
          <a:p>
            <a:pPr indent="-300037" lvl="0" marL="457200" rtl="0" algn="l">
              <a:lnSpc>
                <a:spcPct val="110000"/>
              </a:lnSpc>
              <a:spcBef>
                <a:spcPts val="1000"/>
              </a:spcBef>
              <a:spcAft>
                <a:spcPts val="0"/>
              </a:spcAft>
              <a:buClr>
                <a:schemeClr val="accent1"/>
              </a:buClr>
              <a:buSzPts val="2200"/>
              <a:buChar char="•"/>
            </a:pPr>
            <a:r>
              <a:rPr lang="en-GB" sz="2200"/>
              <a:t>Create standardised templates for data collection</a:t>
            </a:r>
            <a:endParaRPr sz="2200"/>
          </a:p>
          <a:p>
            <a:pPr indent="-300037" lvl="0" marL="457200" rtl="0" algn="l">
              <a:lnSpc>
                <a:spcPct val="110000"/>
              </a:lnSpc>
              <a:spcBef>
                <a:spcPts val="1000"/>
              </a:spcBef>
              <a:spcAft>
                <a:spcPts val="0"/>
              </a:spcAft>
              <a:buClr>
                <a:schemeClr val="accent1"/>
              </a:buClr>
              <a:buSzPts val="2200"/>
              <a:buChar char="•"/>
            </a:pPr>
            <a:r>
              <a:rPr lang="en-GB" sz="2200"/>
              <a:t>Ensure all educational institutions use these templates to maintain consistency</a:t>
            </a:r>
            <a:endParaRPr sz="2200"/>
          </a:p>
          <a:p>
            <a:pPr indent="-300037" lvl="0" marL="457200" rtl="0" algn="l">
              <a:lnSpc>
                <a:spcPct val="110000"/>
              </a:lnSpc>
              <a:spcBef>
                <a:spcPts val="1000"/>
              </a:spcBef>
              <a:spcAft>
                <a:spcPts val="0"/>
              </a:spcAft>
              <a:buClr>
                <a:schemeClr val="accent1"/>
              </a:buClr>
              <a:buSzPts val="2200"/>
              <a:buChar char="•"/>
            </a:pPr>
            <a:r>
              <a:rPr lang="en-GB" sz="2200"/>
              <a:t>Train Data Collectors</a:t>
            </a:r>
            <a:endParaRPr sz="2200"/>
          </a:p>
          <a:p>
            <a:pPr indent="-300037" lvl="0" marL="457200" rtl="0" algn="l">
              <a:lnSpc>
                <a:spcPct val="110000"/>
              </a:lnSpc>
              <a:spcBef>
                <a:spcPts val="1000"/>
              </a:spcBef>
              <a:spcAft>
                <a:spcPts val="0"/>
              </a:spcAft>
              <a:buClr>
                <a:schemeClr val="accent1"/>
              </a:buClr>
              <a:buSzPts val="2200"/>
              <a:buChar char="•"/>
            </a:pPr>
            <a:r>
              <a:rPr lang="en-GB" sz="2200"/>
              <a:t>Establish Data Governance:</a:t>
            </a:r>
            <a:endParaRPr sz="2200"/>
          </a:p>
          <a:p>
            <a:pPr indent="-300037" lvl="2" marL="914400" rtl="0" algn="l">
              <a:lnSpc>
                <a:spcPct val="110000"/>
              </a:lnSpc>
              <a:spcBef>
                <a:spcPts val="1000"/>
              </a:spcBef>
              <a:spcAft>
                <a:spcPts val="0"/>
              </a:spcAft>
              <a:buClr>
                <a:schemeClr val="accent1"/>
              </a:buClr>
              <a:buSzPts val="2200"/>
              <a:buChar char="•"/>
            </a:pPr>
            <a:r>
              <a:rPr lang="en-GB" sz="2200"/>
              <a:t>Set up governance structures to oversee data collection, validation, and management</a:t>
            </a:r>
            <a:endParaRPr sz="2200"/>
          </a:p>
          <a:p>
            <a:pPr indent="-300037" lvl="2" marL="914400" rtl="0" algn="l">
              <a:lnSpc>
                <a:spcPct val="110000"/>
              </a:lnSpc>
              <a:spcBef>
                <a:spcPts val="1000"/>
              </a:spcBef>
              <a:spcAft>
                <a:spcPts val="0"/>
              </a:spcAft>
              <a:buClr>
                <a:schemeClr val="accent1"/>
              </a:buClr>
              <a:buSzPts val="2200"/>
              <a:buChar char="•"/>
            </a:pPr>
            <a:r>
              <a:rPr lang="en-GB" sz="2200"/>
              <a:t>Ensure compliance with data protection laws and standards</a:t>
            </a:r>
            <a:endParaRPr sz="2200"/>
          </a:p>
          <a:p>
            <a:pPr indent="-76200" lvl="1" marL="685800" rtl="0" algn="l">
              <a:lnSpc>
                <a:spcPct val="90000"/>
              </a:lnSpc>
              <a:spcBef>
                <a:spcPts val="500"/>
              </a:spcBef>
              <a:spcAft>
                <a:spcPts val="0"/>
              </a:spcAft>
              <a:buClr>
                <a:schemeClr val="dk1"/>
              </a:buClr>
              <a:buSzPts val="2400"/>
              <a:buNone/>
            </a:pPr>
            <a:r>
              <a:t/>
            </a:r>
            <a:endParaRPr/>
          </a:p>
        </p:txBody>
      </p:sp>
      <p:sp>
        <p:nvSpPr>
          <p:cNvPr id="296" name="Google Shape;296;p15"/>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97" name="Google Shape;297;p15"/>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98" name="Google Shape;298;p15"/>
          <p:cNvSpPr txBox="1"/>
          <p:nvPr/>
        </p:nvSpPr>
        <p:spPr>
          <a:xfrm>
            <a:off x="1662725" y="296747"/>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Data</a:t>
            </a:r>
            <a:endParaRPr b="0" i="0" sz="1400" u="none" cap="none" strike="noStrike">
              <a:solidFill>
                <a:srgbClr val="000000"/>
              </a:solidFill>
              <a:latin typeface="Arial"/>
              <a:ea typeface="Arial"/>
              <a:cs typeface="Arial"/>
              <a:sym typeface="Arial"/>
            </a:endParaRPr>
          </a:p>
        </p:txBody>
      </p:sp>
      <p:sp>
        <p:nvSpPr>
          <p:cNvPr id="299" name="Google Shape;299;p15"/>
          <p:cNvSpPr/>
          <p:nvPr/>
        </p:nvSpPr>
        <p:spPr>
          <a:xfrm>
            <a:off x="876951" y="1885945"/>
            <a:ext cx="5926971" cy="43732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p15"/>
          <p:cNvSpPr txBox="1"/>
          <p:nvPr/>
        </p:nvSpPr>
        <p:spPr>
          <a:xfrm>
            <a:off x="962381" y="1960627"/>
            <a:ext cx="7230718" cy="3770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b="1" i="0" lang="en-GB" sz="2000" u="none" cap="none" strike="noStrike">
                <a:solidFill>
                  <a:schemeClr val="lt1"/>
                </a:solidFill>
                <a:latin typeface="Nunito Sans"/>
                <a:ea typeface="Nunito Sans"/>
                <a:cs typeface="Nunito Sans"/>
                <a:sym typeface="Nunito Sans"/>
              </a:rPr>
              <a:t>Step 4 – Implement Data Collection Processes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6"/>
          <p:cNvSpPr txBox="1"/>
          <p:nvPr>
            <p:ph idx="1" type="body"/>
          </p:nvPr>
        </p:nvSpPr>
        <p:spPr>
          <a:xfrm>
            <a:off x="876952" y="2918251"/>
            <a:ext cx="10282395" cy="3322941"/>
          </a:xfrm>
          <a:prstGeom prst="rect">
            <a:avLst/>
          </a:prstGeom>
          <a:noFill/>
          <a:ln>
            <a:noFill/>
          </a:ln>
        </p:spPr>
        <p:txBody>
          <a:bodyPr anchorCtr="0" anchor="t" bIns="45700" lIns="91425" spcFirstLastPara="1" rIns="91425" wrap="square" tIns="45700">
            <a:normAutofit/>
          </a:bodyPr>
          <a:lstStyle/>
          <a:p>
            <a:pPr indent="-300037" lvl="0" marL="457200" rtl="0" algn="l">
              <a:lnSpc>
                <a:spcPct val="110000"/>
              </a:lnSpc>
              <a:spcBef>
                <a:spcPts val="1000"/>
              </a:spcBef>
              <a:spcAft>
                <a:spcPts val="0"/>
              </a:spcAft>
              <a:buClr>
                <a:schemeClr val="accent1"/>
              </a:buClr>
              <a:buSzPts val="2500"/>
              <a:buChar char="•"/>
            </a:pPr>
            <a:r>
              <a:rPr lang="en-GB" sz="2500"/>
              <a:t>Conduct Regular Audits:</a:t>
            </a:r>
            <a:endParaRPr sz="2500"/>
          </a:p>
          <a:p>
            <a:pPr indent="-300037" lvl="1" marL="914400" rtl="0" algn="l">
              <a:lnSpc>
                <a:spcPct val="110000"/>
              </a:lnSpc>
              <a:spcBef>
                <a:spcPts val="500"/>
              </a:spcBef>
              <a:spcAft>
                <a:spcPts val="0"/>
              </a:spcAft>
              <a:buClr>
                <a:schemeClr val="accent1"/>
              </a:buClr>
              <a:buSzPts val="2500"/>
              <a:buChar char="•"/>
            </a:pPr>
            <a:r>
              <a:rPr lang="en-GB" sz="2500"/>
              <a:t>Perform periodic audits to verify data accuracy and integrity</a:t>
            </a:r>
            <a:endParaRPr sz="2500"/>
          </a:p>
          <a:p>
            <a:pPr indent="-300037" lvl="0" marL="457200" rtl="0" algn="l">
              <a:lnSpc>
                <a:spcPct val="110000"/>
              </a:lnSpc>
              <a:spcBef>
                <a:spcPts val="1000"/>
              </a:spcBef>
              <a:spcAft>
                <a:spcPts val="0"/>
              </a:spcAft>
              <a:buClr>
                <a:schemeClr val="accent1"/>
              </a:buClr>
              <a:buSzPts val="2500"/>
              <a:buChar char="•"/>
            </a:pPr>
            <a:r>
              <a:rPr lang="en-GB" sz="2500"/>
              <a:t>Update Data Fields: </a:t>
            </a:r>
            <a:endParaRPr sz="2500"/>
          </a:p>
          <a:p>
            <a:pPr indent="-300037" lvl="1" marL="914400" rtl="0" algn="l">
              <a:lnSpc>
                <a:spcPct val="110000"/>
              </a:lnSpc>
              <a:spcBef>
                <a:spcPts val="500"/>
              </a:spcBef>
              <a:spcAft>
                <a:spcPts val="0"/>
              </a:spcAft>
              <a:buClr>
                <a:schemeClr val="accent1"/>
              </a:buClr>
              <a:buSzPts val="2500"/>
              <a:buChar char="•"/>
            </a:pPr>
            <a:r>
              <a:rPr lang="en-GB" sz="2500"/>
              <a:t>Regularly update data fields to reflect changes in qualifications, standards, and requirements</a:t>
            </a:r>
            <a:endParaRPr sz="2500"/>
          </a:p>
        </p:txBody>
      </p:sp>
      <p:sp>
        <p:nvSpPr>
          <p:cNvPr id="307" name="Google Shape;307;p1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308" name="Google Shape;308;p1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309" name="Google Shape;309;p16"/>
          <p:cNvSpPr txBox="1"/>
          <p:nvPr/>
        </p:nvSpPr>
        <p:spPr>
          <a:xfrm>
            <a:off x="740100" y="756118"/>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Mapping and Standardising Qualifications Data</a:t>
            </a:r>
            <a:endParaRPr b="0" i="0" sz="1400" u="none" cap="none" strike="noStrike">
              <a:solidFill>
                <a:srgbClr val="000000"/>
              </a:solidFill>
              <a:latin typeface="Arial"/>
              <a:ea typeface="Arial"/>
              <a:cs typeface="Arial"/>
              <a:sym typeface="Arial"/>
            </a:endParaRPr>
          </a:p>
        </p:txBody>
      </p:sp>
      <p:sp>
        <p:nvSpPr>
          <p:cNvPr id="310" name="Google Shape;310;p16"/>
          <p:cNvSpPr/>
          <p:nvPr/>
        </p:nvSpPr>
        <p:spPr>
          <a:xfrm>
            <a:off x="876952" y="2248325"/>
            <a:ext cx="5926971" cy="43732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1" name="Google Shape;311;p16"/>
          <p:cNvSpPr txBox="1"/>
          <p:nvPr/>
        </p:nvSpPr>
        <p:spPr>
          <a:xfrm>
            <a:off x="993912" y="2278473"/>
            <a:ext cx="7230718" cy="3770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b="1" i="0" lang="en-GB" sz="2000" u="none" cap="none" strike="noStrike">
                <a:solidFill>
                  <a:schemeClr val="lt1"/>
                </a:solidFill>
                <a:latin typeface="Nunito Sans"/>
                <a:ea typeface="Nunito Sans"/>
                <a:cs typeface="Nunito Sans"/>
                <a:sym typeface="Nunito Sans"/>
              </a:rPr>
              <a:t>Step 5 – Validate and Update Data Regularly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e4de86656d_0_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pic>
        <p:nvPicPr>
          <p:cNvPr id="318" name="Google Shape;318;g2e4de86656d_0_0"/>
          <p:cNvPicPr preferRelativeResize="0"/>
          <p:nvPr/>
        </p:nvPicPr>
        <p:blipFill rotWithShape="1">
          <a:blip r:embed="rId3">
            <a:alphaModFix/>
          </a:blip>
          <a:srcRect b="0" l="0" r="0" t="0"/>
          <a:stretch/>
        </p:blipFill>
        <p:spPr>
          <a:xfrm>
            <a:off x="0" y="1080845"/>
            <a:ext cx="8378764" cy="5585846"/>
          </a:xfrm>
          <a:prstGeom prst="rect">
            <a:avLst/>
          </a:prstGeom>
          <a:noFill/>
          <a:ln>
            <a:noFill/>
          </a:ln>
        </p:spPr>
      </p:pic>
      <p:sp>
        <p:nvSpPr>
          <p:cNvPr id="319" name="Google Shape;319;g2e4de86656d_0_0"/>
          <p:cNvSpPr/>
          <p:nvPr/>
        </p:nvSpPr>
        <p:spPr>
          <a:xfrm>
            <a:off x="8378766" y="-29497"/>
            <a:ext cx="3862395" cy="693665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0" name="Google Shape;320;g2e4de86656d_0_0"/>
          <p:cNvSpPr txBox="1"/>
          <p:nvPr>
            <p:ph type="title"/>
          </p:nvPr>
        </p:nvSpPr>
        <p:spPr>
          <a:xfrm>
            <a:off x="8569856" y="1707193"/>
            <a:ext cx="3897369"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Nunito Sans ExtraBold"/>
              <a:buNone/>
            </a:pPr>
            <a:r>
              <a:rPr lang="en-GB" sz="3600">
                <a:solidFill>
                  <a:schemeClr val="lt1"/>
                </a:solidFill>
              </a:rPr>
              <a:t>Mapping and Standardising Qualifications Data</a:t>
            </a:r>
            <a:endParaRPr sz="3600">
              <a:solidFill>
                <a:schemeClr val="lt1"/>
              </a:solidFill>
            </a:endParaRPr>
          </a:p>
          <a:p>
            <a:pPr indent="0" lvl="0" marL="0" rtl="0" algn="l">
              <a:lnSpc>
                <a:spcPct val="90000"/>
              </a:lnSpc>
              <a:spcBef>
                <a:spcPts val="0"/>
              </a:spcBef>
              <a:spcAft>
                <a:spcPts val="0"/>
              </a:spcAft>
              <a:buSzPts val="1800"/>
              <a:buNone/>
            </a:pPr>
            <a:r>
              <a:t/>
            </a:r>
            <a:endParaRPr sz="36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7"/>
          <p:cNvSpPr/>
          <p:nvPr/>
        </p:nvSpPr>
        <p:spPr>
          <a:xfrm>
            <a:off x="909080" y="2885768"/>
            <a:ext cx="6037410" cy="1120877"/>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 name="Google Shape;326;p17"/>
          <p:cNvSpPr txBox="1"/>
          <p:nvPr>
            <p:ph idx="1" type="body"/>
          </p:nvPr>
        </p:nvSpPr>
        <p:spPr>
          <a:xfrm>
            <a:off x="909080" y="2108499"/>
            <a:ext cx="10898655" cy="40694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sz="3000">
                <a:solidFill>
                  <a:schemeClr val="accent4"/>
                </a:solidFill>
              </a:rPr>
              <a:t>Importance of Learning Outcomes</a:t>
            </a:r>
            <a:endParaRPr sz="3000">
              <a:solidFill>
                <a:schemeClr val="accent4"/>
              </a:solidFill>
            </a:endParaRPr>
          </a:p>
          <a:p>
            <a:pPr indent="0" lvl="0" marL="0" rtl="0" algn="l">
              <a:lnSpc>
                <a:spcPct val="90000"/>
              </a:lnSpc>
              <a:spcBef>
                <a:spcPts val="100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300037" lvl="0" marL="457200" rtl="0" algn="l">
              <a:lnSpc>
                <a:spcPct val="110000"/>
              </a:lnSpc>
              <a:spcBef>
                <a:spcPts val="1000"/>
              </a:spcBef>
              <a:spcAft>
                <a:spcPts val="0"/>
              </a:spcAft>
              <a:buClr>
                <a:schemeClr val="accent1"/>
              </a:buClr>
              <a:buSzPts val="2000"/>
              <a:buChar char="•"/>
            </a:pPr>
            <a:r>
              <a:rPr lang="en-GB" sz="2000"/>
              <a:t>Provides clear expectations and standards for learners</a:t>
            </a:r>
            <a:endParaRPr sz="2000"/>
          </a:p>
          <a:p>
            <a:pPr indent="-300037" lvl="0" marL="457200" rtl="0" algn="l">
              <a:lnSpc>
                <a:spcPct val="110000"/>
              </a:lnSpc>
              <a:spcBef>
                <a:spcPts val="1000"/>
              </a:spcBef>
              <a:spcAft>
                <a:spcPts val="0"/>
              </a:spcAft>
              <a:buClr>
                <a:schemeClr val="accent1"/>
              </a:buClr>
              <a:buSzPts val="2000"/>
              <a:buChar char="•"/>
            </a:pPr>
            <a:r>
              <a:rPr lang="en-GB" sz="2000"/>
              <a:t>Facilitates recognition and comparison of qualifications</a:t>
            </a:r>
            <a:endParaRPr sz="2000"/>
          </a:p>
          <a:p>
            <a:pPr indent="-300037" lvl="0" marL="457200" rtl="0" algn="l">
              <a:lnSpc>
                <a:spcPct val="110000"/>
              </a:lnSpc>
              <a:spcBef>
                <a:spcPts val="1000"/>
              </a:spcBef>
              <a:spcAft>
                <a:spcPts val="0"/>
              </a:spcAft>
              <a:buClr>
                <a:schemeClr val="accent1"/>
              </a:buClr>
              <a:buSzPts val="2000"/>
              <a:buChar char="•"/>
            </a:pPr>
            <a:r>
              <a:rPr lang="en-GB" sz="2000"/>
              <a:t>Enhances transparency and accountability</a:t>
            </a:r>
            <a:endParaRPr sz="2000"/>
          </a:p>
        </p:txBody>
      </p:sp>
      <p:sp>
        <p:nvSpPr>
          <p:cNvPr id="327" name="Google Shape;327;p1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328" name="Google Shape;328;p1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329" name="Google Shape;329;p17"/>
          <p:cNvSpPr txBox="1"/>
          <p:nvPr/>
        </p:nvSpPr>
        <p:spPr>
          <a:xfrm>
            <a:off x="1671145" y="146834"/>
            <a:ext cx="9656150" cy="129209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Integrating Learning Outcomes into Qualifications Databases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330" name="Google Shape;330;p17"/>
          <p:cNvSpPr txBox="1"/>
          <p:nvPr/>
        </p:nvSpPr>
        <p:spPr>
          <a:xfrm>
            <a:off x="1974271" y="2855038"/>
            <a:ext cx="497221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GB" sz="1800" u="none" cap="none" strike="noStrike">
                <a:solidFill>
                  <a:srgbClr val="000000"/>
                </a:solidFill>
                <a:latin typeface="Nunito Sans"/>
                <a:ea typeface="Nunito Sans"/>
                <a:cs typeface="Nunito Sans"/>
                <a:sym typeface="Nunito Sans"/>
              </a:rPr>
              <a:t>Learning Outcomes Definition</a:t>
            </a:r>
            <a:r>
              <a:rPr b="0" i="0" lang="en-GB" sz="1800" u="none" cap="none" strike="noStrike">
                <a:solidFill>
                  <a:srgbClr val="000000"/>
                </a:solidFill>
                <a:latin typeface="Nunito Sans"/>
                <a:ea typeface="Nunito Sans"/>
                <a:cs typeface="Nunito Sans"/>
                <a:sym typeface="Nunito Sans"/>
              </a:rPr>
              <a:t>: Statements describing what learners are expected to know, do and value upon completion of a programme</a:t>
            </a:r>
            <a:endParaRPr b="0" i="0" sz="1400" u="none" cap="none" strike="noStrike">
              <a:solidFill>
                <a:srgbClr val="000000"/>
              </a:solidFill>
              <a:latin typeface="Arial"/>
              <a:ea typeface="Arial"/>
              <a:cs typeface="Arial"/>
              <a:sym typeface="Arial"/>
            </a:endParaRPr>
          </a:p>
        </p:txBody>
      </p:sp>
      <p:pic>
        <p:nvPicPr>
          <p:cNvPr descr="Decision chart with solid fill" id="331" name="Google Shape;331;p17"/>
          <p:cNvPicPr preferRelativeResize="0"/>
          <p:nvPr/>
        </p:nvPicPr>
        <p:blipFill rotWithShape="1">
          <a:blip r:embed="rId3">
            <a:alphaModFix/>
          </a:blip>
          <a:srcRect b="0" l="0" r="0" t="0"/>
          <a:stretch/>
        </p:blipFill>
        <p:spPr>
          <a:xfrm>
            <a:off x="1086463" y="3078032"/>
            <a:ext cx="752168" cy="7521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8"/>
          <p:cNvSpPr txBox="1"/>
          <p:nvPr>
            <p:ph idx="1" type="body"/>
          </p:nvPr>
        </p:nvSpPr>
        <p:spPr>
          <a:xfrm>
            <a:off x="875071" y="1818721"/>
            <a:ext cx="10952732" cy="43676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en-GB" sz="3200">
                <a:solidFill>
                  <a:schemeClr val="accent4"/>
                </a:solidFill>
              </a:rPr>
              <a:t>Steps to Integrate Learning Outcomes</a:t>
            </a:r>
            <a:endParaRPr/>
          </a:p>
          <a:p>
            <a:pPr indent="0" lvl="0" marL="0" rtl="0" algn="l">
              <a:lnSpc>
                <a:spcPct val="90000"/>
              </a:lnSpc>
              <a:spcBef>
                <a:spcPts val="0"/>
              </a:spcBef>
              <a:spcAft>
                <a:spcPts val="0"/>
              </a:spcAft>
              <a:buSzPts val="2800"/>
              <a:buNone/>
            </a:pPr>
            <a:r>
              <a:t/>
            </a:r>
            <a:endParaRPr b="1" sz="2500" u="sng"/>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Identify Relevant Learning Outcomes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Standardise Learning Outcomes Descriptions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Embed Learning Outcomes in Qualification Descriptions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Use Competency Frameworks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Implement Quality Assurance Mechanisms</a:t>
            </a:r>
            <a:endParaRPr sz="2700"/>
          </a:p>
        </p:txBody>
      </p:sp>
      <p:sp>
        <p:nvSpPr>
          <p:cNvPr id="338" name="Google Shape;338;p1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339" name="Google Shape;339;p1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340" name="Google Shape;340;p18"/>
          <p:cNvSpPr txBox="1"/>
          <p:nvPr/>
        </p:nvSpPr>
        <p:spPr>
          <a:xfrm>
            <a:off x="1871831" y="146834"/>
            <a:ext cx="9559455" cy="1212531"/>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Integrating Learning Outcomes into Qualifications Databases</a:t>
            </a:r>
            <a:endParaRPr b="1" i="0" sz="4400" u="none" cap="none" strike="noStrike">
              <a:solidFill>
                <a:schemeClr val="accent1"/>
              </a:solidFill>
              <a:latin typeface="Nunito Sans ExtraBold"/>
              <a:ea typeface="Nunito Sans ExtraBold"/>
              <a:cs typeface="Nunito Sans ExtraBold"/>
              <a:sym typeface="Nunito Sans Extra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9"/>
          <p:cNvSpPr txBox="1"/>
          <p:nvPr>
            <p:ph idx="1" type="body"/>
          </p:nvPr>
        </p:nvSpPr>
        <p:spPr>
          <a:xfrm>
            <a:off x="865239" y="1274765"/>
            <a:ext cx="9989755" cy="63967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rPr b="1" lang="en-GB" sz="2400">
                <a:solidFill>
                  <a:schemeClr val="accent4"/>
                </a:solidFill>
              </a:rPr>
              <a:t>Tools and Techniques for Integrating Learning Outcomes</a:t>
            </a:r>
            <a:endParaRPr b="1" sz="2400">
              <a:solidFill>
                <a:schemeClr val="accent4"/>
              </a:solidFill>
            </a:endParaRPr>
          </a:p>
          <a:p>
            <a:pPr indent="0" lvl="0" marL="0" rtl="0" algn="l">
              <a:lnSpc>
                <a:spcPct val="90000"/>
              </a:lnSpc>
              <a:spcBef>
                <a:spcPts val="1000"/>
              </a:spcBef>
              <a:spcAft>
                <a:spcPts val="0"/>
              </a:spcAft>
              <a:buClr>
                <a:schemeClr val="dk1"/>
              </a:buClr>
              <a:buSzPts val="1200"/>
              <a:buNone/>
            </a:pPr>
            <a:r>
              <a:t/>
            </a:r>
            <a:endParaRPr b="1" sz="1200" u="sng"/>
          </a:p>
        </p:txBody>
      </p:sp>
      <p:sp>
        <p:nvSpPr>
          <p:cNvPr id="347" name="Google Shape;347;p1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t>Training on QCP concepts and tools</a:t>
            </a:r>
            <a:endParaRPr/>
          </a:p>
        </p:txBody>
      </p:sp>
      <p:sp>
        <p:nvSpPr>
          <p:cNvPr id="348" name="Google Shape;348;p1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349" name="Google Shape;349;p19"/>
          <p:cNvSpPr txBox="1"/>
          <p:nvPr/>
        </p:nvSpPr>
        <p:spPr>
          <a:xfrm>
            <a:off x="1678193" y="123093"/>
            <a:ext cx="9570213" cy="1104955"/>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accent1"/>
              </a:buClr>
              <a:buSzPct val="45454"/>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Integrating Learning Outcomes into Qualifications Databases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350" name="Google Shape;350;p19"/>
          <p:cNvSpPr txBox="1"/>
          <p:nvPr/>
        </p:nvSpPr>
        <p:spPr>
          <a:xfrm>
            <a:off x="740100" y="1774830"/>
            <a:ext cx="10114894" cy="4583306"/>
          </a:xfrm>
          <a:prstGeom prst="rect">
            <a:avLst/>
          </a:prstGeom>
          <a:noFill/>
          <a:ln>
            <a:noFill/>
          </a:ln>
        </p:spPr>
        <p:txBody>
          <a:bodyPr anchorCtr="0" anchor="t" bIns="45700" lIns="91425" spcFirstLastPara="1" rIns="91425" wrap="square" tIns="45700">
            <a:spAutoFit/>
          </a:bodyPr>
          <a:lstStyle/>
          <a:p>
            <a:pPr indent="-300037" lvl="0" marL="457200" marR="0" rtl="0" algn="l">
              <a:lnSpc>
                <a:spcPct val="130000"/>
              </a:lnSpc>
              <a:spcBef>
                <a:spcPts val="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Use </a:t>
            </a:r>
            <a:r>
              <a:rPr b="1" i="0" lang="en-GB" sz="2000" u="none" cap="none" strike="noStrike">
                <a:solidFill>
                  <a:srgbClr val="24282A"/>
                </a:solidFill>
                <a:latin typeface="Nunito Sans"/>
                <a:ea typeface="Nunito Sans"/>
                <a:cs typeface="Nunito Sans"/>
                <a:sym typeface="Nunito Sans"/>
              </a:rPr>
              <a:t>tools</a:t>
            </a:r>
            <a:r>
              <a:rPr b="0" i="0" lang="en-GB" sz="2000" u="none" cap="none" strike="noStrike">
                <a:solidFill>
                  <a:srgbClr val="24282A"/>
                </a:solidFill>
                <a:latin typeface="Nunito Sans"/>
                <a:ea typeface="Nunito Sans"/>
                <a:cs typeface="Nunito Sans"/>
                <a:sym typeface="Nunito Sans"/>
              </a:rPr>
              <a:t> designed for managing qualifications and learning outcomes to ensure effective integration and retrieval</a:t>
            </a:r>
            <a:endParaRPr b="0" i="0" sz="1400" u="none" cap="none" strike="noStrike">
              <a:solidFill>
                <a:srgbClr val="000000"/>
              </a:solidFill>
              <a:latin typeface="Arial"/>
              <a:ea typeface="Arial"/>
              <a:cs typeface="Arial"/>
              <a:sym typeface="Arial"/>
            </a:endParaRPr>
          </a:p>
          <a:p>
            <a:pPr indent="-300037" lvl="0" marL="457200" marR="0" rtl="0" algn="l">
              <a:lnSpc>
                <a:spcPct val="130000"/>
              </a:lnSpc>
              <a:spcBef>
                <a:spcPts val="100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Create and distribute </a:t>
            </a:r>
            <a:r>
              <a:rPr b="1" i="0" lang="en-GB" sz="2000" u="none" cap="none" strike="noStrike">
                <a:solidFill>
                  <a:srgbClr val="24282A"/>
                </a:solidFill>
                <a:latin typeface="Nunito Sans"/>
                <a:ea typeface="Nunito Sans"/>
                <a:cs typeface="Nunito Sans"/>
                <a:sym typeface="Nunito Sans"/>
              </a:rPr>
              <a:t>templates and guidelines </a:t>
            </a:r>
            <a:r>
              <a:rPr b="0" i="0" lang="en-GB" sz="2000" u="none" cap="none" strike="noStrike">
                <a:solidFill>
                  <a:srgbClr val="24282A"/>
                </a:solidFill>
                <a:latin typeface="Nunito Sans"/>
                <a:ea typeface="Nunito Sans"/>
                <a:cs typeface="Nunito Sans"/>
                <a:sym typeface="Nunito Sans"/>
              </a:rPr>
              <a:t>for documenting learning outcomes consistently</a:t>
            </a:r>
            <a:endParaRPr b="0" i="0" sz="1400" u="none" cap="none" strike="noStrike">
              <a:solidFill>
                <a:srgbClr val="000000"/>
              </a:solidFill>
              <a:latin typeface="Arial"/>
              <a:ea typeface="Arial"/>
              <a:cs typeface="Arial"/>
              <a:sym typeface="Arial"/>
            </a:endParaRPr>
          </a:p>
          <a:p>
            <a:pPr indent="-300037" lvl="0" marL="457200" marR="0" rtl="0" algn="l">
              <a:lnSpc>
                <a:spcPct val="130000"/>
              </a:lnSpc>
              <a:spcBef>
                <a:spcPts val="100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Offer </a:t>
            </a:r>
            <a:r>
              <a:rPr b="1" i="0" lang="en-GB" sz="2000" u="none" cap="none" strike="noStrike">
                <a:solidFill>
                  <a:srgbClr val="24282A"/>
                </a:solidFill>
                <a:latin typeface="Nunito Sans"/>
                <a:ea typeface="Nunito Sans"/>
                <a:cs typeface="Nunito Sans"/>
                <a:sym typeface="Nunito Sans"/>
              </a:rPr>
              <a:t>training programmes </a:t>
            </a:r>
            <a:r>
              <a:rPr b="0" i="0" lang="en-GB" sz="2000" u="none" cap="none" strike="noStrike">
                <a:solidFill>
                  <a:srgbClr val="24282A"/>
                </a:solidFill>
                <a:latin typeface="Nunito Sans"/>
                <a:ea typeface="Nunito Sans"/>
                <a:cs typeface="Nunito Sans"/>
                <a:sym typeface="Nunito Sans"/>
              </a:rPr>
              <a:t>and workshops for stakeholders on developing and integrating learning outcomes</a:t>
            </a:r>
            <a:endParaRPr b="0" i="0" sz="1400" u="none" cap="none" strike="noStrike">
              <a:solidFill>
                <a:srgbClr val="000000"/>
              </a:solidFill>
              <a:latin typeface="Arial"/>
              <a:ea typeface="Arial"/>
              <a:cs typeface="Arial"/>
              <a:sym typeface="Arial"/>
            </a:endParaRPr>
          </a:p>
          <a:p>
            <a:pPr indent="-300037" lvl="0" marL="457200" marR="0" rtl="0" algn="l">
              <a:lnSpc>
                <a:spcPct val="130000"/>
              </a:lnSpc>
              <a:spcBef>
                <a:spcPts val="1000"/>
              </a:spcBef>
              <a:spcAft>
                <a:spcPts val="0"/>
              </a:spcAft>
              <a:buClr>
                <a:srgbClr val="00A643"/>
              </a:buClr>
              <a:buSzPts val="2000"/>
              <a:buFont typeface="Arial"/>
              <a:buChar char="•"/>
            </a:pPr>
            <a:r>
              <a:rPr b="1" i="0" lang="en-GB" sz="2000" u="none" cap="none" strike="noStrike">
                <a:solidFill>
                  <a:srgbClr val="24282A"/>
                </a:solidFill>
                <a:latin typeface="Nunito Sans"/>
                <a:ea typeface="Nunito Sans"/>
                <a:cs typeface="Nunito Sans"/>
                <a:sym typeface="Nunito Sans"/>
              </a:rPr>
              <a:t>Involve</a:t>
            </a:r>
            <a:r>
              <a:rPr b="0" i="0" lang="en-GB" sz="2000" u="none" cap="none" strike="noStrike">
                <a:solidFill>
                  <a:srgbClr val="24282A"/>
                </a:solidFill>
                <a:latin typeface="Nunito Sans"/>
                <a:ea typeface="Nunito Sans"/>
                <a:cs typeface="Nunito Sans"/>
                <a:sym typeface="Nunito Sans"/>
              </a:rPr>
              <a:t> educators, industry representatives, and learners in the development and review process of learning outcomes</a:t>
            </a:r>
            <a:endParaRPr b="0" i="0" sz="1400" u="none" cap="none" strike="noStrike">
              <a:solidFill>
                <a:srgbClr val="000000"/>
              </a:solidFill>
              <a:latin typeface="Arial"/>
              <a:ea typeface="Arial"/>
              <a:cs typeface="Arial"/>
              <a:sym typeface="Arial"/>
            </a:endParaRPr>
          </a:p>
          <a:p>
            <a:pPr indent="-300037" lvl="0" marL="457200" marR="0" rtl="0" algn="l">
              <a:lnSpc>
                <a:spcPct val="130000"/>
              </a:lnSpc>
              <a:spcBef>
                <a:spcPts val="1000"/>
              </a:spcBef>
              <a:spcAft>
                <a:spcPts val="0"/>
              </a:spcAft>
              <a:buClr>
                <a:srgbClr val="00A643"/>
              </a:buClr>
              <a:buSzPts val="2000"/>
              <a:buFont typeface="Arial"/>
              <a:buChar char="•"/>
            </a:pPr>
            <a:r>
              <a:rPr b="1" i="0" lang="en-GB" sz="2000" u="none" cap="none" strike="noStrike">
                <a:solidFill>
                  <a:srgbClr val="24282A"/>
                </a:solidFill>
                <a:latin typeface="Nunito Sans"/>
                <a:ea typeface="Nunito Sans"/>
                <a:cs typeface="Nunito Sans"/>
                <a:sym typeface="Nunito Sans"/>
              </a:rPr>
              <a:t>Map learning outcomes </a:t>
            </a:r>
            <a:r>
              <a:rPr b="0" i="0" lang="en-GB" sz="2000" u="none" cap="none" strike="noStrike">
                <a:solidFill>
                  <a:srgbClr val="24282A"/>
                </a:solidFill>
                <a:latin typeface="Nunito Sans"/>
                <a:ea typeface="Nunito Sans"/>
                <a:cs typeface="Nunito Sans"/>
                <a:sym typeface="Nunito Sans"/>
              </a:rPr>
              <a:t>to established competency frameworks to ensure they meet national and international standards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e4de86656d_0_7"/>
          <p:cNvSpPr txBox="1"/>
          <p:nvPr>
            <p:ph idx="1" type="body"/>
          </p:nvPr>
        </p:nvSpPr>
        <p:spPr>
          <a:xfrm>
            <a:off x="786386" y="1397499"/>
            <a:ext cx="9837175" cy="35151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000">
                <a:solidFill>
                  <a:schemeClr val="accent4"/>
                </a:solidFill>
              </a:rPr>
              <a:t>Example Learning Opportunity Description:</a:t>
            </a:r>
            <a:endParaRPr b="1" sz="2000">
              <a:solidFill>
                <a:schemeClr val="accent4"/>
              </a:solidFill>
            </a:endParaRPr>
          </a:p>
          <a:p>
            <a:pPr indent="-349250" lvl="0" marL="457200" rtl="0" algn="l">
              <a:lnSpc>
                <a:spcPct val="115000"/>
              </a:lnSpc>
              <a:spcBef>
                <a:spcPts val="1200"/>
              </a:spcBef>
              <a:spcAft>
                <a:spcPts val="0"/>
              </a:spcAft>
              <a:buClr>
                <a:schemeClr val="accent1"/>
              </a:buClr>
              <a:buSzPts val="1900"/>
              <a:buFont typeface="Arial"/>
              <a:buChar char="•"/>
            </a:pPr>
            <a:r>
              <a:rPr b="1" lang="en-GB" sz="2000">
                <a:solidFill>
                  <a:srgbClr val="000000"/>
                </a:solidFill>
              </a:rPr>
              <a:t>Course Topic:</a:t>
            </a:r>
            <a:r>
              <a:rPr lang="en-GB" sz="2000">
                <a:solidFill>
                  <a:srgbClr val="000000"/>
                </a:solidFill>
              </a:rPr>
              <a:t> Introduction to Data Analysis </a:t>
            </a:r>
            <a:endParaRPr sz="2000">
              <a:solidFill>
                <a:srgbClr val="000000"/>
              </a:solidFill>
            </a:endParaRPr>
          </a:p>
          <a:p>
            <a:pPr indent="-349250" lvl="0" marL="457200" rtl="0" algn="l">
              <a:lnSpc>
                <a:spcPct val="115000"/>
              </a:lnSpc>
              <a:spcBef>
                <a:spcPts val="0"/>
              </a:spcBef>
              <a:spcAft>
                <a:spcPts val="0"/>
              </a:spcAft>
              <a:buClr>
                <a:schemeClr val="accent1"/>
              </a:buClr>
              <a:buSzPts val="1900"/>
              <a:buFont typeface="Arial"/>
              <a:buChar char="•"/>
            </a:pPr>
            <a:r>
              <a:rPr b="1" lang="en-GB" sz="2000">
                <a:solidFill>
                  <a:srgbClr val="000000"/>
                </a:solidFill>
              </a:rPr>
              <a:t>Course description:</a:t>
            </a:r>
            <a:r>
              <a:rPr lang="en-GB" sz="2000">
                <a:solidFill>
                  <a:srgbClr val="000000"/>
                </a:solidFill>
              </a:rPr>
              <a:t> This course will provide students with fundamental skills in data analysis, including data collection, cleaning, visualisation, and interpretation. Students will learn how to use statistical software to manage and analyse data sets, create visual representations of data, and interpret results to make informed decisions.</a:t>
            </a:r>
            <a:br>
              <a:rPr lang="en-GB" sz="2000">
                <a:solidFill>
                  <a:srgbClr val="000000"/>
                </a:solidFill>
              </a:rPr>
            </a:br>
            <a:endParaRPr sz="2000">
              <a:solidFill>
                <a:srgbClr val="000000"/>
              </a:solidFill>
            </a:endParaRPr>
          </a:p>
          <a:p>
            <a:pPr indent="0" lvl="0" marL="0" rtl="0" algn="l">
              <a:lnSpc>
                <a:spcPct val="110000"/>
              </a:lnSpc>
              <a:spcBef>
                <a:spcPts val="0"/>
              </a:spcBef>
              <a:spcAft>
                <a:spcPts val="0"/>
              </a:spcAft>
              <a:buSzPts val="2800"/>
              <a:buNone/>
            </a:pPr>
            <a:r>
              <a:rPr b="1" lang="en-GB" sz="2000">
                <a:solidFill>
                  <a:schemeClr val="accent4"/>
                </a:solidFill>
              </a:rPr>
              <a:t>Example learning outcome: </a:t>
            </a:r>
            <a:endParaRPr/>
          </a:p>
          <a:p>
            <a:pPr indent="0" lvl="0" marL="107950" rtl="0" algn="l">
              <a:lnSpc>
                <a:spcPct val="115000"/>
              </a:lnSpc>
              <a:spcBef>
                <a:spcPts val="0"/>
              </a:spcBef>
              <a:spcAft>
                <a:spcPts val="0"/>
              </a:spcAft>
              <a:buClr>
                <a:schemeClr val="accent1"/>
              </a:buClr>
              <a:buSzPts val="1900"/>
              <a:buNone/>
            </a:pPr>
            <a:r>
              <a:rPr i="1" lang="en-GB" sz="2000"/>
              <a:t>By the end of this course, students will be able to create visual representations of data </a:t>
            </a:r>
            <a:r>
              <a:rPr i="1" lang="en-GB" sz="2000">
                <a:highlight>
                  <a:schemeClr val="lt1"/>
                </a:highlight>
              </a:rPr>
              <a:t>with the use of statistical software demonstrating accuracy and clarity as measured by the ability to correctly interpret and explain the visualized data in a project presentation.</a:t>
            </a:r>
            <a:endParaRPr i="1" sz="2000">
              <a:highlight>
                <a:schemeClr val="lt1"/>
              </a:highlight>
            </a:endParaRPr>
          </a:p>
          <a:p>
            <a:pPr indent="0" lvl="0" marL="0" rtl="0" algn="l">
              <a:lnSpc>
                <a:spcPct val="115000"/>
              </a:lnSpc>
              <a:spcBef>
                <a:spcPts val="1200"/>
              </a:spcBef>
              <a:spcAft>
                <a:spcPts val="1200"/>
              </a:spcAft>
              <a:buSzPts val="1800"/>
              <a:buNone/>
            </a:pPr>
            <a:r>
              <a:t/>
            </a:r>
            <a:endParaRPr b="1" sz="1900">
              <a:solidFill>
                <a:srgbClr val="000000"/>
              </a:solidFill>
            </a:endParaRPr>
          </a:p>
        </p:txBody>
      </p:sp>
      <p:sp>
        <p:nvSpPr>
          <p:cNvPr id="357" name="Google Shape;357;g2e4de86656d_0_7"/>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358" name="Google Shape;358;g2e4de86656d_0_7"/>
          <p:cNvSpPr txBox="1"/>
          <p:nvPr/>
        </p:nvSpPr>
        <p:spPr>
          <a:xfrm>
            <a:off x="1568439" y="146834"/>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e57ba0dab3_3_48"/>
          <p:cNvSpPr txBox="1"/>
          <p:nvPr>
            <p:ph idx="1" type="body"/>
          </p:nvPr>
        </p:nvSpPr>
        <p:spPr>
          <a:xfrm>
            <a:off x="634702" y="1285364"/>
            <a:ext cx="10703858" cy="497558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200">
                <a:solidFill>
                  <a:schemeClr val="accent4"/>
                </a:solidFill>
              </a:rPr>
              <a:t>Learning Outcome Structure:</a:t>
            </a:r>
            <a:endParaRPr b="1" sz="2200">
              <a:solidFill>
                <a:schemeClr val="accent4"/>
              </a:solidFill>
            </a:endParaRPr>
          </a:p>
          <a:p>
            <a:pPr indent="-349250" lvl="0" marL="1828800" rtl="0" algn="l">
              <a:lnSpc>
                <a:spcPct val="115000"/>
              </a:lnSpc>
              <a:spcBef>
                <a:spcPts val="1200"/>
              </a:spcBef>
              <a:spcAft>
                <a:spcPts val="0"/>
              </a:spcAft>
              <a:buClr>
                <a:schemeClr val="accent1"/>
              </a:buClr>
              <a:buSzPts val="1760"/>
              <a:buChar char="●"/>
            </a:pPr>
            <a:r>
              <a:rPr b="1" lang="en-GB" sz="2200">
                <a:solidFill>
                  <a:schemeClr val="accent1"/>
                </a:solidFill>
                <a:extLst>
                  <a:ext uri="http://customooxmlschemas.google.com/">
                    <go:slidesCustomData xmlns:go="http://customooxmlschemas.google.com/" textRoundtripDataId="0"/>
                  </a:ext>
                </a:extLst>
              </a:rPr>
              <a:t>Audience: </a:t>
            </a:r>
            <a:r>
              <a:rPr lang="en-GB" sz="2200">
                <a:extLst>
                  <a:ext uri="http://customooxmlschemas.google.com/">
                    <go:slidesCustomData xmlns:go="http://customooxmlschemas.google.com/" textRoundtripDataId="1"/>
                  </a:ext>
                </a:extLst>
              </a:rPr>
              <a:t>Who is achieving the outcome.</a:t>
            </a:r>
            <a:endParaRPr sz="2200">
              <a:extLst>
                <a:ext uri="http://customooxmlschemas.google.com/">
                  <go:slidesCustomData xmlns:go="http://customooxmlschemas.google.com/" textRoundtripDataId="2"/>
                </a:ext>
              </a:extLst>
            </a:endParaRPr>
          </a:p>
          <a:p>
            <a:pPr indent="-349250" lvl="0" marL="1828800" rtl="0" algn="l">
              <a:lnSpc>
                <a:spcPct val="115000"/>
              </a:lnSpc>
              <a:spcBef>
                <a:spcPts val="0"/>
              </a:spcBef>
              <a:spcAft>
                <a:spcPts val="0"/>
              </a:spcAft>
              <a:buClr>
                <a:schemeClr val="accent1"/>
              </a:buClr>
              <a:buSzPts val="1760"/>
              <a:buChar char="●"/>
            </a:pPr>
            <a:r>
              <a:rPr b="1" lang="en-GB" sz="2200">
                <a:solidFill>
                  <a:srgbClr val="002060"/>
                </a:solidFill>
                <a:extLst>
                  <a:ext uri="http://customooxmlschemas.google.com/">
                    <go:slidesCustomData xmlns:go="http://customooxmlschemas.google.com/" textRoundtripDataId="3"/>
                  </a:ext>
                </a:extLst>
              </a:rPr>
              <a:t>Behaviour:</a:t>
            </a:r>
            <a:r>
              <a:rPr lang="en-GB" sz="2200">
                <a:solidFill>
                  <a:srgbClr val="002060"/>
                </a:solidFill>
                <a:extLst>
                  <a:ext uri="http://customooxmlschemas.google.com/">
                    <go:slidesCustomData xmlns:go="http://customooxmlschemas.google.com/" textRoundtripDataId="4"/>
                  </a:ext>
                </a:extLst>
              </a:rPr>
              <a:t> </a:t>
            </a:r>
            <a:r>
              <a:rPr lang="en-GB" sz="2200">
                <a:solidFill>
                  <a:srgbClr val="000000"/>
                </a:solidFill>
                <a:extLst>
                  <a:ext uri="http://customooxmlschemas.google.com/">
                    <go:slidesCustomData xmlns:go="http://customooxmlschemas.google.com/" textRoundtripDataId="5"/>
                  </a:ext>
                </a:extLst>
              </a:rPr>
              <a:t>The outcome, which should start with an action verb</a:t>
            </a:r>
            <a:endParaRPr sz="2200">
              <a:solidFill>
                <a:srgbClr val="000000"/>
              </a:solidFill>
              <a:extLst>
                <a:ext uri="http://customooxmlschemas.google.com/">
                  <go:slidesCustomData xmlns:go="http://customooxmlschemas.google.com/" textRoundtripDataId="6"/>
                </a:ext>
              </a:extLst>
            </a:endParaRPr>
          </a:p>
          <a:p>
            <a:pPr indent="-349250" lvl="0" marL="1828800" rtl="0" algn="l">
              <a:lnSpc>
                <a:spcPct val="115000"/>
              </a:lnSpc>
              <a:spcBef>
                <a:spcPts val="0"/>
              </a:spcBef>
              <a:spcAft>
                <a:spcPts val="0"/>
              </a:spcAft>
              <a:buClr>
                <a:schemeClr val="accent1"/>
              </a:buClr>
              <a:buSzPts val="1760"/>
              <a:buChar char="●"/>
            </a:pPr>
            <a:r>
              <a:rPr b="1" lang="en-GB" sz="2200">
                <a:solidFill>
                  <a:schemeClr val="accent4"/>
                </a:solidFill>
                <a:extLst>
                  <a:ext uri="http://customooxmlschemas.google.com/">
                    <go:slidesCustomData xmlns:go="http://customooxmlschemas.google.com/" textRoundtripDataId="7"/>
                  </a:ext>
                </a:extLst>
              </a:rPr>
              <a:t>Context or conditions:</a:t>
            </a:r>
            <a:r>
              <a:rPr lang="en-GB" sz="2200">
                <a:solidFill>
                  <a:schemeClr val="accent4"/>
                </a:solidFill>
                <a:extLst>
                  <a:ext uri="http://customooxmlschemas.google.com/">
                    <go:slidesCustomData xmlns:go="http://customooxmlschemas.google.com/" textRoundtripDataId="8"/>
                  </a:ext>
                </a:extLst>
              </a:rPr>
              <a:t> </a:t>
            </a:r>
            <a:r>
              <a:rPr lang="en-GB" sz="2200">
                <a:solidFill>
                  <a:srgbClr val="000000"/>
                </a:solidFill>
                <a:extLst>
                  <a:ext uri="http://customooxmlschemas.google.com/">
                    <go:slidesCustomData xmlns:go="http://customooxmlschemas.google.com/" textRoundtripDataId="9"/>
                  </a:ext>
                </a:extLst>
              </a:rPr>
              <a:t>The context of, or the condition under which the knowledge or skills will be applied. </a:t>
            </a:r>
            <a:endParaRPr sz="2200">
              <a:solidFill>
                <a:srgbClr val="000000"/>
              </a:solidFill>
              <a:extLst>
                <a:ext uri="http://customooxmlschemas.google.com/">
                  <go:slidesCustomData xmlns:go="http://customooxmlschemas.google.com/" textRoundtripDataId="10"/>
                </a:ext>
              </a:extLst>
            </a:endParaRPr>
          </a:p>
          <a:p>
            <a:pPr indent="-349250" lvl="0" marL="1828800" rtl="0" algn="l">
              <a:lnSpc>
                <a:spcPct val="115000"/>
              </a:lnSpc>
              <a:spcBef>
                <a:spcPts val="0"/>
              </a:spcBef>
              <a:spcAft>
                <a:spcPts val="0"/>
              </a:spcAft>
              <a:buClr>
                <a:schemeClr val="accent1"/>
              </a:buClr>
              <a:buSzPts val="1760"/>
              <a:buChar char="●"/>
            </a:pPr>
            <a:r>
              <a:rPr b="1" lang="en-GB" sz="2200">
                <a:solidFill>
                  <a:srgbClr val="7030A0"/>
                </a:solidFill>
                <a:highlight>
                  <a:schemeClr val="lt1"/>
                </a:highlight>
                <a:extLst>
                  <a:ext uri="http://customooxmlschemas.google.com/">
                    <go:slidesCustomData xmlns:go="http://customooxmlschemas.google.com/" textRoundtripDataId="11"/>
                  </a:ext>
                </a:extLst>
              </a:rPr>
              <a:t>Criterion for acceptable performance: </a:t>
            </a:r>
            <a:r>
              <a:rPr lang="en-GB" sz="2200">
                <a:solidFill>
                  <a:srgbClr val="000000"/>
                </a:solidFill>
                <a:extLst>
                  <a:ext uri="http://customooxmlschemas.google.com/">
                    <go:slidesCustomData xmlns:go="http://customooxmlschemas.google.com/" textRoundtripDataId="12"/>
                  </a:ext>
                </a:extLst>
              </a:rPr>
              <a:t>The standards that the learner should meet to achieve the outcome. </a:t>
            </a:r>
            <a:br>
              <a:rPr lang="en-GB" sz="2200">
                <a:solidFill>
                  <a:srgbClr val="000000"/>
                </a:solidFill>
                <a:extLst>
                  <a:ext uri="http://customooxmlschemas.google.com/">
                    <go:slidesCustomData xmlns:go="http://customooxmlschemas.google.com/" textRoundtripDataId="12"/>
                  </a:ext>
                </a:extLst>
              </a:rPr>
            </a:br>
            <a:endParaRPr b="1" sz="2200">
              <a:solidFill>
                <a:srgbClr val="000000"/>
              </a:solidFill>
              <a:highlight>
                <a:srgbClr val="BF9000"/>
              </a:highlight>
            </a:endParaRPr>
          </a:p>
          <a:p>
            <a:pPr indent="0" lvl="0" marL="0" rtl="0" algn="l">
              <a:lnSpc>
                <a:spcPct val="115000"/>
              </a:lnSpc>
              <a:spcBef>
                <a:spcPts val="1200"/>
              </a:spcBef>
              <a:spcAft>
                <a:spcPts val="0"/>
              </a:spcAft>
              <a:buSzPts val="1800"/>
              <a:buNone/>
            </a:pPr>
            <a:r>
              <a:rPr b="1" lang="en-GB" sz="2200">
                <a:solidFill>
                  <a:srgbClr val="24282A"/>
                </a:solidFill>
              </a:rPr>
              <a:t>By the end of this course, </a:t>
            </a:r>
            <a:r>
              <a:rPr b="1" lang="en-GB" sz="2200">
                <a:solidFill>
                  <a:schemeClr val="accent1"/>
                </a:solidFill>
              </a:rPr>
              <a:t>students</a:t>
            </a:r>
            <a:r>
              <a:rPr b="1" lang="en-GB" sz="2200">
                <a:solidFill>
                  <a:srgbClr val="24282A"/>
                </a:solidFill>
              </a:rPr>
              <a:t> will be able to </a:t>
            </a:r>
            <a:r>
              <a:rPr b="1" lang="en-GB" sz="2200">
                <a:solidFill>
                  <a:srgbClr val="002060"/>
                </a:solidFill>
              </a:rPr>
              <a:t>create visual representations of data </a:t>
            </a:r>
            <a:r>
              <a:rPr b="1" lang="en-GB" sz="2200">
                <a:solidFill>
                  <a:schemeClr val="accent4"/>
                </a:solidFill>
                <a:highlight>
                  <a:schemeClr val="lt1"/>
                </a:highlight>
              </a:rPr>
              <a:t>with the use of statistical software</a:t>
            </a:r>
            <a:r>
              <a:rPr b="1" lang="en-GB" sz="2200">
                <a:solidFill>
                  <a:srgbClr val="741B47"/>
                </a:solidFill>
                <a:highlight>
                  <a:schemeClr val="lt1"/>
                </a:highlight>
              </a:rPr>
              <a:t> </a:t>
            </a:r>
            <a:r>
              <a:rPr b="1" lang="en-GB" sz="2200">
                <a:solidFill>
                  <a:srgbClr val="7030A0"/>
                </a:solidFill>
                <a:highlight>
                  <a:schemeClr val="lt1"/>
                </a:highlight>
              </a:rPr>
              <a:t>demonstrating accuracy and clarity as measured by the ability to correctly interpret and explain the visualized data in a project presentation.</a:t>
            </a:r>
            <a:endParaRPr b="1" sz="2200">
              <a:solidFill>
                <a:srgbClr val="7030A0"/>
              </a:solidFill>
              <a:highlight>
                <a:schemeClr val="lt1"/>
              </a:highlight>
            </a:endParaRPr>
          </a:p>
          <a:p>
            <a:pPr indent="0" lvl="0" marL="0" rtl="0" algn="ctr">
              <a:lnSpc>
                <a:spcPct val="115000"/>
              </a:lnSpc>
              <a:spcBef>
                <a:spcPts val="1200"/>
              </a:spcBef>
              <a:spcAft>
                <a:spcPts val="0"/>
              </a:spcAft>
              <a:buSzPts val="1800"/>
              <a:buNone/>
            </a:pPr>
            <a:r>
              <a:rPr b="1" lang="en-GB" sz="1900">
                <a:solidFill>
                  <a:srgbClr val="741B47"/>
                </a:solidFill>
                <a:highlight>
                  <a:schemeClr val="lt1"/>
                </a:highlight>
              </a:rPr>
              <a:t> </a:t>
            </a:r>
            <a:endParaRPr b="1" sz="1900">
              <a:solidFill>
                <a:srgbClr val="741B47"/>
              </a:solidFill>
              <a:highlight>
                <a:schemeClr val="lt1"/>
              </a:highlight>
            </a:endParaRPr>
          </a:p>
          <a:p>
            <a:pPr indent="0" lvl="0" marL="0" rtl="0" algn="l">
              <a:lnSpc>
                <a:spcPct val="115000"/>
              </a:lnSpc>
              <a:spcBef>
                <a:spcPts val="1200"/>
              </a:spcBef>
              <a:spcAft>
                <a:spcPts val="1200"/>
              </a:spcAft>
              <a:buSzPts val="1800"/>
              <a:buNone/>
            </a:pPr>
            <a:r>
              <a:t/>
            </a:r>
            <a:endParaRPr sz="1900">
              <a:solidFill>
                <a:srgbClr val="000000"/>
              </a:solidFill>
            </a:endParaRPr>
          </a:p>
        </p:txBody>
      </p:sp>
      <p:sp>
        <p:nvSpPr>
          <p:cNvPr id="365" name="Google Shape;365;g2e57ba0dab3_3_48"/>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366" name="Google Shape;366;g2e57ba0dab3_3_48"/>
          <p:cNvSpPr txBox="1"/>
          <p:nvPr/>
        </p:nvSpPr>
        <p:spPr>
          <a:xfrm>
            <a:off x="1439347" y="261266"/>
            <a:ext cx="10282395" cy="113167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e57ba0dab3_3_55"/>
          <p:cNvSpPr/>
          <p:nvPr/>
        </p:nvSpPr>
        <p:spPr>
          <a:xfrm>
            <a:off x="694258" y="2798619"/>
            <a:ext cx="10962033" cy="3001817"/>
          </a:xfrm>
          <a:prstGeom prst="roundRect">
            <a:avLst>
              <a:gd fmla="val 4171"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3" name="Google Shape;373;g2e57ba0dab3_3_55"/>
          <p:cNvSpPr txBox="1"/>
          <p:nvPr>
            <p:ph idx="1" type="body"/>
          </p:nvPr>
        </p:nvSpPr>
        <p:spPr>
          <a:xfrm>
            <a:off x="768149" y="1645921"/>
            <a:ext cx="10963863" cy="472717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200">
                <a:solidFill>
                  <a:schemeClr val="accent4"/>
                </a:solidFill>
              </a:rPr>
              <a:t>Audience activity: </a:t>
            </a:r>
            <a:endParaRPr/>
          </a:p>
          <a:p>
            <a:pPr indent="0" lvl="0" marL="0" rtl="0" algn="l">
              <a:lnSpc>
                <a:spcPct val="110000"/>
              </a:lnSpc>
              <a:spcBef>
                <a:spcPts val="0"/>
              </a:spcBef>
              <a:spcAft>
                <a:spcPts val="0"/>
              </a:spcAft>
              <a:buSzPts val="2800"/>
              <a:buNone/>
            </a:pPr>
            <a:r>
              <a:rPr lang="en-GB" sz="2200">
                <a:solidFill>
                  <a:srgbClr val="000000"/>
                </a:solidFill>
              </a:rPr>
              <a:t>Structure a Learning Outcome for the following learning opportunity </a:t>
            </a:r>
            <a:br>
              <a:rPr lang="en-GB" sz="1900">
                <a:solidFill>
                  <a:srgbClr val="000000"/>
                </a:solidFill>
              </a:rPr>
            </a:br>
            <a:endParaRPr sz="1900">
              <a:solidFill>
                <a:srgbClr val="000000"/>
              </a:solidFill>
            </a:endParaRPr>
          </a:p>
          <a:p>
            <a:pPr indent="0" lvl="0" marL="0" rtl="0" algn="l">
              <a:lnSpc>
                <a:spcPct val="115000"/>
              </a:lnSpc>
              <a:spcBef>
                <a:spcPts val="1200"/>
              </a:spcBef>
              <a:spcAft>
                <a:spcPts val="0"/>
              </a:spcAft>
              <a:buSzPts val="1800"/>
              <a:buNone/>
            </a:pPr>
            <a:r>
              <a:rPr b="1" lang="en-GB" sz="1800">
                <a:solidFill>
                  <a:srgbClr val="000000"/>
                </a:solidFill>
              </a:rPr>
              <a:t>Course Topic:</a:t>
            </a:r>
            <a:r>
              <a:rPr lang="en-GB" sz="1800">
                <a:solidFill>
                  <a:srgbClr val="000000"/>
                </a:solidFill>
              </a:rPr>
              <a:t> Environmental Science</a:t>
            </a:r>
            <a:endParaRPr sz="1800">
              <a:solidFill>
                <a:srgbClr val="000000"/>
              </a:solidFill>
            </a:endParaRPr>
          </a:p>
          <a:p>
            <a:pPr indent="0" lvl="0" marL="0" rtl="0" algn="l">
              <a:lnSpc>
                <a:spcPct val="115000"/>
              </a:lnSpc>
              <a:spcBef>
                <a:spcPts val="1200"/>
              </a:spcBef>
              <a:spcAft>
                <a:spcPts val="0"/>
              </a:spcAft>
              <a:buSzPts val="1800"/>
              <a:buNone/>
            </a:pPr>
            <a:r>
              <a:rPr b="1" lang="en-GB" sz="1800">
                <a:solidFill>
                  <a:srgbClr val="000000"/>
                </a:solidFill>
              </a:rPr>
              <a:t>Description:</a:t>
            </a:r>
            <a:r>
              <a:rPr lang="en-GB" sz="1800">
                <a:solidFill>
                  <a:srgbClr val="000000"/>
                </a:solidFill>
              </a:rPr>
              <a:t> In this course, students will learn the principles of environmental science, including ecosystem dynamics, natural resource management, and environmental policy. They will engage in fieldwork where they will apply different methods for collecting samples and data, analyse the collected environmental data using basic software tools, and develop strategies for sustainable resource management.</a:t>
            </a:r>
            <a:br>
              <a:rPr lang="en-GB" sz="1800">
                <a:solidFill>
                  <a:srgbClr val="000000"/>
                </a:solidFill>
              </a:rPr>
            </a:br>
            <a:r>
              <a:rPr b="1" lang="en-GB" sz="1800">
                <a:solidFill>
                  <a:srgbClr val="000000"/>
                </a:solidFill>
                <a:extLst>
                  <a:ext uri="http://customooxmlschemas.google.com/">
                    <go:slidesCustomData xmlns:go="http://customooxmlschemas.google.com/" textRoundtripDataId="13"/>
                  </a:ext>
                </a:extLst>
              </a:rPr>
              <a:t>Read the course description and structure at least one learning outcome, completing the sentence:</a:t>
            </a:r>
            <a:br>
              <a:rPr b="1" lang="en-GB" sz="1800">
                <a:solidFill>
                  <a:srgbClr val="000000"/>
                </a:solidFill>
                <a:extLst>
                  <a:ext uri="http://customooxmlschemas.google.com/">
                    <go:slidesCustomData xmlns:go="http://customooxmlschemas.google.com/" textRoundtripDataId="13"/>
                  </a:ext>
                </a:extLst>
              </a:rPr>
            </a:br>
            <a:r>
              <a:rPr b="1" lang="en-GB" sz="1800">
                <a:solidFill>
                  <a:schemeClr val="accent1"/>
                </a:solidFill>
                <a:extLst>
                  <a:ext uri="http://customooxmlschemas.google.com/">
                    <go:slidesCustomData xmlns:go="http://customooxmlschemas.google.com/" textRoundtripDataId="14"/>
                  </a:ext>
                </a:extLst>
              </a:rPr>
              <a:t> </a:t>
            </a:r>
            <a:r>
              <a:rPr b="1" i="1" lang="en-GB" sz="1800">
                <a:solidFill>
                  <a:schemeClr val="accent1"/>
                </a:solidFill>
                <a:extLst>
                  <a:ext uri="http://customooxmlschemas.google.com/">
                    <go:slidesCustomData xmlns:go="http://customooxmlschemas.google.com/" textRoundtripDataId="15"/>
                  </a:ext>
                </a:extLst>
              </a:rPr>
              <a:t>"By the end of the course, students should be able to ..."</a:t>
            </a:r>
            <a:endParaRPr b="1" i="1" sz="1800">
              <a:solidFill>
                <a:schemeClr val="accent1"/>
              </a:solidFill>
            </a:endParaRPr>
          </a:p>
        </p:txBody>
      </p:sp>
      <p:sp>
        <p:nvSpPr>
          <p:cNvPr id="374" name="Google Shape;374;g2e57ba0dab3_3_55"/>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375" name="Google Shape;375;g2e57ba0dab3_3_55"/>
          <p:cNvSpPr txBox="1"/>
          <p:nvPr/>
        </p:nvSpPr>
        <p:spPr>
          <a:xfrm>
            <a:off x="1947134" y="146834"/>
            <a:ext cx="9286290" cy="839053"/>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
          <p:cNvSpPr/>
          <p:nvPr/>
        </p:nvSpPr>
        <p:spPr>
          <a:xfrm>
            <a:off x="694258" y="2798619"/>
            <a:ext cx="10962033" cy="3001817"/>
          </a:xfrm>
          <a:prstGeom prst="roundRect">
            <a:avLst>
              <a:gd fmla="val 4171"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2" name="Google Shape;382;p6"/>
          <p:cNvSpPr txBox="1"/>
          <p:nvPr>
            <p:ph idx="1" type="body"/>
          </p:nvPr>
        </p:nvSpPr>
        <p:spPr>
          <a:xfrm>
            <a:off x="768149" y="1766057"/>
            <a:ext cx="10963863" cy="4607033"/>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400">
                <a:solidFill>
                  <a:schemeClr val="accent4"/>
                </a:solidFill>
              </a:rPr>
              <a:t>Audience activity: </a:t>
            </a:r>
            <a:endParaRPr/>
          </a:p>
          <a:p>
            <a:pPr indent="0" lvl="0" marL="0" rtl="0" algn="l">
              <a:lnSpc>
                <a:spcPct val="110000"/>
              </a:lnSpc>
              <a:spcBef>
                <a:spcPts val="0"/>
              </a:spcBef>
              <a:spcAft>
                <a:spcPts val="0"/>
              </a:spcAft>
              <a:buSzPts val="2800"/>
              <a:buNone/>
            </a:pPr>
            <a:r>
              <a:rPr lang="en-GB" sz="1900">
                <a:solidFill>
                  <a:srgbClr val="000000"/>
                </a:solidFill>
              </a:rPr>
              <a:t>Structure a Learning Outcome for the following learning opportunity </a:t>
            </a:r>
            <a:br>
              <a:rPr lang="en-GB" sz="1900">
                <a:solidFill>
                  <a:srgbClr val="000000"/>
                </a:solidFill>
              </a:rPr>
            </a:br>
            <a:endParaRPr sz="1900">
              <a:solidFill>
                <a:srgbClr val="000000"/>
              </a:solidFill>
            </a:endParaRPr>
          </a:p>
          <a:p>
            <a:pPr indent="0" lvl="0" marL="114300" rtl="0" algn="l">
              <a:lnSpc>
                <a:spcPct val="90000"/>
              </a:lnSpc>
              <a:spcBef>
                <a:spcPts val="1200"/>
              </a:spcBef>
              <a:spcAft>
                <a:spcPts val="0"/>
              </a:spcAft>
              <a:buSzPts val="1800"/>
              <a:buNone/>
            </a:pPr>
            <a:r>
              <a:rPr b="1" lang="en-GB" sz="1800">
                <a:solidFill>
                  <a:srgbClr val="000000"/>
                </a:solidFill>
              </a:rPr>
              <a:t>Possible response: </a:t>
            </a:r>
            <a:endParaRPr/>
          </a:p>
          <a:p>
            <a:pPr indent="0" lvl="0" marL="114300" rtl="0" algn="l">
              <a:lnSpc>
                <a:spcPct val="90000"/>
              </a:lnSpc>
              <a:spcBef>
                <a:spcPts val="2400"/>
              </a:spcBef>
              <a:spcAft>
                <a:spcPts val="0"/>
              </a:spcAft>
              <a:buSzPts val="1800"/>
              <a:buNone/>
            </a:pPr>
            <a:r>
              <a:rPr i="1" lang="en-GB" sz="1800">
                <a:solidFill>
                  <a:srgbClr val="000000"/>
                </a:solidFill>
              </a:rPr>
              <a:t>“By the end of the course, students should be able to apply appropriate methods for collecting samples and data during field work in different environmental contexts, providing clear and well-supported reasons for their choices, and demonstrating adherence to best practices, including correct use of equipment and safety protocols. “</a:t>
            </a:r>
            <a:endParaRPr/>
          </a:p>
          <a:p>
            <a:pPr indent="0" lvl="0" marL="114300" rtl="0" algn="l">
              <a:lnSpc>
                <a:spcPct val="90000"/>
              </a:lnSpc>
              <a:spcBef>
                <a:spcPts val="2200"/>
              </a:spcBef>
              <a:spcAft>
                <a:spcPts val="0"/>
              </a:spcAft>
              <a:buSzPts val="1800"/>
              <a:buNone/>
            </a:pPr>
            <a:r>
              <a:t/>
            </a:r>
            <a:endParaRPr sz="1900">
              <a:solidFill>
                <a:srgbClr val="000000"/>
              </a:solidFill>
            </a:endParaRPr>
          </a:p>
        </p:txBody>
      </p:sp>
      <p:sp>
        <p:nvSpPr>
          <p:cNvPr id="383" name="Google Shape;383;p6"/>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384" name="Google Shape;384;p6"/>
          <p:cNvSpPr txBox="1"/>
          <p:nvPr/>
        </p:nvSpPr>
        <p:spPr>
          <a:xfrm>
            <a:off x="768149" y="761728"/>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e57ba0dab3_1_16"/>
          <p:cNvSpPr txBox="1"/>
          <p:nvPr>
            <p:ph idx="1" type="body"/>
          </p:nvPr>
        </p:nvSpPr>
        <p:spPr>
          <a:xfrm>
            <a:off x="620283" y="1438871"/>
            <a:ext cx="4898049" cy="480427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GB" sz="1800">
                <a:solidFill>
                  <a:schemeClr val="accent4"/>
                </a:solidFill>
              </a:rPr>
              <a:t>Major themes</a:t>
            </a:r>
            <a:endParaRPr b="1" sz="1800">
              <a:solidFill>
                <a:schemeClr val="accent4"/>
              </a:solidFill>
            </a:endParaRPr>
          </a:p>
          <a:p>
            <a:pPr indent="0" lvl="0" marL="0" rtl="0" algn="l">
              <a:lnSpc>
                <a:spcPct val="100000"/>
              </a:lnSpc>
              <a:spcBef>
                <a:spcPts val="1000"/>
              </a:spcBef>
              <a:spcAft>
                <a:spcPts val="0"/>
              </a:spcAft>
              <a:buSzPts val="1800"/>
              <a:buNone/>
            </a:pPr>
            <a:r>
              <a:rPr b="1" lang="en-GB" sz="1800"/>
              <a:t>Technical Aspects</a:t>
            </a:r>
            <a:endParaRPr b="1" sz="1800"/>
          </a:p>
          <a:p>
            <a:pPr indent="-300037" lvl="0" marL="457200" rtl="0" algn="l">
              <a:lnSpc>
                <a:spcPct val="100000"/>
              </a:lnSpc>
              <a:spcBef>
                <a:spcPts val="1000"/>
              </a:spcBef>
              <a:spcAft>
                <a:spcPts val="0"/>
              </a:spcAft>
              <a:buClr>
                <a:schemeClr val="accent1"/>
              </a:buClr>
              <a:buSzPts val="1800"/>
              <a:buChar char="•"/>
            </a:pPr>
            <a:r>
              <a:rPr lang="en-GB" sz="1800"/>
              <a:t>Using the QCP, navigating UI, accessing/querying databases </a:t>
            </a:r>
            <a:endParaRPr sz="1800"/>
          </a:p>
          <a:p>
            <a:pPr indent="-300037" lvl="0" marL="457200" rtl="0" algn="l">
              <a:lnSpc>
                <a:spcPct val="100000"/>
              </a:lnSpc>
              <a:spcBef>
                <a:spcPts val="1000"/>
              </a:spcBef>
              <a:spcAft>
                <a:spcPts val="0"/>
              </a:spcAft>
              <a:buClr>
                <a:schemeClr val="accent1"/>
              </a:buClr>
              <a:buSzPts val="1800"/>
              <a:buChar char="•"/>
            </a:pPr>
            <a:r>
              <a:rPr lang="en-GB" sz="1800"/>
              <a:t>Data entry, validation, and management </a:t>
            </a:r>
            <a:endParaRPr sz="1800"/>
          </a:p>
          <a:p>
            <a:pPr indent="0" lvl="0" marL="0" rtl="0" algn="l">
              <a:lnSpc>
                <a:spcPct val="100000"/>
              </a:lnSpc>
              <a:spcBef>
                <a:spcPts val="1000"/>
              </a:spcBef>
              <a:spcAft>
                <a:spcPts val="0"/>
              </a:spcAft>
              <a:buSzPts val="1800"/>
              <a:buNone/>
            </a:pPr>
            <a:r>
              <a:rPr b="1" lang="en-GB" sz="1800"/>
              <a:t>Interoperability Concepts</a:t>
            </a:r>
            <a:endParaRPr b="1" sz="1800"/>
          </a:p>
          <a:p>
            <a:pPr indent="-300037" lvl="0" marL="457200" rtl="0" algn="l">
              <a:lnSpc>
                <a:spcPct val="100000"/>
              </a:lnSpc>
              <a:spcBef>
                <a:spcPts val="1000"/>
              </a:spcBef>
              <a:spcAft>
                <a:spcPts val="0"/>
              </a:spcAft>
              <a:buClr>
                <a:schemeClr val="accent1"/>
              </a:buClr>
              <a:buSzPts val="1800"/>
              <a:buChar char="•"/>
            </a:pPr>
            <a:r>
              <a:rPr lang="en-GB" sz="1800"/>
              <a:t>Standards and protocols (e.g., Linked Data, ISCED) for data exchange </a:t>
            </a:r>
            <a:endParaRPr sz="1800"/>
          </a:p>
          <a:p>
            <a:pPr indent="0" lvl="0" marL="0" rtl="0" algn="l">
              <a:lnSpc>
                <a:spcPct val="100000"/>
              </a:lnSpc>
              <a:spcBef>
                <a:spcPts val="1000"/>
              </a:spcBef>
              <a:spcAft>
                <a:spcPts val="0"/>
              </a:spcAft>
              <a:buSzPts val="1800"/>
              <a:buNone/>
            </a:pPr>
            <a:r>
              <a:rPr b="1" lang="en-GB" sz="1800"/>
              <a:t>Data Governance and Security</a:t>
            </a:r>
            <a:endParaRPr b="1" sz="1800"/>
          </a:p>
          <a:p>
            <a:pPr indent="-300037" lvl="0" marL="457200" rtl="0" algn="l">
              <a:lnSpc>
                <a:spcPct val="100000"/>
              </a:lnSpc>
              <a:spcBef>
                <a:spcPts val="1000"/>
              </a:spcBef>
              <a:spcAft>
                <a:spcPts val="0"/>
              </a:spcAft>
              <a:buClr>
                <a:schemeClr val="accent1"/>
              </a:buClr>
              <a:buSzPts val="1800"/>
              <a:buChar char="•"/>
            </a:pPr>
            <a:r>
              <a:rPr lang="en-GB" sz="1800"/>
              <a:t>Data governance principles, ownership, privacy, security </a:t>
            </a:r>
            <a:endParaRPr sz="1800"/>
          </a:p>
          <a:p>
            <a:pPr indent="-300037" lvl="0" marL="457200" rtl="0" algn="l">
              <a:lnSpc>
                <a:spcPct val="100000"/>
              </a:lnSpc>
              <a:spcBef>
                <a:spcPts val="1000"/>
              </a:spcBef>
              <a:spcAft>
                <a:spcPts val="0"/>
              </a:spcAft>
              <a:buClr>
                <a:schemeClr val="accent1"/>
              </a:buClr>
              <a:buSzPts val="1800"/>
              <a:buChar char="•"/>
            </a:pPr>
            <a:r>
              <a:rPr lang="en-GB" sz="1800"/>
              <a:t>Compliance with data protection regulations </a:t>
            </a:r>
            <a:endParaRPr sz="1800"/>
          </a:p>
        </p:txBody>
      </p:sp>
      <p:sp>
        <p:nvSpPr>
          <p:cNvPr id="125" name="Google Shape;125;g2e57ba0dab3_1_16"/>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126" name="Google Shape;126;g2e57ba0dab3_1_16"/>
          <p:cNvSpPr txBox="1"/>
          <p:nvPr/>
        </p:nvSpPr>
        <p:spPr>
          <a:xfrm>
            <a:off x="1816500" y="304361"/>
            <a:ext cx="2905005" cy="6915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Context</a:t>
            </a:r>
            <a:endParaRPr b="0" i="0" sz="1400" u="none" cap="none" strike="noStrike">
              <a:solidFill>
                <a:srgbClr val="000000"/>
              </a:solidFill>
              <a:latin typeface="Arial"/>
              <a:ea typeface="Arial"/>
              <a:cs typeface="Arial"/>
              <a:sym typeface="Arial"/>
            </a:endParaRPr>
          </a:p>
        </p:txBody>
      </p:sp>
      <p:sp>
        <p:nvSpPr>
          <p:cNvPr id="127" name="Google Shape;127;g2e57ba0dab3_1_16"/>
          <p:cNvSpPr txBox="1"/>
          <p:nvPr/>
        </p:nvSpPr>
        <p:spPr>
          <a:xfrm>
            <a:off x="6947339" y="1438870"/>
            <a:ext cx="4898050" cy="480427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dk1"/>
              </a:buClr>
              <a:buSzPts val="1800"/>
              <a:buFont typeface="Arial"/>
              <a:buNone/>
            </a:pPr>
            <a:r>
              <a:rPr b="1" i="0" lang="en-GB" sz="2000" u="none" cap="none" strike="noStrike">
                <a:solidFill>
                  <a:schemeClr val="dk1"/>
                </a:solidFill>
                <a:latin typeface="Nunito Sans"/>
                <a:ea typeface="Nunito Sans"/>
                <a:cs typeface="Nunito Sans"/>
                <a:sym typeface="Nunito Sans"/>
              </a:rPr>
              <a:t>Quality Assurance and Validation</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Processes for validating and verifying qualifications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800"/>
              <a:buFont typeface="Arial"/>
              <a:buNone/>
            </a:pPr>
            <a:r>
              <a:rPr b="1" i="0" lang="en-GB" sz="2000" u="none" cap="none" strike="noStrike">
                <a:solidFill>
                  <a:schemeClr val="dk1"/>
                </a:solidFill>
                <a:latin typeface="Nunito Sans"/>
                <a:ea typeface="Nunito Sans"/>
                <a:cs typeface="Nunito Sans"/>
                <a:sym typeface="Nunito Sans"/>
              </a:rPr>
              <a:t>Capacity Development</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Building capacity for managing/updating national databases </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Aligning national data with international standards.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800"/>
              <a:buFont typeface="Arial"/>
              <a:buNone/>
            </a:pPr>
            <a:r>
              <a:rPr b="1" i="0" lang="en-GB" sz="2000" u="none" cap="none" strike="noStrike">
                <a:solidFill>
                  <a:schemeClr val="dk1"/>
                </a:solidFill>
                <a:latin typeface="Nunito Sans"/>
                <a:ea typeface="Nunito Sans"/>
                <a:cs typeface="Nunito Sans"/>
                <a:sym typeface="Nunito Sans"/>
              </a:rPr>
              <a:t>Policy and Strategic Alignment</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Policy frameworks and strategic initiatives in the African context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0"/>
          <p:cNvSpPr txBox="1"/>
          <p:nvPr>
            <p:ph idx="1" type="body"/>
          </p:nvPr>
        </p:nvSpPr>
        <p:spPr>
          <a:xfrm>
            <a:off x="834931" y="1822141"/>
            <a:ext cx="9675753" cy="626091"/>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rPr b="1" lang="en-GB" sz="2600">
                <a:solidFill>
                  <a:schemeClr val="accent4"/>
                </a:solidFill>
              </a:rPr>
              <a:t>Understanding </a:t>
            </a:r>
            <a:r>
              <a:rPr b="1" lang="en-GB" sz="2600" u="sng">
                <a:solidFill>
                  <a:schemeClr val="accent4"/>
                </a:solidFill>
              </a:rPr>
              <a:t>Structured</a:t>
            </a:r>
            <a:r>
              <a:rPr b="1" lang="en-GB" sz="2600">
                <a:solidFill>
                  <a:schemeClr val="accent4"/>
                </a:solidFill>
              </a:rPr>
              <a:t> Data</a:t>
            </a:r>
            <a:endParaRPr b="1" sz="2600">
              <a:solidFill>
                <a:schemeClr val="accent4"/>
              </a:solidFill>
            </a:endParaRPr>
          </a:p>
          <a:p>
            <a:pPr indent="0" lvl="0" marL="0" rtl="0" algn="l">
              <a:lnSpc>
                <a:spcPct val="90000"/>
              </a:lnSpc>
              <a:spcBef>
                <a:spcPts val="0"/>
              </a:spcBef>
              <a:spcAft>
                <a:spcPts val="0"/>
              </a:spcAft>
              <a:buSzPts val="1800"/>
              <a:buNone/>
            </a:pPr>
            <a:r>
              <a:t/>
            </a:r>
            <a:endParaRPr b="1" u="sng"/>
          </a:p>
          <a:p>
            <a:pPr indent="0" lvl="0" marL="0" rtl="0" algn="l">
              <a:lnSpc>
                <a:spcPct val="90000"/>
              </a:lnSpc>
              <a:spcBef>
                <a:spcPts val="1000"/>
              </a:spcBef>
              <a:spcAft>
                <a:spcPts val="0"/>
              </a:spcAft>
              <a:buSzPts val="1800"/>
              <a:buNone/>
            </a:pPr>
            <a:r>
              <a:t/>
            </a:r>
            <a:endParaRPr sz="2400"/>
          </a:p>
        </p:txBody>
      </p:sp>
      <p:sp>
        <p:nvSpPr>
          <p:cNvPr id="391" name="Google Shape;391;p2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392" name="Google Shape;392;p2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393" name="Google Shape;393;p20"/>
          <p:cNvSpPr txBox="1"/>
          <p:nvPr/>
        </p:nvSpPr>
        <p:spPr>
          <a:xfrm>
            <a:off x="768149" y="761728"/>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394" name="Google Shape;394;p20"/>
          <p:cNvSpPr txBox="1"/>
          <p:nvPr/>
        </p:nvSpPr>
        <p:spPr>
          <a:xfrm>
            <a:off x="885955" y="3335173"/>
            <a:ext cx="4557414" cy="25565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24282A"/>
                </a:solidFill>
                <a:latin typeface="Nunito Sans"/>
                <a:ea typeface="Nunito Sans"/>
                <a:cs typeface="Nunito Sans"/>
                <a:sym typeface="Nunito Sans"/>
              </a:rPr>
              <a:t>Definition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400"/>
              <a:buFont typeface="Arial"/>
              <a:buNone/>
            </a:pPr>
            <a:r>
              <a:rPr b="0" i="0" lang="en-GB" sz="2400" u="none" cap="none" strike="noStrike">
                <a:solidFill>
                  <a:srgbClr val="24282A"/>
                </a:solidFill>
                <a:latin typeface="Nunito Sans"/>
                <a:ea typeface="Nunito Sans"/>
                <a:cs typeface="Nunito Sans"/>
                <a:sym typeface="Nunito Sans"/>
              </a:rPr>
              <a:t>Data that is organised in a fixed, predefined format or schema, making it easily viewable, sortable and searchable.</a:t>
            </a:r>
            <a:br>
              <a:rPr b="0" i="0" lang="en-GB" sz="2400" u="none" cap="none" strike="noStrike">
                <a:solidFill>
                  <a:srgbClr val="24282A"/>
                </a:solidFill>
                <a:latin typeface="Nunito Sans"/>
                <a:ea typeface="Nunito Sans"/>
                <a:cs typeface="Nunito Sans"/>
                <a:sym typeface="Nunito Sans"/>
              </a:rPr>
            </a:br>
            <a:endParaRPr b="0" i="0" sz="2400" u="none" cap="none" strike="noStrike">
              <a:solidFill>
                <a:srgbClr val="24282A"/>
              </a:solidFill>
              <a:latin typeface="Nunito Sans"/>
              <a:ea typeface="Nunito Sans"/>
              <a:cs typeface="Nunito Sans"/>
              <a:sym typeface="Nunito Sans"/>
            </a:endParaRPr>
          </a:p>
        </p:txBody>
      </p:sp>
      <p:sp>
        <p:nvSpPr>
          <p:cNvPr id="395" name="Google Shape;395;p20"/>
          <p:cNvSpPr txBox="1"/>
          <p:nvPr/>
        </p:nvSpPr>
        <p:spPr>
          <a:xfrm>
            <a:off x="6505104" y="3385653"/>
            <a:ext cx="4640282" cy="168764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24282A"/>
                </a:solidFill>
                <a:latin typeface="Nunito Sans"/>
                <a:ea typeface="Nunito Sans"/>
                <a:cs typeface="Nunito Sans"/>
                <a:sym typeface="Nunito Sans"/>
              </a:rPr>
              <a:t>Examples</a:t>
            </a:r>
            <a:endParaRPr b="0" i="0" sz="2400" u="none" cap="none" strike="noStrike">
              <a:solidFill>
                <a:srgbClr val="24282A"/>
              </a:solidFill>
              <a:latin typeface="Nunito Sans"/>
              <a:ea typeface="Nunito Sans"/>
              <a:cs typeface="Nunito Sans"/>
              <a:sym typeface="Nunito Sans"/>
            </a:endParaRPr>
          </a:p>
          <a:p>
            <a:pPr indent="0" lvl="0" marL="0" marR="0" rtl="0" algn="l">
              <a:lnSpc>
                <a:spcPct val="90000"/>
              </a:lnSpc>
              <a:spcBef>
                <a:spcPts val="1000"/>
              </a:spcBef>
              <a:spcAft>
                <a:spcPts val="0"/>
              </a:spcAft>
              <a:buClr>
                <a:srgbClr val="000000"/>
              </a:buClr>
              <a:buSzPts val="2400"/>
              <a:buFont typeface="Arial"/>
              <a:buNone/>
            </a:pPr>
            <a:r>
              <a:rPr b="0" i="0" lang="en-GB" sz="2400" u="none" cap="none" strike="noStrike">
                <a:solidFill>
                  <a:srgbClr val="24282A"/>
                </a:solidFill>
                <a:latin typeface="Nunito Sans"/>
                <a:ea typeface="Nunito Sans"/>
                <a:cs typeface="Nunito Sans"/>
                <a:sym typeface="Nunito Sans"/>
              </a:rPr>
              <a:t>Databases, spreadsheets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400"/>
              <a:buFont typeface="Arial"/>
              <a:buNone/>
            </a:pPr>
            <a:r>
              <a:rPr b="0" i="0" lang="en-GB" sz="2400" u="none" cap="none" strike="noStrike">
                <a:solidFill>
                  <a:srgbClr val="24282A"/>
                </a:solidFill>
                <a:latin typeface="Nunito Sans"/>
                <a:ea typeface="Nunito Sans"/>
                <a:cs typeface="Nunito Sans"/>
                <a:sym typeface="Nunito Sans"/>
              </a:rPr>
              <a:t>(.xls, Google Sheets), XML files, CSV files </a:t>
            </a:r>
            <a:endParaRPr b="0" i="0" sz="1400" u="none" cap="none" strike="noStrike">
              <a:solidFill>
                <a:srgbClr val="000000"/>
              </a:solidFill>
              <a:latin typeface="Arial"/>
              <a:ea typeface="Arial"/>
              <a:cs typeface="Arial"/>
              <a:sym typeface="Arial"/>
            </a:endParaRPr>
          </a:p>
        </p:txBody>
      </p:sp>
      <p:pic>
        <p:nvPicPr>
          <p:cNvPr descr="Hamburger Menu Icon with solid fill" id="396" name="Google Shape;396;p20"/>
          <p:cNvPicPr preferRelativeResize="0"/>
          <p:nvPr/>
        </p:nvPicPr>
        <p:blipFill rotWithShape="1">
          <a:blip r:embed="rId3">
            <a:alphaModFix/>
          </a:blip>
          <a:srcRect b="0" l="0" r="0" t="0"/>
          <a:stretch/>
        </p:blipFill>
        <p:spPr>
          <a:xfrm>
            <a:off x="6902788" y="2448232"/>
            <a:ext cx="710381" cy="710381"/>
          </a:xfrm>
          <a:prstGeom prst="rect">
            <a:avLst/>
          </a:prstGeom>
          <a:noFill/>
          <a:ln>
            <a:noFill/>
          </a:ln>
        </p:spPr>
      </p:pic>
      <p:pic>
        <p:nvPicPr>
          <p:cNvPr descr="Chat bubble with solid fill" id="397" name="Google Shape;397;p20"/>
          <p:cNvPicPr preferRelativeResize="0"/>
          <p:nvPr/>
        </p:nvPicPr>
        <p:blipFill rotWithShape="1">
          <a:blip r:embed="rId4">
            <a:alphaModFix/>
          </a:blip>
          <a:srcRect b="0" l="0" r="0" t="0"/>
          <a:stretch/>
        </p:blipFill>
        <p:spPr>
          <a:xfrm>
            <a:off x="885955" y="2468443"/>
            <a:ext cx="773296" cy="7732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e57ba0dab3_3_0"/>
          <p:cNvSpPr txBox="1"/>
          <p:nvPr>
            <p:ph idx="1" type="body"/>
          </p:nvPr>
        </p:nvSpPr>
        <p:spPr>
          <a:xfrm>
            <a:off x="716700" y="1420208"/>
            <a:ext cx="11475300" cy="517153"/>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600">
                <a:solidFill>
                  <a:schemeClr val="accent4"/>
                </a:solidFill>
              </a:rPr>
              <a:t>Benefits and Importance of Structured Data</a:t>
            </a:r>
            <a:endParaRPr b="1" sz="2600">
              <a:solidFill>
                <a:schemeClr val="accent4"/>
              </a:solidFill>
            </a:endParaRPr>
          </a:p>
          <a:p>
            <a:pPr indent="0" lvl="0" marL="0" rtl="0" algn="l">
              <a:lnSpc>
                <a:spcPct val="90000"/>
              </a:lnSpc>
              <a:spcBef>
                <a:spcPts val="0"/>
              </a:spcBef>
              <a:spcAft>
                <a:spcPts val="0"/>
              </a:spcAft>
              <a:buSzPts val="1800"/>
              <a:buNone/>
            </a:pPr>
            <a:r>
              <a:t/>
            </a:r>
            <a:endParaRPr b="1" sz="1600" u="sng"/>
          </a:p>
          <a:p>
            <a:pPr indent="0" lvl="0" marL="0" rtl="0" algn="l">
              <a:lnSpc>
                <a:spcPct val="90000"/>
              </a:lnSpc>
              <a:spcBef>
                <a:spcPts val="1000"/>
              </a:spcBef>
              <a:spcAft>
                <a:spcPts val="0"/>
              </a:spcAft>
              <a:buSzPts val="1800"/>
              <a:buNone/>
            </a:pPr>
            <a:r>
              <a:t/>
            </a:r>
            <a:endParaRPr sz="1200"/>
          </a:p>
        </p:txBody>
      </p:sp>
      <p:sp>
        <p:nvSpPr>
          <p:cNvPr id="404" name="Google Shape;404;g2e57ba0dab3_3_0"/>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405" name="Google Shape;405;g2e57ba0dab3_3_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06" name="Google Shape;406;g2e57ba0dab3_3_0"/>
          <p:cNvSpPr txBox="1"/>
          <p:nvPr/>
        </p:nvSpPr>
        <p:spPr>
          <a:xfrm>
            <a:off x="1682549" y="311906"/>
            <a:ext cx="9490685" cy="773688"/>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45454"/>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407" name="Google Shape;407;g2e57ba0dab3_3_0"/>
          <p:cNvSpPr txBox="1"/>
          <p:nvPr/>
        </p:nvSpPr>
        <p:spPr>
          <a:xfrm>
            <a:off x="6565937" y="3225222"/>
            <a:ext cx="5323535" cy="284231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GB" sz="2000" u="none" cap="none" strike="noStrike">
                <a:solidFill>
                  <a:schemeClr val="dk1"/>
                </a:solidFill>
                <a:latin typeface="Nunito Sans"/>
                <a:ea typeface="Nunito Sans"/>
                <a:cs typeface="Nunito Sans"/>
                <a:sym typeface="Nunito Sans"/>
              </a:rPr>
              <a:t>Efficient storage &amp; retrieval: </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The consistent format allows databases to store information in an efficient way 🡪 through indexes it also reduced the amount of data examined during a search operation 🡪  speeds up data retrieval. </a:t>
            </a:r>
            <a:endParaRPr b="0" i="0" sz="1400" u="none" cap="none" strike="noStrike">
              <a:solidFill>
                <a:srgbClr val="000000"/>
              </a:solidFill>
              <a:latin typeface="Arial"/>
              <a:ea typeface="Arial"/>
              <a:cs typeface="Arial"/>
              <a:sym typeface="Arial"/>
            </a:endParaRPr>
          </a:p>
        </p:txBody>
      </p:sp>
      <p:sp>
        <p:nvSpPr>
          <p:cNvPr id="408" name="Google Shape;408;g2e57ba0dab3_3_0"/>
          <p:cNvSpPr txBox="1"/>
          <p:nvPr/>
        </p:nvSpPr>
        <p:spPr>
          <a:xfrm>
            <a:off x="833683" y="3208662"/>
            <a:ext cx="5262317" cy="301601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GB" sz="2000" u="none" cap="none" strike="noStrike">
                <a:solidFill>
                  <a:schemeClr val="dk1"/>
                </a:solidFill>
                <a:latin typeface="Nunito Sans"/>
                <a:ea typeface="Nunito Sans"/>
                <a:cs typeface="Nunito Sans"/>
                <a:sym typeface="Nunito Sans"/>
              </a:rPr>
              <a:t>Consistency and reliability: </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Structured data ensures data is consistent and reliable across the database, and reduces errors in data handling.</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1" i="0" lang="en-GB" sz="2000" u="none" cap="none" strike="noStrike">
                <a:solidFill>
                  <a:schemeClr val="dk1"/>
                </a:solidFill>
                <a:latin typeface="Nunito Sans"/>
                <a:ea typeface="Nunito Sans"/>
                <a:cs typeface="Nunito Sans"/>
                <a:sym typeface="Nunito Sans"/>
              </a:rPr>
              <a:t>Example: </a:t>
            </a:r>
            <a:r>
              <a:rPr b="0" i="0" lang="en-GB" sz="2000" u="none" cap="none" strike="noStrike">
                <a:solidFill>
                  <a:schemeClr val="dk1"/>
                </a:solidFill>
                <a:latin typeface="Nunito Sans"/>
                <a:ea typeface="Nunito Sans"/>
                <a:cs typeface="Nunito Sans"/>
                <a:sym typeface="Nunito Sans"/>
              </a:rPr>
              <a:t>all entries in a "date" field will follow the same date format (YYYY-MM-DD), reducing discrepancies.</a:t>
            </a:r>
            <a:endParaRPr b="0" i="0" sz="2000" u="none" cap="none" strike="noStrike">
              <a:solidFill>
                <a:schemeClr val="dk1"/>
              </a:solidFill>
              <a:latin typeface="Nunito Sans"/>
              <a:ea typeface="Nunito Sans"/>
              <a:cs typeface="Nunito Sans"/>
              <a:sym typeface="Nunito Sans"/>
            </a:endParaRPr>
          </a:p>
        </p:txBody>
      </p:sp>
      <p:pic>
        <p:nvPicPr>
          <p:cNvPr descr="Circles with arrows with solid fill" id="409" name="Google Shape;409;g2e57ba0dab3_3_0"/>
          <p:cNvPicPr preferRelativeResize="0"/>
          <p:nvPr/>
        </p:nvPicPr>
        <p:blipFill rotWithShape="1">
          <a:blip r:embed="rId3">
            <a:alphaModFix/>
          </a:blip>
          <a:srcRect b="0" l="0" r="0" t="0"/>
          <a:stretch/>
        </p:blipFill>
        <p:spPr>
          <a:xfrm>
            <a:off x="1225349" y="2217121"/>
            <a:ext cx="914400" cy="914400"/>
          </a:xfrm>
          <a:prstGeom prst="rect">
            <a:avLst/>
          </a:prstGeom>
          <a:noFill/>
          <a:ln>
            <a:noFill/>
          </a:ln>
        </p:spPr>
      </p:pic>
      <p:pic>
        <p:nvPicPr>
          <p:cNvPr descr="Database with solid fill" id="410" name="Google Shape;410;g2e57ba0dab3_3_0"/>
          <p:cNvPicPr preferRelativeResize="0"/>
          <p:nvPr/>
        </p:nvPicPr>
        <p:blipFill rotWithShape="1">
          <a:blip r:embed="rId4">
            <a:alphaModFix/>
          </a:blip>
          <a:srcRect b="0" l="0" r="0" t="0"/>
          <a:stretch/>
        </p:blipFill>
        <p:spPr>
          <a:xfrm>
            <a:off x="7028515" y="2217121"/>
            <a:ext cx="728341" cy="72834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e57ba0dab3_3_8"/>
          <p:cNvSpPr txBox="1"/>
          <p:nvPr>
            <p:ph idx="1" type="body"/>
          </p:nvPr>
        </p:nvSpPr>
        <p:spPr>
          <a:xfrm>
            <a:off x="807813" y="1838969"/>
            <a:ext cx="9441321" cy="573252"/>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rPr b="1" lang="en-GB" sz="2400">
                <a:solidFill>
                  <a:schemeClr val="accent4"/>
                </a:solidFill>
              </a:rPr>
              <a:t>Benefits and Importance of Structured Data</a:t>
            </a:r>
            <a:endParaRPr b="1" sz="2400">
              <a:solidFill>
                <a:schemeClr val="accent4"/>
              </a:solidFill>
            </a:endParaRPr>
          </a:p>
          <a:p>
            <a:pPr indent="0" lvl="0" marL="107950" rtl="0" algn="l">
              <a:lnSpc>
                <a:spcPct val="90000"/>
              </a:lnSpc>
              <a:spcBef>
                <a:spcPts val="0"/>
              </a:spcBef>
              <a:spcAft>
                <a:spcPts val="0"/>
              </a:spcAft>
              <a:buSzPts val="1900"/>
              <a:buNone/>
            </a:pPr>
            <a:r>
              <a:t/>
            </a:r>
            <a:endParaRPr b="1" sz="1900" u="sng"/>
          </a:p>
          <a:p>
            <a:pPr indent="0" lvl="0" marL="457200" rtl="0" algn="l">
              <a:lnSpc>
                <a:spcPct val="90000"/>
              </a:lnSpc>
              <a:spcBef>
                <a:spcPts val="0"/>
              </a:spcBef>
              <a:spcAft>
                <a:spcPts val="0"/>
              </a:spcAft>
              <a:buSzPts val="1800"/>
              <a:buNone/>
            </a:pPr>
            <a:r>
              <a:t/>
            </a:r>
            <a:endParaRPr b="1" sz="1900"/>
          </a:p>
          <a:p>
            <a:pPr indent="0" lvl="0" marL="0" rtl="0" algn="l">
              <a:lnSpc>
                <a:spcPct val="90000"/>
              </a:lnSpc>
              <a:spcBef>
                <a:spcPts val="1000"/>
              </a:spcBef>
              <a:spcAft>
                <a:spcPts val="0"/>
              </a:spcAft>
              <a:buSzPts val="1800"/>
              <a:buNone/>
            </a:pPr>
            <a:r>
              <a:t/>
            </a:r>
            <a:endParaRPr sz="2400"/>
          </a:p>
        </p:txBody>
      </p:sp>
      <p:sp>
        <p:nvSpPr>
          <p:cNvPr id="417" name="Google Shape;417;g2e57ba0dab3_3_8"/>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418" name="Google Shape;418;g2e57ba0dab3_3_8"/>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19" name="Google Shape;419;g2e57ba0dab3_3_8"/>
          <p:cNvSpPr txBox="1"/>
          <p:nvPr/>
        </p:nvSpPr>
        <p:spPr>
          <a:xfrm>
            <a:off x="768149" y="761728"/>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420" name="Google Shape;420;g2e57ba0dab3_3_8"/>
          <p:cNvSpPr txBox="1"/>
          <p:nvPr/>
        </p:nvSpPr>
        <p:spPr>
          <a:xfrm>
            <a:off x="726800" y="3429000"/>
            <a:ext cx="10323743" cy="25032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Nunito Sans"/>
                <a:ea typeface="Nunito Sans"/>
                <a:cs typeface="Nunito Sans"/>
                <a:sym typeface="Nunito Sans"/>
              </a:rPr>
              <a:t>Enhanced data analysis &amp; visualisation: </a:t>
            </a:r>
            <a:endParaRPr b="0" i="0" sz="2000" u="none" cap="none" strike="noStrike">
              <a:solidFill>
                <a:schemeClr val="dk1"/>
              </a:solidFill>
              <a:latin typeface="Nunito Sans"/>
              <a:ea typeface="Nunito Sans"/>
              <a:cs typeface="Nunito Sans"/>
              <a:sym typeface="Nunito Sans"/>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The organised and consistent format, with defined data types and relationships, makes it easier to apply analytical tools and techniques. </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The predictability and integrity of structured data help visualisation tools to easily generate meaningful and interactive visualizations such as charts, graphs, and dashboards, helping to uncover patterns, trends, and insights that drive informed decision-making.</a:t>
            </a:r>
            <a:endParaRPr b="0" i="0" sz="1400" u="none" cap="none" strike="noStrike">
              <a:solidFill>
                <a:srgbClr val="000000"/>
              </a:solidFill>
              <a:latin typeface="Arial"/>
              <a:ea typeface="Arial"/>
              <a:cs typeface="Arial"/>
              <a:sym typeface="Arial"/>
            </a:endParaRPr>
          </a:p>
        </p:txBody>
      </p:sp>
      <p:pic>
        <p:nvPicPr>
          <p:cNvPr descr="Supply And Demand with solid fill" id="421" name="Google Shape;421;g2e57ba0dab3_3_8"/>
          <p:cNvPicPr preferRelativeResize="0"/>
          <p:nvPr/>
        </p:nvPicPr>
        <p:blipFill rotWithShape="1">
          <a:blip r:embed="rId3">
            <a:alphaModFix/>
          </a:blip>
          <a:srcRect b="0" l="0" r="0" t="0"/>
          <a:stretch/>
        </p:blipFill>
        <p:spPr>
          <a:xfrm>
            <a:off x="1182464" y="2412221"/>
            <a:ext cx="760402" cy="7604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9"/>
          <p:cNvSpPr txBox="1"/>
          <p:nvPr>
            <p:ph idx="1" type="body"/>
          </p:nvPr>
        </p:nvSpPr>
        <p:spPr>
          <a:xfrm>
            <a:off x="834931" y="1822141"/>
            <a:ext cx="9675753" cy="626091"/>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rPr b="1" lang="en-GB" sz="2400">
                <a:solidFill>
                  <a:schemeClr val="accent4"/>
                </a:solidFill>
              </a:rPr>
              <a:t>Understanding Data Standards</a:t>
            </a:r>
            <a:endParaRPr b="1" sz="2400">
              <a:solidFill>
                <a:schemeClr val="accent4"/>
              </a:solidFill>
            </a:endParaRPr>
          </a:p>
          <a:p>
            <a:pPr indent="0" lvl="0" marL="0" rtl="0" algn="l">
              <a:lnSpc>
                <a:spcPct val="90000"/>
              </a:lnSpc>
              <a:spcBef>
                <a:spcPts val="0"/>
              </a:spcBef>
              <a:spcAft>
                <a:spcPts val="0"/>
              </a:spcAft>
              <a:buSzPts val="1800"/>
              <a:buNone/>
            </a:pPr>
            <a:r>
              <a:t/>
            </a:r>
            <a:endParaRPr b="1" u="sng"/>
          </a:p>
          <a:p>
            <a:pPr indent="0" lvl="0" marL="0" rtl="0" algn="l">
              <a:lnSpc>
                <a:spcPct val="90000"/>
              </a:lnSpc>
              <a:spcBef>
                <a:spcPts val="1000"/>
              </a:spcBef>
              <a:spcAft>
                <a:spcPts val="0"/>
              </a:spcAft>
              <a:buSzPts val="1800"/>
              <a:buNone/>
            </a:pPr>
            <a:r>
              <a:t/>
            </a:r>
            <a:endParaRPr sz="2400"/>
          </a:p>
        </p:txBody>
      </p:sp>
      <p:sp>
        <p:nvSpPr>
          <p:cNvPr id="428" name="Google Shape;428;p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429" name="Google Shape;429;p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30" name="Google Shape;430;p9"/>
          <p:cNvSpPr txBox="1"/>
          <p:nvPr/>
        </p:nvSpPr>
        <p:spPr>
          <a:xfrm>
            <a:off x="768149" y="761728"/>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431" name="Google Shape;431;p9"/>
          <p:cNvSpPr txBox="1"/>
          <p:nvPr/>
        </p:nvSpPr>
        <p:spPr>
          <a:xfrm>
            <a:off x="885954" y="3675104"/>
            <a:ext cx="4611203" cy="180639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24282A"/>
                </a:solidFill>
                <a:latin typeface="Nunito Sans"/>
                <a:ea typeface="Nunito Sans"/>
                <a:cs typeface="Nunito Sans"/>
                <a:sym typeface="Nunito Sans"/>
              </a:rPr>
              <a:t>Definition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400"/>
              <a:buFont typeface="Arial"/>
              <a:buNone/>
            </a:pPr>
            <a:r>
              <a:rPr b="0" i="0" lang="en-GB" sz="2400" u="none" cap="none" strike="noStrike">
                <a:solidFill>
                  <a:srgbClr val="24282A"/>
                </a:solidFill>
                <a:latin typeface="Nunito Sans"/>
                <a:ea typeface="Nunito Sans"/>
                <a:cs typeface="Nunito Sans"/>
                <a:sym typeface="Nunito Sans"/>
              </a:rPr>
              <a:t>Agreed-upon conventions and guidelines for formatting and handling data. </a:t>
            </a:r>
            <a:br>
              <a:rPr b="0" i="0" lang="en-GB" sz="1800" u="none" cap="none" strike="noStrike">
                <a:solidFill>
                  <a:srgbClr val="24282A"/>
                </a:solidFill>
                <a:latin typeface="Nunito Sans"/>
                <a:ea typeface="Nunito Sans"/>
                <a:cs typeface="Nunito Sans"/>
                <a:sym typeface="Nunito Sans"/>
              </a:rPr>
            </a:br>
            <a:endParaRPr b="0" i="0" sz="1800" u="none" cap="none" strike="noStrike">
              <a:solidFill>
                <a:srgbClr val="24282A"/>
              </a:solidFill>
              <a:latin typeface="Nunito Sans"/>
              <a:ea typeface="Nunito Sans"/>
              <a:cs typeface="Nunito Sans"/>
              <a:sym typeface="Nunito Sans"/>
            </a:endParaRPr>
          </a:p>
        </p:txBody>
      </p:sp>
      <p:sp>
        <p:nvSpPr>
          <p:cNvPr id="432" name="Google Shape;432;p9"/>
          <p:cNvSpPr txBox="1"/>
          <p:nvPr/>
        </p:nvSpPr>
        <p:spPr>
          <a:xfrm>
            <a:off x="6397527" y="3722979"/>
            <a:ext cx="4779669" cy="15317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200"/>
              <a:buFont typeface="Arial"/>
              <a:buNone/>
            </a:pPr>
            <a:r>
              <a:rPr b="1" i="0" lang="en-GB" sz="2200" u="none" cap="none" strike="noStrike">
                <a:solidFill>
                  <a:srgbClr val="24282A"/>
                </a:solidFill>
                <a:latin typeface="Nunito Sans"/>
                <a:ea typeface="Nunito Sans"/>
                <a:cs typeface="Nunito Sans"/>
                <a:sym typeface="Nunito Sans"/>
              </a:rPr>
              <a:t>Examples</a:t>
            </a:r>
            <a:endParaRPr b="0" i="0" sz="2200" u="none" cap="none" strike="noStrike">
              <a:solidFill>
                <a:srgbClr val="24282A"/>
              </a:solidFill>
              <a:latin typeface="Nunito Sans"/>
              <a:ea typeface="Nunito Sans"/>
              <a:cs typeface="Nunito Sans"/>
              <a:sym typeface="Nunito Sans"/>
            </a:endParaRPr>
          </a:p>
          <a:p>
            <a:pPr indent="0" lvl="0" marL="0" marR="0" rtl="0" algn="l">
              <a:lnSpc>
                <a:spcPct val="90000"/>
              </a:lnSpc>
              <a:spcBef>
                <a:spcPts val="1000"/>
              </a:spcBef>
              <a:spcAft>
                <a:spcPts val="0"/>
              </a:spcAft>
              <a:buClr>
                <a:srgbClr val="000000"/>
              </a:buClr>
              <a:buSzPts val="2400"/>
              <a:buFont typeface="Arial"/>
              <a:buNone/>
            </a:pPr>
            <a:r>
              <a:rPr b="0" i="0" lang="en-GB" sz="2400" u="none" cap="none" strike="noStrike">
                <a:solidFill>
                  <a:srgbClr val="24282A"/>
                </a:solidFill>
                <a:latin typeface="Nunito Sans"/>
                <a:ea typeface="Nunito Sans"/>
                <a:cs typeface="Nunito Sans"/>
                <a:sym typeface="Nunito Sans"/>
              </a:rPr>
              <a:t>XML, JSON, CEDS (Common Education Data Standards), SWIFT, SCORM…</a:t>
            </a:r>
            <a:endParaRPr b="0" i="0" sz="1400" u="none" cap="none" strike="noStrike">
              <a:solidFill>
                <a:srgbClr val="000000"/>
              </a:solidFill>
              <a:latin typeface="Arial"/>
              <a:ea typeface="Arial"/>
              <a:cs typeface="Arial"/>
              <a:sym typeface="Arial"/>
            </a:endParaRPr>
          </a:p>
        </p:txBody>
      </p:sp>
      <p:pic>
        <p:nvPicPr>
          <p:cNvPr descr="Hamburger Menu Icon with solid fill" id="433" name="Google Shape;433;p9"/>
          <p:cNvPicPr preferRelativeResize="0"/>
          <p:nvPr/>
        </p:nvPicPr>
        <p:blipFill rotWithShape="1">
          <a:blip r:embed="rId3">
            <a:alphaModFix/>
          </a:blip>
          <a:srcRect b="0" l="0" r="0" t="0"/>
          <a:stretch/>
        </p:blipFill>
        <p:spPr>
          <a:xfrm>
            <a:off x="6795560" y="2847543"/>
            <a:ext cx="710381" cy="710381"/>
          </a:xfrm>
          <a:prstGeom prst="rect">
            <a:avLst/>
          </a:prstGeom>
          <a:noFill/>
          <a:ln>
            <a:noFill/>
          </a:ln>
        </p:spPr>
      </p:pic>
      <p:pic>
        <p:nvPicPr>
          <p:cNvPr descr="Chat bubble with solid fill" id="434" name="Google Shape;434;p9"/>
          <p:cNvPicPr preferRelativeResize="0"/>
          <p:nvPr/>
        </p:nvPicPr>
        <p:blipFill rotWithShape="1">
          <a:blip r:embed="rId4">
            <a:alphaModFix/>
          </a:blip>
          <a:srcRect b="0" l="0" r="0" t="0"/>
          <a:stretch/>
        </p:blipFill>
        <p:spPr>
          <a:xfrm>
            <a:off x="1441866" y="2784628"/>
            <a:ext cx="773296" cy="7732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e57ba0dab3_3_20"/>
          <p:cNvSpPr txBox="1"/>
          <p:nvPr>
            <p:ph idx="1" type="body"/>
          </p:nvPr>
        </p:nvSpPr>
        <p:spPr>
          <a:xfrm>
            <a:off x="835863" y="1750501"/>
            <a:ext cx="10980704" cy="51154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SzPct val="108108"/>
              <a:buNone/>
            </a:pPr>
            <a:r>
              <a:rPr b="1" lang="en-GB" sz="2800">
                <a:solidFill>
                  <a:schemeClr val="accent4"/>
                </a:solidFill>
              </a:rPr>
              <a:t>Benefits and Importance of Data Standards</a:t>
            </a:r>
            <a:endParaRPr sz="1900"/>
          </a:p>
        </p:txBody>
      </p:sp>
      <p:sp>
        <p:nvSpPr>
          <p:cNvPr id="441" name="Google Shape;441;g2e57ba0dab3_3_20"/>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442" name="Google Shape;442;g2e57ba0dab3_3_2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43" name="Google Shape;443;g2e57ba0dab3_3_20"/>
          <p:cNvSpPr txBox="1"/>
          <p:nvPr/>
        </p:nvSpPr>
        <p:spPr>
          <a:xfrm>
            <a:off x="768149" y="761728"/>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444" name="Google Shape;444;g2e57ba0dab3_3_20"/>
          <p:cNvSpPr txBox="1"/>
          <p:nvPr/>
        </p:nvSpPr>
        <p:spPr>
          <a:xfrm>
            <a:off x="199642" y="3536917"/>
            <a:ext cx="4017356" cy="253607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57150" marR="0" rtl="0" algn="l">
              <a:lnSpc>
                <a:spcPct val="90000"/>
              </a:lnSpc>
              <a:spcBef>
                <a:spcPts val="0"/>
              </a:spcBef>
              <a:spcAft>
                <a:spcPts val="0"/>
              </a:spcAft>
              <a:buClr>
                <a:srgbClr val="000000"/>
              </a:buClr>
              <a:buSzPts val="2000"/>
              <a:buFont typeface="Arial"/>
              <a:buNone/>
            </a:pPr>
            <a:r>
              <a:rPr b="1" i="0" lang="en-GB" sz="2000" u="none" cap="none" strike="noStrike">
                <a:solidFill>
                  <a:srgbClr val="24282A"/>
                </a:solidFill>
                <a:latin typeface="Nunito Sans"/>
                <a:ea typeface="Nunito Sans"/>
                <a:cs typeface="Nunito Sans"/>
                <a:sym typeface="Nunito Sans"/>
              </a:rPr>
              <a:t>Interoperability: </a:t>
            </a:r>
            <a:r>
              <a:rPr b="0" i="0" lang="en-GB" sz="2000" u="none" cap="none" strike="noStrike">
                <a:solidFill>
                  <a:srgbClr val="24282A"/>
                </a:solidFill>
                <a:latin typeface="Nunito Sans"/>
                <a:ea typeface="Nunito Sans"/>
                <a:cs typeface="Nunito Sans"/>
                <a:sym typeface="Nunito Sans"/>
              </a:rPr>
              <a:t>Different systems and applications can understand and use data in a consistent way, which facilitates better data exchange, integration, and communication across different platforms, organisations and systems. </a:t>
            </a:r>
            <a:br>
              <a:rPr b="0" i="0" lang="en-GB" sz="1600" u="none" cap="none" strike="noStrike">
                <a:solidFill>
                  <a:srgbClr val="24282A"/>
                </a:solidFill>
                <a:latin typeface="Nunito Sans"/>
                <a:ea typeface="Nunito Sans"/>
                <a:cs typeface="Nunito Sans"/>
                <a:sym typeface="Nunito Sans"/>
              </a:rPr>
            </a:br>
            <a:endParaRPr b="0" i="0" sz="1600" u="none" cap="none" strike="noStrike">
              <a:solidFill>
                <a:srgbClr val="24282A"/>
              </a:solidFill>
              <a:latin typeface="Nunito Sans"/>
              <a:ea typeface="Nunito Sans"/>
              <a:cs typeface="Nunito Sans"/>
              <a:sym typeface="Nunito Sans"/>
            </a:endParaRPr>
          </a:p>
        </p:txBody>
      </p:sp>
      <p:sp>
        <p:nvSpPr>
          <p:cNvPr id="445" name="Google Shape;445;g2e57ba0dab3_3_20"/>
          <p:cNvSpPr txBox="1"/>
          <p:nvPr/>
        </p:nvSpPr>
        <p:spPr>
          <a:xfrm>
            <a:off x="4777014" y="3508447"/>
            <a:ext cx="3197990" cy="259301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57150" marR="0" rtl="0" algn="l">
              <a:lnSpc>
                <a:spcPct val="90000"/>
              </a:lnSpc>
              <a:spcBef>
                <a:spcPts val="0"/>
              </a:spcBef>
              <a:spcAft>
                <a:spcPts val="0"/>
              </a:spcAft>
              <a:buClr>
                <a:srgbClr val="000000"/>
              </a:buClr>
              <a:buSzPts val="2000"/>
              <a:buFont typeface="Arial"/>
              <a:buNone/>
            </a:pPr>
            <a:r>
              <a:rPr b="1" i="0" lang="en-GB" sz="2000" u="none" cap="none" strike="noStrike">
                <a:solidFill>
                  <a:srgbClr val="24282A"/>
                </a:solidFill>
                <a:latin typeface="Nunito Sans"/>
                <a:ea typeface="Nunito Sans"/>
                <a:cs typeface="Nunito Sans"/>
                <a:sym typeface="Nunito Sans"/>
              </a:rPr>
              <a:t>Consistency and Accuracy: </a:t>
            </a:r>
            <a:r>
              <a:rPr b="0" i="0" lang="en-GB" sz="2000" u="none" cap="none" strike="noStrike">
                <a:solidFill>
                  <a:srgbClr val="24282A"/>
                </a:solidFill>
                <a:latin typeface="Nunito Sans"/>
                <a:ea typeface="Nunito Sans"/>
                <a:cs typeface="Nunito Sans"/>
                <a:sym typeface="Nunito Sans"/>
              </a:rPr>
              <a:t>Standardised data formats and definitions ensure that data is captured, stored, and processed uniformly, which reduces eros in data. </a:t>
            </a:r>
            <a:br>
              <a:rPr b="0" i="0" lang="en-GB" sz="2000" u="none" cap="none" strike="noStrike">
                <a:solidFill>
                  <a:srgbClr val="24282A"/>
                </a:solidFill>
                <a:latin typeface="Nunito Sans"/>
                <a:ea typeface="Nunito Sans"/>
                <a:cs typeface="Nunito Sans"/>
                <a:sym typeface="Nunito Sans"/>
              </a:rPr>
            </a:br>
            <a:endParaRPr b="0" i="0" sz="2000" u="none" cap="none" strike="noStrike">
              <a:solidFill>
                <a:srgbClr val="24282A"/>
              </a:solidFill>
              <a:latin typeface="Nunito Sans"/>
              <a:ea typeface="Nunito Sans"/>
              <a:cs typeface="Nunito Sans"/>
              <a:sym typeface="Nunito Sans"/>
            </a:endParaRPr>
          </a:p>
        </p:txBody>
      </p:sp>
      <p:sp>
        <p:nvSpPr>
          <p:cNvPr id="446" name="Google Shape;446;g2e57ba0dab3_3_20"/>
          <p:cNvSpPr txBox="1"/>
          <p:nvPr/>
        </p:nvSpPr>
        <p:spPr>
          <a:xfrm>
            <a:off x="8707018" y="3536916"/>
            <a:ext cx="3197990" cy="17620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57150" marR="0" rtl="0" algn="l">
              <a:lnSpc>
                <a:spcPct val="90000"/>
              </a:lnSpc>
              <a:spcBef>
                <a:spcPts val="0"/>
              </a:spcBef>
              <a:spcAft>
                <a:spcPts val="0"/>
              </a:spcAft>
              <a:buClr>
                <a:srgbClr val="000000"/>
              </a:buClr>
              <a:buSzPts val="2000"/>
              <a:buFont typeface="Arial"/>
              <a:buNone/>
            </a:pPr>
            <a:r>
              <a:rPr b="1" i="0" lang="en-GB" sz="2000" u="none" cap="none" strike="noStrike">
                <a:solidFill>
                  <a:srgbClr val="24282A"/>
                </a:solidFill>
                <a:latin typeface="Nunito Sans"/>
                <a:ea typeface="Nunito Sans"/>
                <a:cs typeface="Nunito Sans"/>
                <a:sym typeface="Nunito Sans"/>
              </a:rPr>
              <a:t>Data Quality and Integrity: </a:t>
            </a:r>
            <a:r>
              <a:rPr b="0" i="0" lang="en-GB" sz="2000" u="none" cap="none" strike="noStrike">
                <a:solidFill>
                  <a:srgbClr val="24282A"/>
                </a:solidFill>
                <a:latin typeface="Nunito Sans"/>
                <a:ea typeface="Nunito Sans"/>
                <a:cs typeface="Nunito Sans"/>
                <a:sym typeface="Nunito Sans"/>
              </a:rPr>
              <a:t>Standards provide guidelines for data validation, ensuring data meets defined criteria. </a:t>
            </a:r>
            <a:endParaRPr b="0" i="0" sz="2000" u="none" cap="none" strike="noStrike">
              <a:solidFill>
                <a:srgbClr val="24282A"/>
              </a:solidFill>
              <a:latin typeface="Nunito Sans"/>
              <a:ea typeface="Nunito Sans"/>
              <a:cs typeface="Nunito Sans"/>
              <a:sym typeface="Nunito Sans"/>
            </a:endParaRPr>
          </a:p>
        </p:txBody>
      </p:sp>
      <p:pic>
        <p:nvPicPr>
          <p:cNvPr descr="Atom with solid fill" id="447" name="Google Shape;447;g2e57ba0dab3_3_20"/>
          <p:cNvPicPr preferRelativeResize="0"/>
          <p:nvPr/>
        </p:nvPicPr>
        <p:blipFill rotWithShape="1">
          <a:blip r:embed="rId3">
            <a:alphaModFix/>
          </a:blip>
          <a:srcRect b="0" l="0" r="0" t="0"/>
          <a:stretch/>
        </p:blipFill>
        <p:spPr>
          <a:xfrm>
            <a:off x="835863" y="2547842"/>
            <a:ext cx="756390" cy="756390"/>
          </a:xfrm>
          <a:prstGeom prst="rect">
            <a:avLst/>
          </a:prstGeom>
          <a:noFill/>
          <a:ln>
            <a:noFill/>
          </a:ln>
        </p:spPr>
      </p:pic>
      <p:pic>
        <p:nvPicPr>
          <p:cNvPr descr="Circles with arrows with solid fill" id="448" name="Google Shape;448;g2e57ba0dab3_3_20"/>
          <p:cNvPicPr preferRelativeResize="0"/>
          <p:nvPr/>
        </p:nvPicPr>
        <p:blipFill rotWithShape="1">
          <a:blip r:embed="rId4">
            <a:alphaModFix/>
          </a:blip>
          <a:srcRect b="0" l="0" r="0" t="0"/>
          <a:stretch/>
        </p:blipFill>
        <p:spPr>
          <a:xfrm>
            <a:off x="5181600" y="2428045"/>
            <a:ext cx="914400" cy="914400"/>
          </a:xfrm>
          <a:prstGeom prst="rect">
            <a:avLst/>
          </a:prstGeom>
          <a:noFill/>
          <a:ln>
            <a:noFill/>
          </a:ln>
        </p:spPr>
      </p:pic>
      <p:pic>
        <p:nvPicPr>
          <p:cNvPr descr="Rating with solid fill" id="449" name="Google Shape;449;g2e57ba0dab3_3_20"/>
          <p:cNvPicPr preferRelativeResize="0"/>
          <p:nvPr/>
        </p:nvPicPr>
        <p:blipFill rotWithShape="1">
          <a:blip r:embed="rId5">
            <a:alphaModFix/>
          </a:blip>
          <a:srcRect b="0" l="0" r="0" t="0"/>
          <a:stretch/>
        </p:blipFill>
        <p:spPr>
          <a:xfrm>
            <a:off x="9169596" y="2565467"/>
            <a:ext cx="812488" cy="812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e57ba0dab3_3_38"/>
          <p:cNvSpPr txBox="1"/>
          <p:nvPr>
            <p:ph idx="1" type="body"/>
          </p:nvPr>
        </p:nvSpPr>
        <p:spPr>
          <a:xfrm>
            <a:off x="613186" y="896378"/>
            <a:ext cx="10789919" cy="527357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0000"/>
              </a:lnSpc>
              <a:spcBef>
                <a:spcPts val="0"/>
              </a:spcBef>
              <a:spcAft>
                <a:spcPts val="0"/>
              </a:spcAft>
              <a:buSzPct val="106261"/>
              <a:buNone/>
            </a:pPr>
            <a:r>
              <a:rPr b="1" lang="en-GB" sz="3100">
                <a:solidFill>
                  <a:schemeClr val="accent4"/>
                </a:solidFill>
              </a:rPr>
              <a:t>Data Standards in Education </a:t>
            </a:r>
            <a:endParaRPr sz="1600">
              <a:solidFill>
                <a:srgbClr val="24282A"/>
              </a:solidFill>
            </a:endParaRPr>
          </a:p>
          <a:p>
            <a:pPr indent="-300037" lvl="0" marL="457200" rtl="0" algn="l">
              <a:lnSpc>
                <a:spcPct val="150000"/>
              </a:lnSpc>
              <a:spcBef>
                <a:spcPts val="1000"/>
              </a:spcBef>
              <a:spcAft>
                <a:spcPts val="0"/>
              </a:spcAft>
              <a:buClr>
                <a:srgbClr val="00A643"/>
              </a:buClr>
              <a:buSzPct val="100000"/>
              <a:buChar char="•"/>
            </a:pPr>
            <a:r>
              <a:rPr lang="en-GB" sz="1900">
                <a:solidFill>
                  <a:srgbClr val="24282A"/>
                </a:solidFill>
              </a:rPr>
              <a:t>Many US states use </a:t>
            </a:r>
            <a:r>
              <a:rPr b="1" lang="en-GB" sz="1900">
                <a:solidFill>
                  <a:srgbClr val="24282A"/>
                </a:solidFill>
              </a:rPr>
              <a:t>CEDS (Common Education Data Standards) </a:t>
            </a:r>
            <a:r>
              <a:rPr lang="en-GB" sz="1900">
                <a:solidFill>
                  <a:srgbClr val="24282A"/>
                </a:solidFill>
              </a:rPr>
              <a:t>to align their data systems, enabling consistent data reporting to federal agencies. </a:t>
            </a:r>
            <a:endParaRPr sz="1900">
              <a:solidFill>
                <a:srgbClr val="24282A"/>
              </a:solidFill>
            </a:endParaRPr>
          </a:p>
          <a:p>
            <a:pPr indent="-300037" lvl="0" marL="457200" rtl="0" algn="l">
              <a:lnSpc>
                <a:spcPct val="150000"/>
              </a:lnSpc>
              <a:spcBef>
                <a:spcPts val="1000"/>
              </a:spcBef>
              <a:spcAft>
                <a:spcPts val="0"/>
              </a:spcAft>
              <a:buClr>
                <a:srgbClr val="00A643"/>
              </a:buClr>
              <a:buSzPct val="100000"/>
              <a:buChar char="•"/>
            </a:pPr>
            <a:r>
              <a:rPr b="1" lang="en-GB" sz="1900">
                <a:solidFill>
                  <a:srgbClr val="24282A"/>
                </a:solidFill>
              </a:rPr>
              <a:t>SCORM (Sharable Content Object Reference Model), </a:t>
            </a:r>
            <a:r>
              <a:rPr lang="en-GB" sz="1900">
                <a:solidFill>
                  <a:srgbClr val="24282A"/>
                </a:solidFill>
              </a:rPr>
              <a:t>is a set of technical standards used in e-learning software products, which tells programmers how to write their code so that it works with other e-learning software. </a:t>
            </a:r>
            <a:endParaRPr sz="1900">
              <a:solidFill>
                <a:srgbClr val="24282A"/>
              </a:solidFill>
            </a:endParaRPr>
          </a:p>
          <a:p>
            <a:pPr indent="-300037" lvl="0" marL="457200" rtl="0" algn="l">
              <a:lnSpc>
                <a:spcPct val="150000"/>
              </a:lnSpc>
              <a:spcBef>
                <a:spcPts val="1000"/>
              </a:spcBef>
              <a:spcAft>
                <a:spcPts val="0"/>
              </a:spcAft>
              <a:buClr>
                <a:srgbClr val="00A643"/>
              </a:buClr>
              <a:buSzPct val="100000"/>
              <a:buChar char="•"/>
            </a:pPr>
            <a:r>
              <a:rPr b="1" lang="en-GB" sz="1900">
                <a:solidFill>
                  <a:srgbClr val="24282A"/>
                </a:solidFill>
              </a:rPr>
              <a:t>ISCED 2011</a:t>
            </a:r>
            <a:r>
              <a:rPr lang="en-GB" sz="1900">
                <a:solidFill>
                  <a:srgbClr val="24282A"/>
                </a:solidFill>
              </a:rPr>
              <a:t>, a UNESCO maintained standard, describes educational levels which can be attained by learners. </a:t>
            </a:r>
            <a:endParaRPr sz="1900">
              <a:solidFill>
                <a:srgbClr val="24282A"/>
              </a:solidFill>
            </a:endParaRPr>
          </a:p>
          <a:p>
            <a:pPr indent="-300037" lvl="0" marL="457200" rtl="0" algn="l">
              <a:lnSpc>
                <a:spcPct val="150000"/>
              </a:lnSpc>
              <a:spcBef>
                <a:spcPts val="1000"/>
              </a:spcBef>
              <a:spcAft>
                <a:spcPts val="0"/>
              </a:spcAft>
              <a:buClr>
                <a:srgbClr val="00A643"/>
              </a:buClr>
              <a:buSzPct val="100000"/>
              <a:buChar char="•"/>
            </a:pPr>
            <a:r>
              <a:rPr b="1" lang="en-GB" sz="1900">
                <a:solidFill>
                  <a:srgbClr val="24282A"/>
                </a:solidFill>
              </a:rPr>
              <a:t>ISCED-F 2013</a:t>
            </a:r>
            <a:r>
              <a:rPr lang="en-GB" sz="1900">
                <a:solidFill>
                  <a:srgbClr val="24282A"/>
                </a:solidFill>
              </a:rPr>
              <a:t>, a UNESCO maintained standard defining subject matters so that education elements can be compared. </a:t>
            </a:r>
            <a:endParaRPr sz="1900">
              <a:solidFill>
                <a:srgbClr val="24282A"/>
              </a:solidFill>
            </a:endParaRPr>
          </a:p>
          <a:p>
            <a:pPr indent="-300037" lvl="0" marL="457200" rtl="0" algn="l">
              <a:lnSpc>
                <a:spcPct val="150000"/>
              </a:lnSpc>
              <a:spcBef>
                <a:spcPts val="1000"/>
              </a:spcBef>
              <a:spcAft>
                <a:spcPts val="0"/>
              </a:spcAft>
              <a:buClr>
                <a:srgbClr val="00A643"/>
              </a:buClr>
              <a:buSzPct val="100000"/>
              <a:buChar char="•"/>
            </a:pPr>
            <a:r>
              <a:rPr b="1" lang="en-GB" sz="1900">
                <a:solidFill>
                  <a:srgbClr val="24282A"/>
                </a:solidFill>
              </a:rPr>
              <a:t>MLO (Metadata for Learning Objects - Advertising), </a:t>
            </a:r>
            <a:r>
              <a:rPr lang="en-GB" sz="1900">
                <a:solidFill>
                  <a:srgbClr val="24282A"/>
                </a:solidFill>
              </a:rPr>
              <a:t>a European Standard specifying the characteristics of electronic representation of Learning Opportunities, to make it easier for prospective learners to find them.  </a:t>
            </a:r>
            <a:endParaRPr sz="1900">
              <a:solidFill>
                <a:srgbClr val="24282A"/>
              </a:solidFill>
            </a:endParaRPr>
          </a:p>
          <a:p>
            <a:pPr indent="-300037" lvl="0" marL="457200" rtl="0" algn="l">
              <a:lnSpc>
                <a:spcPct val="150000"/>
              </a:lnSpc>
              <a:spcBef>
                <a:spcPts val="1000"/>
              </a:spcBef>
              <a:spcAft>
                <a:spcPts val="0"/>
              </a:spcAft>
              <a:buClr>
                <a:srgbClr val="00A643"/>
              </a:buClr>
              <a:buSzPct val="100000"/>
              <a:buChar char="•"/>
            </a:pPr>
            <a:r>
              <a:rPr b="1" lang="en-GB" sz="1900">
                <a:solidFill>
                  <a:srgbClr val="24282A"/>
                </a:solidFill>
              </a:rPr>
              <a:t>EuroLMAI (European Learner Mobility - Achievement information), </a:t>
            </a:r>
            <a:r>
              <a:rPr lang="en-GB" sz="1900">
                <a:solidFill>
                  <a:srgbClr val="24282A"/>
                </a:solidFill>
              </a:rPr>
              <a:t>a EU standard specifying the model for recording and exchange of achievement information between student management information systems. </a:t>
            </a:r>
            <a:endParaRPr sz="1900">
              <a:solidFill>
                <a:srgbClr val="24282A"/>
              </a:solidFill>
            </a:endParaRPr>
          </a:p>
        </p:txBody>
      </p:sp>
      <p:sp>
        <p:nvSpPr>
          <p:cNvPr id="456" name="Google Shape;456;g2e57ba0dab3_3_38"/>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457" name="Google Shape;457;g2e57ba0dab3_3_38"/>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58" name="Google Shape;458;g2e57ba0dab3_3_38"/>
          <p:cNvSpPr txBox="1"/>
          <p:nvPr/>
        </p:nvSpPr>
        <p:spPr>
          <a:xfrm>
            <a:off x="1752175" y="163386"/>
            <a:ext cx="9879282" cy="639665"/>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e57ba0dab3_0_0"/>
          <p:cNvSpPr txBox="1"/>
          <p:nvPr>
            <p:ph idx="1" type="body"/>
          </p:nvPr>
        </p:nvSpPr>
        <p:spPr>
          <a:xfrm>
            <a:off x="775696" y="1247886"/>
            <a:ext cx="10514339" cy="49485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sz="2000"/>
              <a:t>The ACQF Data Model (ALM) is developed in line with the international best practices and principles, as discussed above. In short, the data model considers:</a:t>
            </a:r>
            <a:endParaRPr sz="2000"/>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Centralised management of identifiers: consistent data referencing across the countries of the continent</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Common data exchange format</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Common data specification: constrained and uniform language; structural requirements</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Interoperability between models: alignment with international standards, existing LMs - ALM</a:t>
            </a:r>
            <a:endParaRPr sz="2000">
              <a:solidFill>
                <a:srgbClr val="24282A"/>
              </a:solidFill>
            </a:endParaRPr>
          </a:p>
        </p:txBody>
      </p:sp>
      <p:sp>
        <p:nvSpPr>
          <p:cNvPr id="465" name="Google Shape;465;g2e57ba0dab3_0_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cxnSp>
        <p:nvCxnSpPr>
          <p:cNvPr id="466" name="Google Shape;466;g2e57ba0dab3_0_0"/>
          <p:cNvCxnSpPr/>
          <p:nvPr/>
        </p:nvCxnSpPr>
        <p:spPr>
          <a:xfrm>
            <a:off x="901964" y="2226866"/>
            <a:ext cx="0" cy="2743167"/>
          </a:xfrm>
          <a:prstGeom prst="straightConnector1">
            <a:avLst/>
          </a:prstGeom>
          <a:noFill/>
          <a:ln cap="flat" cmpd="sng" w="41275">
            <a:solidFill>
              <a:srgbClr val="96162A"/>
            </a:solidFill>
            <a:prstDash val="solid"/>
            <a:round/>
            <a:headEnd len="sm" w="sm" type="none"/>
            <a:tailEnd len="med" w="med" type="triangle"/>
          </a:ln>
        </p:spPr>
      </p:cxnSp>
      <p:sp>
        <p:nvSpPr>
          <p:cNvPr id="467" name="Google Shape;467;g2e57ba0dab3_0_0"/>
          <p:cNvSpPr txBox="1"/>
          <p:nvPr/>
        </p:nvSpPr>
        <p:spPr>
          <a:xfrm>
            <a:off x="1850315" y="307008"/>
            <a:ext cx="9565989" cy="94087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45454"/>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Introduction to the ACQF Data Model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e57ba0dab3_0_39"/>
          <p:cNvSpPr txBox="1"/>
          <p:nvPr>
            <p:ph idx="1" type="body"/>
          </p:nvPr>
        </p:nvSpPr>
        <p:spPr>
          <a:xfrm>
            <a:off x="720763" y="1183342"/>
            <a:ext cx="10789920" cy="52174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sz="2400"/>
              <a:t>The data model observes various international standards to ensure seamless exchange and recognition of educational achievements across borders.</a:t>
            </a:r>
            <a:endParaRPr sz="2400"/>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Standardised metadata (Dublin Core - DCMI)</a:t>
            </a:r>
            <a:endParaRPr sz="2400">
              <a:solidFill>
                <a:srgbClr val="24282A"/>
              </a:solidFill>
            </a:endParaRPr>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Widely used elements of existing LMs (e.g. credit system, QF)</a:t>
            </a:r>
            <a:endParaRPr sz="2400">
              <a:solidFill>
                <a:srgbClr val="24282A"/>
              </a:solidFill>
            </a:endParaRPr>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Standards for describing individuals/entities and their relationships (Friend of a Friend ontology)</a:t>
            </a:r>
            <a:endParaRPr sz="2400">
              <a:solidFill>
                <a:srgbClr val="24282A"/>
              </a:solidFill>
            </a:endParaRPr>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System for representing knowledge organisation systems i.e. hierarchical taxonomies such as qualifications frameworks (Simple Knowledge Organisation Systems - SKOS)</a:t>
            </a:r>
            <a:endParaRPr sz="2400">
              <a:solidFill>
                <a:srgbClr val="24282A"/>
              </a:solidFill>
            </a:endParaRPr>
          </a:p>
        </p:txBody>
      </p:sp>
      <p:sp>
        <p:nvSpPr>
          <p:cNvPr id="474" name="Google Shape;474;g2e57ba0dab3_0_39"/>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475" name="Google Shape;475;g2e57ba0dab3_0_39"/>
          <p:cNvSpPr txBox="1"/>
          <p:nvPr/>
        </p:nvSpPr>
        <p:spPr>
          <a:xfrm>
            <a:off x="1714822" y="238320"/>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International standards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e57ba0dab3_0_29"/>
          <p:cNvSpPr txBox="1"/>
          <p:nvPr>
            <p:ph idx="1" type="body"/>
          </p:nvPr>
        </p:nvSpPr>
        <p:spPr>
          <a:xfrm>
            <a:off x="1129553" y="3750670"/>
            <a:ext cx="3796385" cy="2766659"/>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1000"/>
              </a:spcBef>
              <a:spcAft>
                <a:spcPts val="0"/>
              </a:spcAft>
              <a:buSzPts val="1800"/>
              <a:buNone/>
            </a:pPr>
            <a:r>
              <a:rPr lang="en-GB" sz="2000"/>
              <a:t>Simplified view of the core elements and their relationships within the ACQF Data Model</a:t>
            </a:r>
            <a:endParaRPr sz="2000"/>
          </a:p>
          <a:p>
            <a:pPr indent="0" lvl="0" marL="0" rtl="0" algn="r">
              <a:lnSpc>
                <a:spcPct val="90000"/>
              </a:lnSpc>
              <a:spcBef>
                <a:spcPts val="1000"/>
              </a:spcBef>
              <a:spcAft>
                <a:spcPts val="0"/>
              </a:spcAft>
              <a:buSzPts val="1800"/>
              <a:buNone/>
            </a:pPr>
            <a:r>
              <a:t/>
            </a:r>
            <a:endParaRPr sz="1400"/>
          </a:p>
        </p:txBody>
      </p:sp>
      <p:sp>
        <p:nvSpPr>
          <p:cNvPr id="482" name="Google Shape;482;g2e57ba0dab3_0_29"/>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pic>
        <p:nvPicPr>
          <p:cNvPr id="483" name="Google Shape;483;g2e57ba0dab3_0_29"/>
          <p:cNvPicPr preferRelativeResize="0"/>
          <p:nvPr/>
        </p:nvPicPr>
        <p:blipFill rotWithShape="1">
          <a:blip r:embed="rId3">
            <a:alphaModFix/>
          </a:blip>
          <a:srcRect b="0" l="0" r="0" t="0"/>
          <a:stretch/>
        </p:blipFill>
        <p:spPr>
          <a:xfrm>
            <a:off x="5496325" y="129092"/>
            <a:ext cx="6530724" cy="6582074"/>
          </a:xfrm>
          <a:prstGeom prst="rect">
            <a:avLst/>
          </a:prstGeom>
          <a:noFill/>
          <a:ln>
            <a:noFill/>
          </a:ln>
        </p:spPr>
      </p:pic>
      <p:sp>
        <p:nvSpPr>
          <p:cNvPr id="484" name="Google Shape;484;g2e57ba0dab3_0_29"/>
          <p:cNvSpPr txBox="1"/>
          <p:nvPr/>
        </p:nvSpPr>
        <p:spPr>
          <a:xfrm>
            <a:off x="292869" y="1279995"/>
            <a:ext cx="4760754" cy="2272269"/>
          </a:xfrm>
          <a:prstGeom prst="rect">
            <a:avLst/>
          </a:prstGeom>
          <a:noFill/>
          <a:ln>
            <a:noFill/>
          </a:ln>
        </p:spPr>
        <p:txBody>
          <a:bodyPr anchorCtr="0" anchor="ctr" bIns="45700" lIns="91425" spcFirstLastPara="1" rIns="91425" wrap="square" tIns="45700">
            <a:normAutofit fontScale="97500"/>
          </a:bodyPr>
          <a:lstStyle/>
          <a:p>
            <a:pPr indent="0" lvl="0" marL="0" marR="0" rtl="0" algn="r">
              <a:lnSpc>
                <a:spcPct val="90000"/>
              </a:lnSpc>
              <a:spcBef>
                <a:spcPts val="0"/>
              </a:spcBef>
              <a:spcAft>
                <a:spcPts val="0"/>
              </a:spcAft>
              <a:buClr>
                <a:schemeClr val="accent1"/>
              </a:buClr>
              <a:buSzPts val="990"/>
              <a:buFont typeface="Nunito Sans ExtraBold"/>
              <a:buNone/>
            </a:pPr>
            <a:r>
              <a:rPr b="1" i="0" lang="en-GB" sz="4400" u="none" cap="none" strike="noStrike">
                <a:solidFill>
                  <a:srgbClr val="00A643"/>
                </a:solidFill>
                <a:latin typeface="Arial"/>
                <a:ea typeface="Arial"/>
                <a:cs typeface="Arial"/>
                <a:sym typeface="Arial"/>
              </a:rPr>
              <a:t>Classes and</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accent1"/>
              </a:buClr>
              <a:buSzPts val="990"/>
              <a:buFont typeface="Nunito Sans ExtraBold"/>
              <a:buNone/>
            </a:pPr>
            <a:r>
              <a:rPr b="1" i="0" lang="en-GB" sz="4400" u="none" cap="none" strike="noStrike">
                <a:solidFill>
                  <a:srgbClr val="00A643"/>
                </a:solidFill>
                <a:latin typeface="Arial"/>
                <a:ea typeface="Arial"/>
                <a:cs typeface="Arial"/>
                <a:sym typeface="Arial"/>
              </a:rPr>
              <a:t>properties of the data model</a:t>
            </a:r>
            <a:endParaRPr b="1" i="0" sz="4400" u="none" cap="none" strike="noStrike">
              <a:solidFill>
                <a:schemeClr val="accent1"/>
              </a:solidFill>
              <a:latin typeface="Nunito Sans ExtraBold"/>
              <a:ea typeface="Nunito Sans ExtraBold"/>
              <a:cs typeface="Nunito Sans ExtraBold"/>
              <a:sym typeface="Nunito Sans ExtraBo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e57ba0dab3_0_1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graphicFrame>
        <p:nvGraphicFramePr>
          <p:cNvPr id="491" name="Google Shape;491;g2e57ba0dab3_0_10"/>
          <p:cNvGraphicFramePr/>
          <p:nvPr/>
        </p:nvGraphicFramePr>
        <p:xfrm>
          <a:off x="449317" y="1075765"/>
          <a:ext cx="3000000" cy="3000000"/>
        </p:xfrm>
        <a:graphic>
          <a:graphicData uri="http://schemas.openxmlformats.org/drawingml/2006/table">
            <a:tbl>
              <a:tblPr>
                <a:noFill/>
                <a:tableStyleId>{71757C0C-900C-4757-AD1B-BCC5C658ED15}</a:tableStyleId>
              </a:tblPr>
              <a:tblGrid>
                <a:gridCol w="3657725"/>
                <a:gridCol w="3923400"/>
                <a:gridCol w="3953575"/>
              </a:tblGrid>
              <a:tr h="367875">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chemeClr val="accent1"/>
                          </a:solidFill>
                        </a:rPr>
                        <a:t>Class</a:t>
                      </a:r>
                      <a:endParaRPr b="1" sz="1600" u="none" cap="none" strike="noStrike">
                        <a:solidFill>
                          <a:schemeClr val="accent1"/>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chemeClr val="accent1"/>
                          </a:solidFill>
                        </a:rPr>
                        <a:t>Property</a:t>
                      </a:r>
                      <a:endParaRPr b="1" sz="1600" u="none" cap="none" strike="noStrike">
                        <a:solidFill>
                          <a:schemeClr val="accent1"/>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chemeClr val="accent1"/>
                          </a:solidFill>
                        </a:rPr>
                        <a:t>Expected value</a:t>
                      </a:r>
                      <a:endParaRPr b="1" sz="1600" u="none" cap="none" strike="noStrike">
                        <a:solidFill>
                          <a:schemeClr val="accent1"/>
                        </a:solidFill>
                        <a:latin typeface="Calibri"/>
                        <a:ea typeface="Calibri"/>
                        <a:cs typeface="Calibri"/>
                        <a:sym typeface="Calibri"/>
                      </a:endParaRPr>
                    </a:p>
                  </a:txBody>
                  <a:tcPr marT="0" marB="0" marR="91425" marL="108000"/>
                </a:tc>
              </a:tr>
              <a:tr h="304300">
                <a:tc rowSpan="6">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Qualification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information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Opportunity</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education level</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ACQF levels</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outcome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Outcome</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publisher</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thematic area</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ISCED-F</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title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 </a:t>
                      </a:r>
                      <a:endParaRPr b="1" sz="1600" u="none" cap="none" strike="noStrike">
                        <a:solidFill>
                          <a:srgbClr val="24282A"/>
                        </a:solidFill>
                        <a:latin typeface="Calibri"/>
                        <a:ea typeface="Calibri"/>
                        <a:cs typeface="Calibri"/>
                        <a:sym typeface="Calibri"/>
                      </a:endParaRPr>
                    </a:p>
                  </a:txBody>
                  <a:tcPr marT="0" marB="0" marR="91425" marL="108000"/>
                </a:tc>
              </a:tr>
              <a:tr h="340650">
                <a:tc>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Opportunity</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body or note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 or Note</a:t>
                      </a:r>
                      <a:endParaRPr b="1" sz="1600" u="none" cap="none" strike="noStrike">
                        <a:solidFill>
                          <a:srgbClr val="24282A"/>
                        </a:solidFill>
                        <a:latin typeface="Calibri"/>
                        <a:ea typeface="Calibri"/>
                        <a:cs typeface="Calibri"/>
                        <a:sym typeface="Calibri"/>
                      </a:endParaRPr>
                    </a:p>
                  </a:txBody>
                  <a:tcPr marT="0" marB="0" marR="91425" marL="108000"/>
                </a:tc>
              </a:tr>
              <a:tr h="304300">
                <a:tc rowSpan="4">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Opportunity</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default language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Language</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provided by</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qualification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Qualification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title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a:t>
                      </a:r>
                      <a:endParaRPr b="1" sz="1600" u="none" cap="none" strike="noStrike">
                        <a:solidFill>
                          <a:srgbClr val="24282A"/>
                        </a:solidFill>
                        <a:latin typeface="Calibri"/>
                        <a:ea typeface="Calibri"/>
                        <a:cs typeface="Calibri"/>
                        <a:sym typeface="Calibri"/>
                      </a:endParaRPr>
                    </a:p>
                  </a:txBody>
                  <a:tcPr marT="0" marB="0" marR="91425" marL="108000"/>
                </a:tc>
              </a:tr>
              <a:tr h="304300">
                <a:tc rowSpan="2">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Outcome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title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related skill or note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Skill or Note</a:t>
                      </a:r>
                      <a:endParaRPr b="1" sz="1600" u="none" cap="none" strike="noStrike">
                        <a:solidFill>
                          <a:srgbClr val="24282A"/>
                        </a:solidFill>
                        <a:latin typeface="Calibri"/>
                        <a:ea typeface="Calibri"/>
                        <a:cs typeface="Calibri"/>
                        <a:sym typeface="Calibri"/>
                      </a:endParaRPr>
                    </a:p>
                  </a:txBody>
                  <a:tcPr marT="0" marB="0" marR="91425" marL="108000"/>
                </a:tc>
              </a:tr>
              <a:tr h="340650">
                <a:tc>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spatial code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 code</a:t>
                      </a:r>
                      <a:endParaRPr b="1" sz="1600" u="none" cap="none" strike="noStrike">
                        <a:solidFill>
                          <a:srgbClr val="24282A"/>
                        </a:solidFill>
                        <a:latin typeface="Calibri"/>
                        <a:ea typeface="Calibri"/>
                        <a:cs typeface="Calibri"/>
                        <a:sym typeface="Calibri"/>
                      </a:endParaRPr>
                    </a:p>
                  </a:txBody>
                  <a:tcPr marT="0" marB="0" marR="91425" marL="108000"/>
                </a:tc>
              </a:tr>
              <a:tr h="304300">
                <a:tc rowSpan="2">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name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a:t>
                      </a:r>
                      <a:endParaRPr b="1" sz="1600" u="none" cap="none" strike="noStrike">
                        <a:solidFill>
                          <a:srgbClr val="24282A"/>
                        </a:solidFill>
                        <a:latin typeface="Calibri"/>
                        <a:ea typeface="Calibri"/>
                        <a:cs typeface="Calibri"/>
                        <a:sym typeface="Calibri"/>
                      </a:endParaRPr>
                    </a:p>
                  </a:txBody>
                  <a:tcPr marT="0" marB="0" marR="91425" marL="108000"/>
                </a:tc>
              </a:tr>
            </a:tbl>
          </a:graphicData>
        </a:graphic>
      </p:graphicFrame>
      <p:sp>
        <p:nvSpPr>
          <p:cNvPr id="492" name="Google Shape;492;g2e57ba0dab3_0_10"/>
          <p:cNvSpPr txBox="1"/>
          <p:nvPr/>
        </p:nvSpPr>
        <p:spPr>
          <a:xfrm>
            <a:off x="1516960" y="151160"/>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Overview of data properties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1685345" y="619437"/>
            <a:ext cx="7926741"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Nunito Sans ExtraBold"/>
              <a:buNone/>
            </a:pPr>
            <a:r>
              <a:rPr lang="en-GB" sz="4400"/>
              <a:t>Qualifications and Credentials Platform (QCP) – Training on QCP concepts and tools</a:t>
            </a:r>
            <a:endParaRPr sz="4400"/>
          </a:p>
        </p:txBody>
      </p:sp>
      <p:sp>
        <p:nvSpPr>
          <p:cNvPr id="134" name="Google Shape;134;p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35" name="Google Shape;135;p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36" name="Google Shape;136;p3"/>
          <p:cNvSpPr txBox="1"/>
          <p:nvPr>
            <p:ph idx="1" type="body"/>
          </p:nvPr>
        </p:nvSpPr>
        <p:spPr>
          <a:xfrm>
            <a:off x="1182756" y="2876097"/>
            <a:ext cx="8429330" cy="2708393"/>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dk1"/>
              </a:buClr>
              <a:buSzPts val="2400"/>
              <a:buNone/>
            </a:pPr>
            <a:r>
              <a:rPr b="1" lang="en-GB" sz="3600">
                <a:latin typeface="Arial"/>
                <a:ea typeface="Arial"/>
                <a:cs typeface="Arial"/>
                <a:sym typeface="Arial"/>
              </a:rPr>
              <a:t>Objective of today’s training</a:t>
            </a:r>
            <a:endParaRPr sz="3600"/>
          </a:p>
          <a:p>
            <a:pPr indent="0" lvl="0" marL="0" rtl="0" algn="l">
              <a:lnSpc>
                <a:spcPct val="100000"/>
              </a:lnSpc>
              <a:spcBef>
                <a:spcPts val="0"/>
              </a:spcBef>
              <a:spcAft>
                <a:spcPts val="0"/>
              </a:spcAft>
              <a:buClr>
                <a:schemeClr val="dk1"/>
              </a:buClr>
              <a:buSzPts val="2000"/>
              <a:buNone/>
            </a:pPr>
            <a:r>
              <a:t/>
            </a:r>
            <a:endParaRPr b="1" sz="2000">
              <a:latin typeface="Arial"/>
              <a:ea typeface="Arial"/>
              <a:cs typeface="Arial"/>
              <a:sym typeface="Arial"/>
            </a:endParaRPr>
          </a:p>
          <a:p>
            <a:pPr indent="0" lvl="0" marL="0" rtl="0" algn="l">
              <a:lnSpc>
                <a:spcPct val="100000"/>
              </a:lnSpc>
              <a:spcBef>
                <a:spcPts val="0"/>
              </a:spcBef>
              <a:spcAft>
                <a:spcPts val="0"/>
              </a:spcAft>
              <a:buClr>
                <a:schemeClr val="dk1"/>
              </a:buClr>
              <a:buSzPts val="1800"/>
              <a:buNone/>
            </a:pPr>
            <a:r>
              <a:rPr lang="en-GB" sz="3200">
                <a:latin typeface="Arial"/>
                <a:ea typeface="Arial"/>
                <a:cs typeface="Arial"/>
                <a:sym typeface="Arial"/>
              </a:rPr>
              <a:t>Understand qualifications databases and their implementation in the context of ACQF and the QCP</a:t>
            </a:r>
            <a:endParaRPr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unito Sans"/>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e57ba0dab3_0_22"/>
          <p:cNvSpPr txBox="1"/>
          <p:nvPr>
            <p:ph idx="1" type="body"/>
          </p:nvPr>
        </p:nvSpPr>
        <p:spPr>
          <a:xfrm>
            <a:off x="614331" y="849854"/>
            <a:ext cx="10713471" cy="55294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sz="2400"/>
              <a:t>Controlled vocabularies are essential in the ACQF Data Model for ensuring consistency, accuracy, and interoperability of qualifications data across different systems and regions.</a:t>
            </a:r>
            <a:endParaRPr sz="2400"/>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Reduces ambiguity and ensures uniform data entry</a:t>
            </a:r>
            <a:endParaRPr sz="2400">
              <a:solidFill>
                <a:srgbClr val="24282A"/>
              </a:solidFill>
            </a:endParaRPr>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Allows for data sharing between various systems</a:t>
            </a:r>
            <a:endParaRPr sz="2400">
              <a:solidFill>
                <a:srgbClr val="24282A"/>
              </a:solidFill>
            </a:endParaRPr>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Global recognition</a:t>
            </a:r>
            <a:endParaRPr sz="2400">
              <a:solidFill>
                <a:srgbClr val="24282A"/>
              </a:solidFill>
            </a:endParaRPr>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Validation mechanism and data integrity</a:t>
            </a:r>
            <a:endParaRPr sz="2400">
              <a:solidFill>
                <a:srgbClr val="24282A"/>
              </a:solidFill>
            </a:endParaRPr>
          </a:p>
          <a:p>
            <a:pPr indent="-300037" lvl="0" marL="457200" rtl="0" algn="l">
              <a:lnSpc>
                <a:spcPct val="130000"/>
              </a:lnSpc>
              <a:spcBef>
                <a:spcPts val="1000"/>
              </a:spcBef>
              <a:spcAft>
                <a:spcPts val="0"/>
              </a:spcAft>
              <a:buClr>
                <a:srgbClr val="00A643"/>
              </a:buClr>
              <a:buSzPts val="2400"/>
              <a:buChar char="•"/>
            </a:pPr>
            <a:r>
              <a:rPr lang="en-GB" sz="2400">
                <a:solidFill>
                  <a:srgbClr val="24282A"/>
                </a:solidFill>
              </a:rPr>
              <a:t>Enhanced searchability and data linking</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b="1" lang="en-GB" sz="2400"/>
              <a:t>Areas of application</a:t>
            </a:r>
            <a:r>
              <a:rPr lang="en-GB" sz="2400"/>
              <a:t>: accreditation type, credit points, learning entitlement, learning outcome, location, education level, thematic area</a:t>
            </a:r>
            <a:endParaRPr sz="2400"/>
          </a:p>
        </p:txBody>
      </p:sp>
      <p:sp>
        <p:nvSpPr>
          <p:cNvPr id="499" name="Google Shape;499;g2e57ba0dab3_0_22"/>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500" name="Google Shape;500;g2e57ba0dab3_0_22"/>
          <p:cNvSpPr txBox="1"/>
          <p:nvPr/>
        </p:nvSpPr>
        <p:spPr>
          <a:xfrm>
            <a:off x="1828800" y="146834"/>
            <a:ext cx="9748869" cy="83330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Controlled vocabularies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3"/>
          <p:cNvSpPr txBox="1"/>
          <p:nvPr>
            <p:ph idx="1" type="body"/>
          </p:nvPr>
        </p:nvSpPr>
        <p:spPr>
          <a:xfrm>
            <a:off x="768149" y="1204857"/>
            <a:ext cx="10282395" cy="25054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GB" sz="2600">
                <a:solidFill>
                  <a:schemeClr val="accent4"/>
                </a:solidFill>
              </a:rPr>
              <a:t>Software development next steps</a:t>
            </a:r>
            <a:endParaRPr b="1" sz="2600">
              <a:solidFill>
                <a:schemeClr val="accent4"/>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User experience and final data modelling steps ongoing until the end of August 2024 </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First-phase qualification curation portal to be delivered by the end of 2024 </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Dissemination and testing of the curation portal start from early 2025</a:t>
            </a:r>
            <a:endParaRPr/>
          </a:p>
        </p:txBody>
      </p:sp>
      <p:sp>
        <p:nvSpPr>
          <p:cNvPr id="507" name="Google Shape;507;p2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508" name="Google Shape;508;p2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509" name="Google Shape;509;p23"/>
          <p:cNvSpPr txBox="1"/>
          <p:nvPr/>
        </p:nvSpPr>
        <p:spPr>
          <a:xfrm>
            <a:off x="1909605" y="146834"/>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Conclusion and Next Steps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510" name="Google Shape;510;p23"/>
          <p:cNvSpPr txBox="1"/>
          <p:nvPr/>
        </p:nvSpPr>
        <p:spPr>
          <a:xfrm>
            <a:off x="829109" y="3961344"/>
            <a:ext cx="10221435" cy="198763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GB" sz="2600" u="none" cap="none" strike="noStrike">
                <a:solidFill>
                  <a:schemeClr val="accent4"/>
                </a:solidFill>
                <a:latin typeface="Nunito Sans"/>
                <a:ea typeface="Nunito Sans"/>
                <a:cs typeface="Nunito Sans"/>
                <a:sym typeface="Nunito Sans"/>
              </a:rPr>
              <a:t>Training</a:t>
            </a:r>
            <a:endParaRPr b="0" i="0" sz="1400" u="none" cap="none" strike="noStrike">
              <a:solidFill>
                <a:srgbClr val="000000"/>
              </a:solidFill>
              <a:latin typeface="Arial"/>
              <a:ea typeface="Arial"/>
              <a:cs typeface="Arial"/>
              <a:sym typeface="Arial"/>
            </a:endParaRPr>
          </a:p>
          <a:p>
            <a:pPr indent="-300037" lvl="0" marL="457200" marR="0" rtl="0" algn="l">
              <a:lnSpc>
                <a:spcPct val="130000"/>
              </a:lnSpc>
              <a:spcBef>
                <a:spcPts val="1000"/>
              </a:spcBef>
              <a:spcAft>
                <a:spcPts val="0"/>
              </a:spcAft>
              <a:buClr>
                <a:srgbClr val="00A643"/>
              </a:buClr>
              <a:buSzPts val="1800"/>
              <a:buFont typeface="Arial"/>
              <a:buChar char="•"/>
            </a:pPr>
            <a:r>
              <a:rPr b="0" i="0" lang="en-GB" sz="1800" u="none" cap="none" strike="noStrike">
                <a:solidFill>
                  <a:srgbClr val="24282A"/>
                </a:solidFill>
                <a:latin typeface="Nunito Sans"/>
                <a:ea typeface="Nunito Sans"/>
                <a:cs typeface="Nunito Sans"/>
                <a:sym typeface="Nunito Sans"/>
              </a:rPr>
              <a:t>Ascertain further training needs</a:t>
            </a:r>
            <a:endParaRPr b="0" i="0" sz="1400" u="none" cap="none" strike="noStrike">
              <a:solidFill>
                <a:srgbClr val="000000"/>
              </a:solidFill>
              <a:latin typeface="Arial"/>
              <a:ea typeface="Arial"/>
              <a:cs typeface="Arial"/>
              <a:sym typeface="Arial"/>
            </a:endParaRPr>
          </a:p>
          <a:p>
            <a:pPr indent="-300037" lvl="0" marL="457200" marR="0" rtl="0" algn="l">
              <a:lnSpc>
                <a:spcPct val="130000"/>
              </a:lnSpc>
              <a:spcBef>
                <a:spcPts val="1000"/>
              </a:spcBef>
              <a:spcAft>
                <a:spcPts val="0"/>
              </a:spcAft>
              <a:buClr>
                <a:srgbClr val="00A643"/>
              </a:buClr>
              <a:buSzPts val="1800"/>
              <a:buFont typeface="Arial"/>
              <a:buChar char="•"/>
            </a:pPr>
            <a:r>
              <a:rPr b="0" i="0" lang="en-GB" sz="1800" u="none" cap="none" strike="noStrike">
                <a:solidFill>
                  <a:srgbClr val="24282A"/>
                </a:solidFill>
                <a:latin typeface="Nunito Sans"/>
                <a:ea typeface="Nunito Sans"/>
                <a:cs typeface="Nunito Sans"/>
                <a:sym typeface="Nunito Sans"/>
              </a:rPr>
              <a:t>Coordination with ACQF-II project to present you with more interactive activities</a:t>
            </a:r>
            <a:endParaRPr b="0" i="0" sz="1400" u="none" cap="none" strike="noStrike">
              <a:solidFill>
                <a:srgbClr val="000000"/>
              </a:solidFill>
              <a:latin typeface="Arial"/>
              <a:ea typeface="Arial"/>
              <a:cs typeface="Arial"/>
              <a:sym typeface="Arial"/>
            </a:endParaRPr>
          </a:p>
          <a:p>
            <a:pPr indent="-300037" lvl="0" marL="457200" marR="0" rtl="0" algn="l">
              <a:lnSpc>
                <a:spcPct val="130000"/>
              </a:lnSpc>
              <a:spcBef>
                <a:spcPts val="1000"/>
              </a:spcBef>
              <a:spcAft>
                <a:spcPts val="0"/>
              </a:spcAft>
              <a:buClr>
                <a:srgbClr val="00A643"/>
              </a:buClr>
              <a:buSzPts val="1800"/>
              <a:buFont typeface="Arial"/>
              <a:buChar char="•"/>
            </a:pPr>
            <a:r>
              <a:rPr b="0" i="0" lang="en-GB" sz="1800" u="none" cap="none" strike="noStrike">
                <a:solidFill>
                  <a:srgbClr val="24282A"/>
                </a:solidFill>
                <a:latin typeface="Nunito Sans"/>
                <a:ea typeface="Nunito Sans"/>
                <a:cs typeface="Nunito Sans"/>
                <a:sym typeface="Nunito Sans"/>
              </a:rPr>
              <a:t>Provision of training material rolled out throughout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2"/>
          <p:cNvSpPr txBox="1"/>
          <p:nvPr>
            <p:ph idx="1" type="body"/>
          </p:nvPr>
        </p:nvSpPr>
        <p:spPr>
          <a:xfrm>
            <a:off x="994699" y="1963490"/>
            <a:ext cx="3826147" cy="393974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b="1" lang="en-GB" sz="3400">
                <a:solidFill>
                  <a:schemeClr val="accent1"/>
                </a:solidFill>
              </a:rPr>
              <a:t>Thank you</a:t>
            </a:r>
            <a:endParaRPr/>
          </a:p>
          <a:p>
            <a:pPr indent="-342900" lvl="0" marL="457200" rtl="0" algn="l">
              <a:lnSpc>
                <a:spcPct val="90000"/>
              </a:lnSpc>
              <a:spcBef>
                <a:spcPts val="1000"/>
              </a:spcBef>
              <a:spcAft>
                <a:spcPts val="0"/>
              </a:spcAft>
              <a:buClr>
                <a:schemeClr val="dk1"/>
              </a:buClr>
              <a:buSzPts val="1800"/>
              <a:buChar char="•"/>
            </a:pPr>
            <a:r>
              <a:rPr b="1" lang="en-GB" sz="3400">
                <a:solidFill>
                  <a:schemeClr val="accent1"/>
                </a:solidFill>
              </a:rPr>
              <a:t>Obrigado</a:t>
            </a:r>
            <a:endParaRPr/>
          </a:p>
          <a:p>
            <a:pPr indent="-342900" lvl="0" marL="457200" rtl="0" algn="l">
              <a:lnSpc>
                <a:spcPct val="90000"/>
              </a:lnSpc>
              <a:spcBef>
                <a:spcPts val="1000"/>
              </a:spcBef>
              <a:spcAft>
                <a:spcPts val="0"/>
              </a:spcAft>
              <a:buClr>
                <a:schemeClr val="dk1"/>
              </a:buClr>
              <a:buSzPts val="1800"/>
              <a:buChar char="•"/>
            </a:pPr>
            <a:r>
              <a:rPr b="1" lang="en-GB" sz="3400">
                <a:solidFill>
                  <a:schemeClr val="accent1"/>
                </a:solidFill>
              </a:rPr>
              <a:t>Merci</a:t>
            </a:r>
            <a:endParaRPr/>
          </a:p>
        </p:txBody>
      </p:sp>
      <p:sp>
        <p:nvSpPr>
          <p:cNvPr id="516" name="Google Shape;516;p2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pic>
        <p:nvPicPr>
          <p:cNvPr id="517" name="Google Shape;517;p22"/>
          <p:cNvPicPr preferRelativeResize="0"/>
          <p:nvPr/>
        </p:nvPicPr>
        <p:blipFill rotWithShape="1">
          <a:blip r:embed="rId3">
            <a:alphaModFix/>
          </a:blip>
          <a:srcRect b="0" l="0" r="0" t="0"/>
          <a:stretch/>
        </p:blipFill>
        <p:spPr>
          <a:xfrm>
            <a:off x="5079775" y="220150"/>
            <a:ext cx="4311526" cy="6094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
          <p:cNvSpPr txBox="1"/>
          <p:nvPr>
            <p:ph idx="1" type="body"/>
          </p:nvPr>
        </p:nvSpPr>
        <p:spPr>
          <a:xfrm>
            <a:off x="740102" y="1793390"/>
            <a:ext cx="8046090" cy="3939749"/>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1000"/>
              </a:spcBef>
              <a:spcAft>
                <a:spcPts val="0"/>
              </a:spcAft>
              <a:buClr>
                <a:schemeClr val="accent1"/>
              </a:buClr>
              <a:buSzPts val="2400"/>
              <a:buFont typeface="Calibri"/>
              <a:buAutoNum type="arabicPeriod"/>
            </a:pPr>
            <a:r>
              <a:rPr lang="en-GB" sz="2400"/>
              <a:t>Purposes and Users of Qualification Databases</a:t>
            </a:r>
            <a:endParaRPr sz="2400"/>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Role of Qualification Databases in International Context</a:t>
            </a:r>
            <a:endParaRPr sz="2400"/>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Mapping and Standardising Qualifications Data</a:t>
            </a:r>
            <a:endParaRPr sz="2400"/>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Integrating Learning Outcomes into Qualifications Databases</a:t>
            </a:r>
            <a:endParaRPr sz="2400"/>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Structured Data , Data Standards and Interoperability</a:t>
            </a:r>
            <a:endParaRPr sz="2400"/>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Introduction to the ACQF Data Model </a:t>
            </a:r>
            <a:endParaRPr sz="2400"/>
          </a:p>
        </p:txBody>
      </p:sp>
      <p:sp>
        <p:nvSpPr>
          <p:cNvPr id="143" name="Google Shape;143;p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44" name="Google Shape;144;p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45" name="Google Shape;145;p2"/>
          <p:cNvSpPr txBox="1"/>
          <p:nvPr/>
        </p:nvSpPr>
        <p:spPr>
          <a:xfrm>
            <a:off x="740101" y="859905"/>
            <a:ext cx="2905005" cy="6915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Agenda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idx="1" type="body"/>
          </p:nvPr>
        </p:nvSpPr>
        <p:spPr>
          <a:xfrm>
            <a:off x="740100" y="3084267"/>
            <a:ext cx="4378437" cy="272795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en-GB"/>
              <a:t>Purpose</a:t>
            </a:r>
            <a:endParaRPr/>
          </a:p>
          <a:p>
            <a:pPr indent="-300037" lvl="0" marL="457200" rtl="0" algn="l">
              <a:lnSpc>
                <a:spcPct val="100000"/>
              </a:lnSpc>
              <a:spcBef>
                <a:spcPts val="1000"/>
              </a:spcBef>
              <a:spcAft>
                <a:spcPts val="0"/>
              </a:spcAft>
              <a:buClr>
                <a:schemeClr val="accent1"/>
              </a:buClr>
              <a:buSzPct val="100000"/>
              <a:buChar char="•"/>
            </a:pPr>
            <a:r>
              <a:rPr lang="en-GB"/>
              <a:t>Central repository for storing and managing qualification information</a:t>
            </a:r>
            <a:endParaRPr/>
          </a:p>
          <a:p>
            <a:pPr indent="-300037" lvl="0" marL="457200" rtl="0" algn="l">
              <a:lnSpc>
                <a:spcPct val="100000"/>
              </a:lnSpc>
              <a:spcBef>
                <a:spcPts val="1000"/>
              </a:spcBef>
              <a:spcAft>
                <a:spcPts val="0"/>
              </a:spcAft>
              <a:buClr>
                <a:schemeClr val="accent1"/>
              </a:buClr>
              <a:buSzPct val="100000"/>
              <a:buChar char="•"/>
            </a:pPr>
            <a:r>
              <a:rPr lang="en-GB"/>
              <a:t>Facilitates recognition and comparison of qualifications</a:t>
            </a:r>
            <a:endParaRPr/>
          </a:p>
          <a:p>
            <a:pPr indent="-300037" lvl="0" marL="457200" rtl="0" algn="l">
              <a:lnSpc>
                <a:spcPct val="100000"/>
              </a:lnSpc>
              <a:spcBef>
                <a:spcPts val="1000"/>
              </a:spcBef>
              <a:spcAft>
                <a:spcPts val="0"/>
              </a:spcAft>
              <a:buClr>
                <a:schemeClr val="accent1"/>
              </a:buClr>
              <a:buSzPct val="100000"/>
              <a:buChar char="•"/>
            </a:pPr>
            <a:r>
              <a:rPr lang="en-GB"/>
              <a:t>Supports educational and workforce planning</a:t>
            </a:r>
            <a:endParaRPr/>
          </a:p>
          <a:p>
            <a:pPr indent="0" lvl="0" marL="0" rtl="0" algn="l">
              <a:lnSpc>
                <a:spcPct val="90000"/>
              </a:lnSpc>
              <a:spcBef>
                <a:spcPts val="1000"/>
              </a:spcBef>
              <a:spcAft>
                <a:spcPts val="0"/>
              </a:spcAft>
              <a:buClr>
                <a:schemeClr val="dk1"/>
              </a:buClr>
              <a:buSzPct val="100000"/>
              <a:buNone/>
            </a:pPr>
            <a:r>
              <a:t/>
            </a:r>
            <a:endParaRPr sz="1600"/>
          </a:p>
        </p:txBody>
      </p:sp>
      <p:sp>
        <p:nvSpPr>
          <p:cNvPr id="152" name="Google Shape;152;p5"/>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53" name="Google Shape;153;p5"/>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54" name="Google Shape;154;p5"/>
          <p:cNvSpPr txBox="1"/>
          <p:nvPr/>
        </p:nvSpPr>
        <p:spPr>
          <a:xfrm>
            <a:off x="740101" y="859904"/>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Purposes and Users of Qualification Databases</a:t>
            </a:r>
            <a:endParaRPr b="0" i="0" sz="1400" u="none" cap="none" strike="noStrike">
              <a:solidFill>
                <a:srgbClr val="000000"/>
              </a:solidFill>
              <a:latin typeface="Arial"/>
              <a:ea typeface="Arial"/>
              <a:cs typeface="Arial"/>
              <a:sym typeface="Arial"/>
            </a:endParaRPr>
          </a:p>
        </p:txBody>
      </p:sp>
      <p:sp>
        <p:nvSpPr>
          <p:cNvPr id="155" name="Google Shape;155;p5"/>
          <p:cNvSpPr txBox="1"/>
          <p:nvPr/>
        </p:nvSpPr>
        <p:spPr>
          <a:xfrm>
            <a:off x="6096000" y="2950754"/>
            <a:ext cx="4926496" cy="34073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2500"/>
              <a:buFont typeface="Arial"/>
              <a:buNone/>
            </a:pPr>
            <a:r>
              <a:rPr b="1" i="0" lang="en-GB" sz="2500" u="none" cap="none" strike="noStrike">
                <a:solidFill>
                  <a:schemeClr val="dk1"/>
                </a:solidFill>
                <a:latin typeface="Nunito Sans"/>
                <a:ea typeface="Nunito Sans"/>
                <a:cs typeface="Nunito Sans"/>
                <a:sym typeface="Nunito Sans"/>
              </a:rPr>
              <a:t>Functions</a:t>
            </a:r>
            <a:endParaRPr b="0" i="0" sz="2500" u="none" cap="none" strike="noStrike">
              <a:solidFill>
                <a:schemeClr val="dk1"/>
              </a:solidFill>
              <a:latin typeface="Nunito Sans"/>
              <a:ea typeface="Nunito Sans"/>
              <a:cs typeface="Nunito Sans"/>
              <a:sym typeface="Nunito Sans"/>
            </a:endParaRPr>
          </a:p>
          <a:p>
            <a:pPr indent="-300037" lvl="0" marL="457200" marR="0" rtl="0" algn="l">
              <a:lnSpc>
                <a:spcPct val="100000"/>
              </a:lnSpc>
              <a:spcBef>
                <a:spcPts val="1000"/>
              </a:spcBef>
              <a:spcAft>
                <a:spcPts val="0"/>
              </a:spcAft>
              <a:buClr>
                <a:schemeClr val="accent1"/>
              </a:buClr>
              <a:buSzPts val="2500"/>
              <a:buFont typeface="Arial"/>
              <a:buChar char="•"/>
            </a:pPr>
            <a:r>
              <a:rPr b="0" i="0" lang="en-GB" sz="2500" u="none" cap="none" strike="noStrike">
                <a:solidFill>
                  <a:schemeClr val="dk1"/>
                </a:solidFill>
                <a:latin typeface="Nunito Sans"/>
                <a:ea typeface="Nunito Sans"/>
                <a:cs typeface="Nunito Sans"/>
                <a:sym typeface="Nunito Sans"/>
              </a:rPr>
              <a:t>Storing qualifications data</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500"/>
              <a:buFont typeface="Arial"/>
              <a:buChar char="•"/>
            </a:pPr>
            <a:r>
              <a:rPr b="0" i="0" lang="en-GB" sz="2500" u="none" cap="none" strike="noStrike">
                <a:solidFill>
                  <a:schemeClr val="dk1"/>
                </a:solidFill>
                <a:latin typeface="Nunito Sans"/>
                <a:ea typeface="Nunito Sans"/>
                <a:cs typeface="Nunito Sans"/>
                <a:sym typeface="Nunito Sans"/>
              </a:rPr>
              <a:t>Providing access to reliable and up-to-date information</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500"/>
              <a:buFont typeface="Arial"/>
              <a:buChar char="•"/>
            </a:pPr>
            <a:r>
              <a:rPr b="0" i="0" lang="en-GB" sz="2500" u="none" cap="none" strike="noStrike">
                <a:solidFill>
                  <a:schemeClr val="dk1"/>
                </a:solidFill>
                <a:latin typeface="Nunito Sans"/>
                <a:ea typeface="Nunito Sans"/>
                <a:cs typeface="Nunito Sans"/>
                <a:sym typeface="Nunito Sans"/>
              </a:rPr>
              <a:t>Enabling data analysis for policy making</a:t>
            </a:r>
            <a:endParaRPr b="0" i="0" sz="1400" u="none" cap="none" strike="noStrike">
              <a:solidFill>
                <a:srgbClr val="000000"/>
              </a:solidFill>
              <a:latin typeface="Arial"/>
              <a:ea typeface="Arial"/>
              <a:cs typeface="Arial"/>
              <a:sym typeface="Arial"/>
            </a:endParaRPr>
          </a:p>
        </p:txBody>
      </p:sp>
      <p:pic>
        <p:nvPicPr>
          <p:cNvPr descr="Gears with solid fill" id="156" name="Google Shape;156;p5"/>
          <p:cNvPicPr preferRelativeResize="0"/>
          <p:nvPr/>
        </p:nvPicPr>
        <p:blipFill rotWithShape="1">
          <a:blip r:embed="rId3">
            <a:alphaModFix/>
          </a:blip>
          <a:srcRect b="0" l="0" r="0" t="0"/>
          <a:stretch/>
        </p:blipFill>
        <p:spPr>
          <a:xfrm>
            <a:off x="6135757" y="2354155"/>
            <a:ext cx="661868" cy="661868"/>
          </a:xfrm>
          <a:prstGeom prst="rect">
            <a:avLst/>
          </a:prstGeom>
          <a:noFill/>
          <a:ln>
            <a:noFill/>
          </a:ln>
        </p:spPr>
      </p:pic>
      <p:pic>
        <p:nvPicPr>
          <p:cNvPr descr="Target with solid fill" id="157" name="Google Shape;157;p5"/>
          <p:cNvPicPr preferRelativeResize="0"/>
          <p:nvPr/>
        </p:nvPicPr>
        <p:blipFill rotWithShape="1">
          <a:blip r:embed="rId4">
            <a:alphaModFix/>
          </a:blip>
          <a:srcRect b="0" l="0" r="0" t="0"/>
          <a:stretch/>
        </p:blipFill>
        <p:spPr>
          <a:xfrm>
            <a:off x="740101" y="2354155"/>
            <a:ext cx="661868" cy="6618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e57ba0dab3_2_8"/>
          <p:cNvSpPr txBox="1"/>
          <p:nvPr>
            <p:ph idx="1" type="body"/>
          </p:nvPr>
        </p:nvSpPr>
        <p:spPr>
          <a:xfrm>
            <a:off x="824948" y="3048689"/>
            <a:ext cx="4502426" cy="305656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GB" sz="1800"/>
              <a:t>Benefits</a:t>
            </a:r>
            <a:endParaRPr sz="1800"/>
          </a:p>
          <a:p>
            <a:pPr indent="-300037" lvl="0" marL="457200" rtl="0" algn="l">
              <a:lnSpc>
                <a:spcPct val="100000"/>
              </a:lnSpc>
              <a:spcBef>
                <a:spcPts val="1000"/>
              </a:spcBef>
              <a:spcAft>
                <a:spcPts val="0"/>
              </a:spcAft>
              <a:buClr>
                <a:schemeClr val="accent1"/>
              </a:buClr>
              <a:buSzPts val="1800"/>
              <a:buChar char="•"/>
            </a:pPr>
            <a:r>
              <a:rPr lang="en-GB" sz="1800"/>
              <a:t>Easy access to </a:t>
            </a:r>
            <a:r>
              <a:rPr b="1" lang="en-GB" sz="1800"/>
              <a:t>reliable and up-to-date information</a:t>
            </a:r>
            <a:r>
              <a:rPr lang="en-GB" sz="1800"/>
              <a:t> for learners, employers, and policymakers</a:t>
            </a:r>
            <a:endParaRPr sz="1800"/>
          </a:p>
          <a:p>
            <a:pPr indent="-300037" lvl="0" marL="457200" rtl="0" algn="l">
              <a:lnSpc>
                <a:spcPct val="100000"/>
              </a:lnSpc>
              <a:spcBef>
                <a:spcPts val="1000"/>
              </a:spcBef>
              <a:spcAft>
                <a:spcPts val="0"/>
              </a:spcAft>
              <a:buClr>
                <a:schemeClr val="accent1"/>
              </a:buClr>
              <a:buSzPts val="1800"/>
              <a:buChar char="•"/>
            </a:pPr>
            <a:r>
              <a:rPr lang="en-GB" sz="1800"/>
              <a:t>Streamlines the process of </a:t>
            </a:r>
            <a:r>
              <a:rPr b="1" lang="en-GB" sz="1800"/>
              <a:t>verifying and validating</a:t>
            </a:r>
            <a:r>
              <a:rPr lang="en-GB" sz="1800"/>
              <a:t> qualifications</a:t>
            </a:r>
            <a:endParaRPr sz="1800"/>
          </a:p>
          <a:p>
            <a:pPr indent="-300037" lvl="0" marL="457200" rtl="0" algn="l">
              <a:lnSpc>
                <a:spcPct val="100000"/>
              </a:lnSpc>
              <a:spcBef>
                <a:spcPts val="1000"/>
              </a:spcBef>
              <a:spcAft>
                <a:spcPts val="0"/>
              </a:spcAft>
              <a:buClr>
                <a:schemeClr val="accent1"/>
              </a:buClr>
              <a:buSzPts val="1800"/>
              <a:buChar char="•"/>
            </a:pPr>
            <a:r>
              <a:rPr lang="en-GB" sz="1800"/>
              <a:t>Enables </a:t>
            </a:r>
            <a:r>
              <a:rPr b="1" lang="en-GB" sz="1800"/>
              <a:t>data-driven decision-making </a:t>
            </a:r>
            <a:r>
              <a:rPr lang="en-GB" sz="1800"/>
              <a:t>through comprehensive data analytics</a:t>
            </a:r>
            <a:endParaRPr sz="1800"/>
          </a:p>
        </p:txBody>
      </p:sp>
      <p:sp>
        <p:nvSpPr>
          <p:cNvPr id="164" name="Google Shape;164;g2e57ba0dab3_2_8"/>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65" name="Google Shape;165;g2e57ba0dab3_2_8"/>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66" name="Google Shape;166;g2e57ba0dab3_2_8"/>
          <p:cNvSpPr txBox="1"/>
          <p:nvPr/>
        </p:nvSpPr>
        <p:spPr>
          <a:xfrm>
            <a:off x="1122967" y="561686"/>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Purposes and Users of Qualification Databases</a:t>
            </a:r>
            <a:endParaRPr b="0" i="0" sz="1400" u="none" cap="none" strike="noStrike">
              <a:solidFill>
                <a:srgbClr val="000000"/>
              </a:solidFill>
              <a:latin typeface="Arial"/>
              <a:ea typeface="Arial"/>
              <a:cs typeface="Arial"/>
              <a:sym typeface="Arial"/>
            </a:endParaRPr>
          </a:p>
        </p:txBody>
      </p:sp>
      <p:pic>
        <p:nvPicPr>
          <p:cNvPr descr="Medal with solid fill" id="167" name="Google Shape;167;g2e57ba0dab3_2_8"/>
          <p:cNvPicPr preferRelativeResize="0"/>
          <p:nvPr/>
        </p:nvPicPr>
        <p:blipFill rotWithShape="1">
          <a:blip r:embed="rId3">
            <a:alphaModFix/>
          </a:blip>
          <a:srcRect b="0" l="0" r="0" t="0"/>
          <a:stretch/>
        </p:blipFill>
        <p:spPr>
          <a:xfrm>
            <a:off x="824948" y="2338104"/>
            <a:ext cx="715618" cy="715618"/>
          </a:xfrm>
          <a:prstGeom prst="rect">
            <a:avLst/>
          </a:prstGeom>
          <a:noFill/>
          <a:ln>
            <a:noFill/>
          </a:ln>
        </p:spPr>
      </p:pic>
      <p:sp>
        <p:nvSpPr>
          <p:cNvPr id="168" name="Google Shape;168;g2e57ba0dab3_2_8"/>
          <p:cNvSpPr txBox="1"/>
          <p:nvPr/>
        </p:nvSpPr>
        <p:spPr>
          <a:xfrm>
            <a:off x="6264165" y="3131660"/>
            <a:ext cx="4502426" cy="3226530"/>
          </a:xfrm>
          <a:prstGeom prst="rect">
            <a:avLst/>
          </a:prstGeom>
          <a:noFill/>
          <a:ln>
            <a:noFill/>
          </a:ln>
        </p:spPr>
        <p:txBody>
          <a:bodyPr anchorCtr="0" anchor="t" bIns="45700" lIns="91425" spcFirstLastPara="1" rIns="91425" wrap="square" tIns="45700">
            <a:normAutofit/>
          </a:bodyPr>
          <a:lstStyle/>
          <a:p>
            <a:pPr indent="-300037" lvl="0" marL="457200" marR="0" rtl="0" algn="l">
              <a:lnSpc>
                <a:spcPct val="100000"/>
              </a:lnSpc>
              <a:spcBef>
                <a:spcPts val="1000"/>
              </a:spcBef>
              <a:spcAft>
                <a:spcPts val="0"/>
              </a:spcAft>
              <a:buClr>
                <a:schemeClr val="accent1"/>
              </a:buClr>
              <a:buSzPts val="1800"/>
              <a:buFont typeface="Arial"/>
              <a:buChar char="•"/>
            </a:pPr>
            <a:r>
              <a:rPr b="0" i="0" lang="en-GB" sz="1800" u="none" cap="none" strike="noStrike">
                <a:solidFill>
                  <a:schemeClr val="dk1"/>
                </a:solidFill>
                <a:latin typeface="Nunito Sans"/>
                <a:ea typeface="Nunito Sans"/>
                <a:cs typeface="Nunito Sans"/>
                <a:sym typeface="Nunito Sans"/>
              </a:rPr>
              <a:t>Supports the </a:t>
            </a:r>
            <a:r>
              <a:rPr b="1" i="0" lang="en-GB" sz="1800" u="none" cap="none" strike="noStrike">
                <a:solidFill>
                  <a:schemeClr val="dk1"/>
                </a:solidFill>
                <a:latin typeface="Nunito Sans"/>
                <a:ea typeface="Nunito Sans"/>
                <a:cs typeface="Nunito Sans"/>
                <a:sym typeface="Nunito Sans"/>
              </a:rPr>
              <a:t>mobility</a:t>
            </a:r>
            <a:r>
              <a:rPr b="0" i="0" lang="en-GB" sz="1800" u="none" cap="none" strike="noStrike">
                <a:solidFill>
                  <a:schemeClr val="dk1"/>
                </a:solidFill>
                <a:latin typeface="Nunito Sans"/>
                <a:ea typeface="Nunito Sans"/>
                <a:cs typeface="Nunito Sans"/>
                <a:sym typeface="Nunito Sans"/>
              </a:rPr>
              <a:t> of learners and professionals by providing transparent and comparable qualifications data</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1800"/>
              <a:buFont typeface="Arial"/>
              <a:buChar char="•"/>
            </a:pPr>
            <a:r>
              <a:rPr b="0" i="0" lang="en-GB" sz="1800" u="none" cap="none" strike="noStrike">
                <a:solidFill>
                  <a:schemeClr val="dk1"/>
                </a:solidFill>
                <a:latin typeface="Nunito Sans"/>
                <a:ea typeface="Nunito Sans"/>
                <a:cs typeface="Nunito Sans"/>
                <a:sym typeface="Nunito Sans"/>
              </a:rPr>
              <a:t>Enhances the integration of national qualifications frameworks </a:t>
            </a:r>
            <a:r>
              <a:rPr b="1" i="0" lang="en-GB" sz="1800" u="none" cap="none" strike="noStrike">
                <a:solidFill>
                  <a:schemeClr val="dk1"/>
                </a:solidFill>
                <a:latin typeface="Nunito Sans"/>
                <a:ea typeface="Nunito Sans"/>
                <a:cs typeface="Nunito Sans"/>
                <a:sym typeface="Nunito Sans"/>
              </a:rPr>
              <a:t>with regional and international standards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e57ba0dab3_2_21"/>
          <p:cNvSpPr txBox="1"/>
          <p:nvPr>
            <p:ph idx="11" type="ftr"/>
          </p:nvPr>
        </p:nvSpPr>
        <p:spPr>
          <a:xfrm>
            <a:off x="1179807" y="6537466"/>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75" name="Google Shape;175;g2e57ba0dab3_2_21"/>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pic>
        <p:nvPicPr>
          <p:cNvPr descr="A group of blue rectangular boxes with white text&#10;&#10;Description automatically generated" id="176" name="Google Shape;176;g2e57ba0dab3_2_21"/>
          <p:cNvPicPr preferRelativeResize="0"/>
          <p:nvPr/>
        </p:nvPicPr>
        <p:blipFill rotWithShape="1">
          <a:blip r:embed="rId3">
            <a:alphaModFix/>
          </a:blip>
          <a:srcRect b="0" l="0" r="0" t="0"/>
          <a:stretch/>
        </p:blipFill>
        <p:spPr>
          <a:xfrm>
            <a:off x="1481959" y="146834"/>
            <a:ext cx="10089931" cy="61845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e57ba0dab3_1_25"/>
          <p:cNvSpPr txBox="1"/>
          <p:nvPr>
            <p:ph idx="1" type="body"/>
          </p:nvPr>
        </p:nvSpPr>
        <p:spPr>
          <a:xfrm>
            <a:off x="647079" y="2115684"/>
            <a:ext cx="5034523" cy="3939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1" lang="en-GB" sz="2000">
                <a:solidFill>
                  <a:schemeClr val="accent4"/>
                </a:solidFill>
              </a:rPr>
              <a:t>User groups</a:t>
            </a:r>
            <a:endParaRPr b="1" sz="2000">
              <a:solidFill>
                <a:schemeClr val="accent4"/>
              </a:solidFill>
            </a:endParaRPr>
          </a:p>
          <a:p>
            <a:pPr indent="-308610" lvl="0" marL="457200" rtl="0" algn="l">
              <a:lnSpc>
                <a:spcPct val="90000"/>
              </a:lnSpc>
              <a:spcBef>
                <a:spcPts val="1000"/>
              </a:spcBef>
              <a:spcAft>
                <a:spcPts val="0"/>
              </a:spcAft>
              <a:buClr>
                <a:schemeClr val="accent1"/>
              </a:buClr>
              <a:buSzPct val="64285"/>
              <a:buAutoNum type="arabicPeriod"/>
            </a:pPr>
            <a:r>
              <a:rPr b="1" lang="en-GB" sz="2000"/>
              <a:t>General Public (Job Seekers and Learners)</a:t>
            </a:r>
            <a:r>
              <a:rPr lang="en-GB" sz="2000"/>
              <a:t> - Find and verify qualifications for educational and career planning.</a:t>
            </a:r>
            <a:br>
              <a:rPr lang="en-GB" sz="2000"/>
            </a:br>
            <a:endParaRPr sz="2000"/>
          </a:p>
          <a:p>
            <a:pPr indent="-308610" lvl="0" marL="457200" rtl="0" algn="l">
              <a:lnSpc>
                <a:spcPct val="90000"/>
              </a:lnSpc>
              <a:spcBef>
                <a:spcPts val="0"/>
              </a:spcBef>
              <a:spcAft>
                <a:spcPts val="0"/>
              </a:spcAft>
              <a:buClr>
                <a:schemeClr val="accent1"/>
              </a:buClr>
              <a:buSzPct val="64285"/>
              <a:buAutoNum type="arabicPeriod"/>
            </a:pPr>
            <a:r>
              <a:rPr b="1" lang="en-GB" sz="2000"/>
              <a:t>Employers and Industry</a:t>
            </a:r>
            <a:r>
              <a:rPr lang="en-GB" sz="2000"/>
              <a:t> - Verify the credentials of potential employees and ensure they meet industry standards.</a:t>
            </a:r>
            <a:br>
              <a:rPr lang="en-GB" sz="2000"/>
            </a:br>
            <a:r>
              <a:rPr lang="en-GB" sz="2000"/>
              <a:t> </a:t>
            </a:r>
            <a:endParaRPr sz="2000"/>
          </a:p>
          <a:p>
            <a:pPr indent="-308610" lvl="0" marL="457200" rtl="0" algn="l">
              <a:lnSpc>
                <a:spcPct val="90000"/>
              </a:lnSpc>
              <a:spcBef>
                <a:spcPts val="0"/>
              </a:spcBef>
              <a:spcAft>
                <a:spcPts val="0"/>
              </a:spcAft>
              <a:buClr>
                <a:schemeClr val="accent1"/>
              </a:buClr>
              <a:buSzPct val="64285"/>
              <a:buAutoNum type="arabicPeriod"/>
            </a:pPr>
            <a:r>
              <a:rPr b="1" lang="en-GB" sz="2000"/>
              <a:t>Education Institutions (e.g. Schools and Universities)</a:t>
            </a:r>
            <a:r>
              <a:rPr lang="en-GB" sz="2000"/>
              <a:t> - Design curriculum and align educational programs with industry standards</a:t>
            </a:r>
            <a:r>
              <a:rPr lang="en-GB" sz="1600"/>
              <a:t>. </a:t>
            </a:r>
            <a:br>
              <a:rPr lang="en-GB" sz="1600"/>
            </a:br>
            <a:endParaRPr sz="1600"/>
          </a:p>
        </p:txBody>
      </p:sp>
      <p:sp>
        <p:nvSpPr>
          <p:cNvPr id="183" name="Google Shape;183;g2e57ba0dab3_1_25"/>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84" name="Google Shape;184;g2e57ba0dab3_1_25"/>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85" name="Google Shape;185;g2e57ba0dab3_1_25"/>
          <p:cNvSpPr txBox="1"/>
          <p:nvPr/>
        </p:nvSpPr>
        <p:spPr>
          <a:xfrm>
            <a:off x="1430871" y="478502"/>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6153"/>
              <a:buFont typeface="Nunito Sans ExtraBold"/>
              <a:buNone/>
            </a:pPr>
            <a:r>
              <a:rPr b="1" i="0" lang="en-GB" sz="4000" u="none" cap="none" strike="noStrike">
                <a:solidFill>
                  <a:schemeClr val="accent1"/>
                </a:solidFill>
                <a:latin typeface="Nunito Sans ExtraBold"/>
                <a:ea typeface="Nunito Sans ExtraBold"/>
                <a:cs typeface="Nunito Sans ExtraBold"/>
                <a:sym typeface="Nunito Sans ExtraBold"/>
              </a:rPr>
              <a:t>Purposes and Users of Qualification Databases</a:t>
            </a:r>
            <a:endParaRPr b="0" i="0" sz="1400" u="none" cap="none" strike="noStrike">
              <a:solidFill>
                <a:srgbClr val="000000"/>
              </a:solidFill>
              <a:latin typeface="Arial"/>
              <a:ea typeface="Arial"/>
              <a:cs typeface="Arial"/>
              <a:sym typeface="Arial"/>
            </a:endParaRPr>
          </a:p>
        </p:txBody>
      </p:sp>
      <p:sp>
        <p:nvSpPr>
          <p:cNvPr id="186" name="Google Shape;186;g2e57ba0dab3_1_25"/>
          <p:cNvSpPr txBox="1"/>
          <p:nvPr/>
        </p:nvSpPr>
        <p:spPr>
          <a:xfrm>
            <a:off x="6374682" y="2234977"/>
            <a:ext cx="5475219" cy="370101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342900" lvl="0" marL="491490" marR="0" rtl="0" algn="l">
              <a:lnSpc>
                <a:spcPct val="90000"/>
              </a:lnSpc>
              <a:spcBef>
                <a:spcPts val="0"/>
              </a:spcBef>
              <a:spcAft>
                <a:spcPts val="0"/>
              </a:spcAft>
              <a:buClr>
                <a:schemeClr val="accent1"/>
              </a:buClr>
              <a:buSzPts val="1286"/>
              <a:buFont typeface="Arial"/>
              <a:buAutoNum type="arabicPeriod" startAt="4"/>
            </a:pPr>
            <a:r>
              <a:rPr b="1" i="0" lang="en-GB" sz="2000" u="none" cap="none" strike="noStrike">
                <a:solidFill>
                  <a:schemeClr val="dk1"/>
                </a:solidFill>
                <a:latin typeface="Nunito Sans"/>
                <a:ea typeface="Nunito Sans"/>
                <a:cs typeface="Nunito Sans"/>
                <a:sym typeface="Nunito Sans"/>
              </a:rPr>
              <a:t>Administrators </a:t>
            </a:r>
            <a:r>
              <a:rPr b="0" i="0" lang="en-GB" sz="2000" u="none" cap="none" strike="noStrike">
                <a:solidFill>
                  <a:schemeClr val="dk1"/>
                </a:solidFill>
                <a:latin typeface="Nunito Sans"/>
                <a:ea typeface="Nunito Sans"/>
                <a:cs typeface="Nunito Sans"/>
                <a:sym typeface="Nunito Sans"/>
              </a:rPr>
              <a:t>- Manage and update national qualifications databases and QCP. </a:t>
            </a:r>
            <a:br>
              <a:rPr b="0" i="0" lang="en-GB" sz="2000" u="none" cap="none" strike="noStrike">
                <a:solidFill>
                  <a:schemeClr val="dk1"/>
                </a:solidFill>
                <a:latin typeface="Nunito Sans"/>
                <a:ea typeface="Nunito Sans"/>
                <a:cs typeface="Nunito Sans"/>
                <a:sym typeface="Nunito Sans"/>
              </a:rPr>
            </a:br>
            <a:endParaRPr b="0" i="0" sz="2000" u="none" cap="none" strike="noStrike">
              <a:solidFill>
                <a:schemeClr val="dk1"/>
              </a:solidFill>
              <a:latin typeface="Nunito Sans"/>
              <a:ea typeface="Nunito Sans"/>
              <a:cs typeface="Nunito Sans"/>
              <a:sym typeface="Nunito Sans"/>
            </a:endParaRPr>
          </a:p>
          <a:p>
            <a:pPr indent="-342900" lvl="0" marL="491490" marR="0" rtl="0" algn="l">
              <a:lnSpc>
                <a:spcPct val="90000"/>
              </a:lnSpc>
              <a:spcBef>
                <a:spcPts val="0"/>
              </a:spcBef>
              <a:spcAft>
                <a:spcPts val="0"/>
              </a:spcAft>
              <a:buClr>
                <a:schemeClr val="accent1"/>
              </a:buClr>
              <a:buSzPts val="1286"/>
              <a:buFont typeface="Arial"/>
              <a:buAutoNum type="arabicPeriod" startAt="4"/>
            </a:pPr>
            <a:r>
              <a:rPr b="1" i="0" lang="en-GB" sz="2000" u="none" cap="none" strike="noStrike">
                <a:solidFill>
                  <a:schemeClr val="dk1"/>
                </a:solidFill>
                <a:latin typeface="Nunito Sans"/>
                <a:ea typeface="Nunito Sans"/>
                <a:cs typeface="Nunito Sans"/>
                <a:sym typeface="Nunito Sans"/>
              </a:rPr>
              <a:t>Policy-Makers and Governance Bodies/Agencies </a:t>
            </a:r>
            <a:r>
              <a:rPr b="0" i="0" lang="en-GB" sz="2000" u="none" cap="none" strike="noStrike">
                <a:solidFill>
                  <a:schemeClr val="dk1"/>
                </a:solidFill>
                <a:latin typeface="Nunito Sans"/>
                <a:ea typeface="Nunito Sans"/>
                <a:cs typeface="Nunito Sans"/>
                <a:sym typeface="Nunito Sans"/>
              </a:rPr>
              <a:t>- Develop and implement educational policies based on reliable qualifications data. </a:t>
            </a:r>
            <a:br>
              <a:rPr b="0" i="0" lang="en-GB" sz="2000" u="none" cap="none" strike="noStrike">
                <a:solidFill>
                  <a:schemeClr val="dk1"/>
                </a:solidFill>
                <a:latin typeface="Nunito Sans"/>
                <a:ea typeface="Nunito Sans"/>
                <a:cs typeface="Nunito Sans"/>
                <a:sym typeface="Nunito Sans"/>
              </a:rPr>
            </a:br>
            <a:endParaRPr b="0" i="0" sz="2000" u="none" cap="none" strike="noStrike">
              <a:solidFill>
                <a:schemeClr val="dk1"/>
              </a:solidFill>
              <a:latin typeface="Nunito Sans"/>
              <a:ea typeface="Nunito Sans"/>
              <a:cs typeface="Nunito Sans"/>
              <a:sym typeface="Nunito Sans"/>
            </a:endParaRPr>
          </a:p>
          <a:p>
            <a:pPr indent="-342900" lvl="0" marL="491490" marR="0" rtl="0" algn="l">
              <a:lnSpc>
                <a:spcPct val="90000"/>
              </a:lnSpc>
              <a:spcBef>
                <a:spcPts val="0"/>
              </a:spcBef>
              <a:spcAft>
                <a:spcPts val="0"/>
              </a:spcAft>
              <a:buClr>
                <a:schemeClr val="accent1"/>
              </a:buClr>
              <a:buSzPts val="1286"/>
              <a:buFont typeface="Arial"/>
              <a:buAutoNum type="arabicPeriod" startAt="4"/>
            </a:pPr>
            <a:r>
              <a:rPr b="1" i="0" lang="en-GB" sz="2000" u="none" cap="none" strike="noStrike">
                <a:solidFill>
                  <a:schemeClr val="dk1"/>
                </a:solidFill>
                <a:latin typeface="Nunito Sans"/>
                <a:ea typeface="Nunito Sans"/>
                <a:cs typeface="Nunito Sans"/>
                <a:sym typeface="Nunito Sans"/>
              </a:rPr>
              <a:t>Quality Assurance and Accreditation Agencies </a:t>
            </a:r>
            <a:r>
              <a:rPr b="0" i="0" lang="en-GB" sz="2000" u="none" cap="none" strike="noStrike">
                <a:solidFill>
                  <a:schemeClr val="dk1"/>
                </a:solidFill>
                <a:latin typeface="Nunito Sans"/>
                <a:ea typeface="Nunito Sans"/>
                <a:cs typeface="Nunito Sans"/>
                <a:sym typeface="Nunito Sans"/>
              </a:rPr>
              <a:t>- Ensure qualifications meet established standards and maintain quality assurance</a:t>
            </a:r>
            <a:r>
              <a:rPr b="0" i="0" lang="en-GB" sz="1600" u="none" cap="none" strike="noStrike">
                <a:solidFill>
                  <a:schemeClr val="dk1"/>
                </a:solidFill>
                <a:latin typeface="Nunito Sans"/>
                <a:ea typeface="Nunito Sans"/>
                <a:cs typeface="Nunito Sans"/>
                <a:sym typeface="Nunito Sans"/>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2022-04-01T01:06:26Z</dcterms:created>
  <dc:creator>Andrea Bateman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