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326" r:id="rId14"/>
    <p:sldId id="332" r:id="rId15"/>
    <p:sldId id="275" r:id="rId16"/>
    <p:sldId id="274" r:id="rId17"/>
    <p:sldId id="325" r:id="rId18"/>
    <p:sldId id="32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318" r:id="rId27"/>
    <p:sldId id="319" r:id="rId28"/>
    <p:sldId id="320" r:id="rId29"/>
    <p:sldId id="321" r:id="rId30"/>
    <p:sldId id="324" r:id="rId31"/>
    <p:sldId id="322" r:id="rId32"/>
    <p:sldId id="32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4" r:id="rId42"/>
    <p:sldId id="295" r:id="rId43"/>
    <p:sldId id="314" r:id="rId44"/>
    <p:sldId id="331" r:id="rId45"/>
    <p:sldId id="315" r:id="rId46"/>
    <p:sldId id="317" r:id="rId47"/>
  </p:sldIdLst>
  <p:sldSz cx="12192000" cy="6858000"/>
  <p:notesSz cx="6858000" cy="9144000"/>
  <p:embeddedFontLst>
    <p:embeddedFont>
      <p:font typeface="Nunito Sans" pitchFamily="2" charset="-70"/>
      <p:regular r:id="rId49"/>
      <p:bold r:id="rId50"/>
      <p:italic r:id="rId51"/>
      <p:boldItalic r:id="rId52"/>
    </p:embeddedFont>
    <p:embeddedFont>
      <p:font typeface="Nunito Sans Black" pitchFamily="2" charset="-70"/>
      <p:bold r:id="rId53"/>
      <p:boldItalic r:id="rId54"/>
    </p:embeddedFont>
    <p:embeddedFont>
      <p:font typeface="Nunito Sans ExtraBold" pitchFamily="2" charset="-70"/>
      <p:bold r:id="rId55"/>
      <p:boldItalic r:id="rId56"/>
    </p:embeddedFont>
    <p:embeddedFont>
      <p:font typeface="Nunito Sans Light" pitchFamily="2" charset="-70"/>
      <p:regular r:id="rId57"/>
      <p:bold r:id="rId58"/>
      <p:italic r:id="rId59"/>
      <p:boldItalic r:id="rId60"/>
    </p:embeddedFont>
  </p:embeddedFontLst>
  <p:custDataLst>
    <p:tags r:id="rId6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8" roundtripDataSignature="AMtx7mg5/60mx83GfBh0nETNiQ6n5phw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F963F4-3D6C-443A-B67D-8360D2AA9E58}">
  <a:tblStyle styleId="{B0F963F4-3D6C-443A-B67D-8360D2AA9E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67AB712B-85F3-4028-CC73-575B191F0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>
            <a:extLst>
              <a:ext uri="{FF2B5EF4-FFF2-40B4-BE49-F238E27FC236}">
                <a16:creationId xmlns:a16="http://schemas.microsoft.com/office/drawing/2014/main" id="{5744B88E-610D-BE9E-152A-2587F060D7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>
            <a:extLst>
              <a:ext uri="{FF2B5EF4-FFF2-40B4-BE49-F238E27FC236}">
                <a16:creationId xmlns:a16="http://schemas.microsoft.com/office/drawing/2014/main" id="{363CF8DE-5334-EDED-4B9D-2B04898E6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Mapping and standardisation are critical for aligning diverse national QDBs with the QCP. Here are the essential steps: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First, qualifications data must be harmonised with the QCP’s standards, covering fields such as qualification names, awarding institutions, and learning outcomes.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Second, using common reference points like NQF and EQF alignment ensures data is comparable and recognisable across systems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Third, a structured mapping framework defines equivalencies and highlights gaps that need to be resolved.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practical tip here is to use data validation tools. For instance, you can run scripts to pre-test your mappings, flagging inconsistencies early before full integration.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2:notes">
            <a:extLst>
              <a:ext uri="{FF2B5EF4-FFF2-40B4-BE49-F238E27FC236}">
                <a16:creationId xmlns:a16="http://schemas.microsoft.com/office/drawing/2014/main" id="{E909519F-12B7-CD71-17C7-03BD839865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30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>
          <a:extLst>
            <a:ext uri="{FF2B5EF4-FFF2-40B4-BE49-F238E27FC236}">
              <a16:creationId xmlns:a16="http://schemas.microsoft.com/office/drawing/2014/main" id="{018C9EFE-006C-EFAF-83D8-5C02CB3B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>
            <a:extLst>
              <a:ext uri="{FF2B5EF4-FFF2-40B4-BE49-F238E27FC236}">
                <a16:creationId xmlns:a16="http://schemas.microsoft.com/office/drawing/2014/main" id="{CB6B5EE1-4A65-8B96-61FE-184A3C7786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:notes">
            <a:extLst>
              <a:ext uri="{FF2B5EF4-FFF2-40B4-BE49-F238E27FC236}">
                <a16:creationId xmlns:a16="http://schemas.microsoft.com/office/drawing/2014/main" id="{8544483C-6938-42AD-5628-24C214945F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1362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0" name="Google Shape;3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88" name="Google Shape;3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408" name="Google Shape;4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8" name="Google Shape;418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6" name="Google Shape;42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C1B152-E9F9-50F4-FBDD-169D0E92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>
            <a:extLst>
              <a:ext uri="{FF2B5EF4-FFF2-40B4-BE49-F238E27FC236}">
                <a16:creationId xmlns:a16="http://schemas.microsoft.com/office/drawing/2014/main" id="{0A7F0520-2838-920C-7B08-244861515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>
            <a:extLst>
              <a:ext uri="{FF2B5EF4-FFF2-40B4-BE49-F238E27FC236}">
                <a16:creationId xmlns:a16="http://schemas.microsoft.com/office/drawing/2014/main" id="{AE12E1F3-962B-1A35-9C60-F95C0B54B1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05C040A0-8224-7CD7-B6C4-F036F67A6F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940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25050C92-8AF7-E662-D380-A1DB5AA6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>
            <a:extLst>
              <a:ext uri="{FF2B5EF4-FFF2-40B4-BE49-F238E27FC236}">
                <a16:creationId xmlns:a16="http://schemas.microsoft.com/office/drawing/2014/main" id="{9A3C3E04-F69C-0917-0269-439D088FC8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>
            <a:extLst>
              <a:ext uri="{FF2B5EF4-FFF2-40B4-BE49-F238E27FC236}">
                <a16:creationId xmlns:a16="http://schemas.microsoft.com/office/drawing/2014/main" id="{2C0DCDC8-1C63-C0B8-0EEE-33DAC4392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94744177-6A96-4C2F-E2AB-A0F0BBC324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2352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438BED1B-4DDA-9BB5-C1D2-D11F1FC67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>
            <a:extLst>
              <a:ext uri="{FF2B5EF4-FFF2-40B4-BE49-F238E27FC236}">
                <a16:creationId xmlns:a16="http://schemas.microsoft.com/office/drawing/2014/main" id="{65F1BB0D-3093-DC44-8C49-41053B3263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>
            <a:extLst>
              <a:ext uri="{FF2B5EF4-FFF2-40B4-BE49-F238E27FC236}">
                <a16:creationId xmlns:a16="http://schemas.microsoft.com/office/drawing/2014/main" id="{487ECE5B-BDFF-D164-1381-09848713DA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0780EA9A-43AB-9D22-B762-5356394419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519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2BD80D5-0878-C3AA-922E-A271A67B9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>
            <a:extLst>
              <a:ext uri="{FF2B5EF4-FFF2-40B4-BE49-F238E27FC236}">
                <a16:creationId xmlns:a16="http://schemas.microsoft.com/office/drawing/2014/main" id="{7ECDFCB7-A417-81ED-F560-29FC8A5AF1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>
            <a:extLst>
              <a:ext uri="{FF2B5EF4-FFF2-40B4-BE49-F238E27FC236}">
                <a16:creationId xmlns:a16="http://schemas.microsoft.com/office/drawing/2014/main" id="{4D64D90E-CD06-34DE-4440-D5A39F087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822A408B-0BB0-A167-FBDE-44D6877D55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27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7910F50E-F139-38B2-668C-93768BB4C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>
            <a:extLst>
              <a:ext uri="{FF2B5EF4-FFF2-40B4-BE49-F238E27FC236}">
                <a16:creationId xmlns:a16="http://schemas.microsoft.com/office/drawing/2014/main" id="{F42C8ED8-45C9-7198-1235-9E449408C4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>
            <a:extLst>
              <a:ext uri="{FF2B5EF4-FFF2-40B4-BE49-F238E27FC236}">
                <a16:creationId xmlns:a16="http://schemas.microsoft.com/office/drawing/2014/main" id="{CF2B70A4-6879-F024-8ADF-2CF362FFF0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6D66474E-B632-8AF8-973F-DAF6CAFB7F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05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3A93F0C4-6865-3182-666C-76EFAD8B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>
            <a:extLst>
              <a:ext uri="{FF2B5EF4-FFF2-40B4-BE49-F238E27FC236}">
                <a16:creationId xmlns:a16="http://schemas.microsoft.com/office/drawing/2014/main" id="{2E3A3860-F316-3861-BC77-F0DB54D339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>
            <a:extLst>
              <a:ext uri="{FF2B5EF4-FFF2-40B4-BE49-F238E27FC236}">
                <a16:creationId xmlns:a16="http://schemas.microsoft.com/office/drawing/2014/main" id="{5ED86320-A46E-F0AC-7ED5-78D01F905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D8C0A441-3074-8B2F-3560-1386010D5F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35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ba086b9c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31ba086b9c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31ba086b9cc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443A6480-2F47-356B-AE51-F991CCFF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>
            <a:extLst>
              <a:ext uri="{FF2B5EF4-FFF2-40B4-BE49-F238E27FC236}">
                <a16:creationId xmlns:a16="http://schemas.microsoft.com/office/drawing/2014/main" id="{E4B195F6-66E6-2934-80B2-5233EA49D3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6:notes">
            <a:extLst>
              <a:ext uri="{FF2B5EF4-FFF2-40B4-BE49-F238E27FC236}">
                <a16:creationId xmlns:a16="http://schemas.microsoft.com/office/drawing/2014/main" id="{F498A143-71BA-72CD-FE64-445FAF8D1B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904832F0-83ED-76A6-3A0C-F0A4DA350A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628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b482ebf87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31b482ebf87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31b482ebf87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eb6fcf985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g33eb6fcf98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3ec45357e4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g33ec45357e4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g33ec45357e4_2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1a3f76f1a5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g31a3f76f1a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d65fa6948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g2d65fa69481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g2d65fa69481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4" name="Google Shape;7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a3f76f1a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1a3f76f1a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31a3f76f1a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Mapping and standardisation are critical for aligning diverse national QDBs with the QCP. Here are the essential steps: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First, qualifications data must be harmonised with the QCP’s standards, covering fields such as qualification names, awarding institutions, and learning outcomes.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Second, using common reference points like NQF and EQF alignment ensures data is comparable and recognisable across systems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Third, a structured mapping framework defines equivalencies and highlights gaps that need to be resolved.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practical tip here is to use data validation tools. For instance, you can run scripts to pre-test your mappings, flagging inconsistencies early before full integration.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Only">
  <p:cSld name="1_Title Sub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1038225" y="279962"/>
            <a:ext cx="10239375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1"/>
          </p:nvPr>
        </p:nvSpPr>
        <p:spPr>
          <a:xfrm>
            <a:off x="1038225" y="1097523"/>
            <a:ext cx="1023937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33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43.xml"/><Relationship Id="rId5" Type="http://schemas.openxmlformats.org/officeDocument/2006/relationships/slide" Target="slide1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oreply@acqf-qcp.afric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urate.acqf-qcp.africa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 descr="A globe with a map on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ftr" idx="11"/>
          </p:nvPr>
        </p:nvSpPr>
        <p:spPr>
          <a:xfrm>
            <a:off x="6826101" y="1503680"/>
            <a:ext cx="5150309" cy="2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u="sng">
                <a:solidFill>
                  <a:srgbClr val="C00000"/>
                </a:solidFill>
              </a:rPr>
              <a:t>Onboarding Webinar #3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/>
              <a:t>Qualifications and Credentials Platform (QCP) - Contact Persons</a:t>
            </a:r>
            <a:endParaRPr sz="2400"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12 March 2025</a:t>
            </a:r>
            <a:endParaRPr/>
          </a:p>
        </p:txBody>
      </p:sp>
      <p:pic>
        <p:nvPicPr>
          <p:cNvPr id="98" name="Google Shape;98;p1" descr="A close-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359999" y="615430"/>
            <a:ext cx="11467851" cy="8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GB"/>
              <a:t>Review of national goals</a:t>
            </a:r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10</a:t>
            </a:fld>
            <a:endParaRPr/>
          </a:p>
        </p:txBody>
      </p:sp>
      <p:cxnSp>
        <p:nvCxnSpPr>
          <p:cNvPr id="247" name="Google Shape;247;p16"/>
          <p:cNvCxnSpPr/>
          <p:nvPr/>
        </p:nvCxnSpPr>
        <p:spPr>
          <a:xfrm rot="10800000" flipH="1">
            <a:off x="546098" y="1496524"/>
            <a:ext cx="7759702" cy="13069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p16"/>
          <p:cNvSpPr txBox="1"/>
          <p:nvPr/>
        </p:nvSpPr>
        <p:spPr>
          <a:xfrm>
            <a:off x="546096" y="1700289"/>
            <a:ext cx="7848604" cy="19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target number of qualifications to insert into the platform (excluding QA) for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Qualifications?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5575296" y="6268405"/>
            <a:ext cx="6149941" cy="13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Source information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16"/>
          <p:cNvCxnSpPr/>
          <p:nvPr/>
        </p:nvCxnSpPr>
        <p:spPr>
          <a:xfrm>
            <a:off x="5575298" y="6214683"/>
            <a:ext cx="6149941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51" name="Google Shape;251;p16"/>
          <p:cNvGraphicFramePr/>
          <p:nvPr/>
        </p:nvGraphicFramePr>
        <p:xfrm>
          <a:off x="476200" y="2275950"/>
          <a:ext cx="8459875" cy="3423942"/>
        </p:xfrm>
        <a:graphic>
          <a:graphicData uri="http://schemas.openxmlformats.org/drawingml/2006/table">
            <a:tbl>
              <a:tblPr>
                <a:noFill/>
                <a:tableStyleId>{B0F963F4-3D6C-443A-B67D-8360D2AA9E58}</a:tableStyleId>
              </a:tblPr>
              <a:tblGrid>
                <a:gridCol w="359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Angola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Eswatini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Kenya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/>
                        <a:t>100000(?)</a:t>
                      </a:r>
                      <a:endParaRPr sz="10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Mauritius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Mozambique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100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Seychelles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Sierra Leone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2000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South Africa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20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The Democratic Republic of the Congo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300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Tunisie</a:t>
                      </a:r>
                      <a:endParaRPr sz="1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/>
                        <a:t>300</a:t>
                      </a:r>
                      <a:endParaRPr sz="10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359999" y="615430"/>
            <a:ext cx="11467851" cy="8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Review of national goals</a:t>
            </a:r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11</a:t>
            </a:fld>
            <a:endParaRPr/>
          </a:p>
        </p:txBody>
      </p:sp>
      <p:cxnSp>
        <p:nvCxnSpPr>
          <p:cNvPr id="258" name="Google Shape;258;p17"/>
          <p:cNvCxnSpPr/>
          <p:nvPr/>
        </p:nvCxnSpPr>
        <p:spPr>
          <a:xfrm rot="10800000" flipH="1">
            <a:off x="546098" y="1496524"/>
            <a:ext cx="7759702" cy="13069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17"/>
          <p:cNvSpPr txBox="1"/>
          <p:nvPr/>
        </p:nvSpPr>
        <p:spPr>
          <a:xfrm>
            <a:off x="546096" y="1700289"/>
            <a:ext cx="7848604" cy="19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percentage of qualifications do you aim to have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 QA and be ready for publication?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5575296" y="6268405"/>
            <a:ext cx="6149941" cy="13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Source information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17"/>
          <p:cNvCxnSpPr/>
          <p:nvPr/>
        </p:nvCxnSpPr>
        <p:spPr>
          <a:xfrm>
            <a:off x="5575298" y="6214683"/>
            <a:ext cx="6149941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p17"/>
          <p:cNvSpPr txBox="1"/>
          <p:nvPr/>
        </p:nvSpPr>
        <p:spPr>
          <a:xfrm>
            <a:off x="1986915" y="4951094"/>
            <a:ext cx="4191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Min. 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3" name="Google Shape;263;p17"/>
          <p:cNvGraphicFramePr/>
          <p:nvPr/>
        </p:nvGraphicFramePr>
        <p:xfrm>
          <a:off x="546100" y="2175525"/>
          <a:ext cx="6736700" cy="3278997"/>
        </p:xfrm>
        <a:graphic>
          <a:graphicData uri="http://schemas.openxmlformats.org/drawingml/2006/table">
            <a:tbl>
              <a:tblPr>
                <a:noFill/>
                <a:tableStyleId>{B0F963F4-3D6C-443A-B67D-8360D2AA9E58}</a:tableStyleId>
              </a:tblPr>
              <a:tblGrid>
                <a:gridCol w="302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Angola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Eswatini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Guiné-Bissau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Kenya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Mauritius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Mozambique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South Africa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Democratic Republic of the Congo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Tunisie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02" name="Google Shape;302;p42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Review of platform features</a:t>
            </a:r>
            <a:endParaRPr/>
          </a:p>
        </p:txBody>
      </p:sp>
      <p:sp>
        <p:nvSpPr>
          <p:cNvPr id="303" name="Google Shape;303;p42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8EF9-DC9E-444D-B136-FA9A01466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High-level Summary of Platform Functionalities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AECEE-E2EA-5EC3-1CEC-D8407597D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F4EB7-7F00-2351-6D72-16854B5029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37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B3168948-06D1-BB6B-11C4-B6512037A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>
            <a:extLst>
              <a:ext uri="{FF2B5EF4-FFF2-40B4-BE49-F238E27FC236}">
                <a16:creationId xmlns:a16="http://schemas.microsoft.com/office/drawing/2014/main" id="{A041E607-FB13-CC8C-7925-CBF3D24BD1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63285" y="6544458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14</a:t>
            </a:fld>
            <a:endParaRPr/>
          </a:p>
        </p:txBody>
      </p:sp>
      <p:grpSp>
        <p:nvGrpSpPr>
          <p:cNvPr id="183" name="Google Shape;183;p12">
            <a:extLst>
              <a:ext uri="{FF2B5EF4-FFF2-40B4-BE49-F238E27FC236}">
                <a16:creationId xmlns:a16="http://schemas.microsoft.com/office/drawing/2014/main" id="{55AF8D13-E279-4792-534B-FF83A3122DCC}"/>
              </a:ext>
            </a:extLst>
          </p:cNvPr>
          <p:cNvGrpSpPr/>
          <p:nvPr/>
        </p:nvGrpSpPr>
        <p:grpSpPr>
          <a:xfrm>
            <a:off x="219946" y="222155"/>
            <a:ext cx="11752107" cy="5213579"/>
            <a:chOff x="238001" y="435894"/>
            <a:chExt cx="11752107" cy="5213579"/>
          </a:xfrm>
        </p:grpSpPr>
        <p:sp>
          <p:nvSpPr>
            <p:cNvPr id="184" name="Google Shape;184;p12">
              <a:extLst>
                <a:ext uri="{FF2B5EF4-FFF2-40B4-BE49-F238E27FC236}">
                  <a16:creationId xmlns:a16="http://schemas.microsoft.com/office/drawing/2014/main" id="{77D3AC77-0DCA-32DA-C7A6-25B8B848DC2B}"/>
                </a:ext>
              </a:extLst>
            </p:cNvPr>
            <p:cNvSpPr/>
            <p:nvPr/>
          </p:nvSpPr>
          <p:spPr>
            <a:xfrm>
              <a:off x="238001" y="2559409"/>
              <a:ext cx="1898539" cy="1898539"/>
            </a:xfrm>
            <a:prstGeom prst="ellipse">
              <a:avLst/>
            </a:prstGeom>
            <a:gradFill>
              <a:gsLst>
                <a:gs pos="0">
                  <a:srgbClr val="CD9195"/>
                </a:gs>
                <a:gs pos="50000">
                  <a:srgbClr val="DDBEBF"/>
                </a:gs>
                <a:gs pos="100000">
                  <a:srgbClr val="EDDFE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">
              <a:extLst>
                <a:ext uri="{FF2B5EF4-FFF2-40B4-BE49-F238E27FC236}">
                  <a16:creationId xmlns:a16="http://schemas.microsoft.com/office/drawing/2014/main" id="{A72224C6-F7F8-C7F5-D0C4-1964D31595EC}"/>
                </a:ext>
              </a:extLst>
            </p:cNvPr>
            <p:cNvSpPr/>
            <p:nvPr/>
          </p:nvSpPr>
          <p:spPr>
            <a:xfrm>
              <a:off x="10091569" y="2475092"/>
              <a:ext cx="1898539" cy="189853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12">
              <a:extLst>
                <a:ext uri="{FF2B5EF4-FFF2-40B4-BE49-F238E27FC236}">
                  <a16:creationId xmlns:a16="http://schemas.microsoft.com/office/drawing/2014/main" id="{34B51201-60AD-64CE-1B3F-F4FB1DB522BF}"/>
                </a:ext>
              </a:extLst>
            </p:cNvPr>
            <p:cNvGrpSpPr/>
            <p:nvPr/>
          </p:nvGrpSpPr>
          <p:grpSpPr>
            <a:xfrm>
              <a:off x="629731" y="435894"/>
              <a:ext cx="10839797" cy="5213579"/>
              <a:chOff x="593502" y="486694"/>
              <a:chExt cx="10839797" cy="5213579"/>
            </a:xfrm>
          </p:grpSpPr>
          <p:sp>
            <p:nvSpPr>
              <p:cNvPr id="187" name="Google Shape;187;p12">
                <a:extLst>
                  <a:ext uri="{FF2B5EF4-FFF2-40B4-BE49-F238E27FC236}">
                    <a16:creationId xmlns:a16="http://schemas.microsoft.com/office/drawing/2014/main" id="{FD98673F-E0EF-A659-5F1A-65D05929279C}"/>
                  </a:ext>
                </a:extLst>
              </p:cNvPr>
              <p:cNvSpPr/>
              <p:nvPr/>
            </p:nvSpPr>
            <p:spPr>
              <a:xfrm>
                <a:off x="593502" y="3279907"/>
                <a:ext cx="1074511" cy="493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sz="1200" b="0" i="0" u="none" strike="noStrike" cap="non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2">
                <a:extLst>
                  <a:ext uri="{FF2B5EF4-FFF2-40B4-BE49-F238E27FC236}">
                    <a16:creationId xmlns:a16="http://schemas.microsoft.com/office/drawing/2014/main" id="{8CDBB6F8-F8BA-0906-0405-F63F9055F5CB}"/>
                  </a:ext>
                </a:extLst>
              </p:cNvPr>
              <p:cNvSpPr/>
              <p:nvPr/>
            </p:nvSpPr>
            <p:spPr>
              <a:xfrm>
                <a:off x="10575919" y="3228619"/>
                <a:ext cx="857380" cy="493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upload</a:t>
                </a:r>
                <a:endParaRPr sz="1200" b="0" i="0" u="none" strike="noStrike" cap="non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9" name="Google Shape;189;p12">
                <a:extLst>
                  <a:ext uri="{FF2B5EF4-FFF2-40B4-BE49-F238E27FC236}">
                    <a16:creationId xmlns:a16="http://schemas.microsoft.com/office/drawing/2014/main" id="{3D5DE79F-24C5-81E5-831D-4B6138E87398}"/>
                  </a:ext>
                </a:extLst>
              </p:cNvPr>
              <p:cNvGrpSpPr/>
              <p:nvPr/>
            </p:nvGrpSpPr>
            <p:grpSpPr>
              <a:xfrm>
                <a:off x="2263690" y="486694"/>
                <a:ext cx="8051940" cy="3444389"/>
                <a:chOff x="2322580" y="828314"/>
                <a:chExt cx="8051940" cy="3444389"/>
              </a:xfrm>
            </p:grpSpPr>
            <p:grpSp>
              <p:nvGrpSpPr>
                <p:cNvPr id="190" name="Google Shape;190;p12">
                  <a:extLst>
                    <a:ext uri="{FF2B5EF4-FFF2-40B4-BE49-F238E27FC236}">
                      <a16:creationId xmlns:a16="http://schemas.microsoft.com/office/drawing/2014/main" id="{9E6FBABA-59E9-3C5B-9F47-F8383E7C3ECC}"/>
                    </a:ext>
                  </a:extLst>
                </p:cNvPr>
                <p:cNvGrpSpPr/>
                <p:nvPr/>
              </p:nvGrpSpPr>
              <p:grpSpPr>
                <a:xfrm>
                  <a:off x="2322580" y="828314"/>
                  <a:ext cx="7356974" cy="3444389"/>
                  <a:chOff x="2328741" y="828313"/>
                  <a:chExt cx="7356974" cy="3444389"/>
                </a:xfrm>
              </p:grpSpPr>
              <p:grpSp>
                <p:nvGrpSpPr>
                  <p:cNvPr id="191" name="Google Shape;191;p12">
                    <a:extLst>
                      <a:ext uri="{FF2B5EF4-FFF2-40B4-BE49-F238E27FC236}">
                        <a16:creationId xmlns:a16="http://schemas.microsoft.com/office/drawing/2014/main" id="{048C3FD3-8BBC-1AC9-7F6B-0AF7E2C34815}"/>
                      </a:ext>
                    </a:extLst>
                  </p:cNvPr>
                  <p:cNvGrpSpPr/>
                  <p:nvPr/>
                </p:nvGrpSpPr>
                <p:grpSpPr>
                  <a:xfrm>
                    <a:off x="2328741" y="1713325"/>
                    <a:ext cx="7356974" cy="2559377"/>
                    <a:chOff x="4495813" y="2956254"/>
                    <a:chExt cx="6301671" cy="2192254"/>
                  </a:xfrm>
                </p:grpSpPr>
                <p:sp>
                  <p:nvSpPr>
                    <p:cNvPr id="192" name="Google Shape;192;p12">
                      <a:extLst>
                        <a:ext uri="{FF2B5EF4-FFF2-40B4-BE49-F238E27FC236}">
                          <a16:creationId xmlns:a16="http://schemas.microsoft.com/office/drawing/2014/main" id="{F3FE1A41-CBF3-832E-25BF-0BB2B9E2A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13" y="3205284"/>
                      <a:ext cx="1626209" cy="1071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236" extrusionOk="0">
                          <a:moveTo>
                            <a:pt x="357" y="13"/>
                          </a:moveTo>
                          <a:cubicBezTo>
                            <a:pt x="314" y="0"/>
                            <a:pt x="314" y="0"/>
                            <a:pt x="314" y="0"/>
                          </a:cubicBezTo>
                          <a:cubicBezTo>
                            <a:pt x="317" y="12"/>
                            <a:pt x="317" y="12"/>
                            <a:pt x="317" y="12"/>
                          </a:cubicBezTo>
                          <a:cubicBezTo>
                            <a:pt x="277" y="25"/>
                            <a:pt x="224" y="54"/>
                            <a:pt x="178" y="113"/>
                          </a:cubicBezTo>
                          <a:cubicBezTo>
                            <a:pt x="131" y="174"/>
                            <a:pt x="66" y="213"/>
                            <a:pt x="0" y="220"/>
                          </a:cubicBezTo>
                          <a:cubicBezTo>
                            <a:pt x="1" y="236"/>
                            <a:pt x="1" y="236"/>
                            <a:pt x="1" y="236"/>
                          </a:cubicBezTo>
                          <a:cubicBezTo>
                            <a:pt x="72" y="229"/>
                            <a:pt x="142" y="188"/>
                            <a:pt x="191" y="124"/>
                          </a:cubicBezTo>
                          <a:cubicBezTo>
                            <a:pt x="235" y="68"/>
                            <a:pt x="283" y="41"/>
                            <a:pt x="321" y="29"/>
                          </a:cubicBezTo>
                          <a:cubicBezTo>
                            <a:pt x="324" y="44"/>
                            <a:pt x="324" y="44"/>
                            <a:pt x="324" y="44"/>
                          </a:cubicBezTo>
                          <a:lnTo>
                            <a:pt x="357" y="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D9195"/>
                        </a:gs>
                        <a:gs pos="50000">
                          <a:srgbClr val="DDBEBF"/>
                        </a:gs>
                        <a:gs pos="100000">
                          <a:srgbClr val="EDDFE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193" name="Google Shape;193;p12">
                      <a:extLst>
                        <a:ext uri="{FF2B5EF4-FFF2-40B4-BE49-F238E27FC236}">
                          <a16:creationId xmlns:a16="http://schemas.microsoft.com/office/drawing/2014/main" id="{BA0669B3-C06D-4167-9187-C0C74ED147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8518" y="4468923"/>
                      <a:ext cx="668966" cy="679585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194" name="Google Shape;194;p12">
                      <a:extLst>
                        <a:ext uri="{FF2B5EF4-FFF2-40B4-BE49-F238E27FC236}">
                          <a16:creationId xmlns:a16="http://schemas.microsoft.com/office/drawing/2014/main" id="{2B8A73E7-3BD6-ED59-0F03-2BA1A32D6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1616" y="3366930"/>
                      <a:ext cx="678257" cy="670294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rgbClr val="92D05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195" name="Google Shape;195;p12">
                      <a:extLst>
                        <a:ext uri="{FF2B5EF4-FFF2-40B4-BE49-F238E27FC236}">
                          <a16:creationId xmlns:a16="http://schemas.microsoft.com/office/drawing/2014/main" id="{4271476B-96C6-D2AA-726B-C36FDB7A1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01383" y="2956254"/>
                      <a:ext cx="668966" cy="670294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3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</p:grpSp>
              <p:sp>
                <p:nvSpPr>
                  <p:cNvPr id="196" name="Google Shape;196;p12">
                    <a:extLst>
                      <a:ext uri="{FF2B5EF4-FFF2-40B4-BE49-F238E27FC236}">
                        <a16:creationId xmlns:a16="http://schemas.microsoft.com/office/drawing/2014/main" id="{412BEDF3-63CA-1429-326C-7C58B0580AFC}"/>
                      </a:ext>
                    </a:extLst>
                  </p:cNvPr>
                  <p:cNvSpPr/>
                  <p:nvPr/>
                </p:nvSpPr>
                <p:spPr>
                  <a:xfrm>
                    <a:off x="3733209" y="828313"/>
                    <a:ext cx="2814244" cy="8265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3"/>
                      </a:buClr>
                      <a:buSzPts val="1600"/>
                      <a:buFont typeface="Arial"/>
                      <a:buNone/>
                    </a:pPr>
                    <a:r>
                      <a:rPr lang="en-GB" sz="1600" b="1" i="0" u="none" strike="noStrike" cap="none">
                        <a:solidFill>
                          <a:schemeClr val="accent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Manual data upload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Ideal for countries without established digital qualification databases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Supports those with only document storage (e.g. PDFs)</a:t>
                    </a:r>
                    <a:endParaRPr sz="11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197" name="Google Shape;197;p12">
                  <a:extLst>
                    <a:ext uri="{FF2B5EF4-FFF2-40B4-BE49-F238E27FC236}">
                      <a16:creationId xmlns:a16="http://schemas.microsoft.com/office/drawing/2014/main" id="{D645C0B3-C10C-7713-73EA-4D1BA982F43C}"/>
                    </a:ext>
                  </a:extLst>
                </p:cNvPr>
                <p:cNvSpPr/>
                <p:nvPr/>
              </p:nvSpPr>
              <p:spPr>
                <a:xfrm>
                  <a:off x="6894138" y="1427566"/>
                  <a:ext cx="2814243" cy="7737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92D050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>
                      <a:solidFill>
                        <a:srgbClr val="92D050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QCP Curator interface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2625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Authorised stakeholder fills required information of qualifications individually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98" name="Google Shape;198;p12">
                  <a:extLst>
                    <a:ext uri="{FF2B5EF4-FFF2-40B4-BE49-F238E27FC236}">
                      <a16:creationId xmlns:a16="http://schemas.microsoft.com/office/drawing/2014/main" id="{A1267E16-234D-50F6-3C37-2497D3231665}"/>
                    </a:ext>
                  </a:extLst>
                </p:cNvPr>
                <p:cNvSpPr/>
                <p:nvPr/>
              </p:nvSpPr>
              <p:spPr>
                <a:xfrm>
                  <a:off x="8592210" y="2687277"/>
                  <a:ext cx="1782310" cy="992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 dirty="0">
                      <a:solidFill>
                        <a:schemeClr val="accent1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Quality assurance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 dirty="0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Internal review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 dirty="0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Publication capabilities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 dirty="0">
                    <a:solidFill>
                      <a:schemeClr val="accent1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 dirty="0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99" name="Google Shape;199;p12">
                  <a:extLst>
                    <a:ext uri="{FF2B5EF4-FFF2-40B4-BE49-F238E27FC236}">
                      <a16:creationId xmlns:a16="http://schemas.microsoft.com/office/drawing/2014/main" id="{011485D0-2D27-7D69-E09C-88BD64AB0AA6}"/>
                    </a:ext>
                  </a:extLst>
                </p:cNvPr>
                <p:cNvSpPr/>
                <p:nvPr/>
              </p:nvSpPr>
              <p:spPr>
                <a:xfrm rot="10097624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2">
                  <a:extLst>
                    <a:ext uri="{FF2B5EF4-FFF2-40B4-BE49-F238E27FC236}">
                      <a16:creationId xmlns:a16="http://schemas.microsoft.com/office/drawing/2014/main" id="{C624A4D3-4887-68B6-76DB-DF193584A873}"/>
                    </a:ext>
                  </a:extLst>
                </p:cNvPr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201;p12">
                <a:extLst>
                  <a:ext uri="{FF2B5EF4-FFF2-40B4-BE49-F238E27FC236}">
                    <a16:creationId xmlns:a16="http://schemas.microsoft.com/office/drawing/2014/main" id="{EB324E93-6F81-EAC8-0DEC-E8927AACE8BB}"/>
                  </a:ext>
                </a:extLst>
              </p:cNvPr>
              <p:cNvGrpSpPr/>
              <p:nvPr/>
            </p:nvGrpSpPr>
            <p:grpSpPr>
              <a:xfrm rot="10800000" flipH="1">
                <a:off x="2263691" y="3742237"/>
                <a:ext cx="6403471" cy="1958036"/>
                <a:chOff x="2322580" y="1713327"/>
                <a:chExt cx="6403471" cy="1957575"/>
              </a:xfrm>
            </p:grpSpPr>
            <p:grpSp>
              <p:nvGrpSpPr>
                <p:cNvPr id="202" name="Google Shape;202;p12">
                  <a:extLst>
                    <a:ext uri="{FF2B5EF4-FFF2-40B4-BE49-F238E27FC236}">
                      <a16:creationId xmlns:a16="http://schemas.microsoft.com/office/drawing/2014/main" id="{26D89017-81B3-352A-46C3-03B7300DD839}"/>
                    </a:ext>
                  </a:extLst>
                </p:cNvPr>
                <p:cNvGrpSpPr/>
                <p:nvPr/>
              </p:nvGrpSpPr>
              <p:grpSpPr>
                <a:xfrm>
                  <a:off x="2322580" y="1713327"/>
                  <a:ext cx="5363400" cy="1541648"/>
                  <a:chOff x="4495813" y="2956254"/>
                  <a:chExt cx="4594060" cy="1320510"/>
                </a:xfrm>
              </p:grpSpPr>
              <p:sp>
                <p:nvSpPr>
                  <p:cNvPr id="203" name="Google Shape;203;p12">
                    <a:extLst>
                      <a:ext uri="{FF2B5EF4-FFF2-40B4-BE49-F238E27FC236}">
                        <a16:creationId xmlns:a16="http://schemas.microsoft.com/office/drawing/2014/main" id="{73534107-9BBF-BE13-8F0D-2BB40443511D}"/>
                      </a:ext>
                    </a:extLst>
                  </p:cNvPr>
                  <p:cNvSpPr/>
                  <p:nvPr/>
                </p:nvSpPr>
                <p:spPr>
                  <a:xfrm>
                    <a:off x="4495813" y="3205284"/>
                    <a:ext cx="1626209" cy="107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236" extrusionOk="0">
                        <a:moveTo>
                          <a:pt x="357" y="13"/>
                        </a:moveTo>
                        <a:cubicBezTo>
                          <a:pt x="314" y="0"/>
                          <a:pt x="314" y="0"/>
                          <a:pt x="314" y="0"/>
                        </a:cubicBezTo>
                        <a:cubicBezTo>
                          <a:pt x="317" y="12"/>
                          <a:pt x="317" y="12"/>
                          <a:pt x="317" y="12"/>
                        </a:cubicBezTo>
                        <a:cubicBezTo>
                          <a:pt x="277" y="25"/>
                          <a:pt x="224" y="54"/>
                          <a:pt x="178" y="113"/>
                        </a:cubicBezTo>
                        <a:cubicBezTo>
                          <a:pt x="131" y="174"/>
                          <a:pt x="66" y="213"/>
                          <a:pt x="0" y="220"/>
                        </a:cubicBezTo>
                        <a:cubicBezTo>
                          <a:pt x="1" y="236"/>
                          <a:pt x="1" y="236"/>
                          <a:pt x="1" y="236"/>
                        </a:cubicBezTo>
                        <a:cubicBezTo>
                          <a:pt x="72" y="229"/>
                          <a:pt x="142" y="188"/>
                          <a:pt x="191" y="124"/>
                        </a:cubicBezTo>
                        <a:cubicBezTo>
                          <a:pt x="235" y="68"/>
                          <a:pt x="283" y="41"/>
                          <a:pt x="321" y="29"/>
                        </a:cubicBezTo>
                        <a:cubicBezTo>
                          <a:pt x="324" y="44"/>
                          <a:pt x="324" y="44"/>
                          <a:pt x="324" y="44"/>
                        </a:cubicBezTo>
                        <a:lnTo>
                          <a:pt x="357" y="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D9195"/>
                      </a:gs>
                      <a:gs pos="50000">
                        <a:srgbClr val="DDBEBF"/>
                      </a:gs>
                      <a:gs pos="100000">
                        <a:srgbClr val="EDDFE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04" name="Google Shape;204;p12">
                    <a:extLst>
                      <a:ext uri="{FF2B5EF4-FFF2-40B4-BE49-F238E27FC236}">
                        <a16:creationId xmlns:a16="http://schemas.microsoft.com/office/drawing/2014/main" id="{5EE926AD-657C-42DF-A58E-9CD4883250F5}"/>
                      </a:ext>
                    </a:extLst>
                  </p:cNvPr>
                  <p:cNvSpPr/>
                  <p:nvPr/>
                </p:nvSpPr>
                <p:spPr>
                  <a:xfrm>
                    <a:off x="8411616" y="3366930"/>
                    <a:ext cx="678257" cy="670294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92D05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05" name="Google Shape;205;p12">
                    <a:extLst>
                      <a:ext uri="{FF2B5EF4-FFF2-40B4-BE49-F238E27FC236}">
                        <a16:creationId xmlns:a16="http://schemas.microsoft.com/office/drawing/2014/main" id="{5453505A-FE5D-F8FD-0BEC-5B3698112398}"/>
                      </a:ext>
                    </a:extLst>
                  </p:cNvPr>
                  <p:cNvSpPr/>
                  <p:nvPr/>
                </p:nvSpPr>
                <p:spPr>
                  <a:xfrm>
                    <a:off x="6201383" y="2956254"/>
                    <a:ext cx="668966" cy="670294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accent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06" name="Google Shape;206;p12">
                  <a:extLst>
                    <a:ext uri="{FF2B5EF4-FFF2-40B4-BE49-F238E27FC236}">
                      <a16:creationId xmlns:a16="http://schemas.microsoft.com/office/drawing/2014/main" id="{9D155186-95C2-9508-5115-672F4E177602}"/>
                    </a:ext>
                  </a:extLst>
                </p:cNvPr>
                <p:cNvSpPr/>
                <p:nvPr/>
              </p:nvSpPr>
              <p:spPr>
                <a:xfrm rot="10097624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12">
                  <a:extLst>
                    <a:ext uri="{FF2B5EF4-FFF2-40B4-BE49-F238E27FC236}">
                      <a16:creationId xmlns:a16="http://schemas.microsoft.com/office/drawing/2014/main" id="{2F8FC6B9-6510-4C2B-8A6D-5E27BCD07C77}"/>
                    </a:ext>
                  </a:extLst>
                </p:cNvPr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08" name="Google Shape;208;p12">
            <a:extLst>
              <a:ext uri="{FF2B5EF4-FFF2-40B4-BE49-F238E27FC236}">
                <a16:creationId xmlns:a16="http://schemas.microsoft.com/office/drawing/2014/main" id="{8356C6A0-5797-8D73-B232-EDB252887803}"/>
              </a:ext>
            </a:extLst>
          </p:cNvPr>
          <p:cNvSpPr/>
          <p:nvPr/>
        </p:nvSpPr>
        <p:spPr>
          <a:xfrm>
            <a:off x="3686332" y="5546357"/>
            <a:ext cx="2814244" cy="8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3"/>
                </a:solidFill>
                <a:latin typeface="Nunito Sans"/>
                <a:ea typeface="Nunito Sans"/>
                <a:cs typeface="Nunito Sans"/>
                <a:sym typeface="Nunito Sans"/>
              </a:rPr>
              <a:t>Automatic data upload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Designed for existing databases wanting public access via the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Data is managed as full "sets“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28262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9" name="Google Shape;209;p12">
            <a:extLst>
              <a:ext uri="{FF2B5EF4-FFF2-40B4-BE49-F238E27FC236}">
                <a16:creationId xmlns:a16="http://schemas.microsoft.com/office/drawing/2014/main" id="{237A4A5D-BD54-2119-0FD3-B81319E15CD8}"/>
              </a:ext>
            </a:extLst>
          </p:cNvPr>
          <p:cNvSpPr/>
          <p:nvPr/>
        </p:nvSpPr>
        <p:spPr>
          <a:xfrm>
            <a:off x="6890968" y="5083958"/>
            <a:ext cx="2814243" cy="65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92D050"/>
                </a:solidFill>
                <a:latin typeface="Nunito Sans"/>
                <a:ea typeface="Nunito Sans"/>
                <a:cs typeface="Nunito Sans"/>
                <a:sym typeface="Nunito Sans"/>
              </a:rPr>
              <a:t>Data preparation and import via in-built QCP feature 	</a:t>
            </a:r>
            <a:endParaRPr sz="1600" b="1" i="0" u="none" strike="noStrike" cap="none" dirty="0">
              <a:solidFill>
                <a:srgbClr val="92D05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117D9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0" name="Google Shape;210;p12">
            <a:extLst>
              <a:ext uri="{FF2B5EF4-FFF2-40B4-BE49-F238E27FC236}">
                <a16:creationId xmlns:a16="http://schemas.microsoft.com/office/drawing/2014/main" id="{A8525E89-F39C-CF15-12FD-BE3A63916BC0}"/>
              </a:ext>
            </a:extLst>
          </p:cNvPr>
          <p:cNvSpPr/>
          <p:nvPr/>
        </p:nvSpPr>
        <p:spPr>
          <a:xfrm rot="10800000" flipH="1">
            <a:off x="9740563" y="3216572"/>
            <a:ext cx="280901" cy="1154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71C10353-81E6-A674-4582-D4822EAF5EA6}"/>
              </a:ext>
            </a:extLst>
          </p:cNvPr>
          <p:cNvSpPr/>
          <p:nvPr/>
        </p:nvSpPr>
        <p:spPr>
          <a:xfrm>
            <a:off x="9096765" y="2987528"/>
            <a:ext cx="303152" cy="479318"/>
          </a:xfrm>
          <a:custGeom>
            <a:avLst/>
            <a:gdLst/>
            <a:ahLst/>
            <a:cxnLst/>
            <a:rect l="l" t="t" r="r" b="b"/>
            <a:pathLst>
              <a:path w="392" h="620" extrusionOk="0">
                <a:moveTo>
                  <a:pt x="341" y="305"/>
                </a:moveTo>
                <a:cubicBezTo>
                  <a:pt x="345" y="308"/>
                  <a:pt x="345" y="313"/>
                  <a:pt x="341" y="317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0" y="481"/>
                  <a:pt x="178" y="482"/>
                  <a:pt x="175" y="482"/>
                </a:cubicBezTo>
                <a:cubicBezTo>
                  <a:pt x="175" y="482"/>
                  <a:pt x="175" y="482"/>
                  <a:pt x="175" y="482"/>
                </a:cubicBezTo>
                <a:cubicBezTo>
                  <a:pt x="173" y="482"/>
                  <a:pt x="171" y="481"/>
                  <a:pt x="170" y="479"/>
                </a:cubicBezTo>
                <a:cubicBezTo>
                  <a:pt x="76" y="385"/>
                  <a:pt x="76" y="385"/>
                  <a:pt x="76" y="385"/>
                </a:cubicBezTo>
                <a:cubicBezTo>
                  <a:pt x="73" y="382"/>
                  <a:pt x="73" y="377"/>
                  <a:pt x="76" y="374"/>
                </a:cubicBezTo>
                <a:cubicBezTo>
                  <a:pt x="79" y="371"/>
                  <a:pt x="84" y="371"/>
                  <a:pt x="87" y="37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330" y="305"/>
                  <a:pt x="330" y="305"/>
                  <a:pt x="330" y="305"/>
                </a:cubicBezTo>
                <a:cubicBezTo>
                  <a:pt x="333" y="302"/>
                  <a:pt x="338" y="302"/>
                  <a:pt x="341" y="305"/>
                </a:cubicBezTo>
                <a:close/>
                <a:moveTo>
                  <a:pt x="392" y="143"/>
                </a:moveTo>
                <a:cubicBezTo>
                  <a:pt x="392" y="585"/>
                  <a:pt x="392" y="585"/>
                  <a:pt x="392" y="585"/>
                </a:cubicBezTo>
                <a:cubicBezTo>
                  <a:pt x="392" y="604"/>
                  <a:pt x="376" y="620"/>
                  <a:pt x="357" y="62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16" y="620"/>
                  <a:pt x="0" y="604"/>
                  <a:pt x="0" y="58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23"/>
                  <a:pt x="16" y="107"/>
                  <a:pt x="35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0" y="82"/>
                  <a:pt x="86" y="66"/>
                  <a:pt x="105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22"/>
                  <a:pt x="155" y="0"/>
                  <a:pt x="182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45" y="0"/>
                  <a:pt x="267" y="22"/>
                  <a:pt x="267" y="48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94" y="66"/>
                  <a:pt x="294" y="66"/>
                  <a:pt x="294" y="66"/>
                </a:cubicBezTo>
                <a:cubicBezTo>
                  <a:pt x="314" y="66"/>
                  <a:pt x="330" y="82"/>
                  <a:pt x="330" y="102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57" y="107"/>
                  <a:pt x="357" y="107"/>
                  <a:pt x="357" y="107"/>
                </a:cubicBezTo>
                <a:cubicBezTo>
                  <a:pt x="376" y="107"/>
                  <a:pt x="392" y="123"/>
                  <a:pt x="392" y="143"/>
                </a:cubicBezTo>
                <a:close/>
                <a:moveTo>
                  <a:pt x="86" y="129"/>
                </a:moveTo>
                <a:cubicBezTo>
                  <a:pt x="86" y="139"/>
                  <a:pt x="95" y="148"/>
                  <a:pt x="105" y="148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305" y="148"/>
                  <a:pt x="314" y="139"/>
                  <a:pt x="314" y="129"/>
                </a:cubicBezTo>
                <a:cubicBezTo>
                  <a:pt x="314" y="102"/>
                  <a:pt x="314" y="102"/>
                  <a:pt x="314" y="102"/>
                </a:cubicBezTo>
                <a:cubicBezTo>
                  <a:pt x="314" y="91"/>
                  <a:pt x="305" y="82"/>
                  <a:pt x="294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4" y="82"/>
                  <a:pt x="251" y="79"/>
                  <a:pt x="251" y="74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1" y="30"/>
                  <a:pt x="236" y="16"/>
                  <a:pt x="218" y="16"/>
                </a:cubicBezTo>
                <a:cubicBezTo>
                  <a:pt x="182" y="16"/>
                  <a:pt x="182" y="16"/>
                  <a:pt x="182" y="16"/>
                </a:cubicBezTo>
                <a:cubicBezTo>
                  <a:pt x="164" y="16"/>
                  <a:pt x="149" y="30"/>
                  <a:pt x="149" y="48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9"/>
                  <a:pt x="146" y="82"/>
                  <a:pt x="141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95" y="82"/>
                  <a:pt x="86" y="91"/>
                  <a:pt x="86" y="102"/>
                </a:cubicBezTo>
                <a:lnTo>
                  <a:pt x="86" y="129"/>
                </a:lnTo>
                <a:close/>
                <a:moveTo>
                  <a:pt x="376" y="143"/>
                </a:moveTo>
                <a:cubicBezTo>
                  <a:pt x="376" y="132"/>
                  <a:pt x="368" y="123"/>
                  <a:pt x="357" y="123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48"/>
                  <a:pt x="314" y="164"/>
                  <a:pt x="294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86" y="164"/>
                  <a:pt x="70" y="148"/>
                  <a:pt x="70" y="129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24" y="123"/>
                  <a:pt x="16" y="132"/>
                  <a:pt x="16" y="143"/>
                </a:cubicBezTo>
                <a:cubicBezTo>
                  <a:pt x="16" y="585"/>
                  <a:pt x="16" y="585"/>
                  <a:pt x="16" y="585"/>
                </a:cubicBezTo>
                <a:cubicBezTo>
                  <a:pt x="16" y="596"/>
                  <a:pt x="24" y="604"/>
                  <a:pt x="35" y="604"/>
                </a:cubicBezTo>
                <a:cubicBezTo>
                  <a:pt x="357" y="604"/>
                  <a:pt x="357" y="604"/>
                  <a:pt x="357" y="604"/>
                </a:cubicBezTo>
                <a:cubicBezTo>
                  <a:pt x="368" y="604"/>
                  <a:pt x="376" y="596"/>
                  <a:pt x="376" y="585"/>
                </a:cubicBezTo>
                <a:lnTo>
                  <a:pt x="376" y="14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>
            <a:extLst>
              <a:ext uri="{FF2B5EF4-FFF2-40B4-BE49-F238E27FC236}">
                <a16:creationId xmlns:a16="http://schemas.microsoft.com/office/drawing/2014/main" id="{58BEF224-18CF-0996-D56D-9C5FB4D148CD}"/>
              </a:ext>
            </a:extLst>
          </p:cNvPr>
          <p:cNvSpPr/>
          <p:nvPr/>
        </p:nvSpPr>
        <p:spPr>
          <a:xfrm>
            <a:off x="7178489" y="1678621"/>
            <a:ext cx="129964" cy="593291"/>
          </a:xfrm>
          <a:custGeom>
            <a:avLst/>
            <a:gdLst/>
            <a:ahLst/>
            <a:cxnLst/>
            <a:rect l="l" t="t" r="r" b="b"/>
            <a:pathLst>
              <a:path w="158" h="718" extrusionOk="0">
                <a:moveTo>
                  <a:pt x="117" y="61"/>
                </a:move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7" y="0"/>
                  <a:pt x="9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1" y="0"/>
                  <a:pt x="41" y="10"/>
                  <a:pt x="41" y="23"/>
                </a:cubicBezTo>
                <a:cubicBezTo>
                  <a:pt x="41" y="61"/>
                  <a:pt x="41" y="61"/>
                  <a:pt x="41" y="61"/>
                </a:cubicBezTo>
                <a:cubicBezTo>
                  <a:pt x="18" y="62"/>
                  <a:pt x="0" y="81"/>
                  <a:pt x="0" y="1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605"/>
                  <a:pt x="0" y="606"/>
                  <a:pt x="1" y="607"/>
                </a:cubicBezTo>
                <a:cubicBezTo>
                  <a:pt x="73" y="715"/>
                  <a:pt x="73" y="715"/>
                  <a:pt x="73" y="715"/>
                </a:cubicBezTo>
                <a:cubicBezTo>
                  <a:pt x="75" y="717"/>
                  <a:pt x="77" y="718"/>
                  <a:pt x="79" y="718"/>
                </a:cubicBezTo>
                <a:cubicBezTo>
                  <a:pt x="81" y="718"/>
                  <a:pt x="84" y="717"/>
                  <a:pt x="85" y="715"/>
                </a:cubicBezTo>
                <a:cubicBezTo>
                  <a:pt x="157" y="607"/>
                  <a:pt x="157" y="607"/>
                  <a:pt x="157" y="607"/>
                </a:cubicBezTo>
                <a:cubicBezTo>
                  <a:pt x="158" y="606"/>
                  <a:pt x="158" y="605"/>
                  <a:pt x="158" y="604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8" y="81"/>
                  <a:pt x="140" y="62"/>
                  <a:pt x="117" y="61"/>
                </a:cubicBezTo>
                <a:close/>
                <a:moveTo>
                  <a:pt x="55" y="23"/>
                </a:moveTo>
                <a:cubicBezTo>
                  <a:pt x="55" y="18"/>
                  <a:pt x="59" y="14"/>
                  <a:pt x="64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9" y="14"/>
                  <a:pt x="103" y="18"/>
                  <a:pt x="103" y="23"/>
                </a:cubicBezTo>
                <a:cubicBezTo>
                  <a:pt x="103" y="339"/>
                  <a:pt x="103" y="339"/>
                  <a:pt x="103" y="339"/>
                </a:cubicBezTo>
                <a:cubicBezTo>
                  <a:pt x="103" y="344"/>
                  <a:pt x="99" y="348"/>
                  <a:pt x="95" y="348"/>
                </a:cubicBezTo>
                <a:cubicBezTo>
                  <a:pt x="64" y="348"/>
                  <a:pt x="64" y="348"/>
                  <a:pt x="64" y="348"/>
                </a:cubicBezTo>
                <a:cubicBezTo>
                  <a:pt x="59" y="348"/>
                  <a:pt x="55" y="344"/>
                  <a:pt x="55" y="339"/>
                </a:cubicBezTo>
                <a:lnTo>
                  <a:pt x="55" y="23"/>
                </a:lnTo>
                <a:close/>
                <a:moveTo>
                  <a:pt x="144" y="601"/>
                </a:moveTo>
                <a:cubicBezTo>
                  <a:pt x="79" y="698"/>
                  <a:pt x="79" y="698"/>
                  <a:pt x="79" y="698"/>
                </a:cubicBezTo>
                <a:cubicBezTo>
                  <a:pt x="14" y="601"/>
                  <a:pt x="14" y="601"/>
                  <a:pt x="14" y="601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88"/>
                  <a:pt x="26" y="76"/>
                  <a:pt x="41" y="75"/>
                </a:cubicBezTo>
                <a:cubicBezTo>
                  <a:pt x="41" y="339"/>
                  <a:pt x="41" y="339"/>
                  <a:pt x="41" y="339"/>
                </a:cubicBezTo>
                <a:cubicBezTo>
                  <a:pt x="41" y="352"/>
                  <a:pt x="51" y="362"/>
                  <a:pt x="64" y="362"/>
                </a:cubicBezTo>
                <a:cubicBezTo>
                  <a:pt x="95" y="362"/>
                  <a:pt x="95" y="362"/>
                  <a:pt x="95" y="362"/>
                </a:cubicBezTo>
                <a:cubicBezTo>
                  <a:pt x="107" y="362"/>
                  <a:pt x="117" y="352"/>
                  <a:pt x="117" y="33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32" y="76"/>
                  <a:pt x="144" y="88"/>
                  <a:pt x="144" y="104"/>
                </a:cubicBezTo>
                <a:lnTo>
                  <a:pt x="144" y="601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>
            <a:extLst>
              <a:ext uri="{FF2B5EF4-FFF2-40B4-BE49-F238E27FC236}">
                <a16:creationId xmlns:a16="http://schemas.microsoft.com/office/drawing/2014/main" id="{F82D87D6-92BC-C47A-D821-82BA0B0A649B}"/>
              </a:ext>
            </a:extLst>
          </p:cNvPr>
          <p:cNvSpPr/>
          <p:nvPr/>
        </p:nvSpPr>
        <p:spPr>
          <a:xfrm>
            <a:off x="6945181" y="4456390"/>
            <a:ext cx="488971" cy="217769"/>
          </a:xfrm>
          <a:custGeom>
            <a:avLst/>
            <a:gdLst/>
            <a:ahLst/>
            <a:cxnLst/>
            <a:rect l="l" t="t" r="r" b="b"/>
            <a:pathLst>
              <a:path w="869" h="384" extrusionOk="0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>
            <a:extLst>
              <a:ext uri="{FF2B5EF4-FFF2-40B4-BE49-F238E27FC236}">
                <a16:creationId xmlns:a16="http://schemas.microsoft.com/office/drawing/2014/main" id="{CCA6AE51-A799-38C8-7A96-BE89652F9B87}"/>
              </a:ext>
            </a:extLst>
          </p:cNvPr>
          <p:cNvSpPr/>
          <p:nvPr/>
        </p:nvSpPr>
        <p:spPr>
          <a:xfrm>
            <a:off x="4464262" y="4787254"/>
            <a:ext cx="381509" cy="517572"/>
          </a:xfrm>
          <a:custGeom>
            <a:avLst/>
            <a:gdLst/>
            <a:ahLst/>
            <a:cxnLst/>
            <a:rect l="l" t="t" r="r" b="b"/>
            <a:pathLst>
              <a:path w="509" h="690" extrusionOk="0">
                <a:moveTo>
                  <a:pt x="277" y="176"/>
                </a:moveTo>
                <a:cubicBezTo>
                  <a:pt x="284" y="169"/>
                  <a:pt x="289" y="160"/>
                  <a:pt x="289" y="149"/>
                </a:cubicBezTo>
                <a:cubicBezTo>
                  <a:pt x="289" y="129"/>
                  <a:pt x="273" y="113"/>
                  <a:pt x="253" y="113"/>
                </a:cubicBezTo>
                <a:cubicBezTo>
                  <a:pt x="233" y="113"/>
                  <a:pt x="217" y="129"/>
                  <a:pt x="217" y="149"/>
                </a:cubicBezTo>
                <a:cubicBezTo>
                  <a:pt x="217" y="161"/>
                  <a:pt x="223" y="171"/>
                  <a:pt x="231" y="177"/>
                </a:cubicBezTo>
                <a:cubicBezTo>
                  <a:pt x="142" y="464"/>
                  <a:pt x="142" y="464"/>
                  <a:pt x="142" y="464"/>
                </a:cubicBezTo>
                <a:cubicBezTo>
                  <a:pt x="141" y="465"/>
                  <a:pt x="140" y="467"/>
                  <a:pt x="140" y="469"/>
                </a:cubicBezTo>
                <a:cubicBezTo>
                  <a:pt x="140" y="470"/>
                  <a:pt x="140" y="471"/>
                  <a:pt x="140" y="47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3" y="685"/>
                  <a:pt x="75" y="689"/>
                  <a:pt x="79" y="690"/>
                </a:cubicBezTo>
                <a:cubicBezTo>
                  <a:pt x="80" y="690"/>
                  <a:pt x="81" y="690"/>
                  <a:pt x="81" y="690"/>
                </a:cubicBezTo>
                <a:cubicBezTo>
                  <a:pt x="84" y="690"/>
                  <a:pt x="87" y="688"/>
                  <a:pt x="88" y="685"/>
                </a:cubicBezTo>
                <a:cubicBezTo>
                  <a:pt x="108" y="622"/>
                  <a:pt x="108" y="622"/>
                  <a:pt x="108" y="622"/>
                </a:cubicBezTo>
                <a:cubicBezTo>
                  <a:pt x="401" y="622"/>
                  <a:pt x="401" y="622"/>
                  <a:pt x="401" y="622"/>
                </a:cubicBezTo>
                <a:cubicBezTo>
                  <a:pt x="421" y="685"/>
                  <a:pt x="421" y="685"/>
                  <a:pt x="421" y="685"/>
                </a:cubicBezTo>
                <a:cubicBezTo>
                  <a:pt x="422" y="688"/>
                  <a:pt x="425" y="690"/>
                  <a:pt x="428" y="690"/>
                </a:cubicBezTo>
                <a:cubicBezTo>
                  <a:pt x="428" y="690"/>
                  <a:pt x="429" y="690"/>
                  <a:pt x="430" y="690"/>
                </a:cubicBezTo>
                <a:cubicBezTo>
                  <a:pt x="433" y="689"/>
                  <a:pt x="435" y="685"/>
                  <a:pt x="434" y="681"/>
                </a:cubicBezTo>
                <a:lnTo>
                  <a:pt x="277" y="176"/>
                </a:lnTo>
                <a:close/>
                <a:moveTo>
                  <a:pt x="189" y="362"/>
                </a:moveTo>
                <a:cubicBezTo>
                  <a:pt x="320" y="362"/>
                  <a:pt x="320" y="362"/>
                  <a:pt x="320" y="362"/>
                </a:cubicBezTo>
                <a:cubicBezTo>
                  <a:pt x="351" y="462"/>
                  <a:pt x="351" y="462"/>
                  <a:pt x="351" y="462"/>
                </a:cubicBezTo>
                <a:cubicBezTo>
                  <a:pt x="157" y="462"/>
                  <a:pt x="157" y="462"/>
                  <a:pt x="157" y="462"/>
                </a:cubicBezTo>
                <a:lnTo>
                  <a:pt x="189" y="362"/>
                </a:lnTo>
                <a:close/>
                <a:moveTo>
                  <a:pt x="219" y="265"/>
                </a:moveTo>
                <a:cubicBezTo>
                  <a:pt x="290" y="265"/>
                  <a:pt x="290" y="265"/>
                  <a:pt x="290" y="265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193" y="348"/>
                  <a:pt x="193" y="348"/>
                  <a:pt x="193" y="348"/>
                </a:cubicBezTo>
                <a:lnTo>
                  <a:pt x="219" y="265"/>
                </a:lnTo>
                <a:close/>
                <a:moveTo>
                  <a:pt x="253" y="127"/>
                </a:moveTo>
                <a:cubicBezTo>
                  <a:pt x="265" y="127"/>
                  <a:pt x="275" y="137"/>
                  <a:pt x="275" y="149"/>
                </a:cubicBezTo>
                <a:cubicBezTo>
                  <a:pt x="275" y="161"/>
                  <a:pt x="265" y="171"/>
                  <a:pt x="253" y="171"/>
                </a:cubicBezTo>
                <a:cubicBezTo>
                  <a:pt x="250" y="171"/>
                  <a:pt x="248" y="170"/>
                  <a:pt x="245" y="169"/>
                </a:cubicBezTo>
                <a:cubicBezTo>
                  <a:pt x="244" y="168"/>
                  <a:pt x="243" y="168"/>
                  <a:pt x="242" y="167"/>
                </a:cubicBezTo>
                <a:cubicBezTo>
                  <a:pt x="242" y="167"/>
                  <a:pt x="241" y="167"/>
                  <a:pt x="241" y="167"/>
                </a:cubicBezTo>
                <a:cubicBezTo>
                  <a:pt x="235" y="163"/>
                  <a:pt x="231" y="156"/>
                  <a:pt x="231" y="149"/>
                </a:cubicBezTo>
                <a:cubicBezTo>
                  <a:pt x="231" y="137"/>
                  <a:pt x="241" y="127"/>
                  <a:pt x="253" y="127"/>
                </a:cubicBezTo>
                <a:close/>
                <a:moveTo>
                  <a:pt x="253" y="185"/>
                </a:moveTo>
                <a:cubicBezTo>
                  <a:pt x="257" y="185"/>
                  <a:pt x="261" y="184"/>
                  <a:pt x="264" y="183"/>
                </a:cubicBezTo>
                <a:cubicBezTo>
                  <a:pt x="286" y="251"/>
                  <a:pt x="286" y="251"/>
                  <a:pt x="286" y="251"/>
                </a:cubicBezTo>
                <a:cubicBezTo>
                  <a:pt x="223" y="251"/>
                  <a:pt x="223" y="251"/>
                  <a:pt x="223" y="251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47" y="184"/>
                  <a:pt x="250" y="185"/>
                  <a:pt x="253" y="185"/>
                </a:cubicBezTo>
                <a:close/>
                <a:moveTo>
                  <a:pt x="112" y="608"/>
                </a:moveTo>
                <a:cubicBezTo>
                  <a:pt x="153" y="476"/>
                  <a:pt x="153" y="476"/>
                  <a:pt x="153" y="476"/>
                </a:cubicBezTo>
                <a:cubicBezTo>
                  <a:pt x="356" y="476"/>
                  <a:pt x="356" y="476"/>
                  <a:pt x="356" y="476"/>
                </a:cubicBezTo>
                <a:cubicBezTo>
                  <a:pt x="397" y="608"/>
                  <a:pt x="397" y="608"/>
                  <a:pt x="397" y="608"/>
                </a:cubicBezTo>
                <a:lnTo>
                  <a:pt x="112" y="608"/>
                </a:lnTo>
                <a:close/>
                <a:moveTo>
                  <a:pt x="56" y="284"/>
                </a:moveTo>
                <a:cubicBezTo>
                  <a:pt x="59" y="287"/>
                  <a:pt x="58" y="291"/>
                  <a:pt x="55" y="294"/>
                </a:cubicBezTo>
                <a:cubicBezTo>
                  <a:pt x="53" y="294"/>
                  <a:pt x="52" y="295"/>
                  <a:pt x="51" y="295"/>
                </a:cubicBezTo>
                <a:cubicBezTo>
                  <a:pt x="49" y="295"/>
                  <a:pt x="46" y="294"/>
                  <a:pt x="45" y="292"/>
                </a:cubicBezTo>
                <a:cubicBezTo>
                  <a:pt x="15" y="249"/>
                  <a:pt x="0" y="199"/>
                  <a:pt x="0" y="147"/>
                </a:cubicBezTo>
                <a:cubicBezTo>
                  <a:pt x="0" y="96"/>
                  <a:pt x="15" y="47"/>
                  <a:pt x="43" y="5"/>
                </a:cubicBezTo>
                <a:cubicBezTo>
                  <a:pt x="45" y="2"/>
                  <a:pt x="50" y="1"/>
                  <a:pt x="53" y="3"/>
                </a:cubicBezTo>
                <a:cubicBezTo>
                  <a:pt x="56" y="5"/>
                  <a:pt x="57" y="9"/>
                  <a:pt x="55" y="13"/>
                </a:cubicBezTo>
                <a:cubicBezTo>
                  <a:pt x="28" y="52"/>
                  <a:pt x="14" y="99"/>
                  <a:pt x="14" y="147"/>
                </a:cubicBezTo>
                <a:cubicBezTo>
                  <a:pt x="14" y="196"/>
                  <a:pt x="29" y="243"/>
                  <a:pt x="56" y="284"/>
                </a:cubicBezTo>
                <a:close/>
                <a:moveTo>
                  <a:pt x="509" y="147"/>
                </a:moveTo>
                <a:cubicBezTo>
                  <a:pt x="509" y="200"/>
                  <a:pt x="493" y="250"/>
                  <a:pt x="463" y="293"/>
                </a:cubicBezTo>
                <a:cubicBezTo>
                  <a:pt x="462" y="295"/>
                  <a:pt x="459" y="296"/>
                  <a:pt x="457" y="296"/>
                </a:cubicBezTo>
                <a:cubicBezTo>
                  <a:pt x="456" y="296"/>
                  <a:pt x="454" y="296"/>
                  <a:pt x="453" y="295"/>
                </a:cubicBezTo>
                <a:cubicBezTo>
                  <a:pt x="450" y="293"/>
                  <a:pt x="449" y="288"/>
                  <a:pt x="452" y="285"/>
                </a:cubicBezTo>
                <a:cubicBezTo>
                  <a:pt x="480" y="244"/>
                  <a:pt x="495" y="197"/>
                  <a:pt x="495" y="147"/>
                </a:cubicBezTo>
                <a:cubicBezTo>
                  <a:pt x="495" y="98"/>
                  <a:pt x="481" y="52"/>
                  <a:pt x="453" y="11"/>
                </a:cubicBezTo>
                <a:cubicBezTo>
                  <a:pt x="451" y="8"/>
                  <a:pt x="452" y="4"/>
                  <a:pt x="455" y="2"/>
                </a:cubicBezTo>
                <a:cubicBezTo>
                  <a:pt x="458" y="0"/>
                  <a:pt x="463" y="0"/>
                  <a:pt x="465" y="4"/>
                </a:cubicBezTo>
                <a:cubicBezTo>
                  <a:pt x="494" y="46"/>
                  <a:pt x="509" y="96"/>
                  <a:pt x="509" y="147"/>
                </a:cubicBezTo>
                <a:close/>
                <a:moveTo>
                  <a:pt x="93" y="259"/>
                </a:moveTo>
                <a:cubicBezTo>
                  <a:pt x="70" y="226"/>
                  <a:pt x="58" y="187"/>
                  <a:pt x="58" y="147"/>
                </a:cubicBezTo>
                <a:cubicBezTo>
                  <a:pt x="58" y="108"/>
                  <a:pt x="69" y="70"/>
                  <a:pt x="91" y="38"/>
                </a:cubicBezTo>
                <a:cubicBezTo>
                  <a:pt x="93" y="35"/>
                  <a:pt x="98" y="34"/>
                  <a:pt x="101" y="36"/>
                </a:cubicBezTo>
                <a:cubicBezTo>
                  <a:pt x="104" y="38"/>
                  <a:pt x="105" y="42"/>
                  <a:pt x="103" y="46"/>
                </a:cubicBezTo>
                <a:cubicBezTo>
                  <a:pt x="83" y="76"/>
                  <a:pt x="72" y="111"/>
                  <a:pt x="72" y="147"/>
                </a:cubicBezTo>
                <a:cubicBezTo>
                  <a:pt x="72" y="184"/>
                  <a:pt x="83" y="220"/>
                  <a:pt x="104" y="251"/>
                </a:cubicBezTo>
                <a:cubicBezTo>
                  <a:pt x="107" y="254"/>
                  <a:pt x="106" y="258"/>
                  <a:pt x="103" y="261"/>
                </a:cubicBezTo>
                <a:cubicBezTo>
                  <a:pt x="101" y="261"/>
                  <a:pt x="100" y="262"/>
                  <a:pt x="99" y="262"/>
                </a:cubicBezTo>
                <a:cubicBezTo>
                  <a:pt x="96" y="262"/>
                  <a:pt x="94" y="261"/>
                  <a:pt x="93" y="259"/>
                </a:cubicBezTo>
                <a:close/>
                <a:moveTo>
                  <a:pt x="404" y="252"/>
                </a:moveTo>
                <a:cubicBezTo>
                  <a:pt x="425" y="221"/>
                  <a:pt x="437" y="185"/>
                  <a:pt x="437" y="147"/>
                </a:cubicBezTo>
                <a:cubicBezTo>
                  <a:pt x="437" y="110"/>
                  <a:pt x="426" y="75"/>
                  <a:pt x="405" y="44"/>
                </a:cubicBezTo>
                <a:cubicBezTo>
                  <a:pt x="403" y="41"/>
                  <a:pt x="404" y="37"/>
                  <a:pt x="407" y="35"/>
                </a:cubicBezTo>
                <a:cubicBezTo>
                  <a:pt x="410" y="32"/>
                  <a:pt x="415" y="33"/>
                  <a:pt x="417" y="37"/>
                </a:cubicBezTo>
                <a:cubicBezTo>
                  <a:pt x="439" y="69"/>
                  <a:pt x="451" y="107"/>
                  <a:pt x="451" y="147"/>
                </a:cubicBezTo>
                <a:cubicBezTo>
                  <a:pt x="451" y="188"/>
                  <a:pt x="439" y="227"/>
                  <a:pt x="415" y="260"/>
                </a:cubicBezTo>
                <a:cubicBezTo>
                  <a:pt x="414" y="262"/>
                  <a:pt x="412" y="263"/>
                  <a:pt x="409" y="263"/>
                </a:cubicBezTo>
                <a:cubicBezTo>
                  <a:pt x="408" y="263"/>
                  <a:pt x="407" y="263"/>
                  <a:pt x="405" y="262"/>
                </a:cubicBezTo>
                <a:cubicBezTo>
                  <a:pt x="402" y="260"/>
                  <a:pt x="401" y="255"/>
                  <a:pt x="404" y="252"/>
                </a:cubicBezTo>
                <a:close/>
                <a:moveTo>
                  <a:pt x="308" y="186"/>
                </a:moveTo>
                <a:cubicBezTo>
                  <a:pt x="316" y="175"/>
                  <a:pt x="321" y="161"/>
                  <a:pt x="321" y="147"/>
                </a:cubicBezTo>
                <a:cubicBezTo>
                  <a:pt x="321" y="134"/>
                  <a:pt x="317" y="121"/>
                  <a:pt x="309" y="110"/>
                </a:cubicBezTo>
                <a:cubicBezTo>
                  <a:pt x="307" y="107"/>
                  <a:pt x="308" y="103"/>
                  <a:pt x="311" y="100"/>
                </a:cubicBezTo>
                <a:cubicBezTo>
                  <a:pt x="314" y="98"/>
                  <a:pt x="319" y="99"/>
                  <a:pt x="321" y="102"/>
                </a:cubicBezTo>
                <a:cubicBezTo>
                  <a:pt x="330" y="116"/>
                  <a:pt x="335" y="131"/>
                  <a:pt x="335" y="147"/>
                </a:cubicBezTo>
                <a:cubicBezTo>
                  <a:pt x="335" y="164"/>
                  <a:pt x="329" y="180"/>
                  <a:pt x="319" y="194"/>
                </a:cubicBezTo>
                <a:cubicBezTo>
                  <a:pt x="318" y="196"/>
                  <a:pt x="315" y="197"/>
                  <a:pt x="313" y="197"/>
                </a:cubicBezTo>
                <a:cubicBezTo>
                  <a:pt x="312" y="197"/>
                  <a:pt x="310" y="197"/>
                  <a:pt x="309" y="196"/>
                </a:cubicBezTo>
                <a:cubicBezTo>
                  <a:pt x="306" y="194"/>
                  <a:pt x="305" y="189"/>
                  <a:pt x="308" y="186"/>
                </a:cubicBezTo>
                <a:close/>
                <a:moveTo>
                  <a:pt x="356" y="219"/>
                </a:moveTo>
                <a:cubicBezTo>
                  <a:pt x="371" y="198"/>
                  <a:pt x="379" y="173"/>
                  <a:pt x="379" y="147"/>
                </a:cubicBezTo>
                <a:cubicBezTo>
                  <a:pt x="379" y="122"/>
                  <a:pt x="371" y="98"/>
                  <a:pt x="357" y="77"/>
                </a:cubicBezTo>
                <a:cubicBezTo>
                  <a:pt x="355" y="74"/>
                  <a:pt x="356" y="70"/>
                  <a:pt x="359" y="68"/>
                </a:cubicBezTo>
                <a:cubicBezTo>
                  <a:pt x="362" y="65"/>
                  <a:pt x="367" y="66"/>
                  <a:pt x="369" y="69"/>
                </a:cubicBezTo>
                <a:cubicBezTo>
                  <a:pt x="384" y="92"/>
                  <a:pt x="393" y="119"/>
                  <a:pt x="393" y="147"/>
                </a:cubicBezTo>
                <a:cubicBezTo>
                  <a:pt x="393" y="176"/>
                  <a:pt x="384" y="204"/>
                  <a:pt x="367" y="227"/>
                </a:cubicBezTo>
                <a:cubicBezTo>
                  <a:pt x="366" y="229"/>
                  <a:pt x="364" y="230"/>
                  <a:pt x="361" y="230"/>
                </a:cubicBezTo>
                <a:cubicBezTo>
                  <a:pt x="360" y="230"/>
                  <a:pt x="359" y="230"/>
                  <a:pt x="357" y="229"/>
                </a:cubicBezTo>
                <a:cubicBezTo>
                  <a:pt x="354" y="227"/>
                  <a:pt x="353" y="222"/>
                  <a:pt x="356" y="219"/>
                </a:cubicBezTo>
                <a:close/>
                <a:moveTo>
                  <a:pt x="141" y="226"/>
                </a:moveTo>
                <a:cubicBezTo>
                  <a:pt x="125" y="203"/>
                  <a:pt x="116" y="175"/>
                  <a:pt x="116" y="147"/>
                </a:cubicBezTo>
                <a:cubicBezTo>
                  <a:pt x="116" y="120"/>
                  <a:pt x="124" y="93"/>
                  <a:pt x="139" y="71"/>
                </a:cubicBezTo>
                <a:cubicBezTo>
                  <a:pt x="141" y="68"/>
                  <a:pt x="146" y="67"/>
                  <a:pt x="149" y="69"/>
                </a:cubicBezTo>
                <a:cubicBezTo>
                  <a:pt x="152" y="71"/>
                  <a:pt x="153" y="75"/>
                  <a:pt x="151" y="78"/>
                </a:cubicBezTo>
                <a:cubicBezTo>
                  <a:pt x="137" y="99"/>
                  <a:pt x="130" y="123"/>
                  <a:pt x="130" y="147"/>
                </a:cubicBezTo>
                <a:cubicBezTo>
                  <a:pt x="130" y="173"/>
                  <a:pt x="138" y="197"/>
                  <a:pt x="152" y="218"/>
                </a:cubicBezTo>
                <a:cubicBezTo>
                  <a:pt x="155" y="221"/>
                  <a:pt x="154" y="225"/>
                  <a:pt x="151" y="228"/>
                </a:cubicBezTo>
                <a:cubicBezTo>
                  <a:pt x="149" y="229"/>
                  <a:pt x="148" y="229"/>
                  <a:pt x="147" y="229"/>
                </a:cubicBezTo>
                <a:cubicBezTo>
                  <a:pt x="144" y="229"/>
                  <a:pt x="142" y="228"/>
                  <a:pt x="141" y="226"/>
                </a:cubicBezTo>
                <a:close/>
                <a:moveTo>
                  <a:pt x="189" y="193"/>
                </a:moveTo>
                <a:cubicBezTo>
                  <a:pt x="179" y="179"/>
                  <a:pt x="174" y="164"/>
                  <a:pt x="174" y="147"/>
                </a:cubicBezTo>
                <a:cubicBezTo>
                  <a:pt x="174" y="132"/>
                  <a:pt x="179" y="117"/>
                  <a:pt x="187" y="104"/>
                </a:cubicBezTo>
                <a:cubicBezTo>
                  <a:pt x="189" y="101"/>
                  <a:pt x="193" y="100"/>
                  <a:pt x="197" y="102"/>
                </a:cubicBezTo>
                <a:cubicBezTo>
                  <a:pt x="200" y="104"/>
                  <a:pt x="201" y="108"/>
                  <a:pt x="199" y="111"/>
                </a:cubicBezTo>
                <a:cubicBezTo>
                  <a:pt x="192" y="122"/>
                  <a:pt x="188" y="134"/>
                  <a:pt x="188" y="147"/>
                </a:cubicBezTo>
                <a:cubicBezTo>
                  <a:pt x="188" y="161"/>
                  <a:pt x="192" y="174"/>
                  <a:pt x="200" y="185"/>
                </a:cubicBezTo>
                <a:cubicBezTo>
                  <a:pt x="203" y="188"/>
                  <a:pt x="202" y="193"/>
                  <a:pt x="199" y="195"/>
                </a:cubicBezTo>
                <a:cubicBezTo>
                  <a:pt x="197" y="196"/>
                  <a:pt x="196" y="196"/>
                  <a:pt x="195" y="196"/>
                </a:cubicBezTo>
                <a:cubicBezTo>
                  <a:pt x="192" y="196"/>
                  <a:pt x="190" y="195"/>
                  <a:pt x="189" y="19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>
            <a:extLst>
              <a:ext uri="{FF2B5EF4-FFF2-40B4-BE49-F238E27FC236}">
                <a16:creationId xmlns:a16="http://schemas.microsoft.com/office/drawing/2014/main" id="{63F830D8-828E-A51B-C3C9-381360A94240}"/>
              </a:ext>
            </a:extLst>
          </p:cNvPr>
          <p:cNvSpPr/>
          <p:nvPr/>
        </p:nvSpPr>
        <p:spPr>
          <a:xfrm>
            <a:off x="4437230" y="1205735"/>
            <a:ext cx="408541" cy="525880"/>
          </a:xfrm>
          <a:custGeom>
            <a:avLst/>
            <a:gdLst/>
            <a:ahLst/>
            <a:cxnLst/>
            <a:rect l="l" t="t" r="r" b="b"/>
            <a:pathLst>
              <a:path w="329" h="423" extrusionOk="0">
                <a:moveTo>
                  <a:pt x="296" y="66"/>
                </a:moveTo>
                <a:cubicBezTo>
                  <a:pt x="287" y="66"/>
                  <a:pt x="279" y="70"/>
                  <a:pt x="273" y="76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3" y="38"/>
                  <a:pt x="258" y="23"/>
                  <a:pt x="240" y="23"/>
                </a:cubicBezTo>
                <a:cubicBezTo>
                  <a:pt x="231" y="23"/>
                  <a:pt x="223" y="27"/>
                  <a:pt x="217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17" y="15"/>
                  <a:pt x="202" y="0"/>
                  <a:pt x="184" y="0"/>
                </a:cubicBezTo>
                <a:cubicBezTo>
                  <a:pt x="166" y="0"/>
                  <a:pt x="151" y="15"/>
                  <a:pt x="151" y="33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45" y="39"/>
                  <a:pt x="137" y="36"/>
                  <a:pt x="128" y="36"/>
                </a:cubicBezTo>
                <a:cubicBezTo>
                  <a:pt x="110" y="36"/>
                  <a:pt x="95" y="50"/>
                  <a:pt x="95" y="68"/>
                </a:cubicBezTo>
                <a:cubicBezTo>
                  <a:pt x="95" y="247"/>
                  <a:pt x="95" y="247"/>
                  <a:pt x="95" y="247"/>
                </a:cubicBezTo>
                <a:cubicBezTo>
                  <a:pt x="63" y="209"/>
                  <a:pt x="63" y="209"/>
                  <a:pt x="63" y="209"/>
                </a:cubicBezTo>
                <a:cubicBezTo>
                  <a:pt x="56" y="201"/>
                  <a:pt x="47" y="197"/>
                  <a:pt x="37" y="197"/>
                </a:cubicBezTo>
                <a:cubicBezTo>
                  <a:pt x="30" y="197"/>
                  <a:pt x="22" y="199"/>
                  <a:pt x="17" y="204"/>
                </a:cubicBezTo>
                <a:cubicBezTo>
                  <a:pt x="2" y="215"/>
                  <a:pt x="0" y="236"/>
                  <a:pt x="11" y="250"/>
                </a:cubicBezTo>
                <a:cubicBezTo>
                  <a:pt x="12" y="251"/>
                  <a:pt x="108" y="371"/>
                  <a:pt x="120" y="386"/>
                </a:cubicBezTo>
                <a:cubicBezTo>
                  <a:pt x="134" y="403"/>
                  <a:pt x="174" y="423"/>
                  <a:pt x="207" y="423"/>
                </a:cubicBezTo>
                <a:cubicBezTo>
                  <a:pt x="274" y="423"/>
                  <a:pt x="329" y="368"/>
                  <a:pt x="329" y="301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29" y="81"/>
                  <a:pt x="314" y="66"/>
                  <a:pt x="296" y="66"/>
                </a:cubicBezTo>
                <a:close/>
                <a:moveTo>
                  <a:pt x="319" y="301"/>
                </a:moveTo>
                <a:cubicBezTo>
                  <a:pt x="319" y="363"/>
                  <a:pt x="269" y="413"/>
                  <a:pt x="207" y="413"/>
                </a:cubicBezTo>
                <a:cubicBezTo>
                  <a:pt x="174" y="413"/>
                  <a:pt x="138" y="394"/>
                  <a:pt x="127" y="380"/>
                </a:cubicBezTo>
                <a:cubicBezTo>
                  <a:pt x="115" y="365"/>
                  <a:pt x="20" y="245"/>
                  <a:pt x="19" y="244"/>
                </a:cubicBezTo>
                <a:cubicBezTo>
                  <a:pt x="15" y="239"/>
                  <a:pt x="13" y="233"/>
                  <a:pt x="14" y="227"/>
                </a:cubicBezTo>
                <a:cubicBezTo>
                  <a:pt x="15" y="221"/>
                  <a:pt x="18" y="215"/>
                  <a:pt x="22" y="211"/>
                </a:cubicBezTo>
                <a:cubicBezTo>
                  <a:pt x="27" y="208"/>
                  <a:pt x="32" y="206"/>
                  <a:pt x="37" y="206"/>
                </a:cubicBezTo>
                <a:cubicBezTo>
                  <a:pt x="44" y="206"/>
                  <a:pt x="51" y="209"/>
                  <a:pt x="55" y="215"/>
                </a:cubicBezTo>
                <a:cubicBezTo>
                  <a:pt x="96" y="263"/>
                  <a:pt x="96" y="263"/>
                  <a:pt x="96" y="263"/>
                </a:cubicBezTo>
                <a:cubicBezTo>
                  <a:pt x="97" y="265"/>
                  <a:pt x="99" y="265"/>
                  <a:pt x="101" y="265"/>
                </a:cubicBezTo>
                <a:cubicBezTo>
                  <a:pt x="103" y="264"/>
                  <a:pt x="104" y="262"/>
                  <a:pt x="104" y="260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56"/>
                  <a:pt x="115" y="45"/>
                  <a:pt x="128" y="45"/>
                </a:cubicBezTo>
                <a:cubicBezTo>
                  <a:pt x="141" y="45"/>
                  <a:pt x="151" y="56"/>
                  <a:pt x="151" y="6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5"/>
                  <a:pt x="153" y="207"/>
                  <a:pt x="156" y="207"/>
                </a:cubicBezTo>
                <a:cubicBezTo>
                  <a:pt x="158" y="207"/>
                  <a:pt x="161" y="205"/>
                  <a:pt x="161" y="202"/>
                </a:cubicBezTo>
                <a:cubicBezTo>
                  <a:pt x="161" y="33"/>
                  <a:pt x="161" y="33"/>
                  <a:pt x="161" y="33"/>
                </a:cubicBezTo>
                <a:cubicBezTo>
                  <a:pt x="161" y="20"/>
                  <a:pt x="171" y="10"/>
                  <a:pt x="184" y="10"/>
                </a:cubicBezTo>
                <a:cubicBezTo>
                  <a:pt x="197" y="10"/>
                  <a:pt x="207" y="20"/>
                  <a:pt x="207" y="33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7" y="193"/>
                  <a:pt x="209" y="195"/>
                  <a:pt x="212" y="195"/>
                </a:cubicBezTo>
                <a:cubicBezTo>
                  <a:pt x="215" y="195"/>
                  <a:pt x="217" y="193"/>
                  <a:pt x="217" y="191"/>
                </a:cubicBezTo>
                <a:cubicBezTo>
                  <a:pt x="217" y="56"/>
                  <a:pt x="217" y="56"/>
                  <a:pt x="217" y="56"/>
                </a:cubicBezTo>
                <a:cubicBezTo>
                  <a:pt x="217" y="43"/>
                  <a:pt x="227" y="33"/>
                  <a:pt x="240" y="33"/>
                </a:cubicBezTo>
                <a:cubicBezTo>
                  <a:pt x="253" y="33"/>
                  <a:pt x="263" y="43"/>
                  <a:pt x="263" y="56"/>
                </a:cubicBezTo>
                <a:cubicBezTo>
                  <a:pt x="263" y="199"/>
                  <a:pt x="263" y="199"/>
                  <a:pt x="263" y="199"/>
                </a:cubicBezTo>
                <a:cubicBezTo>
                  <a:pt x="263" y="201"/>
                  <a:pt x="265" y="203"/>
                  <a:pt x="268" y="203"/>
                </a:cubicBezTo>
                <a:cubicBezTo>
                  <a:pt x="271" y="203"/>
                  <a:pt x="273" y="201"/>
                  <a:pt x="273" y="199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3" y="86"/>
                  <a:pt x="283" y="75"/>
                  <a:pt x="296" y="75"/>
                </a:cubicBezTo>
                <a:cubicBezTo>
                  <a:pt x="309" y="75"/>
                  <a:pt x="319" y="86"/>
                  <a:pt x="319" y="99"/>
                </a:cubicBezTo>
                <a:lnTo>
                  <a:pt x="319" y="30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8;p12">
            <a:extLst>
              <a:ext uri="{FF2B5EF4-FFF2-40B4-BE49-F238E27FC236}">
                <a16:creationId xmlns:a16="http://schemas.microsoft.com/office/drawing/2014/main" id="{84220375-6800-4EB2-C5D5-48998488A21F}"/>
              </a:ext>
            </a:extLst>
          </p:cNvPr>
          <p:cNvSpPr/>
          <p:nvPr/>
        </p:nvSpPr>
        <p:spPr>
          <a:xfrm>
            <a:off x="8551494" y="3816923"/>
            <a:ext cx="1782310" cy="49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i="0" u="none" strike="noStrike" cap="none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Subject to QA and republishing by the platform</a:t>
            </a:r>
          </a:p>
        </p:txBody>
      </p:sp>
    </p:spTree>
    <p:extLst>
      <p:ext uri="{BB962C8B-B14F-4D97-AF65-F5344CB8AC3E}">
        <p14:creationId xmlns:p14="http://schemas.microsoft.com/office/powerpoint/2010/main" val="348573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unito Sans ExtraBold"/>
              <a:buNone/>
            </a:pPr>
            <a:r>
              <a:rPr lang="en-GB"/>
              <a:t>Centralized</a:t>
            </a:r>
            <a:br>
              <a:rPr lang="en-GB"/>
            </a:br>
            <a:r>
              <a:rPr lang="en-GB"/>
              <a:t>System</a:t>
            </a:r>
            <a:br>
              <a:rPr lang="en-GB"/>
            </a:br>
            <a:r>
              <a:rPr lang="en-GB"/>
              <a:t>Architecture</a:t>
            </a:r>
            <a:endParaRPr/>
          </a:p>
        </p:txBody>
      </p:sp>
      <p:sp>
        <p:nvSpPr>
          <p:cNvPr id="324" name="Google Shape;324;p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325" name="Google Shape;325;p3" descr="A diagram of a software syst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461" y="532293"/>
            <a:ext cx="862012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"/>
          <p:cNvSpPr txBox="1"/>
          <p:nvPr/>
        </p:nvSpPr>
        <p:spPr>
          <a:xfrm>
            <a:off x="8495272" y="797011"/>
            <a:ext cx="2526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7B427"/>
                </a:solidFill>
                <a:latin typeface="Arial"/>
                <a:ea typeface="Arial"/>
                <a:cs typeface="Arial"/>
                <a:sym typeface="Arial"/>
              </a:rPr>
              <a:t>Manage: Virtual Space Administrator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"/>
          <p:cNvSpPr txBox="1"/>
          <p:nvPr/>
        </p:nvSpPr>
        <p:spPr>
          <a:xfrm>
            <a:off x="8258432" y="5682049"/>
            <a:ext cx="2526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389CF1"/>
                </a:solidFill>
                <a:latin typeface="Arial"/>
                <a:ea typeface="Arial"/>
                <a:cs typeface="Arial"/>
                <a:sym typeface="Arial"/>
              </a:rPr>
              <a:t>Manage: Administrator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Sections of User Interface</a:t>
            </a:r>
            <a:endParaRPr dirty="0"/>
          </a:p>
        </p:txBody>
      </p:sp>
      <p:sp>
        <p:nvSpPr>
          <p:cNvPr id="317" name="Google Shape;317;p2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/>
              <a:t>Curator user interface: </a:t>
            </a:r>
            <a:r>
              <a:rPr lang="en-GB"/>
              <a:t>Provides an interface for curating and editing individual qualifications directly within visual forms.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/>
              <a:t>General Public user interface: </a:t>
            </a:r>
            <a:r>
              <a:rPr lang="en-GB"/>
              <a:t>Enables the general public to view and explore qualifications.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/>
              <a:t>Import Service user interface: </a:t>
            </a:r>
            <a:r>
              <a:rPr lang="en-GB"/>
              <a:t>Facilitates the bulk import of qualifications from existing databases.</a:t>
            </a:r>
            <a:endParaRPr/>
          </a:p>
        </p:txBody>
      </p:sp>
      <p:sp>
        <p:nvSpPr>
          <p:cNvPr id="318" name="Google Shape;318;p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>
          <a:extLst>
            <a:ext uri="{FF2B5EF4-FFF2-40B4-BE49-F238E27FC236}">
              <a16:creationId xmlns:a16="http://schemas.microsoft.com/office/drawing/2014/main" id="{22A206AE-CBAA-7B41-4E5A-75B3A99A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">
            <a:extLst>
              <a:ext uri="{FF2B5EF4-FFF2-40B4-BE49-F238E27FC236}">
                <a16:creationId xmlns:a16="http://schemas.microsoft.com/office/drawing/2014/main" id="{F7E21312-BB45-8E82-4F04-BF143A6786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Sections of User Interface</a:t>
            </a:r>
            <a:endParaRPr/>
          </a:p>
        </p:txBody>
      </p:sp>
      <p:sp>
        <p:nvSpPr>
          <p:cNvPr id="317" name="Google Shape;317;p2">
            <a:extLst>
              <a:ext uri="{FF2B5EF4-FFF2-40B4-BE49-F238E27FC236}">
                <a16:creationId xmlns:a16="http://schemas.microsoft.com/office/drawing/2014/main" id="{C73F4A81-B3D9-1796-923F-AF171EEFE8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/>
              <a:t>Curator user interface: </a:t>
            </a:r>
            <a:r>
              <a:rPr lang="en-GB" dirty="0"/>
              <a:t>Provides an interface for curating and editing individual qualifications directly within visual forms.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General Public user interface: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Enables the general public to view and explore qualifications.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Import Service user interface: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Facilitates the bulk import of qualifications from existing databases.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8" name="Google Shape;318;p2">
            <a:extLst>
              <a:ext uri="{FF2B5EF4-FFF2-40B4-BE49-F238E27FC236}">
                <a16:creationId xmlns:a16="http://schemas.microsoft.com/office/drawing/2014/main" id="{35DECF41-9E80-93BF-D532-348ECA4466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26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1CE2E-B682-C625-240B-99FF63876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1C16-441B-6168-E64B-AD0DC46C2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Fields and Data Model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D2146-E875-F8CA-25B5-71536038F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6B9E6-1B30-6D02-B310-B02B9DE03F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04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373" name="Google Shape;373;p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74" name="Google Shape;374;p4" descr="A diagram of a learning proces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70843" y="433172"/>
            <a:ext cx="5612491" cy="59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"/>
          <p:cNvSpPr txBox="1"/>
          <p:nvPr/>
        </p:nvSpPr>
        <p:spPr>
          <a:xfrm>
            <a:off x="352487" y="2136290"/>
            <a:ext cx="4114482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Simplified 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Opening and welcome</a:t>
            </a: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382" name="Google Shape;382;p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83" name="Google Shape;383;p6"/>
          <p:cNvSpPr txBox="1"/>
          <p:nvPr/>
        </p:nvSpPr>
        <p:spPr>
          <a:xfrm>
            <a:off x="352487" y="2136290"/>
            <a:ext cx="4114482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Expanded 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6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126" y="223325"/>
            <a:ext cx="5317283" cy="64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391" name="Google Shape;391;p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392" name="Google Shape;392;p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93" name="Google Shape;393;p7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4" name="Google Shape;394;p7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98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401" name="Google Shape;401;p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402" name="Google Shape;402;p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403" name="Google Shape;403;p8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04" name="Google Shape;404;p8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4130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411" name="Google Shape;411;p1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412" name="Google Shape;412;p1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413" name="Google Shape;413;p1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14" name="Google Shape;414;p10" descr="A diagram of a software compan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0375" y="-7700562"/>
            <a:ext cx="12192000" cy="1470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Overview of properties</a:t>
            </a:r>
            <a:endParaRPr dirty="0"/>
          </a:p>
        </p:txBody>
      </p:sp>
      <p:sp>
        <p:nvSpPr>
          <p:cNvPr id="421" name="Google Shape;421;p4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24</a:t>
            </a:fld>
            <a:endParaRPr/>
          </a:p>
        </p:txBody>
      </p:sp>
      <p:graphicFrame>
        <p:nvGraphicFramePr>
          <p:cNvPr id="422" name="Google Shape;422;p46"/>
          <p:cNvGraphicFramePr/>
          <p:nvPr/>
        </p:nvGraphicFramePr>
        <p:xfrm>
          <a:off x="1898121" y="1603373"/>
          <a:ext cx="7388725" cy="4514950"/>
        </p:xfrm>
        <a:graphic>
          <a:graphicData uri="http://schemas.openxmlformats.org/drawingml/2006/table">
            <a:tbl>
              <a:tblPr>
                <a:noFill/>
                <a:tableStyleId>{B0F963F4-3D6C-443A-B67D-8360D2AA9E58}</a:tableStyleId>
              </a:tblPr>
              <a:tblGrid>
                <a:gridCol w="24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Class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Property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Expected value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Qualification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awarding information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Awarding Opportunity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education level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ACQF levels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learning outcome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Learning Outcome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publisher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Organisation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thematic area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ISCED-F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title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String with language 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Awarding Opportunity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awarding body or note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Organisation or Note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Learning Opportunity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default language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Language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provided by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Organisation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qualification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Qualification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title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String with language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3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Learning Outcome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title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String with language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related skill or note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Skill or Note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Location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spatial code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Location code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CC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3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Organisation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location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Location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name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String with language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675" marR="11675" marT="11675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Controlled lists</a:t>
            </a:r>
            <a:endParaRPr/>
          </a:p>
        </p:txBody>
      </p:sp>
      <p:sp>
        <p:nvSpPr>
          <p:cNvPr id="429" name="Google Shape;429;p4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430" name="Google Shape;430;p48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Accreditation.</a:t>
            </a:r>
            <a:r>
              <a:rPr lang="en-GB" b="1"/>
              <a:t>type</a:t>
            </a:r>
            <a:r>
              <a:rPr lang="en-GB"/>
              <a:t> (Controlled List of Accreditation Types)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Credit Point.</a:t>
            </a:r>
            <a:r>
              <a:rPr lang="en-GB" b="1"/>
              <a:t>framework</a:t>
            </a:r>
            <a:r>
              <a:rPr lang="en-GB"/>
              <a:t> (ACQF Specific)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Learning Entitlement Specification.</a:t>
            </a:r>
            <a:r>
              <a:rPr lang="en-GB" b="1"/>
              <a:t>limit national occupation</a:t>
            </a:r>
            <a:r>
              <a:rPr lang="en-GB"/>
              <a:t> (ESCO Occupations)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Learning Opportunity.</a:t>
            </a:r>
            <a:r>
              <a:rPr lang="en-GB" b="1"/>
              <a:t> default language</a:t>
            </a:r>
            <a:r>
              <a:rPr lang="en-GB"/>
              <a:t>  (Language Named Authority List)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Learning Outcome.</a:t>
            </a:r>
            <a:r>
              <a:rPr lang="en-GB" b="1"/>
              <a:t> related skill</a:t>
            </a:r>
            <a:r>
              <a:rPr lang="en-GB"/>
              <a:t> (ESCO Skills)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Location.</a:t>
            </a:r>
            <a:r>
              <a:rPr lang="en-GB" b="1"/>
              <a:t>spatial code</a:t>
            </a:r>
            <a:r>
              <a:rPr lang="en-GB"/>
              <a:t> (Countries and Territories Authority List)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Qualification.</a:t>
            </a:r>
            <a:r>
              <a:rPr lang="en-GB" b="1"/>
              <a:t>educational level</a:t>
            </a:r>
            <a:r>
              <a:rPr lang="en-GB"/>
              <a:t> (ACQF Specific)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Qualification.</a:t>
            </a:r>
            <a:r>
              <a:rPr lang="en-GB" b="1"/>
              <a:t>thematic area</a:t>
            </a:r>
            <a:r>
              <a:rPr lang="en-GB"/>
              <a:t> (ISCED-F 2013)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67401E91-44F5-6F7E-B266-FE7DE603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>
            <a:extLst>
              <a:ext uri="{FF2B5EF4-FFF2-40B4-BE49-F238E27FC236}">
                <a16:creationId xmlns:a16="http://schemas.microsoft.com/office/drawing/2014/main" id="{26223DA7-9355-D017-EA49-8EA1EDAA57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Classes and</a:t>
            </a:r>
            <a:br>
              <a:rPr lang="en-GB" dirty="0"/>
            </a:br>
            <a:r>
              <a:rPr lang="en-GB" dirty="0"/>
              <a:t>Properties</a:t>
            </a:r>
            <a:endParaRPr dirty="0"/>
          </a:p>
        </p:txBody>
      </p:sp>
      <p:sp>
        <p:nvSpPr>
          <p:cNvPr id="382" name="Google Shape;382;p6">
            <a:extLst>
              <a:ext uri="{FF2B5EF4-FFF2-40B4-BE49-F238E27FC236}">
                <a16:creationId xmlns:a16="http://schemas.microsoft.com/office/drawing/2014/main" id="{8FA086EB-3712-5D6A-DD8F-C8AF9E5CAF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83" name="Google Shape;383;p6">
            <a:extLst>
              <a:ext uri="{FF2B5EF4-FFF2-40B4-BE49-F238E27FC236}">
                <a16:creationId xmlns:a16="http://schemas.microsoft.com/office/drawing/2014/main" id="{455EBC57-F0D5-D781-8145-ECD1EA7D9923}"/>
              </a:ext>
            </a:extLst>
          </p:cNvPr>
          <p:cNvSpPr txBox="1"/>
          <p:nvPr/>
        </p:nvSpPr>
        <p:spPr>
          <a:xfrm>
            <a:off x="352487" y="2136290"/>
            <a:ext cx="4114482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Relation to the application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6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A8E72738-29BD-2954-FF8A-6046987907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126" y="223325"/>
            <a:ext cx="5317283" cy="641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340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72EC9FD6-1266-BF04-BDEE-6D09BAA6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>
            <a:extLst>
              <a:ext uri="{FF2B5EF4-FFF2-40B4-BE49-F238E27FC236}">
                <a16:creationId xmlns:a16="http://schemas.microsoft.com/office/drawing/2014/main" id="{AF10F24C-39CF-ED70-190C-26E73EC1A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Classes and</a:t>
            </a:r>
            <a:br>
              <a:rPr lang="en-GB" dirty="0"/>
            </a:br>
            <a:r>
              <a:rPr lang="en-GB" dirty="0"/>
              <a:t>Properties</a:t>
            </a:r>
            <a:endParaRPr dirty="0"/>
          </a:p>
        </p:txBody>
      </p:sp>
      <p:sp>
        <p:nvSpPr>
          <p:cNvPr id="382" name="Google Shape;382;p6">
            <a:extLst>
              <a:ext uri="{FF2B5EF4-FFF2-40B4-BE49-F238E27FC236}">
                <a16:creationId xmlns:a16="http://schemas.microsoft.com/office/drawing/2014/main" id="{C5FDC687-C23F-0F69-EA40-84461F0664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84" name="Google Shape;384;p6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002CDB74-8E29-E70E-11A7-5C02E97837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911" y="615429"/>
            <a:ext cx="4666896" cy="562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DB3695-09FD-EBAD-CB0D-8FE026763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788" y="2014963"/>
            <a:ext cx="4791076" cy="4153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957234-5668-4AFB-B570-AA46C6E717F6}"/>
              </a:ext>
            </a:extLst>
          </p:cNvPr>
          <p:cNvSpPr/>
          <p:nvPr/>
        </p:nvSpPr>
        <p:spPr>
          <a:xfrm>
            <a:off x="8550111" y="1809946"/>
            <a:ext cx="1517716" cy="8766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DAE6A-2F8D-DADF-9B16-0FE869209952}"/>
              </a:ext>
            </a:extLst>
          </p:cNvPr>
          <p:cNvSpPr/>
          <p:nvPr/>
        </p:nvSpPr>
        <p:spPr>
          <a:xfrm>
            <a:off x="10048204" y="3205113"/>
            <a:ext cx="1517716" cy="676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4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B8F45B55-006A-1099-AE58-75398616D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>
            <a:extLst>
              <a:ext uri="{FF2B5EF4-FFF2-40B4-BE49-F238E27FC236}">
                <a16:creationId xmlns:a16="http://schemas.microsoft.com/office/drawing/2014/main" id="{BB23C4CC-2906-CE60-3E74-EA78ECB85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Classes and</a:t>
            </a:r>
            <a:br>
              <a:rPr lang="en-GB" dirty="0"/>
            </a:br>
            <a:r>
              <a:rPr lang="en-GB" dirty="0"/>
              <a:t>Properties</a:t>
            </a:r>
            <a:endParaRPr dirty="0"/>
          </a:p>
        </p:txBody>
      </p:sp>
      <p:sp>
        <p:nvSpPr>
          <p:cNvPr id="382" name="Google Shape;382;p6">
            <a:extLst>
              <a:ext uri="{FF2B5EF4-FFF2-40B4-BE49-F238E27FC236}">
                <a16:creationId xmlns:a16="http://schemas.microsoft.com/office/drawing/2014/main" id="{A85A981D-824E-10B4-B41F-C3393067E1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384" name="Google Shape;384;p6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EB86B30E-7DED-4C93-54E8-A0369B4E2D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911" y="615429"/>
            <a:ext cx="4666896" cy="562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F004C8-579D-CCED-4219-13927C627C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4788" y="2019064"/>
            <a:ext cx="4791076" cy="41454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E545D5-16A7-568A-EED3-3334D9D52932}"/>
              </a:ext>
            </a:extLst>
          </p:cNvPr>
          <p:cNvSpPr/>
          <p:nvPr/>
        </p:nvSpPr>
        <p:spPr>
          <a:xfrm>
            <a:off x="9389096" y="3753758"/>
            <a:ext cx="1271849" cy="6768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0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8CA29666-B632-CA2B-2D92-73DA18379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>
            <a:extLst>
              <a:ext uri="{FF2B5EF4-FFF2-40B4-BE49-F238E27FC236}">
                <a16:creationId xmlns:a16="http://schemas.microsoft.com/office/drawing/2014/main" id="{47A1A936-454B-861B-D508-5AF705C73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Classes and</a:t>
            </a:r>
            <a:br>
              <a:rPr lang="en-GB" dirty="0"/>
            </a:br>
            <a:r>
              <a:rPr lang="en-GB" dirty="0"/>
              <a:t>Properties</a:t>
            </a:r>
            <a:endParaRPr dirty="0"/>
          </a:p>
        </p:txBody>
      </p:sp>
      <p:sp>
        <p:nvSpPr>
          <p:cNvPr id="382" name="Google Shape;382;p6">
            <a:extLst>
              <a:ext uri="{FF2B5EF4-FFF2-40B4-BE49-F238E27FC236}">
                <a16:creationId xmlns:a16="http://schemas.microsoft.com/office/drawing/2014/main" id="{0E9DF8C1-3D23-A559-6DB1-243B1E64CB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384" name="Google Shape;384;p6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940A815D-3369-9CAB-8849-84B4A52EF9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911" y="615429"/>
            <a:ext cx="4666896" cy="562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AEEA6-5352-62E7-6EAD-087FA569AA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4788" y="2038100"/>
            <a:ext cx="4791076" cy="4107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017CD5-2DC5-E267-DCC9-88B55C9C0091}"/>
              </a:ext>
            </a:extLst>
          </p:cNvPr>
          <p:cNvSpPr/>
          <p:nvPr/>
        </p:nvSpPr>
        <p:spPr>
          <a:xfrm>
            <a:off x="8832915" y="3248322"/>
            <a:ext cx="1121019" cy="562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0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ba086b9cc_0_17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13" name="Google Shape;113;g31ba086b9cc_0_1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114" name="Google Shape;114;g31ba086b9cc_0_1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99" y="2256653"/>
            <a:ext cx="3048000" cy="1714500"/>
          </a:xfrm>
          <a:prstGeom prst="rect">
            <a:avLst/>
          </a:pr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g31ba086b9cc_0_1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9058" y="2256653"/>
            <a:ext cx="3048000" cy="1714500"/>
          </a:xfrm>
          <a:prstGeom prst="rect">
            <a:avLst/>
          </a:pr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g31ba086b9cc_0_17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6917" y="2256653"/>
            <a:ext cx="3048000" cy="1714500"/>
          </a:xfrm>
          <a:prstGeom prst="rect">
            <a:avLst/>
          </a:pr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g31ba086b9cc_0_17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199" y="4147236"/>
            <a:ext cx="3048000" cy="1714500"/>
          </a:xfrm>
          <a:prstGeom prst="rect">
            <a:avLst/>
          </a:pr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g31ba086b9cc_0_17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49058" y="4147236"/>
            <a:ext cx="3048000" cy="1714500"/>
          </a:xfrm>
          <a:prstGeom prst="rect">
            <a:avLst/>
          </a:pr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A04C5725-7E8B-5BEE-EC5B-AB22CE5DC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>
            <a:extLst>
              <a:ext uri="{FF2B5EF4-FFF2-40B4-BE49-F238E27FC236}">
                <a16:creationId xmlns:a16="http://schemas.microsoft.com/office/drawing/2014/main" id="{44E58E7E-82A7-DC54-1BB0-00AFE13083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Classes and</a:t>
            </a:r>
            <a:br>
              <a:rPr lang="en-GB" dirty="0"/>
            </a:br>
            <a:r>
              <a:rPr lang="en-GB" dirty="0"/>
              <a:t>Properties</a:t>
            </a:r>
            <a:endParaRPr dirty="0"/>
          </a:p>
        </p:txBody>
      </p:sp>
      <p:sp>
        <p:nvSpPr>
          <p:cNvPr id="382" name="Google Shape;382;p6">
            <a:extLst>
              <a:ext uri="{FF2B5EF4-FFF2-40B4-BE49-F238E27FC236}">
                <a16:creationId xmlns:a16="http://schemas.microsoft.com/office/drawing/2014/main" id="{8F64C582-5E1F-7245-4FE8-59AE048D92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84" name="Google Shape;384;p6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ABD44F2D-F89B-0CC8-6BF3-98651B953B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911" y="615429"/>
            <a:ext cx="4666896" cy="562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953B45-FC06-3CE7-FE07-89AE35CA74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4788" y="2033354"/>
            <a:ext cx="4791076" cy="4116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BC7A32-3E3B-96FC-79B8-41C44AD032DE}"/>
              </a:ext>
            </a:extLst>
          </p:cNvPr>
          <p:cNvSpPr/>
          <p:nvPr/>
        </p:nvSpPr>
        <p:spPr>
          <a:xfrm>
            <a:off x="7663992" y="3205113"/>
            <a:ext cx="1121019" cy="562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3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83094343-3339-72B5-4EDE-94F2CC2F3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>
            <a:extLst>
              <a:ext uri="{FF2B5EF4-FFF2-40B4-BE49-F238E27FC236}">
                <a16:creationId xmlns:a16="http://schemas.microsoft.com/office/drawing/2014/main" id="{E6964C0A-C0CB-1B28-E2FA-0C2538FD9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Classes and</a:t>
            </a:r>
            <a:br>
              <a:rPr lang="en-GB" dirty="0"/>
            </a:br>
            <a:r>
              <a:rPr lang="en-GB" dirty="0"/>
              <a:t>Properties</a:t>
            </a:r>
            <a:endParaRPr dirty="0"/>
          </a:p>
        </p:txBody>
      </p:sp>
      <p:sp>
        <p:nvSpPr>
          <p:cNvPr id="382" name="Google Shape;382;p6">
            <a:extLst>
              <a:ext uri="{FF2B5EF4-FFF2-40B4-BE49-F238E27FC236}">
                <a16:creationId xmlns:a16="http://schemas.microsoft.com/office/drawing/2014/main" id="{72CC0BFC-2779-4DD4-483A-47FD42B54A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84" name="Google Shape;384;p6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94858F0C-A322-383D-34B6-C9A7A051B3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911" y="615429"/>
            <a:ext cx="4666896" cy="562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704835-6B2F-6622-1C6B-FFC29479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37555" y="2033354"/>
            <a:ext cx="4265541" cy="4116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22D5B5-B24B-FA38-17E3-E3EA7318CA5E}"/>
              </a:ext>
            </a:extLst>
          </p:cNvPr>
          <p:cNvSpPr/>
          <p:nvPr/>
        </p:nvSpPr>
        <p:spPr>
          <a:xfrm>
            <a:off x="8257880" y="3790496"/>
            <a:ext cx="1121019" cy="6401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4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226E59C4-92F5-E3A1-2E93-C20ACD9A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>
            <a:extLst>
              <a:ext uri="{FF2B5EF4-FFF2-40B4-BE49-F238E27FC236}">
                <a16:creationId xmlns:a16="http://schemas.microsoft.com/office/drawing/2014/main" id="{01E23523-F06A-E6CA-85AE-75B09696E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 dirty="0"/>
              <a:t>Classes and</a:t>
            </a:r>
            <a:br>
              <a:rPr lang="en-GB" dirty="0"/>
            </a:br>
            <a:r>
              <a:rPr lang="en-GB" dirty="0"/>
              <a:t>Properties</a:t>
            </a:r>
            <a:endParaRPr dirty="0"/>
          </a:p>
        </p:txBody>
      </p:sp>
      <p:sp>
        <p:nvSpPr>
          <p:cNvPr id="382" name="Google Shape;382;p6">
            <a:extLst>
              <a:ext uri="{FF2B5EF4-FFF2-40B4-BE49-F238E27FC236}">
                <a16:creationId xmlns:a16="http://schemas.microsoft.com/office/drawing/2014/main" id="{26FF0B27-E6AA-041F-C79E-C43FE6BC8B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384" name="Google Shape;384;p6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6EF267D8-A898-8610-9E35-569027EF9D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911" y="615429"/>
            <a:ext cx="4666896" cy="562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3969E-2FB8-F07C-CDA4-D4C4BC7C2A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37555" y="2253341"/>
            <a:ext cx="4265541" cy="3676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945637-5E4B-544D-E8A2-CB70445C551E}"/>
              </a:ext>
            </a:extLst>
          </p:cNvPr>
          <p:cNvSpPr/>
          <p:nvPr/>
        </p:nvSpPr>
        <p:spPr>
          <a:xfrm>
            <a:off x="9719035" y="615428"/>
            <a:ext cx="1414021" cy="5912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436" name="Google Shape;436;p43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Break (10 minutes)</a:t>
            </a:r>
            <a:endParaRPr/>
          </a:p>
        </p:txBody>
      </p:sp>
      <p:sp>
        <p:nvSpPr>
          <p:cNvPr id="437" name="Google Shape;437;p43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05</a:t>
            </a:r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Hands-on data mapping session</a:t>
            </a:r>
            <a:endParaRPr/>
          </a:p>
        </p:txBody>
      </p:sp>
      <p:sp>
        <p:nvSpPr>
          <p:cNvPr id="444" name="Google Shape;444;p32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5.1</a:t>
            </a:r>
            <a:endParaRPr/>
          </a:p>
        </p:txBody>
      </p:sp>
      <p:sp>
        <p:nvSpPr>
          <p:cNvPr id="450" name="Google Shape;450;p34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Kick-starting the hands-on session</a:t>
            </a:r>
            <a:endParaRPr/>
          </a:p>
        </p:txBody>
      </p:sp>
      <p:sp>
        <p:nvSpPr>
          <p:cNvPr id="451" name="Google Shape;451;p34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>
            <a:spLocks noGrp="1"/>
          </p:cNvSpPr>
          <p:nvPr>
            <p:ph type="body" idx="1"/>
          </p:nvPr>
        </p:nvSpPr>
        <p:spPr>
          <a:xfrm>
            <a:off x="358361" y="2095315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41754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3750"/>
              <a:t>Text field length limit (e.g. 200 characters for LO titles)</a:t>
            </a:r>
            <a:endParaRPr sz="3750"/>
          </a:p>
          <a:p>
            <a:pPr marL="457200" lvl="0" indent="-34175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750"/>
              <a:t>Mandatory fields marked with </a:t>
            </a:r>
            <a:r>
              <a:rPr lang="en-GB" sz="3750">
                <a:solidFill>
                  <a:srgbClr val="FF0000"/>
                </a:solidFill>
              </a:rPr>
              <a:t>*</a:t>
            </a:r>
            <a:endParaRPr sz="3750">
              <a:solidFill>
                <a:srgbClr val="FF0000"/>
              </a:solidFill>
            </a:endParaRPr>
          </a:p>
          <a:p>
            <a:pPr marL="457200" lvl="0" indent="-34175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GB" sz="3750">
                <a:solidFill>
                  <a:srgbClr val="000000"/>
                </a:solidFill>
              </a:rPr>
              <a:t>Duplicate data entries</a:t>
            </a:r>
            <a:endParaRPr sz="3750">
              <a:solidFill>
                <a:srgbClr val="000000"/>
              </a:solidFill>
            </a:endParaRPr>
          </a:p>
          <a:p>
            <a:pPr marL="457200" lvl="0" indent="-34175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750"/>
              <a:t>Typical data quality mistakes</a:t>
            </a:r>
            <a:endParaRPr sz="3750"/>
          </a:p>
          <a:p>
            <a:pPr marL="914400" lvl="1" indent="-3267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250"/>
              <a:t>Description dumping</a:t>
            </a:r>
            <a:endParaRPr sz="3250"/>
          </a:p>
          <a:p>
            <a:pPr marL="914400" lvl="1" indent="-3267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250"/>
              <a:t>Avoidance of learning outcomes</a:t>
            </a:r>
            <a:endParaRPr sz="3250"/>
          </a:p>
          <a:p>
            <a:pPr marL="914400" lvl="1" indent="-3267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250"/>
              <a:t>Inpoper data model matching</a:t>
            </a:r>
            <a:endParaRPr sz="3250"/>
          </a:p>
          <a:p>
            <a:pPr marL="914400" lvl="1" indent="-3267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250"/>
              <a:t>Quality assurance</a:t>
            </a:r>
            <a:endParaRPr sz="3250"/>
          </a:p>
          <a:p>
            <a:pPr marL="914400" lvl="1" indent="-3267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250"/>
              <a:t>Providing dummy data and not removing it</a:t>
            </a:r>
            <a:endParaRPr sz="3250"/>
          </a:p>
          <a:p>
            <a:pPr marL="914400" lvl="1" indent="-32676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3250"/>
              <a:t>Minimal population of data fields</a:t>
            </a:r>
            <a:endParaRPr sz="325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338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338"/>
              <a:buNone/>
            </a:pPr>
            <a:endParaRPr/>
          </a:p>
        </p:txBody>
      </p:sp>
      <p:sp>
        <p:nvSpPr>
          <p:cNvPr id="458" name="Google Shape;458;p35"/>
          <p:cNvSpPr txBox="1">
            <a:spLocks noGrp="1"/>
          </p:cNvSpPr>
          <p:nvPr>
            <p:ph type="title"/>
          </p:nvPr>
        </p:nvSpPr>
        <p:spPr>
          <a:xfrm>
            <a:off x="362099" y="7696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Review and recap of likely errors</a:t>
            </a:r>
            <a:endParaRPr/>
          </a:p>
        </p:txBody>
      </p:sp>
      <p:sp>
        <p:nvSpPr>
          <p:cNvPr id="459" name="Google Shape;459;p3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1b482ebf87_1_30"/>
          <p:cNvSpPr txBox="1">
            <a:spLocks noGrp="1"/>
          </p:cNvSpPr>
          <p:nvPr>
            <p:ph type="body" idx="1"/>
          </p:nvPr>
        </p:nvSpPr>
        <p:spPr>
          <a:xfrm>
            <a:off x="352486" y="1656080"/>
            <a:ext cx="11605834" cy="441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AutoNum type="arabicPeriod"/>
            </a:pPr>
            <a:r>
              <a:rPr lang="en-GB" dirty="0"/>
              <a:t>Check email registration sent by </a:t>
            </a:r>
            <a:r>
              <a:rPr lang="en-GB" dirty="0" err="1">
                <a:hlinkClick r:id="rId3"/>
              </a:rPr>
              <a:t>noreply@acqf-qcp.africa</a:t>
            </a:r>
            <a:r>
              <a:rPr lang="en-GB" dirty="0"/>
              <a:t> 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en-GB" dirty="0"/>
              <a:t>Click on registration link and follow the instructions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en-GB" dirty="0"/>
              <a:t>If you did not receive an email yet, send us your email address in the chat field.</a:t>
            </a:r>
            <a:endParaRPr b="1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unito Sans"/>
              <a:buAutoNum type="arabicPeriod"/>
            </a:pPr>
            <a:r>
              <a:rPr lang="en-GB" dirty="0"/>
              <a:t>If the registration link is expired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GB" dirty="0"/>
              <a:t>Visit </a:t>
            </a:r>
            <a:r>
              <a:rPr lang="en-GB" i="0" dirty="0">
                <a:solidFill>
                  <a:srgbClr val="000000"/>
                </a:solidFill>
              </a:rPr>
              <a:t> </a:t>
            </a:r>
            <a:r>
              <a:rPr lang="en-GB" i="0" u="sng" dirty="0">
                <a:solidFill>
                  <a:schemeClr val="hlink"/>
                </a:solidFill>
                <a:hlinkClick r:id="rId4"/>
              </a:rPr>
              <a:t>https://curate.acqf-qcp.africa/</a:t>
            </a:r>
            <a:r>
              <a:rPr lang="en-GB" i="0" dirty="0">
                <a:solidFill>
                  <a:srgbClr val="000000"/>
                </a:solidFill>
              </a:rPr>
              <a:t> 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unito Sans"/>
              <a:buChar char="•"/>
            </a:pPr>
            <a:r>
              <a:rPr lang="en-GB" dirty="0">
                <a:solidFill>
                  <a:srgbClr val="000000"/>
                </a:solidFill>
              </a:rPr>
              <a:t>Click “Forgotten password”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unito Sans"/>
              <a:buChar char="•"/>
            </a:pPr>
            <a:r>
              <a:rPr lang="en-GB" dirty="0">
                <a:solidFill>
                  <a:srgbClr val="000000"/>
                </a:solidFill>
              </a:rPr>
              <a:t>Go through password recovery steps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unito Sans"/>
              <a:buChar char="•"/>
            </a:pPr>
            <a:r>
              <a:rPr lang="en-GB" dirty="0">
                <a:solidFill>
                  <a:srgbClr val="000000"/>
                </a:solidFill>
              </a:rPr>
              <a:t>Enter log-in ID from email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Font typeface="Nunito Sans"/>
              <a:buChar char="•"/>
            </a:pPr>
            <a:r>
              <a:rPr lang="en-GB" dirty="0">
                <a:solidFill>
                  <a:srgbClr val="000000"/>
                </a:solidFill>
              </a:rPr>
              <a:t>Check inbox for new email and follow the link for setting a new password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unito Sans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Log in to the platform</a:t>
            </a:r>
            <a:endParaRPr dirty="0"/>
          </a:p>
          <a:p>
            <a:pPr marL="971550" lvl="1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 dirty="0"/>
          </a:p>
        </p:txBody>
      </p:sp>
      <p:sp>
        <p:nvSpPr>
          <p:cNvPr id="466" name="Google Shape;466;g31b482ebf87_1_3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Kick-starting hands-on session</a:t>
            </a:r>
            <a:endParaRPr/>
          </a:p>
        </p:txBody>
      </p:sp>
      <p:sp>
        <p:nvSpPr>
          <p:cNvPr id="467" name="Google Shape;467;g31b482ebf87_1_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 txBox="1">
            <a:spLocks noGrp="1"/>
          </p:cNvSpPr>
          <p:nvPr>
            <p:ph type="title"/>
          </p:nvPr>
        </p:nvSpPr>
        <p:spPr>
          <a:xfrm>
            <a:off x="323275" y="654516"/>
            <a:ext cx="114678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Email invitation</a:t>
            </a:r>
            <a:endParaRPr/>
          </a:p>
        </p:txBody>
      </p:sp>
      <p:pic>
        <p:nvPicPr>
          <p:cNvPr id="473" name="Google Shape;4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3000" y="1537266"/>
            <a:ext cx="7583765" cy="482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0549" y="1409035"/>
            <a:ext cx="5228682" cy="482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eb6fcf985_1_1"/>
          <p:cNvSpPr txBox="1">
            <a:spLocks noGrp="1"/>
          </p:cNvSpPr>
          <p:nvPr>
            <p:ph type="title"/>
          </p:nvPr>
        </p:nvSpPr>
        <p:spPr>
          <a:xfrm>
            <a:off x="362100" y="522466"/>
            <a:ext cx="114678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Password recovery</a:t>
            </a:r>
            <a:endParaRPr/>
          </a:p>
        </p:txBody>
      </p:sp>
      <p:pic>
        <p:nvPicPr>
          <p:cNvPr id="480" name="Google Shape;480;g33eb6fcf985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238" y="1273491"/>
            <a:ext cx="5663525" cy="495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33eb6fcf985_1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4250" y="1273510"/>
            <a:ext cx="6249121" cy="495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33eb6fcf985_1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9600" y="1273501"/>
            <a:ext cx="7853372" cy="495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33eb6fcf985_1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4600" y="1404326"/>
            <a:ext cx="4807856" cy="495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6"/>
              <a:buNone/>
            </a:pPr>
            <a:r>
              <a:rPr lang="en-GB"/>
              <a:t>Review of data collection methods and KPIs  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5.2</a:t>
            </a:r>
            <a:endParaRPr/>
          </a:p>
        </p:txBody>
      </p:sp>
      <p:sp>
        <p:nvSpPr>
          <p:cNvPr id="500" name="Google Shape;500;p44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1808"/>
              <a:buNone/>
            </a:pPr>
            <a:r>
              <a:rPr lang="en-GB"/>
              <a:t>Follow-along demonstration of the data mapping process</a:t>
            </a:r>
            <a:endParaRPr/>
          </a:p>
        </p:txBody>
      </p:sp>
      <p:sp>
        <p:nvSpPr>
          <p:cNvPr id="501" name="Google Shape;501;p44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5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General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Learning Outcomes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Credit Points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Awarding Opportunities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Accreditation / Licensing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Learning Opportunities</a:t>
            </a:r>
            <a:endParaRPr/>
          </a:p>
        </p:txBody>
      </p:sp>
      <p:sp>
        <p:nvSpPr>
          <p:cNvPr id="519" name="Google Shape;519;p45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Six sections of the ACQF qualification</a:t>
            </a:r>
            <a:endParaRPr/>
          </a:p>
        </p:txBody>
      </p:sp>
      <p:sp>
        <p:nvSpPr>
          <p:cNvPr id="520" name="Google Shape;520;p4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3ec45357e4_2_63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Option 1: </a:t>
            </a:r>
            <a:r>
              <a:rPr lang="en-GB"/>
              <a:t>Use a qualification from your own qualification data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Option 2: </a:t>
            </a:r>
            <a:r>
              <a:rPr lang="en-GB"/>
              <a:t>Mock qualification data (link in chat)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Open your qualification now and have it available throughout this exercise (50 minutes)</a:t>
            </a:r>
            <a:endParaRPr/>
          </a:p>
        </p:txBody>
      </p:sp>
      <p:sp>
        <p:nvSpPr>
          <p:cNvPr id="527" name="Google Shape;527;g33ec45357e4_2_6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Qualification Example</a:t>
            </a:r>
            <a:endParaRPr/>
          </a:p>
        </p:txBody>
      </p:sp>
      <p:sp>
        <p:nvSpPr>
          <p:cNvPr id="528" name="Google Shape;528;g33ec45357e4_2_6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1a3f76f1a5_0_42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61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06</a:t>
            </a:r>
            <a:endParaRPr/>
          </a:p>
        </p:txBody>
      </p:sp>
      <p:sp>
        <p:nvSpPr>
          <p:cNvPr id="714" name="Google Shape;714;g31a3f76f1a5_0_42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7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Q&amp;A and closing</a:t>
            </a:r>
            <a:endParaRPr/>
          </a:p>
        </p:txBody>
      </p:sp>
      <p:sp>
        <p:nvSpPr>
          <p:cNvPr id="715" name="Google Shape;715;g31a3f76f1a5_0_42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3DD61-510B-A120-F104-DA65656D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86" y="721755"/>
            <a:ext cx="11467851" cy="1325563"/>
          </a:xfrm>
        </p:spPr>
        <p:txBody>
          <a:bodyPr/>
          <a:lstStyle/>
          <a:p>
            <a:r>
              <a:rPr lang="en-GB" dirty="0"/>
              <a:t>Questions and answers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7CCE-6C8D-CB99-0EF3-4ADBEED2C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000"/>
              </a:spcBef>
              <a:buNone/>
            </a:pPr>
            <a:r>
              <a:rPr lang="en-GB" b="0" i="0" u="none" strike="noStrike" dirty="0">
                <a:solidFill>
                  <a:srgbClr val="24282A"/>
                </a:solidFill>
                <a:effectLst/>
                <a:latin typeface="Nunito Sans" pitchFamily="2" charset="-70"/>
              </a:rPr>
              <a:t>Do you have any final questions or comments before we close?</a:t>
            </a:r>
            <a:endParaRPr lang="en-GB" sz="4000" b="0" dirty="0">
              <a:effectLst/>
            </a:endParaRPr>
          </a:p>
          <a:p>
            <a:pPr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160F0-8ECB-09E7-89BB-EA04B3475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 smtClean="0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739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d65fa69481_1_1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722" name="Google Shape;722;g2d65fa69481_1_10"/>
          <p:cNvSpPr txBox="1">
            <a:spLocks noGrp="1"/>
          </p:cNvSpPr>
          <p:nvPr>
            <p:ph type="body" idx="1"/>
          </p:nvPr>
        </p:nvSpPr>
        <p:spPr>
          <a:xfrm>
            <a:off x="359999" y="1941129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Data collection and upload (January-June 2025)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Follow-up questionnaire</a:t>
            </a: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Ongoing support by the project team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Start of initial data upload (Q1, 2025)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Report on data collection status (end of March, 2025)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Ongoing data collection and validation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dirty="0"/>
              <a:t>Report on data collection status (end of June, 2025)</a:t>
            </a:r>
            <a:endParaRPr dirty="0"/>
          </a:p>
        </p:txBody>
      </p:sp>
      <p:sp>
        <p:nvSpPr>
          <p:cNvPr id="723" name="Google Shape;723;g2d65fa69481_1_1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2"/>
          <p:cNvSpPr txBox="1">
            <a:spLocks noGrp="1"/>
          </p:cNvSpPr>
          <p:nvPr>
            <p:ph type="body" idx="1"/>
          </p:nvPr>
        </p:nvSpPr>
        <p:spPr>
          <a:xfrm>
            <a:off x="994699" y="1963490"/>
            <a:ext cx="382614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Thank you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Obrigado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400" b="1">
                <a:solidFill>
                  <a:schemeClr val="accent1"/>
                </a:solidFill>
              </a:rPr>
              <a:t>Merci</a:t>
            </a:r>
            <a:endParaRPr/>
          </a:p>
        </p:txBody>
      </p:sp>
      <p:sp>
        <p:nvSpPr>
          <p:cNvPr id="737" name="Google Shape;737;p2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46</a:t>
            </a:fld>
            <a:endParaRPr/>
          </a:p>
        </p:txBody>
      </p:sp>
      <p:pic>
        <p:nvPicPr>
          <p:cNvPr id="738" name="Google Shape;7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3821" y="370051"/>
            <a:ext cx="4116691" cy="55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22"/>
          <p:cNvSpPr txBox="1"/>
          <p:nvPr/>
        </p:nvSpPr>
        <p:spPr>
          <a:xfrm>
            <a:off x="6533821" y="6053140"/>
            <a:ext cx="411669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Credit: Eduarda Castel Branco </a:t>
            </a:r>
            <a:endParaRPr sz="11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a3f76f1a5_0_14"/>
          <p:cNvSpPr txBox="1">
            <a:spLocks noGrp="1"/>
          </p:cNvSpPr>
          <p:nvPr>
            <p:ph type="title"/>
          </p:nvPr>
        </p:nvSpPr>
        <p:spPr>
          <a:xfrm>
            <a:off x="376008" y="513770"/>
            <a:ext cx="11467800" cy="115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phase</a:t>
            </a:r>
            <a:endParaRPr/>
          </a:p>
        </p:txBody>
      </p:sp>
      <p:sp>
        <p:nvSpPr>
          <p:cNvPr id="154" name="Google Shape;154;g31a3f76f1a5_0_1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55" name="Google Shape;155;g31a3f76f1a5_0_14"/>
          <p:cNvSpPr/>
          <p:nvPr/>
        </p:nvSpPr>
        <p:spPr>
          <a:xfrm>
            <a:off x="8357457" y="2710445"/>
            <a:ext cx="2842328" cy="1103238"/>
          </a:xfrm>
          <a:prstGeom prst="chevron">
            <a:avLst>
              <a:gd name="adj" fmla="val 2075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 of initial data collection period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1a3f76f1a5_0_14"/>
          <p:cNvSpPr/>
          <p:nvPr/>
        </p:nvSpPr>
        <p:spPr>
          <a:xfrm>
            <a:off x="5635434" y="2701570"/>
            <a:ext cx="2842328" cy="1103238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collection and upload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1a3f76f1a5_0_14"/>
          <p:cNvSpPr/>
          <p:nvPr/>
        </p:nvSpPr>
        <p:spPr>
          <a:xfrm>
            <a:off x="2882023" y="2694672"/>
            <a:ext cx="2842330" cy="1103238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System and quality assurance framework set-up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1a3f76f1a5_0_14"/>
          <p:cNvSpPr/>
          <p:nvPr/>
        </p:nvSpPr>
        <p:spPr>
          <a:xfrm>
            <a:off x="570647" y="2694672"/>
            <a:ext cx="2388694" cy="1091639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Preparatory steps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g31a3f76f1a5_0_14"/>
          <p:cNvCxnSpPr/>
          <p:nvPr/>
        </p:nvCxnSpPr>
        <p:spPr>
          <a:xfrm rot="10800000">
            <a:off x="2650623" y="3774063"/>
            <a:ext cx="104" cy="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g31a3f76f1a5_0_14"/>
          <p:cNvCxnSpPr/>
          <p:nvPr/>
        </p:nvCxnSpPr>
        <p:spPr>
          <a:xfrm rot="10800000">
            <a:off x="8126058" y="3822558"/>
            <a:ext cx="10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g31a3f76f1a5_0_14"/>
          <p:cNvCxnSpPr/>
          <p:nvPr/>
        </p:nvCxnSpPr>
        <p:spPr>
          <a:xfrm rot="10800000">
            <a:off x="376216" y="3762464"/>
            <a:ext cx="10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g31a3f76f1a5_0_14"/>
          <p:cNvCxnSpPr/>
          <p:nvPr/>
        </p:nvCxnSpPr>
        <p:spPr>
          <a:xfrm rot="10800000">
            <a:off x="5442662" y="3811705"/>
            <a:ext cx="104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g31a3f76f1a5_0_14"/>
          <p:cNvCxnSpPr/>
          <p:nvPr/>
        </p:nvCxnSpPr>
        <p:spPr>
          <a:xfrm rot="10800000" flipH="1">
            <a:off x="9778621" y="3967162"/>
            <a:ext cx="227" cy="4435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g31a3f76f1a5_0_14"/>
          <p:cNvCxnSpPr/>
          <p:nvPr/>
        </p:nvCxnSpPr>
        <p:spPr>
          <a:xfrm rot="10800000" flipH="1">
            <a:off x="14571165" y="7132724"/>
            <a:ext cx="227" cy="443512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g31a3f76f1a5_0_14"/>
          <p:cNvSpPr/>
          <p:nvPr/>
        </p:nvSpPr>
        <p:spPr>
          <a:xfrm>
            <a:off x="8566682" y="4505050"/>
            <a:ext cx="2631968" cy="112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spAutoFit/>
          </a:bodyPr>
          <a:lstStyle/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status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Dataset of initially uploaded qualifications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1a3f76f1a5_0_14"/>
          <p:cNvSpPr/>
          <p:nvPr/>
        </p:nvSpPr>
        <p:spPr>
          <a:xfrm>
            <a:off x="17936635" y="10345928"/>
            <a:ext cx="2039373" cy="41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4"/>
              <a:buFont typeface="Arial"/>
              <a:buNone/>
            </a:pPr>
            <a:r>
              <a:rPr lang="en-GB" sz="2934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</a:t>
            </a:r>
            <a:endParaRPr sz="2934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g31a3f76f1a5_0_14"/>
          <p:cNvCxnSpPr/>
          <p:nvPr/>
        </p:nvCxnSpPr>
        <p:spPr>
          <a:xfrm rot="10800000" flipH="1">
            <a:off x="7056598" y="3967162"/>
            <a:ext cx="227" cy="4435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g31a3f76f1a5_0_14"/>
          <p:cNvSpPr/>
          <p:nvPr/>
        </p:nvSpPr>
        <p:spPr>
          <a:xfrm>
            <a:off x="5724354" y="4505050"/>
            <a:ext cx="2632876" cy="112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spAutoFit/>
          </a:bodyPr>
          <a:lstStyle/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Ongoing support by the project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Review of KPIs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First report on data collection status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g31a3f76f1a5_0_14"/>
          <p:cNvCxnSpPr/>
          <p:nvPr/>
        </p:nvCxnSpPr>
        <p:spPr>
          <a:xfrm rot="10800000" flipH="1">
            <a:off x="4291585" y="3942878"/>
            <a:ext cx="227" cy="4435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g31a3f76f1a5_0_14"/>
          <p:cNvSpPr/>
          <p:nvPr/>
        </p:nvSpPr>
        <p:spPr>
          <a:xfrm>
            <a:off x="2959340" y="4480766"/>
            <a:ext cx="2676093" cy="151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spAutoFit/>
          </a:bodyPr>
          <a:lstStyle/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Provision of data file template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Stakeholder webinars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Definition of KPIs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Ongoing support by the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g31a3f76f1a5_0_14"/>
          <p:cNvCxnSpPr/>
          <p:nvPr/>
        </p:nvCxnSpPr>
        <p:spPr>
          <a:xfrm rot="10800000" flipH="1">
            <a:off x="1658709" y="3931922"/>
            <a:ext cx="227" cy="4435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g31a3f76f1a5_0_14"/>
          <p:cNvSpPr/>
          <p:nvPr/>
        </p:nvSpPr>
        <p:spPr>
          <a:xfrm>
            <a:off x="326465" y="4469810"/>
            <a:ext cx="2632876" cy="151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spAutoFit/>
          </a:bodyPr>
          <a:lstStyle/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Nomination of QCP Contact persons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protocol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-9207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Dedicated mailbox: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support@acqf-qcp.africa</a:t>
            </a:r>
            <a:endParaRPr sz="1400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1a3f76f1a5_0_14"/>
          <p:cNvSpPr/>
          <p:nvPr/>
        </p:nvSpPr>
        <p:spPr>
          <a:xfrm rot="5400000">
            <a:off x="2871312" y="-89941"/>
            <a:ext cx="270686" cy="487201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1a3f76f1a5_0_14"/>
          <p:cNvSpPr/>
          <p:nvPr/>
        </p:nvSpPr>
        <p:spPr>
          <a:xfrm>
            <a:off x="674808" y="1856418"/>
            <a:ext cx="4767854" cy="36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September – December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1a3f76f1a5_0_14"/>
          <p:cNvSpPr/>
          <p:nvPr/>
        </p:nvSpPr>
        <p:spPr>
          <a:xfrm rot="5400000">
            <a:off x="8222926" y="-338782"/>
            <a:ext cx="289100" cy="535128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1a3f76f1a5_0_14"/>
          <p:cNvSpPr/>
          <p:nvPr/>
        </p:nvSpPr>
        <p:spPr>
          <a:xfrm>
            <a:off x="5750285" y="1870504"/>
            <a:ext cx="5351284" cy="36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January – July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sldNum" idx="12"/>
          </p:nvPr>
        </p:nvSpPr>
        <p:spPr>
          <a:xfrm>
            <a:off x="263285" y="6544458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6</a:t>
            </a:fld>
            <a:endParaRPr/>
          </a:p>
        </p:txBody>
      </p:sp>
      <p:grpSp>
        <p:nvGrpSpPr>
          <p:cNvPr id="183" name="Google Shape;183;p12"/>
          <p:cNvGrpSpPr/>
          <p:nvPr/>
        </p:nvGrpSpPr>
        <p:grpSpPr>
          <a:xfrm>
            <a:off x="219946" y="222155"/>
            <a:ext cx="11752107" cy="5213579"/>
            <a:chOff x="238001" y="435894"/>
            <a:chExt cx="11752107" cy="5213579"/>
          </a:xfrm>
        </p:grpSpPr>
        <p:sp>
          <p:nvSpPr>
            <p:cNvPr id="184" name="Google Shape;184;p12"/>
            <p:cNvSpPr/>
            <p:nvPr/>
          </p:nvSpPr>
          <p:spPr>
            <a:xfrm>
              <a:off x="238001" y="2559409"/>
              <a:ext cx="1898539" cy="1898539"/>
            </a:xfrm>
            <a:prstGeom prst="ellipse">
              <a:avLst/>
            </a:prstGeom>
            <a:gradFill>
              <a:gsLst>
                <a:gs pos="0">
                  <a:srgbClr val="CD9195"/>
                </a:gs>
                <a:gs pos="50000">
                  <a:srgbClr val="DDBEBF"/>
                </a:gs>
                <a:gs pos="100000">
                  <a:srgbClr val="EDDFE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10091569" y="2475092"/>
              <a:ext cx="1898539" cy="189853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12"/>
            <p:cNvGrpSpPr/>
            <p:nvPr/>
          </p:nvGrpSpPr>
          <p:grpSpPr>
            <a:xfrm>
              <a:off x="629731" y="435894"/>
              <a:ext cx="10839797" cy="5213579"/>
              <a:chOff x="593502" y="486694"/>
              <a:chExt cx="10839797" cy="5213579"/>
            </a:xfrm>
          </p:grpSpPr>
          <p:sp>
            <p:nvSpPr>
              <p:cNvPr id="187" name="Google Shape;187;p12"/>
              <p:cNvSpPr/>
              <p:nvPr/>
            </p:nvSpPr>
            <p:spPr>
              <a:xfrm>
                <a:off x="593502" y="3279907"/>
                <a:ext cx="1074511" cy="493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sz="1200" b="0" i="0" u="none" strike="noStrike" cap="non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2"/>
              <p:cNvSpPr/>
              <p:nvPr/>
            </p:nvSpPr>
            <p:spPr>
              <a:xfrm>
                <a:off x="10575919" y="3228619"/>
                <a:ext cx="857380" cy="493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upload</a:t>
                </a:r>
                <a:endParaRPr sz="1200" b="0" i="0" u="none" strike="noStrike" cap="non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9" name="Google Shape;189;p12"/>
              <p:cNvGrpSpPr/>
              <p:nvPr/>
            </p:nvGrpSpPr>
            <p:grpSpPr>
              <a:xfrm>
                <a:off x="2263690" y="486694"/>
                <a:ext cx="8051940" cy="3444389"/>
                <a:chOff x="2322580" y="828314"/>
                <a:chExt cx="8051940" cy="3444389"/>
              </a:xfrm>
            </p:grpSpPr>
            <p:grpSp>
              <p:nvGrpSpPr>
                <p:cNvPr id="190" name="Google Shape;190;p12"/>
                <p:cNvGrpSpPr/>
                <p:nvPr/>
              </p:nvGrpSpPr>
              <p:grpSpPr>
                <a:xfrm>
                  <a:off x="2322580" y="828314"/>
                  <a:ext cx="7356974" cy="3444389"/>
                  <a:chOff x="2328741" y="828313"/>
                  <a:chExt cx="7356974" cy="3444389"/>
                </a:xfrm>
              </p:grpSpPr>
              <p:grpSp>
                <p:nvGrpSpPr>
                  <p:cNvPr id="191" name="Google Shape;191;p12"/>
                  <p:cNvGrpSpPr/>
                  <p:nvPr/>
                </p:nvGrpSpPr>
                <p:grpSpPr>
                  <a:xfrm>
                    <a:off x="2328741" y="1713325"/>
                    <a:ext cx="7356974" cy="2559377"/>
                    <a:chOff x="4495813" y="2956254"/>
                    <a:chExt cx="6301671" cy="2192254"/>
                  </a:xfrm>
                </p:grpSpPr>
                <p:sp>
                  <p:nvSpPr>
                    <p:cNvPr id="192" name="Google Shape;192;p12"/>
                    <p:cNvSpPr/>
                    <p:nvPr/>
                  </p:nvSpPr>
                  <p:spPr>
                    <a:xfrm>
                      <a:off x="4495813" y="3205284"/>
                      <a:ext cx="1626209" cy="1071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236" extrusionOk="0">
                          <a:moveTo>
                            <a:pt x="357" y="13"/>
                          </a:moveTo>
                          <a:cubicBezTo>
                            <a:pt x="314" y="0"/>
                            <a:pt x="314" y="0"/>
                            <a:pt x="314" y="0"/>
                          </a:cubicBezTo>
                          <a:cubicBezTo>
                            <a:pt x="317" y="12"/>
                            <a:pt x="317" y="12"/>
                            <a:pt x="317" y="12"/>
                          </a:cubicBezTo>
                          <a:cubicBezTo>
                            <a:pt x="277" y="25"/>
                            <a:pt x="224" y="54"/>
                            <a:pt x="178" y="113"/>
                          </a:cubicBezTo>
                          <a:cubicBezTo>
                            <a:pt x="131" y="174"/>
                            <a:pt x="66" y="213"/>
                            <a:pt x="0" y="220"/>
                          </a:cubicBezTo>
                          <a:cubicBezTo>
                            <a:pt x="1" y="236"/>
                            <a:pt x="1" y="236"/>
                            <a:pt x="1" y="236"/>
                          </a:cubicBezTo>
                          <a:cubicBezTo>
                            <a:pt x="72" y="229"/>
                            <a:pt x="142" y="188"/>
                            <a:pt x="191" y="124"/>
                          </a:cubicBezTo>
                          <a:cubicBezTo>
                            <a:pt x="235" y="68"/>
                            <a:pt x="283" y="41"/>
                            <a:pt x="321" y="29"/>
                          </a:cubicBezTo>
                          <a:cubicBezTo>
                            <a:pt x="324" y="44"/>
                            <a:pt x="324" y="44"/>
                            <a:pt x="324" y="44"/>
                          </a:cubicBezTo>
                          <a:lnTo>
                            <a:pt x="357" y="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D9195"/>
                        </a:gs>
                        <a:gs pos="50000">
                          <a:srgbClr val="DDBEBF"/>
                        </a:gs>
                        <a:gs pos="100000">
                          <a:srgbClr val="EDDFE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193" name="Google Shape;193;p12"/>
                    <p:cNvSpPr/>
                    <p:nvPr/>
                  </p:nvSpPr>
                  <p:spPr>
                    <a:xfrm>
                      <a:off x="10128518" y="4468923"/>
                      <a:ext cx="668966" cy="679585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194" name="Google Shape;194;p12"/>
                    <p:cNvSpPr/>
                    <p:nvPr/>
                  </p:nvSpPr>
                  <p:spPr>
                    <a:xfrm>
                      <a:off x="8411616" y="3366930"/>
                      <a:ext cx="678257" cy="670294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rgbClr val="92D05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195" name="Google Shape;195;p12"/>
                    <p:cNvSpPr/>
                    <p:nvPr/>
                  </p:nvSpPr>
                  <p:spPr>
                    <a:xfrm>
                      <a:off x="6201383" y="2956254"/>
                      <a:ext cx="668966" cy="670294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9050" cap="flat" cmpd="sng">
                      <a:solidFill>
                        <a:schemeClr val="accent3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82875" tIns="91425" rIns="182875" bIns="914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</p:grpSp>
              <p:sp>
                <p:nvSpPr>
                  <p:cNvPr id="196" name="Google Shape;196;p12"/>
                  <p:cNvSpPr/>
                  <p:nvPr/>
                </p:nvSpPr>
                <p:spPr>
                  <a:xfrm>
                    <a:off x="3733209" y="828313"/>
                    <a:ext cx="2814244" cy="8265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3"/>
                      </a:buClr>
                      <a:buSzPts val="1600"/>
                      <a:buFont typeface="Arial"/>
                      <a:buNone/>
                    </a:pPr>
                    <a:r>
                      <a:rPr lang="en-GB" sz="1600" b="1" i="0" u="none" strike="noStrike" cap="none">
                        <a:solidFill>
                          <a:schemeClr val="accent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Manual data upload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Ideal for countries without established digital qualification databases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lang="en-GB" sz="1100" b="0" i="0" u="none" strike="noStrike" cap="non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Supports those with only document storage (e.g. PDFs)</a:t>
                    </a:r>
                    <a:endParaRPr sz="11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197" name="Google Shape;197;p12"/>
                <p:cNvSpPr/>
                <p:nvPr/>
              </p:nvSpPr>
              <p:spPr>
                <a:xfrm>
                  <a:off x="6894138" y="1427566"/>
                  <a:ext cx="2814243" cy="7737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92D050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>
                      <a:solidFill>
                        <a:srgbClr val="92D050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QCP Curator interface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2625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Authorised stakeholder fills required information of qualifications individually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98" name="Google Shape;198;p12"/>
                <p:cNvSpPr/>
                <p:nvPr/>
              </p:nvSpPr>
              <p:spPr>
                <a:xfrm>
                  <a:off x="8592210" y="2687277"/>
                  <a:ext cx="1782310" cy="992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600"/>
                    <a:buFont typeface="Arial"/>
                    <a:buNone/>
                  </a:pPr>
                  <a:r>
                    <a:rPr lang="en-GB" sz="1600" b="1" i="0" u="none" strike="noStrike" cap="none" dirty="0">
                      <a:solidFill>
                        <a:schemeClr val="accent1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Quality assurance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 dirty="0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Internal review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GB" sz="1200" b="0" i="0" u="none" strike="noStrike" cap="none" dirty="0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Publication capabilities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 dirty="0">
                    <a:solidFill>
                      <a:schemeClr val="accent1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  <a:p>
                  <a:pPr marL="0" marR="0" lvl="0" indent="0" algn="l" rtl="0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endParaRPr sz="1600" b="1" i="0" u="none" strike="noStrike" cap="none" dirty="0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99" name="Google Shape;199;p12"/>
                <p:cNvSpPr/>
                <p:nvPr/>
              </p:nvSpPr>
              <p:spPr>
                <a:xfrm rot="10097624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2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201;p12"/>
              <p:cNvGrpSpPr/>
              <p:nvPr/>
            </p:nvGrpSpPr>
            <p:grpSpPr>
              <a:xfrm rot="10800000" flipH="1">
                <a:off x="2263691" y="3742237"/>
                <a:ext cx="6403471" cy="1958036"/>
                <a:chOff x="2322580" y="1713327"/>
                <a:chExt cx="6403471" cy="1957575"/>
              </a:xfrm>
            </p:grpSpPr>
            <p:grpSp>
              <p:nvGrpSpPr>
                <p:cNvPr id="202" name="Google Shape;202;p12"/>
                <p:cNvGrpSpPr/>
                <p:nvPr/>
              </p:nvGrpSpPr>
              <p:grpSpPr>
                <a:xfrm>
                  <a:off x="2322580" y="1713327"/>
                  <a:ext cx="5363400" cy="1541648"/>
                  <a:chOff x="4495813" y="2956254"/>
                  <a:chExt cx="4594060" cy="1320510"/>
                </a:xfrm>
              </p:grpSpPr>
              <p:sp>
                <p:nvSpPr>
                  <p:cNvPr id="203" name="Google Shape;203;p12"/>
                  <p:cNvSpPr/>
                  <p:nvPr/>
                </p:nvSpPr>
                <p:spPr>
                  <a:xfrm>
                    <a:off x="4495813" y="3205284"/>
                    <a:ext cx="1626209" cy="107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236" extrusionOk="0">
                        <a:moveTo>
                          <a:pt x="357" y="13"/>
                        </a:moveTo>
                        <a:cubicBezTo>
                          <a:pt x="314" y="0"/>
                          <a:pt x="314" y="0"/>
                          <a:pt x="314" y="0"/>
                        </a:cubicBezTo>
                        <a:cubicBezTo>
                          <a:pt x="317" y="12"/>
                          <a:pt x="317" y="12"/>
                          <a:pt x="317" y="12"/>
                        </a:cubicBezTo>
                        <a:cubicBezTo>
                          <a:pt x="277" y="25"/>
                          <a:pt x="224" y="54"/>
                          <a:pt x="178" y="113"/>
                        </a:cubicBezTo>
                        <a:cubicBezTo>
                          <a:pt x="131" y="174"/>
                          <a:pt x="66" y="213"/>
                          <a:pt x="0" y="220"/>
                        </a:cubicBezTo>
                        <a:cubicBezTo>
                          <a:pt x="1" y="236"/>
                          <a:pt x="1" y="236"/>
                          <a:pt x="1" y="236"/>
                        </a:cubicBezTo>
                        <a:cubicBezTo>
                          <a:pt x="72" y="229"/>
                          <a:pt x="142" y="188"/>
                          <a:pt x="191" y="124"/>
                        </a:cubicBezTo>
                        <a:cubicBezTo>
                          <a:pt x="235" y="68"/>
                          <a:pt x="283" y="41"/>
                          <a:pt x="321" y="29"/>
                        </a:cubicBezTo>
                        <a:cubicBezTo>
                          <a:pt x="324" y="44"/>
                          <a:pt x="324" y="44"/>
                          <a:pt x="324" y="44"/>
                        </a:cubicBezTo>
                        <a:lnTo>
                          <a:pt x="357" y="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D9195"/>
                      </a:gs>
                      <a:gs pos="50000">
                        <a:srgbClr val="DDBEBF"/>
                      </a:gs>
                      <a:gs pos="100000">
                        <a:srgbClr val="EDDFE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04" name="Google Shape;204;p12"/>
                  <p:cNvSpPr/>
                  <p:nvPr/>
                </p:nvSpPr>
                <p:spPr>
                  <a:xfrm>
                    <a:off x="8411616" y="3366930"/>
                    <a:ext cx="678257" cy="670294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92D05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05" name="Google Shape;205;p12"/>
                  <p:cNvSpPr/>
                  <p:nvPr/>
                </p:nvSpPr>
                <p:spPr>
                  <a:xfrm>
                    <a:off x="6201383" y="2956254"/>
                    <a:ext cx="668966" cy="670294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accent3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75" tIns="91425" rIns="182875" bIns="9142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06" name="Google Shape;206;p12"/>
                <p:cNvSpPr/>
                <p:nvPr/>
              </p:nvSpPr>
              <p:spPr>
                <a:xfrm rot="10097624">
                  <a:off x="5256880" y="1856978"/>
                  <a:ext cx="1512689" cy="943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12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37" extrusionOk="0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82875" tIns="91425" rIns="18287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endParaRPr sz="4800" b="0" i="0" u="none" strike="noStrike" cap="non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08" name="Google Shape;208;p12"/>
          <p:cNvSpPr/>
          <p:nvPr/>
        </p:nvSpPr>
        <p:spPr>
          <a:xfrm>
            <a:off x="3686332" y="5546357"/>
            <a:ext cx="2814244" cy="8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3"/>
                </a:solidFill>
                <a:latin typeface="Nunito Sans"/>
                <a:ea typeface="Nunito Sans"/>
                <a:cs typeface="Nunito Sans"/>
                <a:sym typeface="Nunito Sans"/>
              </a:rPr>
              <a:t>Automatic data upload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Designed for existing databases wanting public access via the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Data is managed as full "sets“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28262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6890968" y="5083958"/>
            <a:ext cx="2814243" cy="65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92D050"/>
                </a:solidFill>
                <a:latin typeface="Nunito Sans"/>
                <a:ea typeface="Nunito Sans"/>
                <a:cs typeface="Nunito Sans"/>
                <a:sym typeface="Nunito Sans"/>
              </a:rPr>
              <a:t>Data preparation and import via in-built QCP feature 	</a:t>
            </a:r>
            <a:endParaRPr sz="1600" b="1" i="0" u="none" strike="noStrike" cap="none" dirty="0">
              <a:solidFill>
                <a:srgbClr val="92D05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117D9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0" name="Google Shape;210;p12"/>
          <p:cNvSpPr/>
          <p:nvPr/>
        </p:nvSpPr>
        <p:spPr>
          <a:xfrm rot="10800000" flipH="1">
            <a:off x="9740563" y="3216572"/>
            <a:ext cx="280901" cy="1154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9096765" y="2987528"/>
            <a:ext cx="303152" cy="479318"/>
          </a:xfrm>
          <a:custGeom>
            <a:avLst/>
            <a:gdLst/>
            <a:ahLst/>
            <a:cxnLst/>
            <a:rect l="l" t="t" r="r" b="b"/>
            <a:pathLst>
              <a:path w="392" h="620" extrusionOk="0">
                <a:moveTo>
                  <a:pt x="341" y="305"/>
                </a:moveTo>
                <a:cubicBezTo>
                  <a:pt x="345" y="308"/>
                  <a:pt x="345" y="313"/>
                  <a:pt x="341" y="317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0" y="481"/>
                  <a:pt x="178" y="482"/>
                  <a:pt x="175" y="482"/>
                </a:cubicBezTo>
                <a:cubicBezTo>
                  <a:pt x="175" y="482"/>
                  <a:pt x="175" y="482"/>
                  <a:pt x="175" y="482"/>
                </a:cubicBezTo>
                <a:cubicBezTo>
                  <a:pt x="173" y="482"/>
                  <a:pt x="171" y="481"/>
                  <a:pt x="170" y="479"/>
                </a:cubicBezTo>
                <a:cubicBezTo>
                  <a:pt x="76" y="385"/>
                  <a:pt x="76" y="385"/>
                  <a:pt x="76" y="385"/>
                </a:cubicBezTo>
                <a:cubicBezTo>
                  <a:pt x="73" y="382"/>
                  <a:pt x="73" y="377"/>
                  <a:pt x="76" y="374"/>
                </a:cubicBezTo>
                <a:cubicBezTo>
                  <a:pt x="79" y="371"/>
                  <a:pt x="84" y="371"/>
                  <a:pt x="87" y="37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330" y="305"/>
                  <a:pt x="330" y="305"/>
                  <a:pt x="330" y="305"/>
                </a:cubicBezTo>
                <a:cubicBezTo>
                  <a:pt x="333" y="302"/>
                  <a:pt x="338" y="302"/>
                  <a:pt x="341" y="305"/>
                </a:cubicBezTo>
                <a:close/>
                <a:moveTo>
                  <a:pt x="392" y="143"/>
                </a:moveTo>
                <a:cubicBezTo>
                  <a:pt x="392" y="585"/>
                  <a:pt x="392" y="585"/>
                  <a:pt x="392" y="585"/>
                </a:cubicBezTo>
                <a:cubicBezTo>
                  <a:pt x="392" y="604"/>
                  <a:pt x="376" y="620"/>
                  <a:pt x="357" y="62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16" y="620"/>
                  <a:pt x="0" y="604"/>
                  <a:pt x="0" y="58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23"/>
                  <a:pt x="16" y="107"/>
                  <a:pt x="35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0" y="82"/>
                  <a:pt x="86" y="66"/>
                  <a:pt x="105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22"/>
                  <a:pt x="155" y="0"/>
                  <a:pt x="182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45" y="0"/>
                  <a:pt x="267" y="22"/>
                  <a:pt x="267" y="48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94" y="66"/>
                  <a:pt x="294" y="66"/>
                  <a:pt x="294" y="66"/>
                </a:cubicBezTo>
                <a:cubicBezTo>
                  <a:pt x="314" y="66"/>
                  <a:pt x="330" y="82"/>
                  <a:pt x="330" y="102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57" y="107"/>
                  <a:pt x="357" y="107"/>
                  <a:pt x="357" y="107"/>
                </a:cubicBezTo>
                <a:cubicBezTo>
                  <a:pt x="376" y="107"/>
                  <a:pt x="392" y="123"/>
                  <a:pt x="392" y="143"/>
                </a:cubicBezTo>
                <a:close/>
                <a:moveTo>
                  <a:pt x="86" y="129"/>
                </a:moveTo>
                <a:cubicBezTo>
                  <a:pt x="86" y="139"/>
                  <a:pt x="95" y="148"/>
                  <a:pt x="105" y="148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305" y="148"/>
                  <a:pt x="314" y="139"/>
                  <a:pt x="314" y="129"/>
                </a:cubicBezTo>
                <a:cubicBezTo>
                  <a:pt x="314" y="102"/>
                  <a:pt x="314" y="102"/>
                  <a:pt x="314" y="102"/>
                </a:cubicBezTo>
                <a:cubicBezTo>
                  <a:pt x="314" y="91"/>
                  <a:pt x="305" y="82"/>
                  <a:pt x="294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4" y="82"/>
                  <a:pt x="251" y="79"/>
                  <a:pt x="251" y="74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1" y="30"/>
                  <a:pt x="236" y="16"/>
                  <a:pt x="218" y="16"/>
                </a:cubicBezTo>
                <a:cubicBezTo>
                  <a:pt x="182" y="16"/>
                  <a:pt x="182" y="16"/>
                  <a:pt x="182" y="16"/>
                </a:cubicBezTo>
                <a:cubicBezTo>
                  <a:pt x="164" y="16"/>
                  <a:pt x="149" y="30"/>
                  <a:pt x="149" y="48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9"/>
                  <a:pt x="146" y="82"/>
                  <a:pt x="141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95" y="82"/>
                  <a:pt x="86" y="91"/>
                  <a:pt x="86" y="102"/>
                </a:cubicBezTo>
                <a:lnTo>
                  <a:pt x="86" y="129"/>
                </a:lnTo>
                <a:close/>
                <a:moveTo>
                  <a:pt x="376" y="143"/>
                </a:moveTo>
                <a:cubicBezTo>
                  <a:pt x="376" y="132"/>
                  <a:pt x="368" y="123"/>
                  <a:pt x="357" y="123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48"/>
                  <a:pt x="314" y="164"/>
                  <a:pt x="294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86" y="164"/>
                  <a:pt x="70" y="148"/>
                  <a:pt x="70" y="129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24" y="123"/>
                  <a:pt x="16" y="132"/>
                  <a:pt x="16" y="143"/>
                </a:cubicBezTo>
                <a:cubicBezTo>
                  <a:pt x="16" y="585"/>
                  <a:pt x="16" y="585"/>
                  <a:pt x="16" y="585"/>
                </a:cubicBezTo>
                <a:cubicBezTo>
                  <a:pt x="16" y="596"/>
                  <a:pt x="24" y="604"/>
                  <a:pt x="35" y="604"/>
                </a:cubicBezTo>
                <a:cubicBezTo>
                  <a:pt x="357" y="604"/>
                  <a:pt x="357" y="604"/>
                  <a:pt x="357" y="604"/>
                </a:cubicBezTo>
                <a:cubicBezTo>
                  <a:pt x="368" y="604"/>
                  <a:pt x="376" y="596"/>
                  <a:pt x="376" y="585"/>
                </a:cubicBezTo>
                <a:lnTo>
                  <a:pt x="376" y="143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7178489" y="1678621"/>
            <a:ext cx="129964" cy="593291"/>
          </a:xfrm>
          <a:custGeom>
            <a:avLst/>
            <a:gdLst/>
            <a:ahLst/>
            <a:cxnLst/>
            <a:rect l="l" t="t" r="r" b="b"/>
            <a:pathLst>
              <a:path w="158" h="718" extrusionOk="0">
                <a:moveTo>
                  <a:pt x="117" y="61"/>
                </a:move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7" y="0"/>
                  <a:pt x="9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1" y="0"/>
                  <a:pt x="41" y="10"/>
                  <a:pt x="41" y="23"/>
                </a:cubicBezTo>
                <a:cubicBezTo>
                  <a:pt x="41" y="61"/>
                  <a:pt x="41" y="61"/>
                  <a:pt x="41" y="61"/>
                </a:cubicBezTo>
                <a:cubicBezTo>
                  <a:pt x="18" y="62"/>
                  <a:pt x="0" y="81"/>
                  <a:pt x="0" y="1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605"/>
                  <a:pt x="0" y="606"/>
                  <a:pt x="1" y="607"/>
                </a:cubicBezTo>
                <a:cubicBezTo>
                  <a:pt x="73" y="715"/>
                  <a:pt x="73" y="715"/>
                  <a:pt x="73" y="715"/>
                </a:cubicBezTo>
                <a:cubicBezTo>
                  <a:pt x="75" y="717"/>
                  <a:pt x="77" y="718"/>
                  <a:pt x="79" y="718"/>
                </a:cubicBezTo>
                <a:cubicBezTo>
                  <a:pt x="81" y="718"/>
                  <a:pt x="84" y="717"/>
                  <a:pt x="85" y="715"/>
                </a:cubicBezTo>
                <a:cubicBezTo>
                  <a:pt x="157" y="607"/>
                  <a:pt x="157" y="607"/>
                  <a:pt x="157" y="607"/>
                </a:cubicBezTo>
                <a:cubicBezTo>
                  <a:pt x="158" y="606"/>
                  <a:pt x="158" y="605"/>
                  <a:pt x="158" y="604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8" y="81"/>
                  <a:pt x="140" y="62"/>
                  <a:pt x="117" y="61"/>
                </a:cubicBezTo>
                <a:close/>
                <a:moveTo>
                  <a:pt x="55" y="23"/>
                </a:moveTo>
                <a:cubicBezTo>
                  <a:pt x="55" y="18"/>
                  <a:pt x="59" y="14"/>
                  <a:pt x="64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9" y="14"/>
                  <a:pt x="103" y="18"/>
                  <a:pt x="103" y="23"/>
                </a:cubicBezTo>
                <a:cubicBezTo>
                  <a:pt x="103" y="339"/>
                  <a:pt x="103" y="339"/>
                  <a:pt x="103" y="339"/>
                </a:cubicBezTo>
                <a:cubicBezTo>
                  <a:pt x="103" y="344"/>
                  <a:pt x="99" y="348"/>
                  <a:pt x="95" y="348"/>
                </a:cubicBezTo>
                <a:cubicBezTo>
                  <a:pt x="64" y="348"/>
                  <a:pt x="64" y="348"/>
                  <a:pt x="64" y="348"/>
                </a:cubicBezTo>
                <a:cubicBezTo>
                  <a:pt x="59" y="348"/>
                  <a:pt x="55" y="344"/>
                  <a:pt x="55" y="339"/>
                </a:cubicBezTo>
                <a:lnTo>
                  <a:pt x="55" y="23"/>
                </a:lnTo>
                <a:close/>
                <a:moveTo>
                  <a:pt x="144" y="601"/>
                </a:moveTo>
                <a:cubicBezTo>
                  <a:pt x="79" y="698"/>
                  <a:pt x="79" y="698"/>
                  <a:pt x="79" y="698"/>
                </a:cubicBezTo>
                <a:cubicBezTo>
                  <a:pt x="14" y="601"/>
                  <a:pt x="14" y="601"/>
                  <a:pt x="14" y="601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88"/>
                  <a:pt x="26" y="76"/>
                  <a:pt x="41" y="75"/>
                </a:cubicBezTo>
                <a:cubicBezTo>
                  <a:pt x="41" y="339"/>
                  <a:pt x="41" y="339"/>
                  <a:pt x="41" y="339"/>
                </a:cubicBezTo>
                <a:cubicBezTo>
                  <a:pt x="41" y="352"/>
                  <a:pt x="51" y="362"/>
                  <a:pt x="64" y="362"/>
                </a:cubicBezTo>
                <a:cubicBezTo>
                  <a:pt x="95" y="362"/>
                  <a:pt x="95" y="362"/>
                  <a:pt x="95" y="362"/>
                </a:cubicBezTo>
                <a:cubicBezTo>
                  <a:pt x="107" y="362"/>
                  <a:pt x="117" y="352"/>
                  <a:pt x="117" y="33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32" y="76"/>
                  <a:pt x="144" y="88"/>
                  <a:pt x="144" y="104"/>
                </a:cubicBezTo>
                <a:lnTo>
                  <a:pt x="144" y="601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6945181" y="4456390"/>
            <a:ext cx="488971" cy="217769"/>
          </a:xfrm>
          <a:custGeom>
            <a:avLst/>
            <a:gdLst/>
            <a:ahLst/>
            <a:cxnLst/>
            <a:rect l="l" t="t" r="r" b="b"/>
            <a:pathLst>
              <a:path w="869" h="384" extrusionOk="0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4464262" y="4787254"/>
            <a:ext cx="381509" cy="517572"/>
          </a:xfrm>
          <a:custGeom>
            <a:avLst/>
            <a:gdLst/>
            <a:ahLst/>
            <a:cxnLst/>
            <a:rect l="l" t="t" r="r" b="b"/>
            <a:pathLst>
              <a:path w="509" h="690" extrusionOk="0">
                <a:moveTo>
                  <a:pt x="277" y="176"/>
                </a:moveTo>
                <a:cubicBezTo>
                  <a:pt x="284" y="169"/>
                  <a:pt x="289" y="160"/>
                  <a:pt x="289" y="149"/>
                </a:cubicBezTo>
                <a:cubicBezTo>
                  <a:pt x="289" y="129"/>
                  <a:pt x="273" y="113"/>
                  <a:pt x="253" y="113"/>
                </a:cubicBezTo>
                <a:cubicBezTo>
                  <a:pt x="233" y="113"/>
                  <a:pt x="217" y="129"/>
                  <a:pt x="217" y="149"/>
                </a:cubicBezTo>
                <a:cubicBezTo>
                  <a:pt x="217" y="161"/>
                  <a:pt x="223" y="171"/>
                  <a:pt x="231" y="177"/>
                </a:cubicBezTo>
                <a:cubicBezTo>
                  <a:pt x="142" y="464"/>
                  <a:pt x="142" y="464"/>
                  <a:pt x="142" y="464"/>
                </a:cubicBezTo>
                <a:cubicBezTo>
                  <a:pt x="141" y="465"/>
                  <a:pt x="140" y="467"/>
                  <a:pt x="140" y="469"/>
                </a:cubicBezTo>
                <a:cubicBezTo>
                  <a:pt x="140" y="470"/>
                  <a:pt x="140" y="471"/>
                  <a:pt x="140" y="47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3" y="685"/>
                  <a:pt x="75" y="689"/>
                  <a:pt x="79" y="690"/>
                </a:cubicBezTo>
                <a:cubicBezTo>
                  <a:pt x="80" y="690"/>
                  <a:pt x="81" y="690"/>
                  <a:pt x="81" y="690"/>
                </a:cubicBezTo>
                <a:cubicBezTo>
                  <a:pt x="84" y="690"/>
                  <a:pt x="87" y="688"/>
                  <a:pt x="88" y="685"/>
                </a:cubicBezTo>
                <a:cubicBezTo>
                  <a:pt x="108" y="622"/>
                  <a:pt x="108" y="622"/>
                  <a:pt x="108" y="622"/>
                </a:cubicBezTo>
                <a:cubicBezTo>
                  <a:pt x="401" y="622"/>
                  <a:pt x="401" y="622"/>
                  <a:pt x="401" y="622"/>
                </a:cubicBezTo>
                <a:cubicBezTo>
                  <a:pt x="421" y="685"/>
                  <a:pt x="421" y="685"/>
                  <a:pt x="421" y="685"/>
                </a:cubicBezTo>
                <a:cubicBezTo>
                  <a:pt x="422" y="688"/>
                  <a:pt x="425" y="690"/>
                  <a:pt x="428" y="690"/>
                </a:cubicBezTo>
                <a:cubicBezTo>
                  <a:pt x="428" y="690"/>
                  <a:pt x="429" y="690"/>
                  <a:pt x="430" y="690"/>
                </a:cubicBezTo>
                <a:cubicBezTo>
                  <a:pt x="433" y="689"/>
                  <a:pt x="435" y="685"/>
                  <a:pt x="434" y="681"/>
                </a:cubicBezTo>
                <a:lnTo>
                  <a:pt x="277" y="176"/>
                </a:lnTo>
                <a:close/>
                <a:moveTo>
                  <a:pt x="189" y="362"/>
                </a:moveTo>
                <a:cubicBezTo>
                  <a:pt x="320" y="362"/>
                  <a:pt x="320" y="362"/>
                  <a:pt x="320" y="362"/>
                </a:cubicBezTo>
                <a:cubicBezTo>
                  <a:pt x="351" y="462"/>
                  <a:pt x="351" y="462"/>
                  <a:pt x="351" y="462"/>
                </a:cubicBezTo>
                <a:cubicBezTo>
                  <a:pt x="157" y="462"/>
                  <a:pt x="157" y="462"/>
                  <a:pt x="157" y="462"/>
                </a:cubicBezTo>
                <a:lnTo>
                  <a:pt x="189" y="362"/>
                </a:lnTo>
                <a:close/>
                <a:moveTo>
                  <a:pt x="219" y="265"/>
                </a:moveTo>
                <a:cubicBezTo>
                  <a:pt x="290" y="265"/>
                  <a:pt x="290" y="265"/>
                  <a:pt x="290" y="265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193" y="348"/>
                  <a:pt x="193" y="348"/>
                  <a:pt x="193" y="348"/>
                </a:cubicBezTo>
                <a:lnTo>
                  <a:pt x="219" y="265"/>
                </a:lnTo>
                <a:close/>
                <a:moveTo>
                  <a:pt x="253" y="127"/>
                </a:moveTo>
                <a:cubicBezTo>
                  <a:pt x="265" y="127"/>
                  <a:pt x="275" y="137"/>
                  <a:pt x="275" y="149"/>
                </a:cubicBezTo>
                <a:cubicBezTo>
                  <a:pt x="275" y="161"/>
                  <a:pt x="265" y="171"/>
                  <a:pt x="253" y="171"/>
                </a:cubicBezTo>
                <a:cubicBezTo>
                  <a:pt x="250" y="171"/>
                  <a:pt x="248" y="170"/>
                  <a:pt x="245" y="169"/>
                </a:cubicBezTo>
                <a:cubicBezTo>
                  <a:pt x="244" y="168"/>
                  <a:pt x="243" y="168"/>
                  <a:pt x="242" y="167"/>
                </a:cubicBezTo>
                <a:cubicBezTo>
                  <a:pt x="242" y="167"/>
                  <a:pt x="241" y="167"/>
                  <a:pt x="241" y="167"/>
                </a:cubicBezTo>
                <a:cubicBezTo>
                  <a:pt x="235" y="163"/>
                  <a:pt x="231" y="156"/>
                  <a:pt x="231" y="149"/>
                </a:cubicBezTo>
                <a:cubicBezTo>
                  <a:pt x="231" y="137"/>
                  <a:pt x="241" y="127"/>
                  <a:pt x="253" y="127"/>
                </a:cubicBezTo>
                <a:close/>
                <a:moveTo>
                  <a:pt x="253" y="185"/>
                </a:moveTo>
                <a:cubicBezTo>
                  <a:pt x="257" y="185"/>
                  <a:pt x="261" y="184"/>
                  <a:pt x="264" y="183"/>
                </a:cubicBezTo>
                <a:cubicBezTo>
                  <a:pt x="286" y="251"/>
                  <a:pt x="286" y="251"/>
                  <a:pt x="286" y="251"/>
                </a:cubicBezTo>
                <a:cubicBezTo>
                  <a:pt x="223" y="251"/>
                  <a:pt x="223" y="251"/>
                  <a:pt x="223" y="251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47" y="184"/>
                  <a:pt x="250" y="185"/>
                  <a:pt x="253" y="185"/>
                </a:cubicBezTo>
                <a:close/>
                <a:moveTo>
                  <a:pt x="112" y="608"/>
                </a:moveTo>
                <a:cubicBezTo>
                  <a:pt x="153" y="476"/>
                  <a:pt x="153" y="476"/>
                  <a:pt x="153" y="476"/>
                </a:cubicBezTo>
                <a:cubicBezTo>
                  <a:pt x="356" y="476"/>
                  <a:pt x="356" y="476"/>
                  <a:pt x="356" y="476"/>
                </a:cubicBezTo>
                <a:cubicBezTo>
                  <a:pt x="397" y="608"/>
                  <a:pt x="397" y="608"/>
                  <a:pt x="397" y="608"/>
                </a:cubicBezTo>
                <a:lnTo>
                  <a:pt x="112" y="608"/>
                </a:lnTo>
                <a:close/>
                <a:moveTo>
                  <a:pt x="56" y="284"/>
                </a:moveTo>
                <a:cubicBezTo>
                  <a:pt x="59" y="287"/>
                  <a:pt x="58" y="291"/>
                  <a:pt x="55" y="294"/>
                </a:cubicBezTo>
                <a:cubicBezTo>
                  <a:pt x="53" y="294"/>
                  <a:pt x="52" y="295"/>
                  <a:pt x="51" y="295"/>
                </a:cubicBezTo>
                <a:cubicBezTo>
                  <a:pt x="49" y="295"/>
                  <a:pt x="46" y="294"/>
                  <a:pt x="45" y="292"/>
                </a:cubicBezTo>
                <a:cubicBezTo>
                  <a:pt x="15" y="249"/>
                  <a:pt x="0" y="199"/>
                  <a:pt x="0" y="147"/>
                </a:cubicBezTo>
                <a:cubicBezTo>
                  <a:pt x="0" y="96"/>
                  <a:pt x="15" y="47"/>
                  <a:pt x="43" y="5"/>
                </a:cubicBezTo>
                <a:cubicBezTo>
                  <a:pt x="45" y="2"/>
                  <a:pt x="50" y="1"/>
                  <a:pt x="53" y="3"/>
                </a:cubicBezTo>
                <a:cubicBezTo>
                  <a:pt x="56" y="5"/>
                  <a:pt x="57" y="9"/>
                  <a:pt x="55" y="13"/>
                </a:cubicBezTo>
                <a:cubicBezTo>
                  <a:pt x="28" y="52"/>
                  <a:pt x="14" y="99"/>
                  <a:pt x="14" y="147"/>
                </a:cubicBezTo>
                <a:cubicBezTo>
                  <a:pt x="14" y="196"/>
                  <a:pt x="29" y="243"/>
                  <a:pt x="56" y="284"/>
                </a:cubicBezTo>
                <a:close/>
                <a:moveTo>
                  <a:pt x="509" y="147"/>
                </a:moveTo>
                <a:cubicBezTo>
                  <a:pt x="509" y="200"/>
                  <a:pt x="493" y="250"/>
                  <a:pt x="463" y="293"/>
                </a:cubicBezTo>
                <a:cubicBezTo>
                  <a:pt x="462" y="295"/>
                  <a:pt x="459" y="296"/>
                  <a:pt x="457" y="296"/>
                </a:cubicBezTo>
                <a:cubicBezTo>
                  <a:pt x="456" y="296"/>
                  <a:pt x="454" y="296"/>
                  <a:pt x="453" y="295"/>
                </a:cubicBezTo>
                <a:cubicBezTo>
                  <a:pt x="450" y="293"/>
                  <a:pt x="449" y="288"/>
                  <a:pt x="452" y="285"/>
                </a:cubicBezTo>
                <a:cubicBezTo>
                  <a:pt x="480" y="244"/>
                  <a:pt x="495" y="197"/>
                  <a:pt x="495" y="147"/>
                </a:cubicBezTo>
                <a:cubicBezTo>
                  <a:pt x="495" y="98"/>
                  <a:pt x="481" y="52"/>
                  <a:pt x="453" y="11"/>
                </a:cubicBezTo>
                <a:cubicBezTo>
                  <a:pt x="451" y="8"/>
                  <a:pt x="452" y="4"/>
                  <a:pt x="455" y="2"/>
                </a:cubicBezTo>
                <a:cubicBezTo>
                  <a:pt x="458" y="0"/>
                  <a:pt x="463" y="0"/>
                  <a:pt x="465" y="4"/>
                </a:cubicBezTo>
                <a:cubicBezTo>
                  <a:pt x="494" y="46"/>
                  <a:pt x="509" y="96"/>
                  <a:pt x="509" y="147"/>
                </a:cubicBezTo>
                <a:close/>
                <a:moveTo>
                  <a:pt x="93" y="259"/>
                </a:moveTo>
                <a:cubicBezTo>
                  <a:pt x="70" y="226"/>
                  <a:pt x="58" y="187"/>
                  <a:pt x="58" y="147"/>
                </a:cubicBezTo>
                <a:cubicBezTo>
                  <a:pt x="58" y="108"/>
                  <a:pt x="69" y="70"/>
                  <a:pt x="91" y="38"/>
                </a:cubicBezTo>
                <a:cubicBezTo>
                  <a:pt x="93" y="35"/>
                  <a:pt x="98" y="34"/>
                  <a:pt x="101" y="36"/>
                </a:cubicBezTo>
                <a:cubicBezTo>
                  <a:pt x="104" y="38"/>
                  <a:pt x="105" y="42"/>
                  <a:pt x="103" y="46"/>
                </a:cubicBezTo>
                <a:cubicBezTo>
                  <a:pt x="83" y="76"/>
                  <a:pt x="72" y="111"/>
                  <a:pt x="72" y="147"/>
                </a:cubicBezTo>
                <a:cubicBezTo>
                  <a:pt x="72" y="184"/>
                  <a:pt x="83" y="220"/>
                  <a:pt x="104" y="251"/>
                </a:cubicBezTo>
                <a:cubicBezTo>
                  <a:pt x="107" y="254"/>
                  <a:pt x="106" y="258"/>
                  <a:pt x="103" y="261"/>
                </a:cubicBezTo>
                <a:cubicBezTo>
                  <a:pt x="101" y="261"/>
                  <a:pt x="100" y="262"/>
                  <a:pt x="99" y="262"/>
                </a:cubicBezTo>
                <a:cubicBezTo>
                  <a:pt x="96" y="262"/>
                  <a:pt x="94" y="261"/>
                  <a:pt x="93" y="259"/>
                </a:cubicBezTo>
                <a:close/>
                <a:moveTo>
                  <a:pt x="404" y="252"/>
                </a:moveTo>
                <a:cubicBezTo>
                  <a:pt x="425" y="221"/>
                  <a:pt x="437" y="185"/>
                  <a:pt x="437" y="147"/>
                </a:cubicBezTo>
                <a:cubicBezTo>
                  <a:pt x="437" y="110"/>
                  <a:pt x="426" y="75"/>
                  <a:pt x="405" y="44"/>
                </a:cubicBezTo>
                <a:cubicBezTo>
                  <a:pt x="403" y="41"/>
                  <a:pt x="404" y="37"/>
                  <a:pt x="407" y="35"/>
                </a:cubicBezTo>
                <a:cubicBezTo>
                  <a:pt x="410" y="32"/>
                  <a:pt x="415" y="33"/>
                  <a:pt x="417" y="37"/>
                </a:cubicBezTo>
                <a:cubicBezTo>
                  <a:pt x="439" y="69"/>
                  <a:pt x="451" y="107"/>
                  <a:pt x="451" y="147"/>
                </a:cubicBezTo>
                <a:cubicBezTo>
                  <a:pt x="451" y="188"/>
                  <a:pt x="439" y="227"/>
                  <a:pt x="415" y="260"/>
                </a:cubicBezTo>
                <a:cubicBezTo>
                  <a:pt x="414" y="262"/>
                  <a:pt x="412" y="263"/>
                  <a:pt x="409" y="263"/>
                </a:cubicBezTo>
                <a:cubicBezTo>
                  <a:pt x="408" y="263"/>
                  <a:pt x="407" y="263"/>
                  <a:pt x="405" y="262"/>
                </a:cubicBezTo>
                <a:cubicBezTo>
                  <a:pt x="402" y="260"/>
                  <a:pt x="401" y="255"/>
                  <a:pt x="404" y="252"/>
                </a:cubicBezTo>
                <a:close/>
                <a:moveTo>
                  <a:pt x="308" y="186"/>
                </a:moveTo>
                <a:cubicBezTo>
                  <a:pt x="316" y="175"/>
                  <a:pt x="321" y="161"/>
                  <a:pt x="321" y="147"/>
                </a:cubicBezTo>
                <a:cubicBezTo>
                  <a:pt x="321" y="134"/>
                  <a:pt x="317" y="121"/>
                  <a:pt x="309" y="110"/>
                </a:cubicBezTo>
                <a:cubicBezTo>
                  <a:pt x="307" y="107"/>
                  <a:pt x="308" y="103"/>
                  <a:pt x="311" y="100"/>
                </a:cubicBezTo>
                <a:cubicBezTo>
                  <a:pt x="314" y="98"/>
                  <a:pt x="319" y="99"/>
                  <a:pt x="321" y="102"/>
                </a:cubicBezTo>
                <a:cubicBezTo>
                  <a:pt x="330" y="116"/>
                  <a:pt x="335" y="131"/>
                  <a:pt x="335" y="147"/>
                </a:cubicBezTo>
                <a:cubicBezTo>
                  <a:pt x="335" y="164"/>
                  <a:pt x="329" y="180"/>
                  <a:pt x="319" y="194"/>
                </a:cubicBezTo>
                <a:cubicBezTo>
                  <a:pt x="318" y="196"/>
                  <a:pt x="315" y="197"/>
                  <a:pt x="313" y="197"/>
                </a:cubicBezTo>
                <a:cubicBezTo>
                  <a:pt x="312" y="197"/>
                  <a:pt x="310" y="197"/>
                  <a:pt x="309" y="196"/>
                </a:cubicBezTo>
                <a:cubicBezTo>
                  <a:pt x="306" y="194"/>
                  <a:pt x="305" y="189"/>
                  <a:pt x="308" y="186"/>
                </a:cubicBezTo>
                <a:close/>
                <a:moveTo>
                  <a:pt x="356" y="219"/>
                </a:moveTo>
                <a:cubicBezTo>
                  <a:pt x="371" y="198"/>
                  <a:pt x="379" y="173"/>
                  <a:pt x="379" y="147"/>
                </a:cubicBezTo>
                <a:cubicBezTo>
                  <a:pt x="379" y="122"/>
                  <a:pt x="371" y="98"/>
                  <a:pt x="357" y="77"/>
                </a:cubicBezTo>
                <a:cubicBezTo>
                  <a:pt x="355" y="74"/>
                  <a:pt x="356" y="70"/>
                  <a:pt x="359" y="68"/>
                </a:cubicBezTo>
                <a:cubicBezTo>
                  <a:pt x="362" y="65"/>
                  <a:pt x="367" y="66"/>
                  <a:pt x="369" y="69"/>
                </a:cubicBezTo>
                <a:cubicBezTo>
                  <a:pt x="384" y="92"/>
                  <a:pt x="393" y="119"/>
                  <a:pt x="393" y="147"/>
                </a:cubicBezTo>
                <a:cubicBezTo>
                  <a:pt x="393" y="176"/>
                  <a:pt x="384" y="204"/>
                  <a:pt x="367" y="227"/>
                </a:cubicBezTo>
                <a:cubicBezTo>
                  <a:pt x="366" y="229"/>
                  <a:pt x="364" y="230"/>
                  <a:pt x="361" y="230"/>
                </a:cubicBezTo>
                <a:cubicBezTo>
                  <a:pt x="360" y="230"/>
                  <a:pt x="359" y="230"/>
                  <a:pt x="357" y="229"/>
                </a:cubicBezTo>
                <a:cubicBezTo>
                  <a:pt x="354" y="227"/>
                  <a:pt x="353" y="222"/>
                  <a:pt x="356" y="219"/>
                </a:cubicBezTo>
                <a:close/>
                <a:moveTo>
                  <a:pt x="141" y="226"/>
                </a:moveTo>
                <a:cubicBezTo>
                  <a:pt x="125" y="203"/>
                  <a:pt x="116" y="175"/>
                  <a:pt x="116" y="147"/>
                </a:cubicBezTo>
                <a:cubicBezTo>
                  <a:pt x="116" y="120"/>
                  <a:pt x="124" y="93"/>
                  <a:pt x="139" y="71"/>
                </a:cubicBezTo>
                <a:cubicBezTo>
                  <a:pt x="141" y="68"/>
                  <a:pt x="146" y="67"/>
                  <a:pt x="149" y="69"/>
                </a:cubicBezTo>
                <a:cubicBezTo>
                  <a:pt x="152" y="71"/>
                  <a:pt x="153" y="75"/>
                  <a:pt x="151" y="78"/>
                </a:cubicBezTo>
                <a:cubicBezTo>
                  <a:pt x="137" y="99"/>
                  <a:pt x="130" y="123"/>
                  <a:pt x="130" y="147"/>
                </a:cubicBezTo>
                <a:cubicBezTo>
                  <a:pt x="130" y="173"/>
                  <a:pt x="138" y="197"/>
                  <a:pt x="152" y="218"/>
                </a:cubicBezTo>
                <a:cubicBezTo>
                  <a:pt x="155" y="221"/>
                  <a:pt x="154" y="225"/>
                  <a:pt x="151" y="228"/>
                </a:cubicBezTo>
                <a:cubicBezTo>
                  <a:pt x="149" y="229"/>
                  <a:pt x="148" y="229"/>
                  <a:pt x="147" y="229"/>
                </a:cubicBezTo>
                <a:cubicBezTo>
                  <a:pt x="144" y="229"/>
                  <a:pt x="142" y="228"/>
                  <a:pt x="141" y="226"/>
                </a:cubicBezTo>
                <a:close/>
                <a:moveTo>
                  <a:pt x="189" y="193"/>
                </a:moveTo>
                <a:cubicBezTo>
                  <a:pt x="179" y="179"/>
                  <a:pt x="174" y="164"/>
                  <a:pt x="174" y="147"/>
                </a:cubicBezTo>
                <a:cubicBezTo>
                  <a:pt x="174" y="132"/>
                  <a:pt x="179" y="117"/>
                  <a:pt x="187" y="104"/>
                </a:cubicBezTo>
                <a:cubicBezTo>
                  <a:pt x="189" y="101"/>
                  <a:pt x="193" y="100"/>
                  <a:pt x="197" y="102"/>
                </a:cubicBezTo>
                <a:cubicBezTo>
                  <a:pt x="200" y="104"/>
                  <a:pt x="201" y="108"/>
                  <a:pt x="199" y="111"/>
                </a:cubicBezTo>
                <a:cubicBezTo>
                  <a:pt x="192" y="122"/>
                  <a:pt x="188" y="134"/>
                  <a:pt x="188" y="147"/>
                </a:cubicBezTo>
                <a:cubicBezTo>
                  <a:pt x="188" y="161"/>
                  <a:pt x="192" y="174"/>
                  <a:pt x="200" y="185"/>
                </a:cubicBezTo>
                <a:cubicBezTo>
                  <a:pt x="203" y="188"/>
                  <a:pt x="202" y="193"/>
                  <a:pt x="199" y="195"/>
                </a:cubicBezTo>
                <a:cubicBezTo>
                  <a:pt x="197" y="196"/>
                  <a:pt x="196" y="196"/>
                  <a:pt x="195" y="196"/>
                </a:cubicBezTo>
                <a:cubicBezTo>
                  <a:pt x="192" y="196"/>
                  <a:pt x="190" y="195"/>
                  <a:pt x="189" y="19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4437230" y="1205735"/>
            <a:ext cx="408541" cy="525880"/>
          </a:xfrm>
          <a:custGeom>
            <a:avLst/>
            <a:gdLst/>
            <a:ahLst/>
            <a:cxnLst/>
            <a:rect l="l" t="t" r="r" b="b"/>
            <a:pathLst>
              <a:path w="329" h="423" extrusionOk="0">
                <a:moveTo>
                  <a:pt x="296" y="66"/>
                </a:moveTo>
                <a:cubicBezTo>
                  <a:pt x="287" y="66"/>
                  <a:pt x="279" y="70"/>
                  <a:pt x="273" y="76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3" y="38"/>
                  <a:pt x="258" y="23"/>
                  <a:pt x="240" y="23"/>
                </a:cubicBezTo>
                <a:cubicBezTo>
                  <a:pt x="231" y="23"/>
                  <a:pt x="223" y="27"/>
                  <a:pt x="217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17" y="15"/>
                  <a:pt x="202" y="0"/>
                  <a:pt x="184" y="0"/>
                </a:cubicBezTo>
                <a:cubicBezTo>
                  <a:pt x="166" y="0"/>
                  <a:pt x="151" y="15"/>
                  <a:pt x="151" y="33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45" y="39"/>
                  <a:pt x="137" y="36"/>
                  <a:pt x="128" y="36"/>
                </a:cubicBezTo>
                <a:cubicBezTo>
                  <a:pt x="110" y="36"/>
                  <a:pt x="95" y="50"/>
                  <a:pt x="95" y="68"/>
                </a:cubicBezTo>
                <a:cubicBezTo>
                  <a:pt x="95" y="247"/>
                  <a:pt x="95" y="247"/>
                  <a:pt x="95" y="247"/>
                </a:cubicBezTo>
                <a:cubicBezTo>
                  <a:pt x="63" y="209"/>
                  <a:pt x="63" y="209"/>
                  <a:pt x="63" y="209"/>
                </a:cubicBezTo>
                <a:cubicBezTo>
                  <a:pt x="56" y="201"/>
                  <a:pt x="47" y="197"/>
                  <a:pt x="37" y="197"/>
                </a:cubicBezTo>
                <a:cubicBezTo>
                  <a:pt x="30" y="197"/>
                  <a:pt x="22" y="199"/>
                  <a:pt x="17" y="204"/>
                </a:cubicBezTo>
                <a:cubicBezTo>
                  <a:pt x="2" y="215"/>
                  <a:pt x="0" y="236"/>
                  <a:pt x="11" y="250"/>
                </a:cubicBezTo>
                <a:cubicBezTo>
                  <a:pt x="12" y="251"/>
                  <a:pt x="108" y="371"/>
                  <a:pt x="120" y="386"/>
                </a:cubicBezTo>
                <a:cubicBezTo>
                  <a:pt x="134" y="403"/>
                  <a:pt x="174" y="423"/>
                  <a:pt x="207" y="423"/>
                </a:cubicBezTo>
                <a:cubicBezTo>
                  <a:pt x="274" y="423"/>
                  <a:pt x="329" y="368"/>
                  <a:pt x="329" y="301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29" y="81"/>
                  <a:pt x="314" y="66"/>
                  <a:pt x="296" y="66"/>
                </a:cubicBezTo>
                <a:close/>
                <a:moveTo>
                  <a:pt x="319" y="301"/>
                </a:moveTo>
                <a:cubicBezTo>
                  <a:pt x="319" y="363"/>
                  <a:pt x="269" y="413"/>
                  <a:pt x="207" y="413"/>
                </a:cubicBezTo>
                <a:cubicBezTo>
                  <a:pt x="174" y="413"/>
                  <a:pt x="138" y="394"/>
                  <a:pt x="127" y="380"/>
                </a:cubicBezTo>
                <a:cubicBezTo>
                  <a:pt x="115" y="365"/>
                  <a:pt x="20" y="245"/>
                  <a:pt x="19" y="244"/>
                </a:cubicBezTo>
                <a:cubicBezTo>
                  <a:pt x="15" y="239"/>
                  <a:pt x="13" y="233"/>
                  <a:pt x="14" y="227"/>
                </a:cubicBezTo>
                <a:cubicBezTo>
                  <a:pt x="15" y="221"/>
                  <a:pt x="18" y="215"/>
                  <a:pt x="22" y="211"/>
                </a:cubicBezTo>
                <a:cubicBezTo>
                  <a:pt x="27" y="208"/>
                  <a:pt x="32" y="206"/>
                  <a:pt x="37" y="206"/>
                </a:cubicBezTo>
                <a:cubicBezTo>
                  <a:pt x="44" y="206"/>
                  <a:pt x="51" y="209"/>
                  <a:pt x="55" y="215"/>
                </a:cubicBezTo>
                <a:cubicBezTo>
                  <a:pt x="96" y="263"/>
                  <a:pt x="96" y="263"/>
                  <a:pt x="96" y="263"/>
                </a:cubicBezTo>
                <a:cubicBezTo>
                  <a:pt x="97" y="265"/>
                  <a:pt x="99" y="265"/>
                  <a:pt x="101" y="265"/>
                </a:cubicBezTo>
                <a:cubicBezTo>
                  <a:pt x="103" y="264"/>
                  <a:pt x="104" y="262"/>
                  <a:pt x="104" y="260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56"/>
                  <a:pt x="115" y="45"/>
                  <a:pt x="128" y="45"/>
                </a:cubicBezTo>
                <a:cubicBezTo>
                  <a:pt x="141" y="45"/>
                  <a:pt x="151" y="56"/>
                  <a:pt x="151" y="6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5"/>
                  <a:pt x="153" y="207"/>
                  <a:pt x="156" y="207"/>
                </a:cubicBezTo>
                <a:cubicBezTo>
                  <a:pt x="158" y="207"/>
                  <a:pt x="161" y="205"/>
                  <a:pt x="161" y="202"/>
                </a:cubicBezTo>
                <a:cubicBezTo>
                  <a:pt x="161" y="33"/>
                  <a:pt x="161" y="33"/>
                  <a:pt x="161" y="33"/>
                </a:cubicBezTo>
                <a:cubicBezTo>
                  <a:pt x="161" y="20"/>
                  <a:pt x="171" y="10"/>
                  <a:pt x="184" y="10"/>
                </a:cubicBezTo>
                <a:cubicBezTo>
                  <a:pt x="197" y="10"/>
                  <a:pt x="207" y="20"/>
                  <a:pt x="207" y="33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7" y="193"/>
                  <a:pt x="209" y="195"/>
                  <a:pt x="212" y="195"/>
                </a:cubicBezTo>
                <a:cubicBezTo>
                  <a:pt x="215" y="195"/>
                  <a:pt x="217" y="193"/>
                  <a:pt x="217" y="191"/>
                </a:cubicBezTo>
                <a:cubicBezTo>
                  <a:pt x="217" y="56"/>
                  <a:pt x="217" y="56"/>
                  <a:pt x="217" y="56"/>
                </a:cubicBezTo>
                <a:cubicBezTo>
                  <a:pt x="217" y="43"/>
                  <a:pt x="227" y="33"/>
                  <a:pt x="240" y="33"/>
                </a:cubicBezTo>
                <a:cubicBezTo>
                  <a:pt x="253" y="33"/>
                  <a:pt x="263" y="43"/>
                  <a:pt x="263" y="56"/>
                </a:cubicBezTo>
                <a:cubicBezTo>
                  <a:pt x="263" y="199"/>
                  <a:pt x="263" y="199"/>
                  <a:pt x="263" y="199"/>
                </a:cubicBezTo>
                <a:cubicBezTo>
                  <a:pt x="263" y="201"/>
                  <a:pt x="265" y="203"/>
                  <a:pt x="268" y="203"/>
                </a:cubicBezTo>
                <a:cubicBezTo>
                  <a:pt x="271" y="203"/>
                  <a:pt x="273" y="201"/>
                  <a:pt x="273" y="199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3" y="86"/>
                  <a:pt x="283" y="75"/>
                  <a:pt x="296" y="75"/>
                </a:cubicBezTo>
                <a:cubicBezTo>
                  <a:pt x="309" y="75"/>
                  <a:pt x="319" y="86"/>
                  <a:pt x="319" y="99"/>
                </a:cubicBezTo>
                <a:lnTo>
                  <a:pt x="319" y="30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8;p12">
            <a:extLst>
              <a:ext uri="{FF2B5EF4-FFF2-40B4-BE49-F238E27FC236}">
                <a16:creationId xmlns:a16="http://schemas.microsoft.com/office/drawing/2014/main" id="{179C7251-EB0D-D4F0-9455-489C0777D4F4}"/>
              </a:ext>
            </a:extLst>
          </p:cNvPr>
          <p:cNvSpPr/>
          <p:nvPr/>
        </p:nvSpPr>
        <p:spPr>
          <a:xfrm>
            <a:off x="8551494" y="3816923"/>
            <a:ext cx="1782310" cy="49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i="0" u="none" strike="noStrike" cap="none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rPr>
              <a:t>Subject to QA and republishing by the platform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Defining Organisational Metrics</a:t>
            </a:r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Purpose: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Set expectations for collaboration over the duration of data collection.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Define the Metrics your organisation would like to achieve in this period.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1"/>
              <a:t>Focus: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/>
              <a:t>Emphasis on the </a:t>
            </a:r>
            <a:r>
              <a:rPr lang="en-GB" b="1"/>
              <a:t>Direct Insert Using the Curation Portal</a:t>
            </a:r>
            <a:r>
              <a:rPr lang="en-GB"/>
              <a:t> method.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Key Performance indicators (KPIs)</a:t>
            </a:r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1"/>
          </p:nvPr>
        </p:nvSpPr>
        <p:spPr>
          <a:xfrm>
            <a:off x="352486" y="1849120"/>
            <a:ext cx="11475317" cy="422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31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Font typeface="Arial"/>
              <a:buAutoNum type="arabicPeriod"/>
            </a:pPr>
            <a:r>
              <a:rPr lang="en-GB" b="1" dirty="0"/>
              <a:t>Each organisation defined their organisational KPIs to set expectations on the collaboration in the next </a:t>
            </a:r>
            <a:r>
              <a:rPr lang="en-US" b="1" dirty="0"/>
              <a:t>period of data collection</a:t>
            </a:r>
            <a:endParaRPr dirty="0"/>
          </a:p>
          <a:p>
            <a:pPr marL="457200" lvl="0" indent="-331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Font typeface="Arial"/>
              <a:buAutoNum type="arabicPeriod"/>
            </a:pPr>
            <a:r>
              <a:rPr lang="en-GB" b="1" dirty="0"/>
              <a:t>Focused on “Direct Insert Using Curation Portal” method</a:t>
            </a:r>
            <a:endParaRPr dirty="0"/>
          </a:p>
          <a:p>
            <a:pPr marL="457200" lvl="0" indent="-331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Font typeface="Arial"/>
              <a:buAutoNum type="arabicPeriod"/>
            </a:pPr>
            <a:r>
              <a:rPr lang="en-GB" b="1" dirty="0"/>
              <a:t>KPIs:</a:t>
            </a:r>
            <a:endParaRPr dirty="0"/>
          </a:p>
          <a:p>
            <a:pPr marL="914400" lvl="1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dirty="0"/>
              <a:t>Aimed publication method – Curation vs Automated import</a:t>
            </a:r>
            <a:endParaRPr dirty="0"/>
          </a:p>
          <a:p>
            <a:pPr marL="914400" lvl="1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dirty="0"/>
              <a:t>Target number of qualifications inserted into the platform (outside of QA), split between qualification standards vs individual qualifications</a:t>
            </a:r>
            <a:endParaRPr dirty="0"/>
          </a:p>
          <a:p>
            <a:pPr marL="914400" lvl="1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dirty="0"/>
              <a:t>Percentage of qualifications which pass the QA and are ready for publication</a:t>
            </a:r>
            <a:endParaRPr dirty="0"/>
          </a:p>
          <a:p>
            <a:pPr marL="914400" lvl="1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dirty="0"/>
              <a:t>Specific sections of optional data that would plan to focus on (multiselect):</a:t>
            </a:r>
            <a:endParaRPr dirty="0"/>
          </a:p>
          <a:p>
            <a:pPr marL="1371600" lvl="2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16127"/>
              <a:buFont typeface="Arial"/>
              <a:buAutoNum type="arabicPeriod"/>
            </a:pPr>
            <a:r>
              <a:rPr lang="en-GB" dirty="0"/>
              <a:t>Related occupations, Related skills, Accreditation, Credit points, Learning opportunities, Other</a:t>
            </a:r>
            <a:endParaRPr dirty="0"/>
          </a:p>
          <a:p>
            <a:pPr marL="914400" lvl="1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dirty="0"/>
              <a:t>Number of editors, Number of reviewers</a:t>
            </a:r>
            <a:endParaRPr dirty="0"/>
          </a:p>
          <a:p>
            <a:pPr marL="914400" lvl="1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dirty="0"/>
              <a:t>Frequency in usage of the platform – how often will would add the data</a:t>
            </a:r>
            <a:endParaRPr dirty="0"/>
          </a:p>
          <a:p>
            <a:pPr marL="914400" lvl="1" indent="-33183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6774"/>
              <a:buFont typeface="Arial"/>
              <a:buAutoNum type="arabicPeriod"/>
            </a:pPr>
            <a:r>
              <a:rPr lang="en-GB" dirty="0"/>
              <a:t>Are you planning to insert data on QF levels?</a:t>
            </a:r>
            <a:br>
              <a:rPr lang="en-GB" dirty="0"/>
            </a:br>
            <a:r>
              <a:rPr lang="en-GB" dirty="0"/>
              <a:t>	NQF, ACQF?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None/>
            </a:pPr>
            <a:endParaRPr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>
            <a:spLocks noGrp="1"/>
          </p:cNvSpPr>
          <p:nvPr>
            <p:ph type="title"/>
          </p:nvPr>
        </p:nvSpPr>
        <p:spPr>
          <a:xfrm>
            <a:off x="359999" y="615430"/>
            <a:ext cx="11467851" cy="8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Review of national goals</a:t>
            </a:r>
            <a:endParaRPr/>
          </a:p>
        </p:txBody>
      </p:sp>
      <p:sp>
        <p:nvSpPr>
          <p:cNvPr id="235" name="Google Shape;235;p1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9</a:t>
            </a:fld>
            <a:endParaRPr/>
          </a:p>
        </p:txBody>
      </p:sp>
      <p:cxnSp>
        <p:nvCxnSpPr>
          <p:cNvPr id="236" name="Google Shape;236;p15"/>
          <p:cNvCxnSpPr/>
          <p:nvPr/>
        </p:nvCxnSpPr>
        <p:spPr>
          <a:xfrm rot="10800000" flipH="1">
            <a:off x="546098" y="1496524"/>
            <a:ext cx="7759702" cy="13069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15"/>
          <p:cNvSpPr txBox="1"/>
          <p:nvPr/>
        </p:nvSpPr>
        <p:spPr>
          <a:xfrm>
            <a:off x="546096" y="1700288"/>
            <a:ext cx="7848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target number of qualifications to insert into the platform (excluding QA) for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Qualification Standards?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5575296" y="6268405"/>
            <a:ext cx="6149941" cy="13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Source information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15"/>
          <p:cNvCxnSpPr/>
          <p:nvPr/>
        </p:nvCxnSpPr>
        <p:spPr>
          <a:xfrm>
            <a:off x="5575298" y="6214683"/>
            <a:ext cx="6149941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40" name="Google Shape;240;p15"/>
          <p:cNvGraphicFramePr/>
          <p:nvPr/>
        </p:nvGraphicFramePr>
        <p:xfrm>
          <a:off x="546100" y="2440088"/>
          <a:ext cx="7077825" cy="3665907"/>
        </p:xfrm>
        <a:graphic>
          <a:graphicData uri="http://schemas.openxmlformats.org/drawingml/2006/table">
            <a:tbl>
              <a:tblPr>
                <a:noFill/>
                <a:tableStyleId>{B0F963F4-3D6C-443A-B67D-8360D2AA9E58}</a:tableStyleId>
              </a:tblPr>
              <a:tblGrid>
                <a:gridCol w="376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Angola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Cape Verde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Eswatini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Kenya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Mauritius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Seychelles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50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Sierra Leone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South Africa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Tunisie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2.6220"/>
  <p:tag name="SLIDO_PRESENTATION_ID" val="ff831bfc-41f3-40d9-8a89-443ea4b5bc3a"/>
  <p:tag name="SLIDO_EVENT_UUID" val="8a2c2279-7819-47ad-9229-85a6f2317fff"/>
  <p:tag name="SLIDO_EVENT_SECTION_UUID" val="cdd5a52a-82d5-4a72-95a8-ee21eb699df2"/>
</p:tagLst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2251</Words>
  <Application>Microsoft Office PowerPoint</Application>
  <PresentationFormat>Widescreen</PresentationFormat>
  <Paragraphs>571</Paragraphs>
  <Slides>46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Nunito Sans Light</vt:lpstr>
      <vt:lpstr>Arial</vt:lpstr>
      <vt:lpstr>Nunito Sans Black</vt:lpstr>
      <vt:lpstr>Nunito Sans</vt:lpstr>
      <vt:lpstr>Calibri</vt:lpstr>
      <vt:lpstr>Nunito Sans ExtraBold</vt:lpstr>
      <vt:lpstr>ACQF Powerpoint Template</vt:lpstr>
      <vt:lpstr>PowerPoint Presentation</vt:lpstr>
      <vt:lpstr>PowerPoint Presentation</vt:lpstr>
      <vt:lpstr>Agenda</vt:lpstr>
      <vt:lpstr>PowerPoint Presentation</vt:lpstr>
      <vt:lpstr>Data collection phase</vt:lpstr>
      <vt:lpstr>PowerPoint Presentation</vt:lpstr>
      <vt:lpstr>Defining Organisational Metrics</vt:lpstr>
      <vt:lpstr>Key Performance indicators (KPIs)</vt:lpstr>
      <vt:lpstr>Review of national goals</vt:lpstr>
      <vt:lpstr>Review of national goals</vt:lpstr>
      <vt:lpstr>Review of national goals</vt:lpstr>
      <vt:lpstr>PowerPoint Presentation</vt:lpstr>
      <vt:lpstr>High-level Summary of Platform Functionalities</vt:lpstr>
      <vt:lpstr>PowerPoint Presentation</vt:lpstr>
      <vt:lpstr>Centralized System Architecture</vt:lpstr>
      <vt:lpstr>Sections of User Interface</vt:lpstr>
      <vt:lpstr>Sections of User Interface</vt:lpstr>
      <vt:lpstr>Key Fields and Data Model</vt:lpstr>
      <vt:lpstr>Classes and Properties</vt:lpstr>
      <vt:lpstr>Classes and Properties</vt:lpstr>
      <vt:lpstr>Classes and Properties</vt:lpstr>
      <vt:lpstr>Classes and Properties</vt:lpstr>
      <vt:lpstr>Classes and Properties</vt:lpstr>
      <vt:lpstr>Overview of properties</vt:lpstr>
      <vt:lpstr>Controlled lists</vt:lpstr>
      <vt:lpstr>Classes and Properties</vt:lpstr>
      <vt:lpstr>Classes and Properties</vt:lpstr>
      <vt:lpstr>Classes and Properties</vt:lpstr>
      <vt:lpstr>Classes and Properties</vt:lpstr>
      <vt:lpstr>Classes and Properties</vt:lpstr>
      <vt:lpstr>Classes and Properties</vt:lpstr>
      <vt:lpstr>Classes and Properties</vt:lpstr>
      <vt:lpstr>PowerPoint Presentation</vt:lpstr>
      <vt:lpstr>PowerPoint Presentation</vt:lpstr>
      <vt:lpstr>PowerPoint Presentation</vt:lpstr>
      <vt:lpstr>Review and recap of likely errors</vt:lpstr>
      <vt:lpstr>Kick-starting hands-on session</vt:lpstr>
      <vt:lpstr>Email invitation</vt:lpstr>
      <vt:lpstr>Password recovery</vt:lpstr>
      <vt:lpstr>PowerPoint Presentation</vt:lpstr>
      <vt:lpstr>Six sections of the ACQF qualification</vt:lpstr>
      <vt:lpstr>Qualification Example</vt:lpstr>
      <vt:lpstr>PowerPoint Presentation</vt:lpstr>
      <vt:lpstr>Questions and answers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Zalán Jakab</cp:lastModifiedBy>
  <cp:revision>15</cp:revision>
  <dcterms:created xsi:type="dcterms:W3CDTF">2022-04-01T01:06:26Z</dcterms:created>
  <dcterms:modified xsi:type="dcterms:W3CDTF">2025-03-26T08:24:11Z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</Properties>
</file>