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4" r:id="rId45"/>
    <p:sldId id="269" r:id="rId46"/>
    <p:sldId id="270" r:id="rId47"/>
    <p:sldId id="305" r:id="rId48"/>
    <p:sldId id="302" r:id="rId49"/>
    <p:sldId id="303" r:id="rId50"/>
  </p:sldIdLst>
  <p:sldSz cx="12192000" cy="6858000"/>
  <p:notesSz cx="6858000" cy="9144000"/>
  <p:embeddedFontLst>
    <p:embeddedFont>
      <p:font typeface="Nunito Sans" pitchFamily="2" charset="0"/>
      <p:regular r:id="rId52"/>
      <p:bold r:id="rId53"/>
      <p:italic r:id="rId54"/>
      <p:boldItalic r:id="rId55"/>
    </p:embeddedFont>
    <p:embeddedFont>
      <p:font typeface="Nunito Sans Black" pitchFamily="2" charset="0"/>
      <p:bold r:id="rId56"/>
      <p:boldItalic r:id="rId57"/>
    </p:embeddedFont>
    <p:embeddedFont>
      <p:font typeface="Nunito Sans ExtraBold" pitchFamily="2" charset="0"/>
      <p:bold r:id="rId58"/>
      <p:boldItalic r:id="rId59"/>
    </p:embeddedFont>
    <p:embeddedFont>
      <p:font typeface="Nunito Sans Light" pitchFamily="2" charset="0"/>
      <p:regular r:id="rId60"/>
      <p:bold r:id="rId61"/>
      <p:italic r:id="rId62"/>
      <p:boldItalic r:id="rId63"/>
    </p:embeddedFont>
    <p:embeddedFont>
      <p:font typeface="Roboto" panose="020000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jUvK3FByLk1Y84p32/2+d5SHG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518297-400A-4FA5-9B27-E2EE49238E21}">
  <a:tblStyle styleId="{DE518297-400A-4FA5-9B27-E2EE49238E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9" d="100"/>
          <a:sy n="29" d="100"/>
        </p:scale>
        <p:origin x="110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1b4d2d2706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31b4d2d2706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1b4d2d2706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1b4d2d2706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1b4d2d2706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31b4d2d2706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1a3f76f1a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1a3f76f1a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section will be on ensuring interoperability between national qualifications databases, or QDBs, and the African Qualifications and Credentials Platform, or QCP. </a:t>
            </a:r>
            <a:br>
              <a:rPr lang="en-GB"/>
            </a:br>
            <a:r>
              <a:rPr lang="en-GB"/>
              <a:t>We will focus on advanced protocols and practical strategies to achieve seamless data exchange. By the end of this session, you will have a clearer understanding of how to implement interoperability frameworks and ensure your systems are aligned with the QCP requirements.</a:t>
            </a:r>
            <a:endParaRPr/>
          </a:p>
          <a:p>
            <a:pPr marL="0" lvl="0" indent="0" algn="l" rtl="0">
              <a:lnSpc>
                <a:spcPct val="100000"/>
              </a:lnSpc>
              <a:spcBef>
                <a:spcPts val="0"/>
              </a:spcBef>
              <a:spcAft>
                <a:spcPts val="0"/>
              </a:spcAft>
              <a:buClr>
                <a:schemeClr val="dk1"/>
              </a:buClr>
              <a:buSzPts val="1100"/>
              <a:buFont typeface="Arial"/>
              <a:buNone/>
            </a:pPr>
            <a:br>
              <a:rPr lang="en-GB"/>
            </a:br>
            <a:r>
              <a:rPr lang="en-GB"/>
              <a:t>The concepts presented in this section apply for the QCP, meaning that for countries that do not have their own QDB, the concepts are already applied through the way the QCP is designed and developed.</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Interoperability is the foundation for effective integration between systems. To achieve this, we must address three key dimensions:</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en-GB" sz="1100" b="1">
                <a:latin typeface="Arial"/>
                <a:ea typeface="Arial"/>
                <a:cs typeface="Arial"/>
                <a:sym typeface="Arial"/>
              </a:rPr>
              <a:t>Semantic interoperability</a:t>
            </a:r>
            <a:r>
              <a:rPr lang="en-GB" sz="1100">
                <a:latin typeface="Arial"/>
                <a:ea typeface="Arial"/>
                <a:cs typeface="Arial"/>
                <a:sym typeface="Arial"/>
              </a:rPr>
              <a:t> ensures that data has the same meaning across systems. For example, aligning qualification levels using international standards like ISCED helps us create a shared understanding.</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GB" sz="1100" b="1">
                <a:latin typeface="Arial"/>
                <a:ea typeface="Arial"/>
                <a:cs typeface="Arial"/>
                <a:sym typeface="Arial"/>
              </a:rPr>
              <a:t>Technical interoperability</a:t>
            </a:r>
            <a:r>
              <a:rPr lang="en-GB" sz="1100">
                <a:latin typeface="Arial"/>
                <a:ea typeface="Arial"/>
                <a:cs typeface="Arial"/>
                <a:sym typeface="Arial"/>
              </a:rPr>
              <a:t> focuses on the ability of systems to exchange and interpret data through APIs and common data protocols like JSON or XML.</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GB" sz="1100" b="1">
                <a:latin typeface="Arial"/>
                <a:ea typeface="Arial"/>
                <a:cs typeface="Arial"/>
                <a:sym typeface="Arial"/>
              </a:rPr>
              <a:t>Organisational interoperability</a:t>
            </a:r>
            <a:r>
              <a:rPr lang="en-GB" sz="1100">
                <a:latin typeface="Arial"/>
                <a:ea typeface="Arial"/>
                <a:cs typeface="Arial"/>
                <a:sym typeface="Arial"/>
              </a:rPr>
              <a:t> ensures that workflows and responsibilities across national and regional entities are harmonised for consistent data exchange. Organisational Interop is often not covered sufficiently in theory but becomes really important when it comes to practically implementing interoperability. You can for example see that for the QCP you utilise data collection protocols and templates, the ACQF-II project has established clear contact points and a constant dialogue is ensured. Similarly, organisational interoperability applies at the national level as well. In a way, you as QCP contact persons are the proxy for the providers of qualifications data in your respective national context.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Practical application of these three dimensions requires careful planning, validation, and collaboration between stakeholders. For example, before deploying any data, you should validate semantic mappings using a sample dataset to ensure compatibility.</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219" name="Google Shape;219;g31a3f76f1a5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a663f64a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31a663f64a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t>Mapping and standardisation are critical for aligning diverse national QDBs with the QCP. Here are the essential steps:</a:t>
            </a:r>
            <a:endParaRPr/>
          </a:p>
          <a:p>
            <a:pPr marL="457200" lvl="0" indent="-298450" algn="l" rtl="0">
              <a:lnSpc>
                <a:spcPct val="115000"/>
              </a:lnSpc>
              <a:spcBef>
                <a:spcPts val="1200"/>
              </a:spcBef>
              <a:spcAft>
                <a:spcPts val="0"/>
              </a:spcAft>
              <a:buClr>
                <a:schemeClr val="dk1"/>
              </a:buClr>
              <a:buSzPts val="1100"/>
              <a:buChar char="●"/>
            </a:pPr>
            <a:r>
              <a:rPr lang="en-GB"/>
              <a:t>First, qualifications data must be harmonised with the QCP’s standards, covering fields such as qualification names, awarding institutions, and learning outcomes.</a:t>
            </a:r>
            <a:endParaRPr/>
          </a:p>
          <a:p>
            <a:pPr marL="457200" lvl="0" indent="-298450" algn="l" rtl="0">
              <a:lnSpc>
                <a:spcPct val="115000"/>
              </a:lnSpc>
              <a:spcBef>
                <a:spcPts val="0"/>
              </a:spcBef>
              <a:spcAft>
                <a:spcPts val="0"/>
              </a:spcAft>
              <a:buClr>
                <a:schemeClr val="dk1"/>
              </a:buClr>
              <a:buSzPts val="1100"/>
              <a:buChar char="●"/>
            </a:pPr>
            <a:r>
              <a:rPr lang="en-GB"/>
              <a:t>Second, using common reference points like NQF and EQF alignment ensures data is comparable and recognisable across systems</a:t>
            </a:r>
            <a:endParaRPr/>
          </a:p>
          <a:p>
            <a:pPr marL="457200" lvl="0" indent="-298450" algn="l" rtl="0">
              <a:lnSpc>
                <a:spcPct val="115000"/>
              </a:lnSpc>
              <a:spcBef>
                <a:spcPts val="0"/>
              </a:spcBef>
              <a:spcAft>
                <a:spcPts val="0"/>
              </a:spcAft>
              <a:buClr>
                <a:schemeClr val="dk1"/>
              </a:buClr>
              <a:buSzPts val="1100"/>
              <a:buChar char="●"/>
            </a:pPr>
            <a:r>
              <a:rPr lang="en-GB"/>
              <a:t>Third, a structured mapping framework defines equivalencies and highlights gaps that need to be resolved.</a:t>
            </a:r>
            <a:endParaRPr/>
          </a:p>
          <a:p>
            <a:pPr marL="0" lvl="0" indent="0" algn="l" rtl="0">
              <a:lnSpc>
                <a:spcPct val="115000"/>
              </a:lnSpc>
              <a:spcBef>
                <a:spcPts val="1200"/>
              </a:spcBef>
              <a:spcAft>
                <a:spcPts val="0"/>
              </a:spcAft>
              <a:buClr>
                <a:schemeClr val="dk1"/>
              </a:buClr>
              <a:buSzPts val="1100"/>
              <a:buFont typeface="Arial"/>
              <a:buNone/>
            </a:pPr>
            <a:r>
              <a:rPr lang="en-GB"/>
              <a:t>A practical tip here is to use data validation tools. For instance, you can run scripts to pre-test your mappings, flagging inconsistencies early before full integration.</a:t>
            </a:r>
            <a:endParaRPr/>
          </a:p>
          <a:p>
            <a:pPr marL="0" lvl="0" indent="0" algn="l" rtl="0">
              <a:lnSpc>
                <a:spcPct val="100000"/>
              </a:lnSpc>
              <a:spcBef>
                <a:spcPts val="1200"/>
              </a:spcBef>
              <a:spcAft>
                <a:spcPts val="0"/>
              </a:spcAft>
              <a:buSzPts val="1400"/>
              <a:buNone/>
            </a:pPr>
            <a:endParaRPr/>
          </a:p>
        </p:txBody>
      </p:sp>
      <p:sp>
        <p:nvSpPr>
          <p:cNvPr id="227" name="Google Shape;227;g31a663f64a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1a663f64a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1a663f64a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GB" sz="1100">
                <a:latin typeface="Arial"/>
                <a:ea typeface="Arial"/>
                <a:cs typeface="Arial"/>
                <a:sym typeface="Arial"/>
              </a:rPr>
              <a:t>Let’s look at technical interoperability, the backbone of data exchange.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Successful integration requires:</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b="1">
                <a:latin typeface="Arial"/>
                <a:ea typeface="Arial"/>
                <a:cs typeface="Arial"/>
                <a:sym typeface="Arial"/>
              </a:rPr>
              <a:t>APIs</a:t>
            </a:r>
            <a:r>
              <a:rPr lang="en-GB" sz="1100">
                <a:latin typeface="Arial"/>
                <a:ea typeface="Arial"/>
                <a:cs typeface="Arial"/>
                <a:sym typeface="Arial"/>
              </a:rPr>
              <a:t> for real-time data sharing, allowing systems to communicate without manual intervention.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Following </a:t>
            </a:r>
            <a:r>
              <a:rPr lang="en-GB" sz="1100" b="1">
                <a:latin typeface="Arial"/>
                <a:ea typeface="Arial"/>
                <a:cs typeface="Arial"/>
                <a:sym typeface="Arial"/>
              </a:rPr>
              <a:t>Linked Data principles</a:t>
            </a:r>
            <a:r>
              <a:rPr lang="en-GB" sz="1100">
                <a:latin typeface="Arial"/>
                <a:ea typeface="Arial"/>
                <a:cs typeface="Arial"/>
                <a:sym typeface="Arial"/>
              </a:rPr>
              <a:t> enables the data to be discoverable and interconnected, improving usability.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Formats like </a:t>
            </a:r>
            <a:r>
              <a:rPr lang="en-GB" sz="1100" b="1">
                <a:latin typeface="Arial"/>
                <a:ea typeface="Arial"/>
                <a:cs typeface="Arial"/>
                <a:sym typeface="Arial"/>
              </a:rPr>
              <a:t>JSON-LD</a:t>
            </a:r>
            <a:r>
              <a:rPr lang="en-GB" sz="1100">
                <a:latin typeface="Arial"/>
                <a:ea typeface="Arial"/>
                <a:cs typeface="Arial"/>
                <a:sym typeface="Arial"/>
              </a:rPr>
              <a:t> ensure metadata is both flexible and easy to exchange.</a:t>
            </a:r>
            <a:endParaRPr sz="1100">
              <a:latin typeface="Arial"/>
              <a:ea typeface="Arial"/>
              <a:cs typeface="Arial"/>
              <a:sym typeface="Arial"/>
            </a:endParaRPr>
          </a:p>
          <a:p>
            <a:pPr marL="0" lvl="0" indent="0" algn="l" rtl="0">
              <a:lnSpc>
                <a:spcPct val="115000"/>
              </a:lnSpc>
              <a:spcBef>
                <a:spcPts val="1200"/>
              </a:spcBef>
              <a:spcAft>
                <a:spcPts val="0"/>
              </a:spcAft>
              <a:buSzPts val="1400"/>
              <a:buNone/>
            </a:pPr>
            <a:r>
              <a:rPr lang="en-GB" sz="1100">
                <a:latin typeface="Arial"/>
                <a:ea typeface="Arial"/>
                <a:cs typeface="Arial"/>
                <a:sym typeface="Arial"/>
              </a:rPr>
              <a:t>An example of this in action would be integrating institutional learning outcomes as structured fields that can be queried directly by the QCP. This approach reduces redundancy and ensures consistency across systems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[JSON-LD (JavaScript Object Notation for Linked Data) is a lightweight data format used for structuring and linking data on the web. It is based on JSON but includes additional context to make the data meaningful and machine-readable. By embedding metadata into web documents or APIs, JSON-LD allows different systems to understand and use the data consistently.]</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235" name="Google Shape;235;g31a663f64a3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1a663f64a3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31a663f64a3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t>Ensuring data quality and security is non-negotiable in interoperability. Here’s how you can achieve it:</a:t>
            </a:r>
            <a:endParaRPr/>
          </a:p>
          <a:p>
            <a:pPr marL="457200" lvl="0" indent="-298450" algn="l" rtl="0">
              <a:lnSpc>
                <a:spcPct val="115000"/>
              </a:lnSpc>
              <a:spcBef>
                <a:spcPts val="1200"/>
              </a:spcBef>
              <a:spcAft>
                <a:spcPts val="0"/>
              </a:spcAft>
              <a:buClr>
                <a:schemeClr val="dk1"/>
              </a:buClr>
              <a:buSzPts val="1100"/>
              <a:buChar char="●"/>
            </a:pPr>
            <a:r>
              <a:rPr lang="en-GB"/>
              <a:t>Use automated validation routines to check for missing fields, inconsistent formats, or other anomalies before data is uploaded to the QCP.</a:t>
            </a:r>
            <a:endParaRPr/>
          </a:p>
          <a:p>
            <a:pPr marL="457200" lvl="0" indent="-298450" algn="l" rtl="0">
              <a:lnSpc>
                <a:spcPct val="115000"/>
              </a:lnSpc>
              <a:spcBef>
                <a:spcPts val="0"/>
              </a:spcBef>
              <a:spcAft>
                <a:spcPts val="0"/>
              </a:spcAft>
              <a:buClr>
                <a:schemeClr val="dk1"/>
              </a:buClr>
              <a:buSzPts val="1100"/>
              <a:buChar char="●"/>
            </a:pPr>
            <a:r>
              <a:rPr lang="en-GB"/>
              <a:t>Implement comprehensive data governance policies. Clearly define who can access and modify data, and ensure regular audits to maintain integrity.</a:t>
            </a:r>
            <a:endParaRPr/>
          </a:p>
          <a:p>
            <a:pPr marL="457200" lvl="0" indent="-298450" algn="l" rtl="0">
              <a:lnSpc>
                <a:spcPct val="115000"/>
              </a:lnSpc>
              <a:spcBef>
                <a:spcPts val="0"/>
              </a:spcBef>
              <a:spcAft>
                <a:spcPts val="0"/>
              </a:spcAft>
              <a:buClr>
                <a:schemeClr val="dk1"/>
              </a:buClr>
              <a:buSzPts val="1100"/>
              <a:buChar char="●"/>
            </a:pPr>
            <a:r>
              <a:rPr lang="en-GB"/>
              <a:t>Security is paramount. Techniques like TLS encryption and HTTPS protocols are essential to protect sensitive information during data transmission.</a:t>
            </a:r>
            <a:endParaRPr/>
          </a:p>
          <a:p>
            <a:pPr marL="0" lvl="0" indent="0" algn="l" rtl="0">
              <a:lnSpc>
                <a:spcPct val="115000"/>
              </a:lnSpc>
              <a:spcBef>
                <a:spcPts val="1200"/>
              </a:spcBef>
              <a:spcAft>
                <a:spcPts val="0"/>
              </a:spcAft>
              <a:buClr>
                <a:schemeClr val="dk1"/>
              </a:buClr>
              <a:buSzPts val="1100"/>
              <a:buFont typeface="Arial"/>
              <a:buNone/>
            </a:pPr>
            <a:r>
              <a:rPr lang="en-GB"/>
              <a:t>For continuous monitoring, set up real-time dashboards that flag errors or inconsistencies as they arise, enabling quick resolution. While the initial release of the QCP will not provide this solution yet, the development plan foresees support in this regard.</a:t>
            </a:r>
            <a:endParaRPr/>
          </a:p>
          <a:p>
            <a:pPr marL="0" lvl="0" indent="0" algn="l" rtl="0">
              <a:lnSpc>
                <a:spcPct val="100000"/>
              </a:lnSpc>
              <a:spcBef>
                <a:spcPts val="1200"/>
              </a:spcBef>
              <a:spcAft>
                <a:spcPts val="0"/>
              </a:spcAft>
              <a:buSzPts val="1400"/>
              <a:buNone/>
            </a:pPr>
            <a:endParaRPr/>
          </a:p>
        </p:txBody>
      </p:sp>
      <p:sp>
        <p:nvSpPr>
          <p:cNvPr id="243" name="Google Shape;243;g31a663f64a3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1a663f64a3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31a663f64a3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t>Let’s consider a practical scenario to tie everything together. Imagine your national QDB has integrated learning outcomes, but during the data submission process, you encounter issues with taxonomy mappings to the QCP.</a:t>
            </a:r>
            <a:endParaRPr/>
          </a:p>
          <a:p>
            <a:pPr marL="0" lvl="0" indent="0" algn="l" rtl="0">
              <a:lnSpc>
                <a:spcPct val="115000"/>
              </a:lnSpc>
              <a:spcBef>
                <a:spcPts val="1200"/>
              </a:spcBef>
              <a:spcAft>
                <a:spcPts val="0"/>
              </a:spcAft>
              <a:buClr>
                <a:schemeClr val="dk1"/>
              </a:buClr>
              <a:buSzPts val="1100"/>
              <a:buFont typeface="Arial"/>
              <a:buNone/>
            </a:pPr>
            <a:r>
              <a:rPr lang="en-GB"/>
              <a:t>To resolve this:</a:t>
            </a:r>
            <a:endParaRPr/>
          </a:p>
          <a:p>
            <a:pPr marL="457200" lvl="0" indent="-298450" algn="l" rtl="0">
              <a:lnSpc>
                <a:spcPct val="115000"/>
              </a:lnSpc>
              <a:spcBef>
                <a:spcPts val="1200"/>
              </a:spcBef>
              <a:spcAft>
                <a:spcPts val="0"/>
              </a:spcAft>
              <a:buClr>
                <a:schemeClr val="dk1"/>
              </a:buClr>
              <a:buSzPts val="1100"/>
              <a:buAutoNum type="arabicPeriod"/>
            </a:pPr>
            <a:r>
              <a:rPr lang="en-GB"/>
              <a:t>First, review API response logs to diagnose where the mismatch occurs—whether in coding, structure, or standards used.</a:t>
            </a:r>
            <a:endParaRPr/>
          </a:p>
          <a:p>
            <a:pPr marL="457200" lvl="0" indent="-298450" algn="l" rtl="0">
              <a:lnSpc>
                <a:spcPct val="115000"/>
              </a:lnSpc>
              <a:spcBef>
                <a:spcPts val="0"/>
              </a:spcBef>
              <a:spcAft>
                <a:spcPts val="0"/>
              </a:spcAft>
              <a:buClr>
                <a:schemeClr val="dk1"/>
              </a:buClr>
              <a:buSzPts val="1100"/>
              <a:buAutoNum type="arabicPeriod"/>
            </a:pPr>
            <a:r>
              <a:rPr lang="en-GB"/>
              <a:t>Update the mappings, ensuring that all qualification levels and descriptors align with the QCP taxonomy, such as ISCED codes.</a:t>
            </a:r>
            <a:endParaRPr/>
          </a:p>
          <a:p>
            <a:pPr marL="457200" lvl="0" indent="-298450" algn="l" rtl="0">
              <a:lnSpc>
                <a:spcPct val="115000"/>
              </a:lnSpc>
              <a:spcBef>
                <a:spcPts val="0"/>
              </a:spcBef>
              <a:spcAft>
                <a:spcPts val="0"/>
              </a:spcAft>
              <a:buClr>
                <a:schemeClr val="dk1"/>
              </a:buClr>
              <a:buSzPts val="1100"/>
              <a:buAutoNum type="arabicPeriod"/>
            </a:pPr>
            <a:r>
              <a:rPr lang="en-GB"/>
              <a:t>Finally, revalidate the corrected data using the QCP’s test environment to confirm successful integration.</a:t>
            </a:r>
            <a:endParaRPr/>
          </a:p>
          <a:p>
            <a:pPr marL="0" lvl="0" indent="0" algn="l" rtl="0">
              <a:lnSpc>
                <a:spcPct val="115000"/>
              </a:lnSpc>
              <a:spcBef>
                <a:spcPts val="1200"/>
              </a:spcBef>
              <a:spcAft>
                <a:spcPts val="0"/>
              </a:spcAft>
              <a:buClr>
                <a:schemeClr val="dk1"/>
              </a:buClr>
              <a:buSzPts val="1100"/>
              <a:buFont typeface="Arial"/>
              <a:buNone/>
            </a:pPr>
            <a:r>
              <a:rPr lang="en-GB"/>
              <a:t>The key takeaway here is that achieving interoperability is an iterative process requiring testing, feedback, and collaboration. With these strategies, you’ll be better prepared to handle such challenges effectively</a:t>
            </a:r>
            <a:endParaRPr/>
          </a:p>
          <a:p>
            <a:pPr marL="0" lvl="0" indent="0" algn="l" rtl="0">
              <a:lnSpc>
                <a:spcPct val="100000"/>
              </a:lnSpc>
              <a:spcBef>
                <a:spcPts val="1200"/>
              </a:spcBef>
              <a:spcAft>
                <a:spcPts val="0"/>
              </a:spcAft>
              <a:buSzPts val="1400"/>
              <a:buNone/>
            </a:pPr>
            <a:endParaRPr/>
          </a:p>
        </p:txBody>
      </p:sp>
      <p:sp>
        <p:nvSpPr>
          <p:cNvPr id="251" name="Google Shape;251;g31a663f64a3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bb19f182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1bb19f182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1bb19f182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1bb19f1826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1bb19f1826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31bb19f1826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1bb19f1826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1bb19f1826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31bb19f1826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1bb19f1826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1bb19f1826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31bb19f1826_1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1bb19f1826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1bb19f1826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31bb19f1826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1bb19f1826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1bb19f1826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31bb19f1826_1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1b482ebf87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31b482ebf87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31b482ebf87_1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1b482ebf87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31b482ebf87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31b482ebf87_1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1b482ebf8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31b482ebf8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31b482ebf8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b4d2d2706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31b4d2d2706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1b4d2d2706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1b482ebf87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31b482ebf87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31b482ebf87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1b482ebf87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31b482ebf87_1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31b482ebf87_1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1a3f76f1a5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31a3f76f1a5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1aa38df5f2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31aa38df5f2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1aa38df5f2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31aa38df5f2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31aa38df5f2_1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1aa38df5f2_1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31aa38df5f2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1aa38df5f2_1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31aa38df5f2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1aa38df5f2_1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31aa38df5f2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1a3f76f1a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31a3f76f1a5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31a3f76f1a5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1ba086b9c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31ba086b9c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31ba086b9cc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d65fa69481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d65fa69481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2d65fa69481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d65fa69481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d65fa69481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g2d65fa69481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05248DD0-9FA2-1F55-E862-721370D1988C}"/>
            </a:ext>
          </a:extLst>
        </p:cNvPr>
        <p:cNvGrpSpPr/>
        <p:nvPr/>
      </p:nvGrpSpPr>
      <p:grpSpPr>
        <a:xfrm>
          <a:off x="0" y="0"/>
          <a:ext cx="0" cy="0"/>
          <a:chOff x="0" y="0"/>
          <a:chExt cx="0" cy="0"/>
        </a:xfrm>
      </p:grpSpPr>
      <p:sp>
        <p:nvSpPr>
          <p:cNvPr id="98" name="Google Shape;98;p5:notes">
            <a:extLst>
              <a:ext uri="{FF2B5EF4-FFF2-40B4-BE49-F238E27FC236}">
                <a16:creationId xmlns:a16="http://schemas.microsoft.com/office/drawing/2014/main" id="{BD89AA90-54BE-7F32-05E0-9928CF7F7A1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a:extLst>
              <a:ext uri="{FF2B5EF4-FFF2-40B4-BE49-F238E27FC236}">
                <a16:creationId xmlns:a16="http://schemas.microsoft.com/office/drawing/2014/main" id="{5DABDEE4-E20F-33E0-CFE3-326A4965B5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9333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9890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922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2563BBA5-3DD6-043F-64AC-64CF438BCA27}"/>
            </a:ext>
          </a:extLst>
        </p:cNvPr>
        <p:cNvGrpSpPr/>
        <p:nvPr/>
      </p:nvGrpSpPr>
      <p:grpSpPr>
        <a:xfrm>
          <a:off x="0" y="0"/>
          <a:ext cx="0" cy="0"/>
          <a:chOff x="0" y="0"/>
          <a:chExt cx="0" cy="0"/>
        </a:xfrm>
      </p:grpSpPr>
      <p:sp>
        <p:nvSpPr>
          <p:cNvPr id="210" name="Google Shape;210;p11:notes">
            <a:extLst>
              <a:ext uri="{FF2B5EF4-FFF2-40B4-BE49-F238E27FC236}">
                <a16:creationId xmlns:a16="http://schemas.microsoft.com/office/drawing/2014/main" id="{8C9B8E43-036E-9EF4-77CE-390EA2DC68B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1:notes">
            <a:extLst>
              <a:ext uri="{FF2B5EF4-FFF2-40B4-BE49-F238E27FC236}">
                <a16:creationId xmlns:a16="http://schemas.microsoft.com/office/drawing/2014/main" id="{76994CEB-8FC6-D4C8-EAEF-79C918D7B2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9750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ba086b9cc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31ba086b9cc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31ba086b9cc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1bb19f18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31bb19f182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1bb19f182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1b4d2d2706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1b4d2d270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1b4d2d2706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31b4d2d2706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b4d2d270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1b4d2d270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cument start page">
  <p:cSld name="Document start page">
    <p:spTree>
      <p:nvGrpSpPr>
        <p:cNvPr id="1"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5"/>
          <p:cNvSpPr>
            <a:spLocks noGrp="1"/>
          </p:cNvSpPr>
          <p:nvPr>
            <p:ph type="pic" idx="2"/>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a:stretch/>
        </p:blipFill>
        <p:spPr>
          <a:xfrm>
            <a:off x="6456000" y="395309"/>
            <a:ext cx="1699192" cy="824023"/>
          </a:xfrm>
          <a:prstGeom prst="rect">
            <a:avLst/>
          </a:prstGeom>
          <a:noFill/>
          <a:ln>
            <a:noFill/>
          </a:ln>
        </p:spPr>
      </p:pic>
      <p:sp>
        <p:nvSpPr>
          <p:cNvPr id="21" name="Google Shape;21;p25"/>
          <p:cNvSpPr txBox="1">
            <a:spLocks noGrp="1"/>
          </p:cNvSpPr>
          <p:nvPr>
            <p:ph type="ftr" idx="11"/>
          </p:nvPr>
        </p:nvSpPr>
        <p:spPr>
          <a:xfrm>
            <a:off x="6826101" y="1614642"/>
            <a:ext cx="5007933" cy="21067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00" b="1" i="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2" name="Google Shape;22;p25"/>
          <p:cNvCxnSpPr/>
          <p:nvPr/>
        </p:nvCxnSpPr>
        <p:spPr>
          <a:xfrm>
            <a:off x="6551693" y="1573618"/>
            <a:ext cx="0" cy="2147777"/>
          </a:xfrm>
          <a:prstGeom prst="straightConnector1">
            <a:avLst/>
          </a:prstGeom>
          <a:noFill/>
          <a:ln w="92075" cap="flat" cmpd="sng">
            <a:solidFill>
              <a:schemeClr val="dk1"/>
            </a:solidFill>
            <a:prstDash val="solid"/>
            <a:miter lim="800000"/>
            <a:headEnd type="none" w="sm" len="sm"/>
            <a:tailEnd type="none" w="sm" len="sm"/>
          </a:ln>
        </p:spPr>
      </p:cxnSp>
      <p:sp>
        <p:nvSpPr>
          <p:cNvPr id="23" name="Google Shape;23;p25"/>
          <p:cNvSpPr txBox="1">
            <a:spLocks noGrp="1"/>
          </p:cNvSpPr>
          <p:nvPr>
            <p:ph type="body" idx="1"/>
          </p:nvPr>
        </p:nvSpPr>
        <p:spPr>
          <a:xfrm>
            <a:off x="6456363" y="4249738"/>
            <a:ext cx="5378450" cy="33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i="0">
                <a:solidFill>
                  <a:schemeClr val="lt1"/>
                </a:solidFill>
                <a:latin typeface="Nunito Sans"/>
                <a:ea typeface="Nunito Sans"/>
                <a:cs typeface="Nunito Sans"/>
                <a:sym typeface="Nunito Sans"/>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25"/>
          <p:cNvCxnSpPr/>
          <p:nvPr/>
        </p:nvCxnSpPr>
        <p:spPr>
          <a:xfrm>
            <a:off x="6456000" y="4715931"/>
            <a:ext cx="5378034" cy="0"/>
          </a:xfrm>
          <a:prstGeom prst="straightConnector1">
            <a:avLst/>
          </a:prstGeom>
          <a:noFill/>
          <a:ln w="19050" cap="flat" cmpd="sng">
            <a:solidFill>
              <a:schemeClr val="lt1"/>
            </a:solidFill>
            <a:prstDash val="solid"/>
            <a:miter lim="800000"/>
            <a:headEnd type="none" w="sm" len="sm"/>
            <a:tailEnd type="none" w="sm" len="sm"/>
          </a:ln>
        </p:spPr>
      </p:cxnSp>
      <p:sp>
        <p:nvSpPr>
          <p:cNvPr id="25" name="Google Shape;25;p25"/>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Nunito Sans Light"/>
                <a:ea typeface="Nunito Sans Light"/>
                <a:cs typeface="Nunito Sans Light"/>
                <a:sym typeface="Nunito Sans Light"/>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360000" y="627132"/>
            <a:ext cx="441202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5183188" y="627133"/>
            <a:ext cx="6648812" cy="544998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6"/>
          <p:cNvSpPr txBox="1">
            <a:spLocks noGrp="1"/>
          </p:cNvSpPr>
          <p:nvPr>
            <p:ph type="body" idx="2"/>
          </p:nvPr>
        </p:nvSpPr>
        <p:spPr>
          <a:xfrm>
            <a:off x="360000" y="2227332"/>
            <a:ext cx="4412025" cy="3849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7"/>
          <p:cNvSpPr txBox="1">
            <a:spLocks noGrp="1"/>
          </p:cNvSpPr>
          <p:nvPr>
            <p:ph type="title"/>
          </p:nvPr>
        </p:nvSpPr>
        <p:spPr>
          <a:xfrm>
            <a:off x="360000" y="635224"/>
            <a:ext cx="534488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a:spLocks noGrp="1"/>
          </p:cNvSpPr>
          <p:nvPr>
            <p:ph type="pic" idx="2"/>
          </p:nvPr>
        </p:nvSpPr>
        <p:spPr>
          <a:xfrm>
            <a:off x="6096000" y="0"/>
            <a:ext cx="6096000" cy="6857999"/>
          </a:xfrm>
          <a:prstGeom prst="rect">
            <a:avLst/>
          </a:prstGeom>
          <a:noFill/>
          <a:ln>
            <a:noFill/>
          </a:ln>
        </p:spPr>
      </p:sp>
      <p:sp>
        <p:nvSpPr>
          <p:cNvPr id="73" name="Google Shape;73;p37"/>
          <p:cNvSpPr txBox="1">
            <a:spLocks noGrp="1"/>
          </p:cNvSpPr>
          <p:nvPr>
            <p:ph type="body" idx="1"/>
          </p:nvPr>
        </p:nvSpPr>
        <p:spPr>
          <a:xfrm>
            <a:off x="360000" y="2235423"/>
            <a:ext cx="5344885" cy="38416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7"/>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body" idx="1"/>
          </p:nvPr>
        </p:nvSpPr>
        <p:spPr>
          <a:xfrm rot="5400000">
            <a:off x="4120270" y="-1631494"/>
            <a:ext cx="3939749" cy="114753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8"/>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rot="5400000">
            <a:off x="7824998" y="2071562"/>
            <a:ext cx="5454032" cy="25570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body" idx="1"/>
          </p:nvPr>
        </p:nvSpPr>
        <p:spPr>
          <a:xfrm rot="5400000">
            <a:off x="2089721" y="-1106633"/>
            <a:ext cx="5454032" cy="89134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ing">
  <p:cSld name="1_Section Heading">
    <p:spTree>
      <p:nvGrpSpPr>
        <p:cNvPr id="1"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900"/>
              <a:buNone/>
              <a:defRPr/>
            </a:lvl1pPr>
            <a:lvl2pPr marL="0" lvl="1" indent="0" algn="l">
              <a:lnSpc>
                <a:spcPct val="100000"/>
              </a:lnSpc>
              <a:spcBef>
                <a:spcPts val="0"/>
              </a:spcBef>
              <a:spcAft>
                <a:spcPts val="0"/>
              </a:spcAft>
              <a:buSzPts val="900"/>
              <a:buNone/>
              <a:defRPr/>
            </a:lvl2pPr>
            <a:lvl3pPr marL="0" lvl="2" indent="0" algn="l">
              <a:lnSpc>
                <a:spcPct val="100000"/>
              </a:lnSpc>
              <a:spcBef>
                <a:spcPts val="0"/>
              </a:spcBef>
              <a:spcAft>
                <a:spcPts val="0"/>
              </a:spcAft>
              <a:buSzPts val="900"/>
              <a:buNone/>
              <a:defRPr/>
            </a:lvl3pPr>
            <a:lvl4pPr marL="0" lvl="3" indent="0" algn="l">
              <a:lnSpc>
                <a:spcPct val="100000"/>
              </a:lnSpc>
              <a:spcBef>
                <a:spcPts val="0"/>
              </a:spcBef>
              <a:spcAft>
                <a:spcPts val="0"/>
              </a:spcAft>
              <a:buSzPts val="900"/>
              <a:buNone/>
              <a:defRPr/>
            </a:lvl4pPr>
            <a:lvl5pPr marL="0" lvl="4" indent="0" algn="l">
              <a:lnSpc>
                <a:spcPct val="100000"/>
              </a:lnSpc>
              <a:spcBef>
                <a:spcPts val="0"/>
              </a:spcBef>
              <a:spcAft>
                <a:spcPts val="0"/>
              </a:spcAft>
              <a:buSzPts val="900"/>
              <a:buNone/>
              <a:defRPr/>
            </a:lvl5pPr>
            <a:lvl6pPr marL="0" lvl="5" indent="0" algn="l">
              <a:lnSpc>
                <a:spcPct val="100000"/>
              </a:lnSpc>
              <a:spcBef>
                <a:spcPts val="0"/>
              </a:spcBef>
              <a:spcAft>
                <a:spcPts val="0"/>
              </a:spcAft>
              <a:buSzPts val="900"/>
              <a:buNone/>
              <a:defRPr/>
            </a:lvl6pPr>
            <a:lvl7pPr marL="0" lvl="6" indent="0" algn="l">
              <a:lnSpc>
                <a:spcPct val="100000"/>
              </a:lnSpc>
              <a:spcBef>
                <a:spcPts val="0"/>
              </a:spcBef>
              <a:spcAft>
                <a:spcPts val="0"/>
              </a:spcAft>
              <a:buSzPts val="900"/>
              <a:buNone/>
              <a:defRPr/>
            </a:lvl7pPr>
            <a:lvl8pPr marL="0" lvl="7" indent="0" algn="l">
              <a:lnSpc>
                <a:spcPct val="100000"/>
              </a:lnSpc>
              <a:spcBef>
                <a:spcPts val="0"/>
              </a:spcBef>
              <a:spcAft>
                <a:spcPts val="0"/>
              </a:spcAft>
              <a:buSzPts val="900"/>
              <a:buNone/>
              <a:defRPr/>
            </a:lvl8pPr>
            <a:lvl9pPr marL="0" lvl="8" indent="0" algn="l">
              <a:lnSpc>
                <a:spcPct val="100000"/>
              </a:lnSpc>
              <a:spcBef>
                <a:spcPts val="0"/>
              </a:spcBef>
              <a:spcAft>
                <a:spcPts val="0"/>
              </a:spcAft>
              <a:buSzPts val="900"/>
              <a:buNone/>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ing">
  <p:cSld name="Section Heading">
    <p:spTree>
      <p:nvGrpSpPr>
        <p:cNvPr id="1" name="Shape 38"/>
        <p:cNvGrpSpPr/>
        <p:nvPr/>
      </p:nvGrpSpPr>
      <p:grpSpPr>
        <a:xfrm>
          <a:off x="0" y="0"/>
          <a:ext cx="0" cy="0"/>
          <a:chOff x="0" y="0"/>
          <a:chExt cx="0" cy="0"/>
        </a:xfrm>
      </p:grpSpPr>
      <p:sp>
        <p:nvSpPr>
          <p:cNvPr id="39" name="Google Shape;39;p27"/>
          <p:cNvSpPr/>
          <p:nvPr/>
        </p:nvSpPr>
        <p:spPr>
          <a:xfrm>
            <a:off x="0" y="0"/>
            <a:ext cx="12192000" cy="6939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ing">
  <p:cSld name="2_Section Heading">
    <p:spTree>
      <p:nvGrpSpPr>
        <p:cNvPr id="1" name="Shape 42"/>
        <p:cNvGrpSpPr/>
        <p:nvPr/>
      </p:nvGrpSpPr>
      <p:grpSpPr>
        <a:xfrm>
          <a:off x="0" y="0"/>
          <a:ext cx="0" cy="0"/>
          <a:chOff x="0" y="0"/>
          <a:chExt cx="0" cy="0"/>
        </a:xfrm>
      </p:grpSpPr>
      <p:sp>
        <p:nvSpPr>
          <p:cNvPr id="43" name="Google Shape;43;p29"/>
          <p:cNvSpPr/>
          <p:nvPr/>
        </p:nvSpPr>
        <p:spPr>
          <a:xfrm>
            <a:off x="0" y="0"/>
            <a:ext cx="12192000" cy="69392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9"/>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30"/>
          <p:cNvSpPr txBox="1">
            <a:spLocks noGrp="1"/>
          </p:cNvSpPr>
          <p:nvPr>
            <p:ph type="ctrTitle"/>
          </p:nvPr>
        </p:nvSpPr>
        <p:spPr>
          <a:xfrm>
            <a:off x="360000" y="612565"/>
            <a:ext cx="1147055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ubTitle" idx="1"/>
          </p:nvPr>
        </p:nvSpPr>
        <p:spPr>
          <a:xfrm>
            <a:off x="360000" y="3428999"/>
            <a:ext cx="11470556" cy="26562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30"/>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360000" y="633497"/>
            <a:ext cx="1147864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359999" y="4393975"/>
            <a:ext cx="11478647" cy="16713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8B8B"/>
              </a:buClr>
              <a:buSzPts val="2400"/>
              <a:buNone/>
              <a:defRPr sz="2400">
                <a:solidFill>
                  <a:srgbClr val="8A8B8B"/>
                </a:solidFill>
              </a:defRPr>
            </a:lvl1pPr>
            <a:lvl2pPr marL="914400" lvl="1" indent="-228600" algn="l">
              <a:lnSpc>
                <a:spcPct val="90000"/>
              </a:lnSpc>
              <a:spcBef>
                <a:spcPts val="500"/>
              </a:spcBef>
              <a:spcAft>
                <a:spcPts val="0"/>
              </a:spcAft>
              <a:buClr>
                <a:srgbClr val="8A8B8B"/>
              </a:buClr>
              <a:buSzPts val="2000"/>
              <a:buNone/>
              <a:defRPr sz="2000">
                <a:solidFill>
                  <a:srgbClr val="8A8B8B"/>
                </a:solidFill>
              </a:defRPr>
            </a:lvl2pPr>
            <a:lvl3pPr marL="1371600" lvl="2" indent="-228600" algn="l">
              <a:lnSpc>
                <a:spcPct val="90000"/>
              </a:lnSpc>
              <a:spcBef>
                <a:spcPts val="500"/>
              </a:spcBef>
              <a:spcAft>
                <a:spcPts val="0"/>
              </a:spcAft>
              <a:buClr>
                <a:srgbClr val="8A8B8B"/>
              </a:buClr>
              <a:buSzPts val="1800"/>
              <a:buNone/>
              <a:defRPr sz="1800">
                <a:solidFill>
                  <a:srgbClr val="8A8B8B"/>
                </a:solidFill>
              </a:defRPr>
            </a:lvl3pPr>
            <a:lvl4pPr marL="1828800" lvl="3" indent="-228600" algn="l">
              <a:lnSpc>
                <a:spcPct val="90000"/>
              </a:lnSpc>
              <a:spcBef>
                <a:spcPts val="500"/>
              </a:spcBef>
              <a:spcAft>
                <a:spcPts val="0"/>
              </a:spcAft>
              <a:buClr>
                <a:srgbClr val="8A8B8B"/>
              </a:buClr>
              <a:buSzPts val="1600"/>
              <a:buNone/>
              <a:defRPr sz="1600">
                <a:solidFill>
                  <a:srgbClr val="8A8B8B"/>
                </a:solidFill>
              </a:defRPr>
            </a:lvl4pPr>
            <a:lvl5pPr marL="2286000" lvl="4" indent="-228600" algn="l">
              <a:lnSpc>
                <a:spcPct val="90000"/>
              </a:lnSpc>
              <a:spcBef>
                <a:spcPts val="500"/>
              </a:spcBef>
              <a:spcAft>
                <a:spcPts val="0"/>
              </a:spcAft>
              <a:buClr>
                <a:srgbClr val="8A8B8B"/>
              </a:buClr>
              <a:buSzPts val="1600"/>
              <a:buNone/>
              <a:defRPr sz="1600">
                <a:solidFill>
                  <a:srgbClr val="8A8B8B"/>
                </a:solidFill>
              </a:defRPr>
            </a:lvl5pPr>
            <a:lvl6pPr marL="2743200" lvl="5" indent="-228600" algn="l">
              <a:lnSpc>
                <a:spcPct val="90000"/>
              </a:lnSpc>
              <a:spcBef>
                <a:spcPts val="500"/>
              </a:spcBef>
              <a:spcAft>
                <a:spcPts val="0"/>
              </a:spcAft>
              <a:buClr>
                <a:srgbClr val="8A8B8B"/>
              </a:buClr>
              <a:buSzPts val="1600"/>
              <a:buNone/>
              <a:defRPr sz="1600">
                <a:solidFill>
                  <a:srgbClr val="8A8B8B"/>
                </a:solidFill>
              </a:defRPr>
            </a:lvl6pPr>
            <a:lvl7pPr marL="3200400" lvl="6" indent="-228600" algn="l">
              <a:lnSpc>
                <a:spcPct val="90000"/>
              </a:lnSpc>
              <a:spcBef>
                <a:spcPts val="500"/>
              </a:spcBef>
              <a:spcAft>
                <a:spcPts val="0"/>
              </a:spcAft>
              <a:buClr>
                <a:srgbClr val="8A8B8B"/>
              </a:buClr>
              <a:buSzPts val="1600"/>
              <a:buNone/>
              <a:defRPr sz="1600">
                <a:solidFill>
                  <a:srgbClr val="8A8B8B"/>
                </a:solidFill>
              </a:defRPr>
            </a:lvl7pPr>
            <a:lvl8pPr marL="3657600" lvl="7" indent="-228600" algn="l">
              <a:lnSpc>
                <a:spcPct val="90000"/>
              </a:lnSpc>
              <a:spcBef>
                <a:spcPts val="500"/>
              </a:spcBef>
              <a:spcAft>
                <a:spcPts val="0"/>
              </a:spcAft>
              <a:buClr>
                <a:srgbClr val="8A8B8B"/>
              </a:buClr>
              <a:buSzPts val="1600"/>
              <a:buNone/>
              <a:defRPr sz="1600">
                <a:solidFill>
                  <a:srgbClr val="8A8B8B"/>
                </a:solidFill>
              </a:defRPr>
            </a:lvl8pPr>
            <a:lvl9pPr marL="4114800" lvl="8" indent="-228600" algn="l">
              <a:lnSpc>
                <a:spcPct val="90000"/>
              </a:lnSpc>
              <a:spcBef>
                <a:spcPts val="500"/>
              </a:spcBef>
              <a:spcAft>
                <a:spcPts val="0"/>
              </a:spcAft>
              <a:buClr>
                <a:srgbClr val="8A8B8B"/>
              </a:buClr>
              <a:buSzPts val="1600"/>
              <a:buNone/>
              <a:defRPr sz="1600">
                <a:solidFill>
                  <a:srgbClr val="8A8B8B"/>
                </a:solidFill>
              </a:defRPr>
            </a:lvl9pPr>
          </a:lstStyle>
          <a:p>
            <a:endParaRPr/>
          </a:p>
        </p:txBody>
      </p:sp>
      <p:sp>
        <p:nvSpPr>
          <p:cNvPr id="54" name="Google Shape;54;p31"/>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360000" y="624069"/>
            <a:ext cx="114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360000" y="1940107"/>
            <a:ext cx="56375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3"/>
          <p:cNvSpPr txBox="1">
            <a:spLocks noGrp="1"/>
          </p:cNvSpPr>
          <p:nvPr>
            <p:ph type="body" idx="2"/>
          </p:nvPr>
        </p:nvSpPr>
        <p:spPr>
          <a:xfrm>
            <a:off x="360000" y="2764019"/>
            <a:ext cx="5637575"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body" idx="3"/>
          </p:nvPr>
        </p:nvSpPr>
        <p:spPr>
          <a:xfrm>
            <a:off x="6172200" y="1940107"/>
            <a:ext cx="5659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3"/>
          <p:cNvSpPr txBox="1">
            <a:spLocks noGrp="1"/>
          </p:cNvSpPr>
          <p:nvPr>
            <p:ph type="body" idx="4"/>
          </p:nvPr>
        </p:nvSpPr>
        <p:spPr>
          <a:xfrm>
            <a:off x="6172200" y="2764019"/>
            <a:ext cx="5659800"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3"/>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Nunito Sans ExtraBold"/>
              <a:buNone/>
              <a:defRPr sz="4400" b="1" i="0" u="none" strike="noStrike" cap="none">
                <a:solidFill>
                  <a:schemeClr val="accent1"/>
                </a:solidFill>
                <a:latin typeface="Nunito Sans ExtraBold"/>
                <a:ea typeface="Nunito Sans ExtraBold"/>
                <a:cs typeface="Nunito Sans ExtraBold"/>
                <a:sym typeface="Nunito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Nunito Sans Light"/>
                <a:ea typeface="Nunito Sans Light"/>
                <a:cs typeface="Nunito Sans Light"/>
                <a:sym typeface="Nunito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w="19050" cap="flat" cmpd="sng">
            <a:solidFill>
              <a:schemeClr val="dk1"/>
            </a:solidFill>
            <a:prstDash val="solid"/>
            <a:miter lim="800000"/>
            <a:headEnd type="none" w="sm" len="sm"/>
            <a:tailEnd type="none" w="sm" len="sm"/>
          </a:ln>
        </p:spPr>
      </p:cxnSp>
      <p:pic>
        <p:nvPicPr>
          <p:cNvPr id="16" name="Google Shape;16;p24"/>
          <p:cNvPicPr preferRelativeResize="0"/>
          <p:nvPr/>
        </p:nvPicPr>
        <p:blipFill rotWithShape="1">
          <a:blip r:embed="rId15">
            <a:alphaModFix/>
          </a:blip>
          <a:srcRect/>
          <a:stretch/>
        </p:blipFill>
        <p:spPr>
          <a:xfrm>
            <a:off x="360000" y="183852"/>
            <a:ext cx="1065600" cy="359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gma.com/proto/IxT46CleKeFVyh1NrvX250/ACQ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is.unesco.org/sites/default/files/documents/international-standard-classification-of-education-fields-of-education-and-training-2013-detailed-field-descriptions-2015-en.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data.acqf-qcp.africa/" TargetMode="External"/><Relationship Id="rId4" Type="http://schemas.openxmlformats.org/officeDocument/2006/relationships/hyperlink" Target="https://esco.ec.europa.eu/en/classification/occupation_mai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sco.ec.europa.eu/en/classification/skill_mai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data.acqf-qcp.afric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p.europa.eu/en/web/eu-vocabularies/concept-scheme/-/resource?uri=http://data.europa.eu/snb/accreditation/25831c2"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data.acqf-qcp.afric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ata.acqf-qcp.afric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ata.acqf-qcp.afric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ata.acqf-qcp.afric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hyperlink" Target="https://acqf.africa/qualifications-platform/qcp-training-modules-and-presenta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globe with a map on it&#10;&#10;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92" name="Google Shape;92;p1"/>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u="sng">
                <a:solidFill>
                  <a:srgbClr val="C00000"/>
                </a:solidFill>
              </a:rPr>
              <a:t>Onboarding Webinar #2</a:t>
            </a:r>
            <a:endParaRPr/>
          </a:p>
          <a:p>
            <a:pPr marL="0" lvl="0" indent="0" algn="l" rtl="0">
              <a:lnSpc>
                <a:spcPct val="100000"/>
              </a:lnSpc>
              <a:spcBef>
                <a:spcPts val="0"/>
              </a:spcBef>
              <a:spcAft>
                <a:spcPts val="0"/>
              </a:spcAft>
              <a:buSzPts val="1400"/>
              <a:buNone/>
            </a:pPr>
            <a:r>
              <a:rPr lang="en-GB" sz="2400"/>
              <a:t>Qualifications and Credentials Platform (QCP) - Contact Persons</a:t>
            </a:r>
            <a:endParaRPr sz="2400"/>
          </a:p>
        </p:txBody>
      </p:sp>
      <p:sp>
        <p:nvSpPr>
          <p:cNvPr id="93" name="Google Shape;93;p1"/>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endParaRPr sz="1600"/>
          </a:p>
        </p:txBody>
      </p:sp>
      <p:sp>
        <p:nvSpPr>
          <p:cNvPr id="94" name="Google Shape;94;p1"/>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GB"/>
              <a:t>4 December 2024</a:t>
            </a:r>
            <a:endParaRPr/>
          </a:p>
        </p:txBody>
      </p:sp>
      <p:pic>
        <p:nvPicPr>
          <p:cNvPr id="95" name="Google Shape;95;p1" descr="A close-up of a logo&#10;&#10;Description automatically generated"/>
          <p:cNvPicPr preferRelativeResize="0"/>
          <p:nvPr/>
        </p:nvPicPr>
        <p:blipFill rotWithShape="1">
          <a:blip r:embed="rId4">
            <a:alphaModFix/>
          </a:blip>
          <a:srcRect/>
          <a:stretch/>
        </p:blipFill>
        <p:spPr>
          <a:xfrm>
            <a:off x="1282263" y="268951"/>
            <a:ext cx="3878316" cy="698001"/>
          </a:xfrm>
          <a:prstGeom prst="rect">
            <a:avLst/>
          </a:prstGeom>
          <a:noFill/>
          <a:ln>
            <a:noFill/>
          </a:ln>
        </p:spPr>
      </p:pic>
      <p:pic>
        <p:nvPicPr>
          <p:cNvPr id="96" name="Google Shape;96;p1"/>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1b4d2d2706_0_185"/>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Nunito Sans ExtraBold"/>
              <a:buNone/>
            </a:pPr>
            <a:r>
              <a:rPr lang="en-GB"/>
              <a:t>Today’s showcase</a:t>
            </a:r>
            <a:endParaRPr/>
          </a:p>
        </p:txBody>
      </p:sp>
      <p:sp>
        <p:nvSpPr>
          <p:cNvPr id="164" name="Google Shape;164;g31b4d2d2706_0_185"/>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SzPct val="108137"/>
              <a:buChar char="•"/>
            </a:pPr>
            <a:r>
              <a:rPr lang="en-GB" sz="3623" b="1"/>
              <a:t>Curator UI User stories</a:t>
            </a:r>
            <a:endParaRPr b="1"/>
          </a:p>
          <a:p>
            <a:pPr marL="914400" lvl="1" indent="-342900" algn="l" rtl="0">
              <a:lnSpc>
                <a:spcPct val="90000"/>
              </a:lnSpc>
              <a:spcBef>
                <a:spcPts val="1000"/>
              </a:spcBef>
              <a:spcAft>
                <a:spcPts val="0"/>
              </a:spcAft>
              <a:buSzPct val="81081"/>
              <a:buChar char="•"/>
            </a:pPr>
            <a:r>
              <a:rPr lang="en-GB" b="1"/>
              <a:t>Enter Qualifications Data Directly in UI</a:t>
            </a:r>
            <a:endParaRPr b="1"/>
          </a:p>
          <a:p>
            <a:pPr marL="914400" lvl="1" indent="-342900" algn="l" rtl="0">
              <a:lnSpc>
                <a:spcPct val="90000"/>
              </a:lnSpc>
              <a:spcBef>
                <a:spcPts val="1000"/>
              </a:spcBef>
              <a:spcAft>
                <a:spcPts val="0"/>
              </a:spcAft>
              <a:buSzPct val="81081"/>
              <a:buChar char="•"/>
            </a:pPr>
            <a:r>
              <a:rPr lang="en-GB" b="1"/>
              <a:t>Verify Data</a:t>
            </a:r>
            <a:endParaRPr b="1"/>
          </a:p>
          <a:p>
            <a:pPr marL="914400" lvl="1" indent="-342900" algn="l" rtl="0">
              <a:lnSpc>
                <a:spcPct val="90000"/>
              </a:lnSpc>
              <a:spcBef>
                <a:spcPts val="1000"/>
              </a:spcBef>
              <a:spcAft>
                <a:spcPts val="0"/>
              </a:spcAft>
              <a:buSzPct val="81081"/>
              <a:buChar char="•"/>
            </a:pPr>
            <a:r>
              <a:rPr lang="en-GB" b="1"/>
              <a:t>Manage Qualification Status</a:t>
            </a:r>
            <a:endParaRPr b="1"/>
          </a:p>
          <a:p>
            <a:pPr marL="914400" lvl="1" indent="-342900" algn="l" rtl="0">
              <a:lnSpc>
                <a:spcPct val="90000"/>
              </a:lnSpc>
              <a:spcBef>
                <a:spcPts val="1000"/>
              </a:spcBef>
              <a:spcAft>
                <a:spcPts val="0"/>
              </a:spcAft>
              <a:buSzPct val="81081"/>
              <a:buChar char="•"/>
            </a:pPr>
            <a:r>
              <a:rPr lang="en-GB" b="1"/>
              <a:t>Require User Confirmation for Publication</a:t>
            </a:r>
            <a:endParaRPr b="1"/>
          </a:p>
          <a:p>
            <a:pPr marL="914400" lvl="1" indent="-342900" algn="l" rtl="0">
              <a:lnSpc>
                <a:spcPct val="90000"/>
              </a:lnSpc>
              <a:spcBef>
                <a:spcPts val="1000"/>
              </a:spcBef>
              <a:spcAft>
                <a:spcPts val="0"/>
              </a:spcAft>
              <a:buSzPct val="81081"/>
              <a:buChar char="•"/>
            </a:pPr>
            <a:r>
              <a:rPr lang="en-GB" b="1"/>
              <a:t>Sandbox Data between countries</a:t>
            </a:r>
            <a:endParaRPr b="1"/>
          </a:p>
          <a:p>
            <a:pPr marL="914400" lvl="1" indent="-342900" algn="l" rtl="0">
              <a:lnSpc>
                <a:spcPct val="90000"/>
              </a:lnSpc>
              <a:spcBef>
                <a:spcPts val="1000"/>
              </a:spcBef>
              <a:spcAft>
                <a:spcPts val="0"/>
              </a:spcAft>
              <a:buSzPct val="81081"/>
              <a:buChar char="•"/>
            </a:pPr>
            <a:r>
              <a:rPr lang="en-GB" b="1"/>
              <a:t>Define Virtual Space Administrators</a:t>
            </a:r>
            <a:endParaRPr b="1"/>
          </a:p>
          <a:p>
            <a:pPr marL="914400" lvl="1" indent="-342900" algn="l" rtl="0">
              <a:lnSpc>
                <a:spcPct val="90000"/>
              </a:lnSpc>
              <a:spcBef>
                <a:spcPts val="1000"/>
              </a:spcBef>
              <a:spcAft>
                <a:spcPts val="0"/>
              </a:spcAft>
              <a:buSzPct val="81081"/>
              <a:buChar char="•"/>
            </a:pPr>
            <a:r>
              <a:rPr lang="en-GB" b="1"/>
              <a:t>Virtual Space Administrator Permissions</a:t>
            </a:r>
            <a:endParaRPr b="1"/>
          </a:p>
          <a:p>
            <a:pPr marL="914400" lvl="1" indent="-342900" algn="l" rtl="0">
              <a:lnSpc>
                <a:spcPct val="90000"/>
              </a:lnSpc>
              <a:spcBef>
                <a:spcPts val="1000"/>
              </a:spcBef>
              <a:spcAft>
                <a:spcPts val="0"/>
              </a:spcAft>
              <a:buSzPct val="81081"/>
              <a:buChar char="•"/>
            </a:pPr>
            <a:r>
              <a:rPr lang="en-GB" b="1"/>
              <a:t>Define Qualification Curators</a:t>
            </a:r>
            <a:endParaRPr b="1"/>
          </a:p>
          <a:p>
            <a:pPr marL="914400" lvl="1" indent="-342900" algn="l" rtl="0">
              <a:lnSpc>
                <a:spcPct val="90000"/>
              </a:lnSpc>
              <a:spcBef>
                <a:spcPts val="1000"/>
              </a:spcBef>
              <a:spcAft>
                <a:spcPts val="0"/>
              </a:spcAft>
              <a:buSzPct val="81081"/>
              <a:buChar char="•"/>
            </a:pPr>
            <a:r>
              <a:rPr lang="en-GB" b="1"/>
              <a:t>Qualification Curator Permissions</a:t>
            </a:r>
            <a:endParaRPr b="1"/>
          </a:p>
        </p:txBody>
      </p:sp>
      <p:sp>
        <p:nvSpPr>
          <p:cNvPr id="165" name="Google Shape;165;g31b4d2d2706_0_185"/>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1b4d2d2706_0_191"/>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Nunito Sans ExtraBold"/>
              <a:buNone/>
            </a:pPr>
            <a:r>
              <a:rPr lang="en-GB"/>
              <a:t>Today’s showcase</a:t>
            </a:r>
            <a:endParaRPr/>
          </a:p>
        </p:txBody>
      </p:sp>
      <p:sp>
        <p:nvSpPr>
          <p:cNvPr id="171" name="Google Shape;171;g31b4d2d2706_0_191"/>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24"/>
              <a:buChar char="•"/>
            </a:pPr>
            <a:r>
              <a:rPr lang="en-GB" sz="3623" b="1"/>
              <a:t>Public UI User stories</a:t>
            </a:r>
            <a:endParaRPr b="1"/>
          </a:p>
          <a:p>
            <a:pPr marL="914400" lvl="1" indent="-342900" algn="l" rtl="0">
              <a:lnSpc>
                <a:spcPct val="90000"/>
              </a:lnSpc>
              <a:spcBef>
                <a:spcPts val="1000"/>
              </a:spcBef>
              <a:spcAft>
                <a:spcPts val="0"/>
              </a:spcAft>
              <a:buSzPts val="1800"/>
              <a:buChar char="•"/>
            </a:pPr>
            <a:r>
              <a:rPr lang="en-GB" b="1"/>
              <a:t>Add URI &amp; Publication Metadata</a:t>
            </a:r>
            <a:endParaRPr b="1"/>
          </a:p>
          <a:p>
            <a:pPr marL="914400" lvl="1" indent="-342900" algn="l" rtl="0">
              <a:lnSpc>
                <a:spcPct val="90000"/>
              </a:lnSpc>
              <a:spcBef>
                <a:spcPts val="1000"/>
              </a:spcBef>
              <a:spcAft>
                <a:spcPts val="0"/>
              </a:spcAft>
              <a:buSzPts val="1800"/>
              <a:buChar char="•"/>
            </a:pPr>
            <a:r>
              <a:rPr lang="en-GB" b="1"/>
              <a:t>Search for Qualifications</a:t>
            </a:r>
            <a:endParaRPr b="1"/>
          </a:p>
          <a:p>
            <a:pPr marL="914400" lvl="1" indent="-342900" algn="l" rtl="0">
              <a:lnSpc>
                <a:spcPct val="90000"/>
              </a:lnSpc>
              <a:spcBef>
                <a:spcPts val="1000"/>
              </a:spcBef>
              <a:spcAft>
                <a:spcPts val="0"/>
              </a:spcAft>
              <a:buSzPts val="1800"/>
              <a:buChar char="•"/>
            </a:pPr>
            <a:r>
              <a:rPr lang="en-GB" b="1"/>
              <a:t>Filter Qualifications</a:t>
            </a:r>
            <a:endParaRPr b="1"/>
          </a:p>
          <a:p>
            <a:pPr marL="914400" lvl="1" indent="-342900" algn="l" rtl="0">
              <a:lnSpc>
                <a:spcPct val="90000"/>
              </a:lnSpc>
              <a:spcBef>
                <a:spcPts val="1000"/>
              </a:spcBef>
              <a:spcAft>
                <a:spcPts val="0"/>
              </a:spcAft>
              <a:buSzPts val="1800"/>
              <a:buChar char="•"/>
            </a:pPr>
            <a:r>
              <a:rPr lang="en-GB" b="1"/>
              <a:t>View Qualifications</a:t>
            </a:r>
            <a:endParaRPr b="1"/>
          </a:p>
          <a:p>
            <a:pPr marL="914400" lvl="1" indent="-342900" algn="l" rtl="0">
              <a:lnSpc>
                <a:spcPct val="90000"/>
              </a:lnSpc>
              <a:spcBef>
                <a:spcPts val="1000"/>
              </a:spcBef>
              <a:spcAft>
                <a:spcPts val="0"/>
              </a:spcAft>
              <a:buSzPts val="1800"/>
              <a:buChar char="•"/>
            </a:pPr>
            <a:r>
              <a:rPr lang="en-GB" b="1"/>
              <a:t>View Similar Qualifications</a:t>
            </a:r>
            <a:endParaRPr b="1"/>
          </a:p>
          <a:p>
            <a:pPr marL="914400" lvl="1" indent="-342900" algn="l" rtl="0">
              <a:lnSpc>
                <a:spcPct val="90000"/>
              </a:lnSpc>
              <a:spcBef>
                <a:spcPts val="1000"/>
              </a:spcBef>
              <a:spcAft>
                <a:spcPts val="0"/>
              </a:spcAft>
              <a:buSzPts val="1800"/>
              <a:buChar char="•"/>
            </a:pPr>
            <a:r>
              <a:rPr lang="en-GB" b="1"/>
              <a:t>Compare Qualifications side-by-side</a:t>
            </a:r>
            <a:endParaRPr b="1"/>
          </a:p>
        </p:txBody>
      </p:sp>
      <p:sp>
        <p:nvSpPr>
          <p:cNvPr id="172" name="Google Shape;172;g31b4d2d2706_0_191"/>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1b4d2d2706_0_92"/>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Nunito Sans ExtraBold"/>
              <a:buNone/>
            </a:pPr>
            <a:r>
              <a:rPr lang="en-GB"/>
              <a:t>Mockup showcase</a:t>
            </a:r>
            <a:endParaRPr/>
          </a:p>
        </p:txBody>
      </p:sp>
      <p:sp>
        <p:nvSpPr>
          <p:cNvPr id="178" name="Google Shape;178;g31b4d2d2706_0_92"/>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12</a:t>
            </a:fld>
            <a:endParaRPr/>
          </a:p>
        </p:txBody>
      </p:sp>
      <p:pic>
        <p:nvPicPr>
          <p:cNvPr id="179" name="Google Shape;179;g31b4d2d2706_0_92">
            <a:hlinkClick r:id="rId3"/>
          </p:cNvPr>
          <p:cNvPicPr preferRelativeResize="0"/>
          <p:nvPr/>
        </p:nvPicPr>
        <p:blipFill rotWithShape="1">
          <a:blip r:embed="rId4">
            <a:alphaModFix/>
          </a:blip>
          <a:srcRect/>
          <a:stretch/>
        </p:blipFill>
        <p:spPr>
          <a:xfrm>
            <a:off x="3113151" y="1940992"/>
            <a:ext cx="5961546" cy="38022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02</a:t>
            </a:r>
            <a:endParaRPr/>
          </a:p>
        </p:txBody>
      </p:sp>
      <p:sp>
        <p:nvSpPr>
          <p:cNvPr id="214" name="Google Shape;214;p11"/>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Interoperability</a:t>
            </a:r>
            <a:endParaRPr/>
          </a:p>
        </p:txBody>
      </p:sp>
      <p:sp>
        <p:nvSpPr>
          <p:cNvPr id="215" name="Google Shape;215;p11"/>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1a3f76f1a5_0_14"/>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Key Interoperability Concepts</a:t>
            </a:r>
            <a:endParaRPr/>
          </a:p>
        </p:txBody>
      </p:sp>
      <p:sp>
        <p:nvSpPr>
          <p:cNvPr id="222" name="Google Shape;222;g31a3f76f1a5_0_14"/>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GB" b="1"/>
              <a:t>Core Dimensions of Interoperability</a:t>
            </a:r>
            <a:endParaRPr b="1"/>
          </a:p>
          <a:p>
            <a:pPr marL="457200" lvl="0" indent="-342900" algn="l" rtl="0">
              <a:lnSpc>
                <a:spcPct val="90000"/>
              </a:lnSpc>
              <a:spcBef>
                <a:spcPts val="1000"/>
              </a:spcBef>
              <a:spcAft>
                <a:spcPts val="0"/>
              </a:spcAft>
              <a:buSzPts val="1800"/>
              <a:buChar char="❖"/>
            </a:pPr>
            <a:r>
              <a:rPr lang="en-GB" u="sng"/>
              <a:t>Semantic</a:t>
            </a:r>
            <a:r>
              <a:rPr lang="en-GB"/>
              <a:t>: Using shared data dictionaries and ontologies (e.g., ISCED classifications)</a:t>
            </a:r>
            <a:endParaRPr/>
          </a:p>
          <a:p>
            <a:pPr marL="457200" lvl="0" indent="-342900" algn="l" rtl="0">
              <a:lnSpc>
                <a:spcPct val="90000"/>
              </a:lnSpc>
              <a:spcBef>
                <a:spcPts val="0"/>
              </a:spcBef>
              <a:spcAft>
                <a:spcPts val="0"/>
              </a:spcAft>
              <a:buSzPts val="1800"/>
              <a:buChar char="❖"/>
            </a:pPr>
            <a:r>
              <a:rPr lang="en-GB" u="sng"/>
              <a:t>Technical</a:t>
            </a:r>
            <a:r>
              <a:rPr lang="en-GB"/>
              <a:t>: APIs and data exchange protocols (e.g., JSON, XML) </a:t>
            </a:r>
            <a:endParaRPr/>
          </a:p>
          <a:p>
            <a:pPr marL="457200" lvl="0" indent="-342900" algn="l" rtl="0">
              <a:lnSpc>
                <a:spcPct val="90000"/>
              </a:lnSpc>
              <a:spcBef>
                <a:spcPts val="0"/>
              </a:spcBef>
              <a:spcAft>
                <a:spcPts val="0"/>
              </a:spcAft>
              <a:buSzPts val="1800"/>
              <a:buChar char="❖"/>
            </a:pPr>
            <a:r>
              <a:rPr lang="en-GB" u="sng"/>
              <a:t>Organisational</a:t>
            </a:r>
            <a:r>
              <a:rPr lang="en-GB"/>
              <a:t>: Harmonising workflows and responsibilities across stakeholders</a:t>
            </a:r>
            <a:endParaRPr/>
          </a:p>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GB" b="1"/>
              <a:t>Practical Tip:</a:t>
            </a:r>
            <a:r>
              <a:rPr lang="en-GB"/>
              <a:t> Always validate your semantic mappings with sample datasets to ensure compatibility with the QCP.</a:t>
            </a:r>
            <a:endParaRPr/>
          </a:p>
        </p:txBody>
      </p:sp>
      <p:sp>
        <p:nvSpPr>
          <p:cNvPr id="223" name="Google Shape;223;g31a3f76f1a5_0_14"/>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1a663f64a3_0_5"/>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Data Mapping and Standardisation</a:t>
            </a:r>
            <a:endParaRPr/>
          </a:p>
        </p:txBody>
      </p:sp>
      <p:sp>
        <p:nvSpPr>
          <p:cNvPr id="230" name="Google Shape;230;g31a663f64a3_0_5"/>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GB" b="1"/>
              <a:t>Harmonising National QDB Data for QCP Integration</a:t>
            </a:r>
            <a:endParaRPr b="1"/>
          </a:p>
          <a:p>
            <a:pPr marL="457200" lvl="0" indent="-342900" algn="l" rtl="0">
              <a:lnSpc>
                <a:spcPct val="90000"/>
              </a:lnSpc>
              <a:spcBef>
                <a:spcPts val="1000"/>
              </a:spcBef>
              <a:spcAft>
                <a:spcPts val="0"/>
              </a:spcAft>
              <a:buSzPts val="1800"/>
              <a:buChar char="❖"/>
            </a:pPr>
            <a:r>
              <a:rPr lang="en-GB"/>
              <a:t>Align qualifications with QCP’s quasi-standards</a:t>
            </a:r>
            <a:endParaRPr/>
          </a:p>
          <a:p>
            <a:pPr marL="457200" lvl="0" indent="-342900" algn="l" rtl="0">
              <a:lnSpc>
                <a:spcPct val="90000"/>
              </a:lnSpc>
              <a:spcBef>
                <a:spcPts val="0"/>
              </a:spcBef>
              <a:spcAft>
                <a:spcPts val="0"/>
              </a:spcAft>
              <a:buSzPts val="1800"/>
              <a:buChar char="❖"/>
            </a:pPr>
            <a:r>
              <a:rPr lang="en-GB"/>
              <a:t>Use common reference points (e.g., NQF-EQF alignment)</a:t>
            </a:r>
            <a:endParaRPr/>
          </a:p>
          <a:p>
            <a:pPr marL="457200" lvl="0" indent="-342900" algn="l" rtl="0">
              <a:lnSpc>
                <a:spcPct val="90000"/>
              </a:lnSpc>
              <a:spcBef>
                <a:spcPts val="0"/>
              </a:spcBef>
              <a:spcAft>
                <a:spcPts val="0"/>
              </a:spcAft>
              <a:buSzPts val="1800"/>
              <a:buChar char="❖"/>
            </a:pPr>
            <a:r>
              <a:rPr lang="en-GB"/>
              <a:t>Implement a mapping framework for equivalencies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GB" b="1"/>
              <a:t>Practical Tip: </a:t>
            </a:r>
            <a:r>
              <a:rPr lang="en-GB"/>
              <a:t>Use tools like data validation scripts to pre-test your mapping before full integration.</a:t>
            </a:r>
            <a:endParaRPr/>
          </a:p>
        </p:txBody>
      </p:sp>
      <p:sp>
        <p:nvSpPr>
          <p:cNvPr id="231" name="Google Shape;231;g31a663f64a3_0_5"/>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1a663f64a3_0_17"/>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Technical Interoperability Protocols</a:t>
            </a:r>
            <a:endParaRPr/>
          </a:p>
        </p:txBody>
      </p:sp>
      <p:sp>
        <p:nvSpPr>
          <p:cNvPr id="238" name="Google Shape;238;g31a663f64a3_0_17"/>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GB" b="1"/>
              <a:t>Building Seamless Data Exchange</a:t>
            </a:r>
            <a:endParaRPr b="1"/>
          </a:p>
          <a:p>
            <a:pPr marL="457200" lvl="0" indent="-342900" algn="l" rtl="0">
              <a:lnSpc>
                <a:spcPct val="90000"/>
              </a:lnSpc>
              <a:spcBef>
                <a:spcPts val="1000"/>
              </a:spcBef>
              <a:spcAft>
                <a:spcPts val="0"/>
              </a:spcAft>
              <a:buSzPts val="1800"/>
              <a:buChar char="❖"/>
            </a:pPr>
            <a:r>
              <a:rPr lang="en-GB"/>
              <a:t>Implement open </a:t>
            </a:r>
            <a:r>
              <a:rPr lang="en-GB" u="sng"/>
              <a:t>APIs </a:t>
            </a:r>
            <a:r>
              <a:rPr lang="en-GB"/>
              <a:t>for real-time data sharing</a:t>
            </a:r>
            <a:endParaRPr/>
          </a:p>
          <a:p>
            <a:pPr marL="457200" lvl="0" indent="-342900" algn="l" rtl="0">
              <a:lnSpc>
                <a:spcPct val="90000"/>
              </a:lnSpc>
              <a:spcBef>
                <a:spcPts val="0"/>
              </a:spcBef>
              <a:spcAft>
                <a:spcPts val="0"/>
              </a:spcAft>
              <a:buSzPts val="1800"/>
              <a:buChar char="❖"/>
            </a:pPr>
            <a:r>
              <a:rPr lang="en-GB"/>
              <a:t>Follow </a:t>
            </a:r>
            <a:r>
              <a:rPr lang="en-GB" u="sng"/>
              <a:t>Linked Data</a:t>
            </a:r>
            <a:r>
              <a:rPr lang="en-GB"/>
              <a:t> principles for resource discoverability</a:t>
            </a:r>
            <a:endParaRPr/>
          </a:p>
          <a:p>
            <a:pPr marL="457200" lvl="0" indent="-342900" algn="l" rtl="0">
              <a:lnSpc>
                <a:spcPct val="90000"/>
              </a:lnSpc>
              <a:spcBef>
                <a:spcPts val="0"/>
              </a:spcBef>
              <a:spcAft>
                <a:spcPts val="0"/>
              </a:spcAft>
              <a:buSzPts val="1800"/>
              <a:buChar char="❖"/>
            </a:pPr>
            <a:r>
              <a:rPr lang="en-GB"/>
              <a:t>Adopt </a:t>
            </a:r>
            <a:r>
              <a:rPr lang="en-GB" u="sng"/>
              <a:t>JSON-LD</a:t>
            </a:r>
            <a:r>
              <a:rPr lang="en-GB"/>
              <a:t> for flexible metadata exchange</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GB" b="1"/>
              <a:t>Example</a:t>
            </a:r>
            <a:r>
              <a:rPr lang="en-GB"/>
              <a:t>: Integrate institutional learning outcomes as structured fields for direct querying by the QCP.</a:t>
            </a:r>
            <a:endParaRPr/>
          </a:p>
        </p:txBody>
      </p:sp>
      <p:sp>
        <p:nvSpPr>
          <p:cNvPr id="239" name="Google Shape;239;g31a663f64a3_0_17"/>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1a663f64a3_0_34"/>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Ensuring Data Accuracy and Security</a:t>
            </a:r>
            <a:endParaRPr/>
          </a:p>
        </p:txBody>
      </p:sp>
      <p:sp>
        <p:nvSpPr>
          <p:cNvPr id="246" name="Google Shape;246;g31a663f64a3_0_34"/>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GB" b="1"/>
              <a:t>Validation Routines:</a:t>
            </a:r>
            <a:r>
              <a:rPr lang="en-GB"/>
              <a:t> Automate checks for missing fields and inconsistent formats</a:t>
            </a:r>
            <a:endParaRPr/>
          </a:p>
          <a:p>
            <a:pPr marL="457200" lvl="0" indent="-342900" algn="l" rtl="0">
              <a:lnSpc>
                <a:spcPct val="90000"/>
              </a:lnSpc>
              <a:spcBef>
                <a:spcPts val="0"/>
              </a:spcBef>
              <a:spcAft>
                <a:spcPts val="0"/>
              </a:spcAft>
              <a:buSzPts val="1800"/>
              <a:buChar char="❖"/>
            </a:pPr>
            <a:r>
              <a:rPr lang="en-GB" b="1"/>
              <a:t>Data Governance Policies:</a:t>
            </a:r>
            <a:r>
              <a:rPr lang="en-GB"/>
              <a:t> Define roles, access levels, and update cycles</a:t>
            </a:r>
            <a:endParaRPr/>
          </a:p>
          <a:p>
            <a:pPr marL="457200" lvl="0" indent="-342900" algn="l" rtl="0">
              <a:lnSpc>
                <a:spcPct val="90000"/>
              </a:lnSpc>
              <a:spcBef>
                <a:spcPts val="0"/>
              </a:spcBef>
              <a:spcAft>
                <a:spcPts val="0"/>
              </a:spcAft>
              <a:buSzPts val="1800"/>
              <a:buChar char="❖"/>
            </a:pPr>
            <a:r>
              <a:rPr lang="en-GB" b="1"/>
              <a:t>Security: </a:t>
            </a:r>
            <a:r>
              <a:rPr lang="en-GB"/>
              <a:t>Encrypt sensitive information (TLS, HTTPS)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GB" b="1"/>
              <a:t>Practical Solution:</a:t>
            </a:r>
            <a:r>
              <a:rPr lang="en-GB"/>
              <a:t> Setting up dashboards to monitor interoperability issues in real-time.</a:t>
            </a:r>
            <a:endParaRPr/>
          </a:p>
        </p:txBody>
      </p:sp>
      <p:sp>
        <p:nvSpPr>
          <p:cNvPr id="247" name="Google Shape;247;g31a663f64a3_0_34"/>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1a663f64a3_0_45"/>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Practical Application and Challenges</a:t>
            </a:r>
            <a:endParaRPr/>
          </a:p>
        </p:txBody>
      </p:sp>
      <p:sp>
        <p:nvSpPr>
          <p:cNvPr id="254" name="Google Shape;254;g31a663f64a3_0_45"/>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1000"/>
              </a:spcBef>
              <a:spcAft>
                <a:spcPts val="0"/>
              </a:spcAft>
              <a:buSzPct val="75630"/>
              <a:buNone/>
            </a:pPr>
            <a:r>
              <a:rPr lang="en-GB" b="1"/>
              <a:t>Simulated Case and Solutions</a:t>
            </a:r>
            <a:endParaRPr b="1"/>
          </a:p>
          <a:p>
            <a:pPr marL="457200" lvl="0" indent="-334327" algn="l" rtl="0">
              <a:lnSpc>
                <a:spcPct val="90000"/>
              </a:lnSpc>
              <a:spcBef>
                <a:spcPts val="1000"/>
              </a:spcBef>
              <a:spcAft>
                <a:spcPts val="0"/>
              </a:spcAft>
              <a:buSzPct val="64285"/>
              <a:buChar char="❖"/>
            </a:pPr>
            <a:r>
              <a:rPr lang="en-GB" u="sng"/>
              <a:t>Scenario</a:t>
            </a:r>
            <a:r>
              <a:rPr lang="en-GB"/>
              <a:t>: Your QDB integrates qualifications data, but mappings to the QCP’s taxonomy fail.</a:t>
            </a:r>
            <a:endParaRPr/>
          </a:p>
          <a:p>
            <a:pPr marL="0" lvl="0" indent="0" algn="l" rtl="0">
              <a:lnSpc>
                <a:spcPct val="90000"/>
              </a:lnSpc>
              <a:spcBef>
                <a:spcPts val="1000"/>
              </a:spcBef>
              <a:spcAft>
                <a:spcPts val="0"/>
              </a:spcAft>
              <a:buSzPct val="75630"/>
              <a:buNone/>
            </a:pPr>
            <a:endParaRPr/>
          </a:p>
          <a:p>
            <a:pPr marL="0" lvl="0" indent="0" algn="l" rtl="0">
              <a:lnSpc>
                <a:spcPct val="90000"/>
              </a:lnSpc>
              <a:spcBef>
                <a:spcPts val="1000"/>
              </a:spcBef>
              <a:spcAft>
                <a:spcPts val="0"/>
              </a:spcAft>
              <a:buSzPct val="75630"/>
              <a:buNone/>
            </a:pPr>
            <a:r>
              <a:rPr lang="en-GB"/>
              <a:t>Solution Workflow: </a:t>
            </a:r>
            <a:endParaRPr/>
          </a:p>
          <a:p>
            <a:pPr marL="457200" lvl="0" indent="-334327" algn="l" rtl="0">
              <a:lnSpc>
                <a:spcPct val="90000"/>
              </a:lnSpc>
              <a:spcBef>
                <a:spcPts val="1000"/>
              </a:spcBef>
              <a:spcAft>
                <a:spcPts val="0"/>
              </a:spcAft>
              <a:buSzPct val="64285"/>
              <a:buAutoNum type="arabicPeriod"/>
            </a:pPr>
            <a:r>
              <a:rPr lang="en-GB"/>
              <a:t>Diagnose error</a:t>
            </a:r>
            <a:endParaRPr/>
          </a:p>
          <a:p>
            <a:pPr marL="457200" lvl="0" indent="-334327" algn="l" rtl="0">
              <a:lnSpc>
                <a:spcPct val="90000"/>
              </a:lnSpc>
              <a:spcBef>
                <a:spcPts val="0"/>
              </a:spcBef>
              <a:spcAft>
                <a:spcPts val="0"/>
              </a:spcAft>
              <a:buSzPct val="64285"/>
              <a:buAutoNum type="arabicPeriod"/>
            </a:pPr>
            <a:r>
              <a:rPr lang="en-GB"/>
              <a:t>Update mappings with correct ISCED codes</a:t>
            </a:r>
            <a:endParaRPr/>
          </a:p>
          <a:p>
            <a:pPr marL="457200" lvl="0" indent="-334327" algn="l" rtl="0">
              <a:lnSpc>
                <a:spcPct val="90000"/>
              </a:lnSpc>
              <a:spcBef>
                <a:spcPts val="0"/>
              </a:spcBef>
              <a:spcAft>
                <a:spcPts val="0"/>
              </a:spcAft>
              <a:buSzPct val="64285"/>
              <a:buAutoNum type="arabicPeriod"/>
            </a:pPr>
            <a:r>
              <a:rPr lang="en-GB"/>
              <a:t>Revalidate </a:t>
            </a:r>
            <a:endParaRPr/>
          </a:p>
          <a:p>
            <a:pPr marL="0" lvl="0" indent="0" algn="l" rtl="0">
              <a:lnSpc>
                <a:spcPct val="90000"/>
              </a:lnSpc>
              <a:spcBef>
                <a:spcPts val="1000"/>
              </a:spcBef>
              <a:spcAft>
                <a:spcPts val="0"/>
              </a:spcAft>
              <a:buSzPct val="75630"/>
              <a:buNone/>
            </a:pPr>
            <a:endParaRPr/>
          </a:p>
          <a:p>
            <a:pPr marL="0" lvl="0" indent="0" algn="l" rtl="0">
              <a:lnSpc>
                <a:spcPct val="90000"/>
              </a:lnSpc>
              <a:spcBef>
                <a:spcPts val="1000"/>
              </a:spcBef>
              <a:spcAft>
                <a:spcPts val="0"/>
              </a:spcAft>
              <a:buSzPct val="75630"/>
              <a:buNone/>
            </a:pPr>
            <a:r>
              <a:rPr lang="en-GB" b="1"/>
              <a:t>Key Takeaway:</a:t>
            </a:r>
            <a:r>
              <a:rPr lang="en-GB"/>
              <a:t> Iterative testing and stakeholder collaboration ensure integration</a:t>
            </a:r>
            <a:endParaRPr/>
          </a:p>
        </p:txBody>
      </p:sp>
      <p:sp>
        <p:nvSpPr>
          <p:cNvPr id="255" name="Google Shape;255;g31a663f64a3_0_45"/>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03</a:t>
            </a:r>
            <a:endParaRPr/>
          </a:p>
        </p:txBody>
      </p:sp>
      <p:sp>
        <p:nvSpPr>
          <p:cNvPr id="261" name="Google Shape;261;p42"/>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Mapping showcase</a:t>
            </a:r>
            <a:endParaRPr/>
          </a:p>
        </p:txBody>
      </p:sp>
      <p:sp>
        <p:nvSpPr>
          <p:cNvPr id="262" name="Google Shape;262;p42"/>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01</a:t>
            </a:r>
            <a:endParaRPr/>
          </a:p>
        </p:txBody>
      </p:sp>
      <p:sp>
        <p:nvSpPr>
          <p:cNvPr id="102" name="Google Shape;102;p5"/>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QCP User Interface</a:t>
            </a:r>
            <a:endParaRPr/>
          </a:p>
        </p:txBody>
      </p:sp>
      <p:sp>
        <p:nvSpPr>
          <p:cNvPr id="103" name="Google Shape;103;p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1bb19f1826_1_0"/>
          <p:cNvSpPr txBox="1">
            <a:spLocks noGrp="1"/>
          </p:cNvSpPr>
          <p:nvPr>
            <p:ph type="title"/>
          </p:nvPr>
        </p:nvSpPr>
        <p:spPr>
          <a:xfrm>
            <a:off x="392550" y="472925"/>
            <a:ext cx="9415500" cy="58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en-GB" sz="3160"/>
              <a:t>General view</a:t>
            </a:r>
            <a:endParaRPr sz="3160"/>
          </a:p>
        </p:txBody>
      </p:sp>
      <p:graphicFrame>
        <p:nvGraphicFramePr>
          <p:cNvPr id="269" name="Google Shape;269;g31bb19f1826_1_0"/>
          <p:cNvGraphicFramePr/>
          <p:nvPr/>
        </p:nvGraphicFramePr>
        <p:xfrm>
          <a:off x="392550" y="1054925"/>
          <a:ext cx="3000000" cy="3000000"/>
        </p:xfrm>
        <a:graphic>
          <a:graphicData uri="http://schemas.openxmlformats.org/drawingml/2006/table">
            <a:tbl>
              <a:tblPr>
                <a:noFill/>
                <a:tableStyleId>{DE518297-400A-4FA5-9B27-E2EE49238E21}</a:tableStyleId>
              </a:tblPr>
              <a:tblGrid>
                <a:gridCol w="897750">
                  <a:extLst>
                    <a:ext uri="{9D8B030D-6E8A-4147-A177-3AD203B41FA5}">
                      <a16:colId xmlns:a16="http://schemas.microsoft.com/office/drawing/2014/main" val="20000"/>
                    </a:ext>
                  </a:extLst>
                </a:gridCol>
                <a:gridCol w="1036075">
                  <a:extLst>
                    <a:ext uri="{9D8B030D-6E8A-4147-A177-3AD203B41FA5}">
                      <a16:colId xmlns:a16="http://schemas.microsoft.com/office/drawing/2014/main" val="20001"/>
                    </a:ext>
                  </a:extLst>
                </a:gridCol>
                <a:gridCol w="1528775">
                  <a:extLst>
                    <a:ext uri="{9D8B030D-6E8A-4147-A177-3AD203B41FA5}">
                      <a16:colId xmlns:a16="http://schemas.microsoft.com/office/drawing/2014/main" val="20002"/>
                    </a:ext>
                  </a:extLst>
                </a:gridCol>
                <a:gridCol w="2893575">
                  <a:extLst>
                    <a:ext uri="{9D8B030D-6E8A-4147-A177-3AD203B41FA5}">
                      <a16:colId xmlns:a16="http://schemas.microsoft.com/office/drawing/2014/main" val="20003"/>
                    </a:ext>
                  </a:extLst>
                </a:gridCol>
                <a:gridCol w="2477450">
                  <a:extLst>
                    <a:ext uri="{9D8B030D-6E8A-4147-A177-3AD203B41FA5}">
                      <a16:colId xmlns:a16="http://schemas.microsoft.com/office/drawing/2014/main" val="20004"/>
                    </a:ext>
                  </a:extLst>
                </a:gridCol>
                <a:gridCol w="2424400">
                  <a:extLst>
                    <a:ext uri="{9D8B030D-6E8A-4147-A177-3AD203B41FA5}">
                      <a16:colId xmlns:a16="http://schemas.microsoft.com/office/drawing/2014/main" val="20005"/>
                    </a:ext>
                  </a:extLst>
                </a:gridCol>
              </a:tblGrid>
              <a:tr h="597075">
                <a:tc>
                  <a:txBody>
                    <a:bodyPr/>
                    <a:lstStyle/>
                    <a:p>
                      <a:pPr marL="0" lvl="0" indent="0" algn="l" rtl="0">
                        <a:spcBef>
                          <a:spcPts val="0"/>
                        </a:spcBef>
                        <a:spcAft>
                          <a:spcPts val="0"/>
                        </a:spcAft>
                        <a:buNone/>
                      </a:pPr>
                      <a:r>
                        <a:rPr lang="en-GB" sz="1000" b="1"/>
                        <a:t>Label</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Filed type</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Comment</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Description</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Example 1 - South Africa: Bachelor of Education Honours in Chemistry Education </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0"/>
                        </a:spcAft>
                        <a:buNone/>
                      </a:pPr>
                      <a:r>
                        <a:rPr lang="en-GB" sz="1000" b="1"/>
                        <a:t>Example 2- Mauritius: National Certificate in Sales and Marketing</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543775">
                <a:tc>
                  <a:txBody>
                    <a:bodyPr/>
                    <a:lstStyle/>
                    <a:p>
                      <a:pPr marL="0" lvl="0" indent="0" algn="l" rtl="0">
                        <a:spcBef>
                          <a:spcPts val="0"/>
                        </a:spcBef>
                        <a:spcAft>
                          <a:spcPts val="0"/>
                        </a:spcAft>
                        <a:buNone/>
                      </a:pPr>
                      <a:r>
                        <a:rPr lang="en-GB" sz="900" b="1"/>
                        <a:t>Editorial Status</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single-select</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Can be seen regardless of step (not only "General), but only in edit mode, not create</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19375">
                <a:tc>
                  <a:txBody>
                    <a:bodyPr/>
                    <a:lstStyle/>
                    <a:p>
                      <a:pPr marL="0" lvl="0" indent="0" algn="l" rtl="0">
                        <a:spcBef>
                          <a:spcPts val="0"/>
                        </a:spcBef>
                        <a:spcAft>
                          <a:spcPts val="0"/>
                        </a:spcAft>
                        <a:buNone/>
                      </a:pPr>
                      <a:r>
                        <a:rPr lang="en-GB" sz="900" b="1"/>
                        <a:t>Title*</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short-text in any language</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Obligatory field for publication</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Bachelor of Education in Chemistry Education in South Africa</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National Certificate Level 5 in Sales and Marketing</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2"/>
                  </a:ext>
                </a:extLst>
              </a:tr>
              <a:tr h="352250">
                <a:tc>
                  <a:txBody>
                    <a:bodyPr/>
                    <a:lstStyle/>
                    <a:p>
                      <a:pPr marL="0" lvl="0" indent="0" algn="l" rtl="0">
                        <a:spcBef>
                          <a:spcPts val="0"/>
                        </a:spcBef>
                        <a:spcAft>
                          <a:spcPts val="0"/>
                        </a:spcAft>
                        <a:buNone/>
                      </a:pPr>
                      <a:r>
                        <a:rPr lang="en-GB" sz="900" b="1"/>
                        <a:t>Reference ID</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short-text</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115821</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43775">
                <a:tc>
                  <a:txBody>
                    <a:bodyPr/>
                    <a:lstStyle/>
                    <a:p>
                      <a:pPr marL="0" lvl="0" indent="0" algn="l" rtl="0">
                        <a:spcBef>
                          <a:spcPts val="0"/>
                        </a:spcBef>
                        <a:spcAft>
                          <a:spcPts val="0"/>
                        </a:spcAft>
                        <a:buNone/>
                      </a:pPr>
                      <a:r>
                        <a:rPr lang="en-GB" sz="900" b="1"/>
                        <a:t>ACQF Level</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single-select</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An associated level of education within a semantic framework describing education levels.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4"/>
                  </a:ext>
                </a:extLst>
              </a:tr>
              <a:tr h="543775">
                <a:tc>
                  <a:txBody>
                    <a:bodyPr/>
                    <a:lstStyle/>
                    <a:p>
                      <a:pPr marL="0" lvl="0" indent="0" algn="l" rtl="0">
                        <a:spcBef>
                          <a:spcPts val="0"/>
                        </a:spcBef>
                        <a:spcAft>
                          <a:spcPts val="0"/>
                        </a:spcAft>
                        <a:buNone/>
                      </a:pPr>
                      <a:r>
                        <a:rPr lang="en-GB" sz="900" b="1"/>
                        <a:t>NQF Level</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single-select</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An associated level of education within a semantic framework describing education levels.</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Level 8</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Level 5</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61250">
                <a:tc>
                  <a:txBody>
                    <a:bodyPr/>
                    <a:lstStyle/>
                    <a:p>
                      <a:pPr marL="0" lvl="0" indent="0" algn="l" rtl="0">
                        <a:spcBef>
                          <a:spcPts val="0"/>
                        </a:spcBef>
                        <a:spcAft>
                          <a:spcPts val="0"/>
                        </a:spcAft>
                        <a:buNone/>
                      </a:pPr>
                      <a:r>
                        <a:rPr lang="en-GB" sz="900" b="1"/>
                        <a:t>Thematic area</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multi-auto complete</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solidFill>
                            <a:srgbClr val="46BDC6"/>
                          </a:solidFill>
                          <a:uFill>
                            <a:noFill/>
                          </a:uFill>
                          <a:hlinkClick r:id="rId3">
                            <a:extLst>
                              <a:ext uri="{A12FA001-AC4F-418D-AE19-62706E023703}">
                                <ahyp:hlinkClr xmlns:ahyp="http://schemas.microsoft.com/office/drawing/2018/hyperlinkcolor" val="tx"/>
                              </a:ext>
                            </a:extLst>
                          </a:hlinkClick>
                        </a:rPr>
                        <a:t>ISCED-F 2013</a:t>
                      </a:r>
                      <a:endParaRPr sz="900">
                        <a:solidFill>
                          <a:srgbClr val="46BDC6"/>
                        </a:solidFill>
                      </a:endParaRPr>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The thematic area according to the ISCED-F 2013 Classification. It should be provided using the ISCED-F controlled vocabulary.</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 0114 Teacher training with subject specialisation</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0414 Sales and marketing</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6"/>
                  </a:ext>
                </a:extLst>
              </a:tr>
              <a:tr h="668175">
                <a:tc>
                  <a:txBody>
                    <a:bodyPr/>
                    <a:lstStyle/>
                    <a:p>
                      <a:pPr marL="0" lvl="0" indent="0" algn="l" rtl="0">
                        <a:spcBef>
                          <a:spcPts val="0"/>
                        </a:spcBef>
                        <a:spcAft>
                          <a:spcPts val="0"/>
                        </a:spcAft>
                        <a:buNone/>
                      </a:pPr>
                      <a:r>
                        <a:rPr lang="en-GB" sz="900" b="1"/>
                        <a:t>Related occupation</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multi-auto complete</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solidFill>
                            <a:srgbClr val="46BDC6"/>
                          </a:solidFill>
                          <a:uFill>
                            <a:noFill/>
                          </a:uFill>
                          <a:hlinkClick r:id="rId4">
                            <a:extLst>
                              <a:ext uri="{A12FA001-AC4F-418D-AE19-62706E023703}">
                                <ahyp:hlinkClr xmlns:ahyp="http://schemas.microsoft.com/office/drawing/2018/hyperlinkcolor" val="tx"/>
                              </a:ext>
                            </a:extLst>
                          </a:hlinkClick>
                        </a:rPr>
                        <a:t>Occupations | ESCO</a:t>
                      </a:r>
                      <a:endParaRPr sz="900">
                        <a:solidFill>
                          <a:srgbClr val="46BDC6"/>
                        </a:solidFill>
                      </a:endParaRPr>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An occupation or occupational category. If provided, the value should come from a controlled vocabulary. An Occupation or Occupational Category.</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Teaching professionals</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Sales, marketing and public relations professionals</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94975">
                <a:tc>
                  <a:txBody>
                    <a:bodyPr/>
                    <a:lstStyle/>
                    <a:p>
                      <a:pPr marL="0" lvl="0" indent="0" algn="l" rtl="0">
                        <a:spcBef>
                          <a:spcPts val="0"/>
                        </a:spcBef>
                        <a:spcAft>
                          <a:spcPts val="0"/>
                        </a:spcAft>
                        <a:buNone/>
                      </a:pPr>
                      <a:r>
                        <a:rPr lang="en-GB" sz="900" b="1"/>
                        <a:t>Homepage</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URL input</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 https://www.saqa.org.za/</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900"/>
                        <a:t> http://mqa.govmu.org/</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8"/>
                  </a:ext>
                </a:extLst>
              </a:tr>
              <a:tr h="543775">
                <a:tc>
                  <a:txBody>
                    <a:bodyPr/>
                    <a:lstStyle/>
                    <a:p>
                      <a:pPr marL="0" lvl="0" indent="0" algn="l" rtl="0">
                        <a:spcBef>
                          <a:spcPts val="0"/>
                        </a:spcBef>
                        <a:spcAft>
                          <a:spcPts val="0"/>
                        </a:spcAft>
                        <a:buNone/>
                      </a:pPr>
                      <a:r>
                        <a:rPr lang="en-GB" sz="900" b="1"/>
                        <a:t>Other documents</a:t>
                      </a:r>
                      <a:endParaRPr sz="9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URL input</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 </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https://allqs.saqa.org.za/showQualification.php?id=115821</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https://mqa.govmu.org/mqa/wp-content/uploads/2022/04/National-Certificate-Level-5-in-Sales-and-Marketing.pdf</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270" name="Google Shape;270;g31bb19f1826_1_0"/>
          <p:cNvSpPr txBox="1"/>
          <p:nvPr/>
        </p:nvSpPr>
        <p:spPr>
          <a:xfrm>
            <a:off x="346900" y="6450750"/>
            <a:ext cx="4769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Times New Roman"/>
                <a:ea typeface="Times New Roman"/>
                <a:cs typeface="Times New Roman"/>
                <a:sym typeface="Times New Roman"/>
              </a:rPr>
              <a:t>Source of data model: </a:t>
            </a:r>
            <a:r>
              <a:rPr lang="en-GB" sz="1200" u="sng">
                <a:solidFill>
                  <a:schemeClr val="hlink"/>
                </a:solidFill>
                <a:latin typeface="Times New Roman"/>
                <a:ea typeface="Times New Roman"/>
                <a:cs typeface="Times New Roman"/>
                <a:sym typeface="Times New Roman"/>
                <a:hlinkClick r:id="rId5"/>
              </a:rPr>
              <a:t>https://data.acqf-qcp.africa/</a:t>
            </a:r>
            <a:r>
              <a:rPr lang="en-GB" sz="1200">
                <a:latin typeface="Times New Roman"/>
                <a:ea typeface="Times New Roman"/>
                <a:cs typeface="Times New Roman"/>
                <a:sym typeface="Times New Roman"/>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1bb19f1826_1_7"/>
          <p:cNvSpPr txBox="1">
            <a:spLocks noGrp="1"/>
          </p:cNvSpPr>
          <p:nvPr>
            <p:ph type="title"/>
          </p:nvPr>
        </p:nvSpPr>
        <p:spPr>
          <a:xfrm>
            <a:off x="356225" y="401951"/>
            <a:ext cx="11467800" cy="980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Learning outcomes	</a:t>
            </a:r>
            <a:endParaRPr/>
          </a:p>
        </p:txBody>
      </p:sp>
      <p:sp>
        <p:nvSpPr>
          <p:cNvPr id="277" name="Google Shape;277;g31bb19f1826_1_7"/>
          <p:cNvSpPr txBox="1">
            <a:spLocks noGrp="1"/>
          </p:cNvSpPr>
          <p:nvPr>
            <p:ph type="body" idx="1"/>
          </p:nvPr>
        </p:nvSpPr>
        <p:spPr>
          <a:xfrm>
            <a:off x="352486" y="2136290"/>
            <a:ext cx="11475300" cy="393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78" name="Google Shape;278;g31bb19f1826_1_7"/>
          <p:cNvSpPr txBox="1">
            <a:spLocks noGrp="1"/>
          </p:cNvSpPr>
          <p:nvPr>
            <p:ph type="sldNum" idx="12"/>
          </p:nvPr>
        </p:nvSpPr>
        <p:spPr>
          <a:xfrm>
            <a:off x="359999" y="6538366"/>
            <a:ext cx="3710400" cy="17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r>
              <a:rPr lang="en-GB"/>
              <a:t>Page </a:t>
            </a:r>
            <a:fld id="{00000000-1234-1234-1234-123412341234}" type="slidenum">
              <a:rPr lang="en-GB"/>
              <a:t>21</a:t>
            </a:fld>
            <a:endParaRPr/>
          </a:p>
        </p:txBody>
      </p:sp>
      <p:graphicFrame>
        <p:nvGraphicFramePr>
          <p:cNvPr id="279" name="Google Shape;279;g31bb19f1826_1_7"/>
          <p:cNvGraphicFramePr/>
          <p:nvPr/>
        </p:nvGraphicFramePr>
        <p:xfrm>
          <a:off x="343975" y="1461088"/>
          <a:ext cx="3000000" cy="3000000"/>
        </p:xfrm>
        <a:graphic>
          <a:graphicData uri="http://schemas.openxmlformats.org/drawingml/2006/table">
            <a:tbl>
              <a:tblPr>
                <a:noFill/>
                <a:tableStyleId>{DE518297-400A-4FA5-9B27-E2EE49238E21}</a:tableStyleId>
              </a:tblPr>
              <a:tblGrid>
                <a:gridCol w="1150400">
                  <a:extLst>
                    <a:ext uri="{9D8B030D-6E8A-4147-A177-3AD203B41FA5}">
                      <a16:colId xmlns:a16="http://schemas.microsoft.com/office/drawing/2014/main" val="20000"/>
                    </a:ext>
                  </a:extLst>
                </a:gridCol>
                <a:gridCol w="1347750">
                  <a:extLst>
                    <a:ext uri="{9D8B030D-6E8A-4147-A177-3AD203B41FA5}">
                      <a16:colId xmlns:a16="http://schemas.microsoft.com/office/drawing/2014/main" val="20001"/>
                    </a:ext>
                  </a:extLst>
                </a:gridCol>
                <a:gridCol w="1741350">
                  <a:extLst>
                    <a:ext uri="{9D8B030D-6E8A-4147-A177-3AD203B41FA5}">
                      <a16:colId xmlns:a16="http://schemas.microsoft.com/office/drawing/2014/main" val="20002"/>
                    </a:ext>
                  </a:extLst>
                </a:gridCol>
                <a:gridCol w="1197225">
                  <a:extLst>
                    <a:ext uri="{9D8B030D-6E8A-4147-A177-3AD203B41FA5}">
                      <a16:colId xmlns:a16="http://schemas.microsoft.com/office/drawing/2014/main" val="20003"/>
                    </a:ext>
                  </a:extLst>
                </a:gridCol>
                <a:gridCol w="3653725">
                  <a:extLst>
                    <a:ext uri="{9D8B030D-6E8A-4147-A177-3AD203B41FA5}">
                      <a16:colId xmlns:a16="http://schemas.microsoft.com/office/drawing/2014/main" val="20004"/>
                    </a:ext>
                  </a:extLst>
                </a:gridCol>
                <a:gridCol w="2413600">
                  <a:extLst>
                    <a:ext uri="{9D8B030D-6E8A-4147-A177-3AD203B41FA5}">
                      <a16:colId xmlns:a16="http://schemas.microsoft.com/office/drawing/2014/main" val="20005"/>
                    </a:ext>
                  </a:extLst>
                </a:gridCol>
              </a:tblGrid>
              <a:tr h="481350">
                <a:tc>
                  <a:txBody>
                    <a:bodyPr/>
                    <a:lstStyle/>
                    <a:p>
                      <a:pPr marL="0" lvl="0" indent="0" algn="l" rtl="0">
                        <a:spcBef>
                          <a:spcPts val="0"/>
                        </a:spcBef>
                        <a:spcAft>
                          <a:spcPts val="0"/>
                        </a:spcAft>
                        <a:buNone/>
                      </a:pPr>
                      <a:r>
                        <a:rPr lang="en-GB" sz="1000" b="1"/>
                        <a:t>Label</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Filed type</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Comments</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Description</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Example 1 - South Africa: Bachelor of Education Honours in Chemistry Education </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0"/>
                        </a:spcAft>
                        <a:buNone/>
                      </a:pPr>
                      <a:r>
                        <a:rPr lang="en-GB" sz="1000" b="1"/>
                        <a:t>Example 2- Mauritius: National Certificate in Sales and Marketing</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2773600">
                <a:tc>
                  <a:txBody>
                    <a:bodyPr/>
                    <a:lstStyle/>
                    <a:p>
                      <a:pPr marL="0" marR="0" lvl="0" indent="0" algn="l" rtl="0">
                        <a:spcBef>
                          <a:spcPts val="0"/>
                        </a:spcBef>
                        <a:spcAft>
                          <a:spcPts val="0"/>
                        </a:spcAft>
                        <a:buNone/>
                      </a:pPr>
                      <a:r>
                        <a:rPr lang="en-GB" sz="1000" b="1"/>
                        <a:t>Title*</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short-text in any language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Only one value per language.</a:t>
                      </a:r>
                      <a:endParaRPr sz="1000"/>
                    </a:p>
                    <a:p>
                      <a:pPr marL="0" lvl="0" indent="0" algn="l" rtl="0">
                        <a:spcBef>
                          <a:spcPts val="0"/>
                        </a:spcBef>
                        <a:spcAft>
                          <a:spcPts val="0"/>
                        </a:spcAft>
                        <a:buNone/>
                      </a:pPr>
                      <a:r>
                        <a:rPr lang="en-GB" sz="1000"/>
                        <a:t>In the UI, each LO will have its own corresponding field. Each LO will have its own clafficiations of "Further details" and "Related skills"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GB" sz="1000"/>
                        <a:t>Obligatory field for publication</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title. One value per language is permitted.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1) Prepare learners for research knowledge and skills for further postgraduate studies in Masters in education in Chemistry Education or another relevant Degree in education.</a:t>
                      </a:r>
                      <a:endParaRPr sz="1000"/>
                    </a:p>
                    <a:p>
                      <a:pPr marL="0" lvl="0" indent="0" algn="l" rtl="0">
                        <a:spcBef>
                          <a:spcPts val="0"/>
                        </a:spcBef>
                        <a:spcAft>
                          <a:spcPts val="0"/>
                        </a:spcAft>
                        <a:buNone/>
                      </a:pPr>
                      <a:r>
                        <a:rPr lang="en-GB" sz="1000"/>
                        <a:t>2) Consolidate specialised and theoretical knowledge in Chemistry Education.</a:t>
                      </a:r>
                      <a:endParaRPr sz="1000"/>
                    </a:p>
                    <a:p>
                      <a:pPr marL="0" lvl="0" indent="0" algn="l" rtl="0">
                        <a:spcBef>
                          <a:spcPts val="0"/>
                        </a:spcBef>
                        <a:spcAft>
                          <a:spcPts val="0"/>
                        </a:spcAft>
                        <a:buNone/>
                      </a:pPr>
                      <a:r>
                        <a:rPr lang="en-GB" sz="1000"/>
                        <a:t>3) Develop research capacity in the methodology and techniques of Chemistry Education.</a:t>
                      </a:r>
                      <a:endParaRPr sz="1000"/>
                    </a:p>
                    <a:p>
                      <a:pPr marL="0" lvl="0" indent="0" algn="l" rtl="0">
                        <a:spcBef>
                          <a:spcPts val="0"/>
                        </a:spcBef>
                        <a:spcAft>
                          <a:spcPts val="0"/>
                        </a:spcAft>
                        <a:buNone/>
                      </a:pPr>
                      <a:r>
                        <a:rPr lang="en-GB" sz="1000"/>
                        <a:t>4) Provide learners with theoretical engagement and intellectual enhancement in Chemistry Education.</a:t>
                      </a:r>
                      <a:endParaRPr sz="1000"/>
                    </a:p>
                    <a:p>
                      <a:pPr marL="0" lvl="0" indent="0" algn="l" rtl="0">
                        <a:spcBef>
                          <a:spcPts val="0"/>
                        </a:spcBef>
                        <a:spcAft>
                          <a:spcPts val="0"/>
                        </a:spcAft>
                        <a:buNone/>
                      </a:pPr>
                      <a:r>
                        <a:rPr lang="en-GB" sz="1000"/>
                        <a:t>5) Develop a systematic array of current thinking, practice and research methods in Chemistry Education as well as their application to educational settings.</a:t>
                      </a:r>
                      <a:endParaRPr sz="1000"/>
                    </a:p>
                    <a:p>
                      <a:pPr marL="0" lvl="0" indent="0" algn="l" rtl="0">
                        <a:spcBef>
                          <a:spcPts val="0"/>
                        </a:spcBef>
                        <a:spcAft>
                          <a:spcPts val="0"/>
                        </a:spcAft>
                        <a:buNone/>
                      </a:pPr>
                      <a:r>
                        <a:rPr lang="en-GB" sz="1000"/>
                        <a:t>6) Ability to use research projects to conduct and report on research under the supervision of a competent and qualified academic staff.</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1) Communicate product information to sales clients</a:t>
                      </a:r>
                      <a:endParaRPr sz="1000"/>
                    </a:p>
                    <a:p>
                      <a:pPr marL="0" lvl="0" indent="0" algn="l" rtl="0">
                        <a:spcBef>
                          <a:spcPts val="0"/>
                        </a:spcBef>
                        <a:spcAft>
                          <a:spcPts val="0"/>
                        </a:spcAft>
                        <a:buNone/>
                      </a:pPr>
                      <a:r>
                        <a:rPr lang="en-GB" sz="1000"/>
                        <a:t>2) Develop and coordinate the sales team</a:t>
                      </a:r>
                      <a:endParaRPr sz="1000"/>
                    </a:p>
                    <a:p>
                      <a:pPr marL="0" lvl="0" indent="0" algn="l" rtl="0">
                        <a:spcBef>
                          <a:spcPts val="0"/>
                        </a:spcBef>
                        <a:spcAft>
                          <a:spcPts val="0"/>
                        </a:spcAft>
                        <a:buNone/>
                      </a:pPr>
                      <a:r>
                        <a:rPr lang="en-GB" sz="1000"/>
                        <a:t>3) Implement personal selling strategies to achieve targeted results</a:t>
                      </a:r>
                      <a:endParaRPr sz="1000"/>
                    </a:p>
                    <a:p>
                      <a:pPr marL="0" lvl="0" indent="0" algn="l" rtl="0">
                        <a:spcBef>
                          <a:spcPts val="0"/>
                        </a:spcBef>
                        <a:spcAft>
                          <a:spcPts val="0"/>
                        </a:spcAft>
                        <a:buNone/>
                      </a:pPr>
                      <a:r>
                        <a:rPr lang="en-GB" sz="1000"/>
                        <a:t>4) Identify, interpret, and apply direct selling techniques and strategies</a:t>
                      </a:r>
                      <a:endParaRPr sz="1000"/>
                    </a:p>
                    <a:p>
                      <a:pPr marL="0" lvl="0" indent="0" algn="l" rtl="0">
                        <a:spcBef>
                          <a:spcPts val="0"/>
                        </a:spcBef>
                        <a:spcAft>
                          <a:spcPts val="0"/>
                        </a:spcAft>
                        <a:buNone/>
                      </a:pPr>
                      <a:r>
                        <a:rPr lang="en-GB" sz="1000"/>
                        <a:t>5) Demonstrate and apply accounting skills for sales operations and activities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GB" sz="1000"/>
                        <a:t>[list continues further]</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25250">
                <a:tc>
                  <a:txBody>
                    <a:bodyPr/>
                    <a:lstStyle/>
                    <a:p>
                      <a:pPr marL="0" lvl="0" indent="0" algn="l" rtl="0">
                        <a:spcBef>
                          <a:spcPts val="0"/>
                        </a:spcBef>
                        <a:spcAft>
                          <a:spcPts val="0"/>
                        </a:spcAft>
                        <a:buNone/>
                      </a:pPr>
                      <a:r>
                        <a:rPr lang="en-GB" sz="1000" b="1"/>
                        <a:t>Further Details</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long-text in any language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In the UI, each LO will have its own corresponding field.</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An additional free text note about the resource.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2"/>
                  </a:ext>
                </a:extLst>
              </a:tr>
              <a:tr h="900450">
                <a:tc>
                  <a:txBody>
                    <a:bodyPr/>
                    <a:lstStyle/>
                    <a:p>
                      <a:pPr marL="0" lvl="0" indent="0" algn="l" rtl="0">
                        <a:spcBef>
                          <a:spcPts val="0"/>
                        </a:spcBef>
                        <a:spcAft>
                          <a:spcPts val="0"/>
                        </a:spcAft>
                        <a:buNone/>
                      </a:pPr>
                      <a:r>
                        <a:rPr lang="en-GB" sz="1000" b="1"/>
                        <a:t>Related skills</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multi autocomplete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solidFill>
                            <a:srgbClr val="46BDC6"/>
                          </a:solidFill>
                          <a:uFill>
                            <a:noFill/>
                          </a:uFill>
                          <a:hlinkClick r:id="rId3">
                            <a:extLst>
                              <a:ext uri="{A12FA001-AC4F-418D-AE19-62706E023703}">
                                <ahyp:hlinkClr xmlns:ahyp="http://schemas.microsoft.com/office/drawing/2018/hyperlinkcolor" val="tx"/>
                              </a:ext>
                            </a:extLst>
                          </a:hlinkClick>
                        </a:rPr>
                        <a:t>ESCO Skills types</a:t>
                      </a:r>
                      <a:endParaRPr sz="1000">
                        <a:solidFill>
                          <a:srgbClr val="46BDC6"/>
                        </a:solidFill>
                      </a:endParaRPr>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An additional free text note about the resource.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1) chemistry</a:t>
                      </a:r>
                      <a:endParaRPr sz="1000"/>
                    </a:p>
                    <a:p>
                      <a:pPr marL="0" lvl="0" indent="0" algn="l" rtl="0">
                        <a:spcBef>
                          <a:spcPts val="0"/>
                        </a:spcBef>
                        <a:spcAft>
                          <a:spcPts val="0"/>
                        </a:spcAft>
                        <a:buNone/>
                      </a:pPr>
                      <a:r>
                        <a:rPr lang="en-GB" sz="1000"/>
                        <a:t>2) teach chemistry</a:t>
                      </a:r>
                      <a:endParaRPr sz="1000"/>
                    </a:p>
                    <a:p>
                      <a:pPr marL="0" lvl="0" indent="0" algn="l" rtl="0">
                        <a:spcBef>
                          <a:spcPts val="0"/>
                        </a:spcBef>
                        <a:spcAft>
                          <a:spcPts val="0"/>
                        </a:spcAft>
                        <a:buNone/>
                      </a:pPr>
                      <a:r>
                        <a:rPr lang="en-GB" sz="1000"/>
                        <a:t>3) scientific research methodology</a:t>
                      </a:r>
                      <a:endParaRPr sz="1000"/>
                    </a:p>
                    <a:p>
                      <a:pPr marL="0" lvl="0" indent="0" algn="l" rtl="0">
                        <a:spcBef>
                          <a:spcPts val="0"/>
                        </a:spcBef>
                        <a:spcAft>
                          <a:spcPts val="0"/>
                        </a:spcAft>
                        <a:buNone/>
                      </a:pPr>
                      <a:r>
                        <a:rPr lang="en-GB" sz="1000"/>
                        <a:t>4) teach chemistry</a:t>
                      </a:r>
                      <a:endParaRPr sz="1000"/>
                    </a:p>
                    <a:p>
                      <a:pPr marL="0" lvl="0" indent="0" algn="l" rtl="0">
                        <a:spcBef>
                          <a:spcPts val="0"/>
                        </a:spcBef>
                        <a:spcAft>
                          <a:spcPts val="0"/>
                        </a:spcAft>
                        <a:buNone/>
                      </a:pPr>
                      <a:r>
                        <a:rPr lang="en-GB" sz="1000"/>
                        <a:t>5) education science</a:t>
                      </a:r>
                      <a:endParaRPr sz="1000"/>
                    </a:p>
                    <a:p>
                      <a:pPr marL="0" lvl="0" indent="0" algn="l" rtl="0">
                        <a:spcBef>
                          <a:spcPts val="0"/>
                        </a:spcBef>
                        <a:spcAft>
                          <a:spcPts val="0"/>
                        </a:spcAft>
                        <a:buNone/>
                      </a:pPr>
                      <a:r>
                        <a:rPr lang="en-GB" sz="1000"/>
                        <a:t>6) assist scientific research,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1) sales argumentation</a:t>
                      </a:r>
                      <a:endParaRPr sz="1000"/>
                    </a:p>
                    <a:p>
                      <a:pPr marL="0" lvl="0" indent="0" algn="l" rtl="0">
                        <a:spcBef>
                          <a:spcPts val="0"/>
                        </a:spcBef>
                        <a:spcAft>
                          <a:spcPts val="0"/>
                        </a:spcAft>
                        <a:buNone/>
                      </a:pPr>
                      <a:r>
                        <a:rPr lang="en-GB" sz="1000"/>
                        <a:t>2) team building, manage sales teams</a:t>
                      </a:r>
                      <a:endParaRPr sz="1000"/>
                    </a:p>
                    <a:p>
                      <a:pPr marL="0" lvl="0" indent="0" algn="l" rtl="0">
                        <a:spcBef>
                          <a:spcPts val="0"/>
                        </a:spcBef>
                        <a:spcAft>
                          <a:spcPts val="0"/>
                        </a:spcAft>
                        <a:buNone/>
                      </a:pPr>
                      <a:r>
                        <a:rPr lang="en-GB" sz="1000"/>
                        <a:t>3) implement sales strategies, sales argumentation</a:t>
                      </a:r>
                      <a:endParaRPr sz="1000"/>
                    </a:p>
                    <a:p>
                      <a:pPr marL="0" lvl="0" indent="0" algn="l" rtl="0">
                        <a:spcBef>
                          <a:spcPts val="0"/>
                        </a:spcBef>
                        <a:spcAft>
                          <a:spcPts val="0"/>
                        </a:spcAft>
                        <a:buNone/>
                      </a:pPr>
                      <a:r>
                        <a:rPr lang="en-GB" sz="1000"/>
                        <a:t>4) implement sales strategies</a:t>
                      </a:r>
                      <a:endParaRPr sz="1000"/>
                    </a:p>
                    <a:p>
                      <a:pPr marL="0" lvl="0" indent="0" algn="l" rtl="0">
                        <a:spcBef>
                          <a:spcPts val="0"/>
                        </a:spcBef>
                        <a:spcAft>
                          <a:spcPts val="0"/>
                        </a:spcAft>
                        <a:buNone/>
                      </a:pPr>
                      <a:r>
                        <a:rPr lang="en-GB" sz="1000"/>
                        <a:t>5) accounting</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80" name="Google Shape;280;g31bb19f1826_1_7"/>
          <p:cNvSpPr txBox="1"/>
          <p:nvPr/>
        </p:nvSpPr>
        <p:spPr>
          <a:xfrm>
            <a:off x="7078625" y="6440125"/>
            <a:ext cx="47694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a:latin typeface="Times New Roman"/>
                <a:ea typeface="Times New Roman"/>
                <a:cs typeface="Times New Roman"/>
                <a:sym typeface="Times New Roman"/>
              </a:rPr>
              <a:t>Source of data model: </a:t>
            </a:r>
            <a:r>
              <a:rPr lang="en-GB" sz="1200" u="sng">
                <a:solidFill>
                  <a:schemeClr val="hlink"/>
                </a:solidFill>
                <a:latin typeface="Times New Roman"/>
                <a:ea typeface="Times New Roman"/>
                <a:cs typeface="Times New Roman"/>
                <a:sym typeface="Times New Roman"/>
                <a:hlinkClick r:id="rId4"/>
              </a:rPr>
              <a:t>https://data.acqf-qcp.africa/</a:t>
            </a:r>
            <a:r>
              <a:rPr lang="en-GB" sz="1200">
                <a:latin typeface="Times New Roman"/>
                <a:ea typeface="Times New Roman"/>
                <a:cs typeface="Times New Roman"/>
                <a:sym typeface="Times New Roman"/>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1bb19f1826_1_15"/>
          <p:cNvSpPr txBox="1">
            <a:spLocks noGrp="1"/>
          </p:cNvSpPr>
          <p:nvPr>
            <p:ph type="title"/>
          </p:nvPr>
        </p:nvSpPr>
        <p:spPr>
          <a:xfrm>
            <a:off x="362100" y="566351"/>
            <a:ext cx="11467800" cy="896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Accreditations</a:t>
            </a:r>
            <a:endParaRPr/>
          </a:p>
        </p:txBody>
      </p:sp>
      <p:sp>
        <p:nvSpPr>
          <p:cNvPr id="287" name="Google Shape;287;g31bb19f1826_1_15"/>
          <p:cNvSpPr txBox="1">
            <a:spLocks noGrp="1"/>
          </p:cNvSpPr>
          <p:nvPr>
            <p:ph type="body" idx="1"/>
          </p:nvPr>
        </p:nvSpPr>
        <p:spPr>
          <a:xfrm>
            <a:off x="352486" y="2136290"/>
            <a:ext cx="11475300" cy="393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88" name="Google Shape;288;g31bb19f1826_1_15"/>
          <p:cNvSpPr txBox="1">
            <a:spLocks noGrp="1"/>
          </p:cNvSpPr>
          <p:nvPr>
            <p:ph type="sldNum" idx="12"/>
          </p:nvPr>
        </p:nvSpPr>
        <p:spPr>
          <a:xfrm>
            <a:off x="359999" y="6538366"/>
            <a:ext cx="3710400" cy="17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r>
              <a:rPr lang="en-GB"/>
              <a:t>Page </a:t>
            </a:r>
            <a:fld id="{00000000-1234-1234-1234-123412341234}" type="slidenum">
              <a:rPr lang="en-GB"/>
              <a:t>22</a:t>
            </a:fld>
            <a:endParaRPr/>
          </a:p>
        </p:txBody>
      </p:sp>
      <p:graphicFrame>
        <p:nvGraphicFramePr>
          <p:cNvPr id="289" name="Google Shape;289;g31bb19f1826_1_15"/>
          <p:cNvGraphicFramePr/>
          <p:nvPr/>
        </p:nvGraphicFramePr>
        <p:xfrm>
          <a:off x="414975" y="1463038"/>
          <a:ext cx="3000000" cy="3000000"/>
        </p:xfrm>
        <a:graphic>
          <a:graphicData uri="http://schemas.openxmlformats.org/drawingml/2006/table">
            <a:tbl>
              <a:tblPr>
                <a:noFill/>
                <a:tableStyleId>{DE518297-400A-4FA5-9B27-E2EE49238E21}</a:tableStyleId>
              </a:tblPr>
              <a:tblGrid>
                <a:gridCol w="1035100">
                  <a:extLst>
                    <a:ext uri="{9D8B030D-6E8A-4147-A177-3AD203B41FA5}">
                      <a16:colId xmlns:a16="http://schemas.microsoft.com/office/drawing/2014/main" val="20000"/>
                    </a:ext>
                  </a:extLst>
                </a:gridCol>
                <a:gridCol w="1552650">
                  <a:extLst>
                    <a:ext uri="{9D8B030D-6E8A-4147-A177-3AD203B41FA5}">
                      <a16:colId xmlns:a16="http://schemas.microsoft.com/office/drawing/2014/main" val="20001"/>
                    </a:ext>
                  </a:extLst>
                </a:gridCol>
                <a:gridCol w="799025">
                  <a:extLst>
                    <a:ext uri="{9D8B030D-6E8A-4147-A177-3AD203B41FA5}">
                      <a16:colId xmlns:a16="http://schemas.microsoft.com/office/drawing/2014/main" val="20002"/>
                    </a:ext>
                  </a:extLst>
                </a:gridCol>
                <a:gridCol w="3232450">
                  <a:extLst>
                    <a:ext uri="{9D8B030D-6E8A-4147-A177-3AD203B41FA5}">
                      <a16:colId xmlns:a16="http://schemas.microsoft.com/office/drawing/2014/main" val="20003"/>
                    </a:ext>
                  </a:extLst>
                </a:gridCol>
                <a:gridCol w="2408950">
                  <a:extLst>
                    <a:ext uri="{9D8B030D-6E8A-4147-A177-3AD203B41FA5}">
                      <a16:colId xmlns:a16="http://schemas.microsoft.com/office/drawing/2014/main" val="20004"/>
                    </a:ext>
                  </a:extLst>
                </a:gridCol>
                <a:gridCol w="2131350">
                  <a:extLst>
                    <a:ext uri="{9D8B030D-6E8A-4147-A177-3AD203B41FA5}">
                      <a16:colId xmlns:a16="http://schemas.microsoft.com/office/drawing/2014/main" val="20005"/>
                    </a:ext>
                  </a:extLst>
                </a:gridCol>
              </a:tblGrid>
              <a:tr h="371175">
                <a:tc>
                  <a:txBody>
                    <a:bodyPr/>
                    <a:lstStyle/>
                    <a:p>
                      <a:pPr marL="0" lvl="0" indent="0" algn="l" rtl="0">
                        <a:spcBef>
                          <a:spcPts val="0"/>
                        </a:spcBef>
                        <a:spcAft>
                          <a:spcPts val="0"/>
                        </a:spcAft>
                        <a:buNone/>
                      </a:pPr>
                      <a:r>
                        <a:rPr lang="en-GB" sz="1000" b="1"/>
                        <a:t>Label</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Filed type</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Tooltip / Hint text</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Description</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Example 1 - South Africa: Bachelor of Education Honours in Chemistry Education </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0"/>
                        </a:spcAft>
                        <a:buNone/>
                      </a:pPr>
                      <a:r>
                        <a:rPr lang="en-GB" sz="1000" b="1"/>
                        <a:t>Example 2- Mauritius: National Certificate in Sales and Marketing</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000" b="1"/>
                        <a:t>Title*</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short-text in any language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Obligatory field for publication</a:t>
                      </a:r>
                      <a:endParaRPr sz="9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title. One value per language is permitted.</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 </a:t>
                      </a:r>
                      <a:endParaRPr/>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19125">
                <a:tc>
                  <a:txBody>
                    <a:bodyPr/>
                    <a:lstStyle/>
                    <a:p>
                      <a:pPr marL="0" lvl="0" indent="0" algn="l" rtl="0">
                        <a:spcBef>
                          <a:spcPts val="0"/>
                        </a:spcBef>
                        <a:spcAft>
                          <a:spcPts val="0"/>
                        </a:spcAft>
                        <a:buNone/>
                      </a:pPr>
                      <a:r>
                        <a:rPr lang="en-GB" sz="1000" b="1"/>
                        <a:t>Type*</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single select</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solidFill>
                            <a:srgbClr val="46BDC6"/>
                          </a:solidFill>
                          <a:uFill>
                            <a:noFill/>
                          </a:uFill>
                          <a:hlinkClick r:id="rId3">
                            <a:extLst>
                              <a:ext uri="{A12FA001-AC4F-418D-AE19-62706E023703}">
                                <ahyp:hlinkClr xmlns:ahyp="http://schemas.microsoft.com/office/drawing/2018/hyperlinkcolor" val="tx"/>
                              </a:ext>
                            </a:extLst>
                          </a:hlinkClick>
                        </a:rPr>
                        <a:t>EDC Controlled List of Accreditation Types</a:t>
                      </a:r>
                      <a:endParaRPr sz="1000">
                        <a:solidFill>
                          <a:srgbClr val="46BDC6"/>
                        </a:solidFill>
                      </a:endParaRPr>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The type of accreditation. It should be provided e.g. using the EDC Controlled List of Accreditation Types.</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a:t> </a:t>
                      </a:r>
                      <a:endParaRPr/>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2"/>
                  </a:ext>
                </a:extLst>
              </a:tr>
              <a:tr h="476250">
                <a:tc>
                  <a:txBody>
                    <a:bodyPr/>
                    <a:lstStyle/>
                    <a:p>
                      <a:pPr marL="0" lvl="0" indent="0" algn="l" rtl="0">
                        <a:spcBef>
                          <a:spcPts val="0"/>
                        </a:spcBef>
                        <a:spcAft>
                          <a:spcPts val="0"/>
                        </a:spcAft>
                        <a:buNone/>
                      </a:pPr>
                      <a:r>
                        <a:rPr lang="en-GB" sz="1000" b="1"/>
                        <a:t>Accrediting Organisation*</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single select</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Obligatory field for publication</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Quality Assuring Authority (i.e., assurer).</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CHE - Council on Higher Education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76250">
                <a:tc>
                  <a:txBody>
                    <a:bodyPr/>
                    <a:lstStyle/>
                    <a:p>
                      <a:pPr marL="0" lvl="0" indent="0" algn="l" rtl="0">
                        <a:spcBef>
                          <a:spcPts val="0"/>
                        </a:spcBef>
                        <a:spcAft>
                          <a:spcPts val="0"/>
                        </a:spcAft>
                        <a:buNone/>
                      </a:pPr>
                      <a:r>
                        <a:rPr lang="en-GB" sz="1000" b="1"/>
                        <a:t> </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The location of the organisation.</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This field is classified to the "Accrediting Organisation"</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ZAF</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MUS</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4"/>
                  </a:ext>
                </a:extLst>
              </a:tr>
              <a:tr h="476250">
                <a:tc>
                  <a:txBody>
                    <a:bodyPr/>
                    <a:lstStyle/>
                    <a:p>
                      <a:pPr marL="0" lvl="0" indent="0" algn="l" rtl="0">
                        <a:spcBef>
                          <a:spcPts val="0"/>
                        </a:spcBef>
                        <a:spcAft>
                          <a:spcPts val="0"/>
                        </a:spcAft>
                        <a:buNone/>
                      </a:pPr>
                      <a:r>
                        <a:rPr lang="en-GB" sz="1000" b="1"/>
                        <a:t>Accreditee*</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multi-valued autocomplete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900"/>
                        <a:t>Obligatory field for publication</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organisation whose activities are being accredited.</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University of Venda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76250">
                <a:tc>
                  <a:txBody>
                    <a:bodyPr/>
                    <a:lstStyle/>
                    <a:p>
                      <a:pPr marL="0" lvl="0" indent="0" algn="l" rtl="0">
                        <a:spcBef>
                          <a:spcPts val="0"/>
                        </a:spcBef>
                        <a:spcAft>
                          <a:spcPts val="0"/>
                        </a:spcAft>
                        <a:buNone/>
                      </a:pPr>
                      <a:r>
                        <a:rPr lang="en-GB" sz="1000" b="1"/>
                        <a:t> </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The location of the organisation.</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This field is classified to the "Accreditee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ZAF</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MUS</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6"/>
                  </a:ext>
                </a:extLst>
              </a:tr>
              <a:tr h="476250">
                <a:tc>
                  <a:txBody>
                    <a:bodyPr/>
                    <a:lstStyle/>
                    <a:p>
                      <a:pPr marL="0" lvl="0" indent="0" algn="l" rtl="0">
                        <a:spcBef>
                          <a:spcPts val="0"/>
                        </a:spcBef>
                        <a:spcAft>
                          <a:spcPts val="0"/>
                        </a:spcAft>
                        <a:buNone/>
                      </a:pPr>
                      <a:r>
                        <a:rPr lang="en-GB" sz="1000" b="1"/>
                        <a:t>Expiry date</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date picker</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date when the accreditation expires or has expired.</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30/06/2031</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290" name="Google Shape;290;g31bb19f1826_1_15"/>
          <p:cNvSpPr txBox="1"/>
          <p:nvPr/>
        </p:nvSpPr>
        <p:spPr>
          <a:xfrm>
            <a:off x="7060500" y="6440125"/>
            <a:ext cx="47694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a:latin typeface="Times New Roman"/>
                <a:ea typeface="Times New Roman"/>
                <a:cs typeface="Times New Roman"/>
                <a:sym typeface="Times New Roman"/>
              </a:rPr>
              <a:t>Source of data model: </a:t>
            </a:r>
            <a:r>
              <a:rPr lang="en-GB" sz="1200" u="sng">
                <a:solidFill>
                  <a:schemeClr val="hlink"/>
                </a:solidFill>
                <a:latin typeface="Times New Roman"/>
                <a:ea typeface="Times New Roman"/>
                <a:cs typeface="Times New Roman"/>
                <a:sym typeface="Times New Roman"/>
                <a:hlinkClick r:id="rId4"/>
              </a:rPr>
              <a:t>https://data.acqf-qcp.africa/</a:t>
            </a:r>
            <a:r>
              <a:rPr lang="en-GB" sz="1200">
                <a:latin typeface="Times New Roman"/>
                <a:ea typeface="Times New Roman"/>
                <a:cs typeface="Times New Roman"/>
                <a:sym typeface="Times New Roman"/>
              </a:rPr>
              <a:t> </a:t>
            </a:r>
            <a:endParaRPr/>
          </a:p>
        </p:txBody>
      </p:sp>
      <p:sp>
        <p:nvSpPr>
          <p:cNvPr id="291" name="Google Shape;291;g31bb19f1826_1_15"/>
          <p:cNvSpPr txBox="1"/>
          <p:nvPr/>
        </p:nvSpPr>
        <p:spPr>
          <a:xfrm>
            <a:off x="414975" y="6215275"/>
            <a:ext cx="4769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latin typeface="Times New Roman"/>
                <a:ea typeface="Times New Roman"/>
                <a:cs typeface="Times New Roman"/>
                <a:sym typeface="Times New Roman"/>
              </a:rPr>
              <a:t>Note: * obligatory fields for publication </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1bb19f1826_1_23"/>
          <p:cNvSpPr txBox="1">
            <a:spLocks noGrp="1"/>
          </p:cNvSpPr>
          <p:nvPr>
            <p:ph type="sldNum" idx="12"/>
          </p:nvPr>
        </p:nvSpPr>
        <p:spPr>
          <a:xfrm>
            <a:off x="359999" y="6538366"/>
            <a:ext cx="3710400" cy="17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r>
              <a:rPr lang="en-GB"/>
              <a:t>Page </a:t>
            </a:r>
            <a:fld id="{00000000-1234-1234-1234-123412341234}" type="slidenum">
              <a:rPr lang="en-GB"/>
              <a:t>23</a:t>
            </a:fld>
            <a:endParaRPr/>
          </a:p>
        </p:txBody>
      </p:sp>
      <p:sp>
        <p:nvSpPr>
          <p:cNvPr id="298" name="Google Shape;298;g31bb19f1826_1_23"/>
          <p:cNvSpPr txBox="1">
            <a:spLocks noGrp="1"/>
          </p:cNvSpPr>
          <p:nvPr>
            <p:ph type="title"/>
          </p:nvPr>
        </p:nvSpPr>
        <p:spPr>
          <a:xfrm>
            <a:off x="359999" y="615429"/>
            <a:ext cx="11467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Credit Point</a:t>
            </a:r>
            <a:endParaRPr/>
          </a:p>
        </p:txBody>
      </p:sp>
      <p:graphicFrame>
        <p:nvGraphicFramePr>
          <p:cNvPr id="299" name="Google Shape;299;g31bb19f1826_1_23"/>
          <p:cNvGraphicFramePr/>
          <p:nvPr/>
        </p:nvGraphicFramePr>
        <p:xfrm>
          <a:off x="361950" y="2678550"/>
          <a:ext cx="3000000" cy="3000000"/>
        </p:xfrm>
        <a:graphic>
          <a:graphicData uri="http://schemas.openxmlformats.org/drawingml/2006/table">
            <a:tbl>
              <a:tblPr>
                <a:noFill/>
                <a:tableStyleId>{DE518297-400A-4FA5-9B27-E2EE49238E21}</a:tableStyleId>
              </a:tblPr>
              <a:tblGrid>
                <a:gridCol w="1000125">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2200275">
                  <a:extLst>
                    <a:ext uri="{9D8B030D-6E8A-4147-A177-3AD203B41FA5}">
                      <a16:colId xmlns:a16="http://schemas.microsoft.com/office/drawing/2014/main" val="20002"/>
                    </a:ext>
                  </a:extLst>
                </a:gridCol>
                <a:gridCol w="4267200">
                  <a:extLst>
                    <a:ext uri="{9D8B030D-6E8A-4147-A177-3AD203B41FA5}">
                      <a16:colId xmlns:a16="http://schemas.microsoft.com/office/drawing/2014/main" val="20003"/>
                    </a:ext>
                  </a:extLst>
                </a:gridCol>
                <a:gridCol w="3295650">
                  <a:extLst>
                    <a:ext uri="{9D8B030D-6E8A-4147-A177-3AD203B41FA5}">
                      <a16:colId xmlns:a16="http://schemas.microsoft.com/office/drawing/2014/main" val="20004"/>
                    </a:ext>
                  </a:extLst>
                </a:gridCol>
              </a:tblGrid>
              <a:tr h="904875">
                <a:tc>
                  <a:txBody>
                    <a:bodyPr/>
                    <a:lstStyle/>
                    <a:p>
                      <a:pPr marL="0" lvl="0" indent="0" algn="l" rtl="0">
                        <a:spcBef>
                          <a:spcPts val="0"/>
                        </a:spcBef>
                        <a:spcAft>
                          <a:spcPts val="0"/>
                        </a:spcAft>
                        <a:buNone/>
                      </a:pPr>
                      <a:r>
                        <a:rPr lang="en-GB" sz="1000" b="1"/>
                        <a:t>Label</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Filed type</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Description</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Example 1 - South Africa: Bachelor of Education Honours in Chemistry Education </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284E3F"/>
                      </a:solidFill>
                      <a:prstDash val="solid"/>
                      <a:round/>
                      <a:headEnd type="none" w="sm" len="sm"/>
                      <a:tailEnd type="none" w="sm" len="sm"/>
                    </a:lnB>
                    <a:solidFill>
                      <a:srgbClr val="00B050"/>
                    </a:solidFill>
                  </a:tcPr>
                </a:tc>
                <a:tc>
                  <a:txBody>
                    <a:bodyPr/>
                    <a:lstStyle/>
                    <a:p>
                      <a:pPr marL="0" lvl="0" indent="0" algn="l" rtl="0">
                        <a:spcBef>
                          <a:spcPts val="0"/>
                        </a:spcBef>
                        <a:spcAft>
                          <a:spcPts val="0"/>
                        </a:spcAft>
                        <a:buNone/>
                      </a:pPr>
                      <a:r>
                        <a:rPr lang="en-GB" sz="1000" b="1"/>
                        <a:t>Example 2- Mauritius: National Certificate in Sales and Marketing</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284E3F"/>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438150">
                <a:tc>
                  <a:txBody>
                    <a:bodyPr/>
                    <a:lstStyle/>
                    <a:p>
                      <a:pPr marL="0" lvl="0" indent="0" algn="l" rtl="0">
                        <a:spcBef>
                          <a:spcPts val="0"/>
                        </a:spcBef>
                        <a:spcAft>
                          <a:spcPts val="0"/>
                        </a:spcAft>
                        <a:buNone/>
                      </a:pPr>
                      <a:r>
                        <a:rPr lang="en-GB" sz="1000" b="1"/>
                        <a:t>Points*</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FFFFF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integer</a:t>
                      </a:r>
                      <a:endParaRPr sz="1000"/>
                    </a:p>
                  </a:txBody>
                  <a:tcPr marL="91425" marR="91425" marT="91425" marB="91425">
                    <a:lnL w="7625" cap="flat" cmpd="sng">
                      <a:solidFill>
                        <a:srgbClr val="FFFFFF"/>
                      </a:solidFill>
                      <a:prstDash val="solid"/>
                      <a:round/>
                      <a:headEnd type="none" w="sm" len="sm"/>
                      <a:tailEnd type="none" w="sm" len="sm"/>
                    </a:lnL>
                    <a:lnR w="7625" cap="flat" cmpd="sng">
                      <a:solidFill>
                        <a:srgbClr val="FFFFF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credit points assigned to the learning specification.</a:t>
                      </a:r>
                      <a:endParaRPr sz="1000"/>
                    </a:p>
                  </a:txBody>
                  <a:tcPr marL="91425" marR="91425" marT="91425" marB="91425">
                    <a:lnL w="7625" cap="flat" cmpd="sng">
                      <a:solidFill>
                        <a:srgbClr val="FFFFF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FFFFFF"/>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120</a:t>
                      </a:r>
                      <a:endParaRPr sz="1000"/>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FFFFFF"/>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104</a:t>
                      </a:r>
                      <a:endParaRPr sz="1000"/>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71525">
                <a:tc>
                  <a:txBody>
                    <a:bodyPr/>
                    <a:lstStyle/>
                    <a:p>
                      <a:pPr marL="0" lvl="0" indent="0" algn="l" rtl="0">
                        <a:spcBef>
                          <a:spcPts val="0"/>
                        </a:spcBef>
                        <a:spcAft>
                          <a:spcPts val="0"/>
                        </a:spcAft>
                        <a:buNone/>
                      </a:pPr>
                      <a:r>
                        <a:rPr lang="en-GB" sz="1000" b="1"/>
                        <a:t>Framework*</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F6F8F9"/>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284E3F"/>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select</a:t>
                      </a:r>
                      <a:endParaRPr sz="1000"/>
                    </a:p>
                  </a:txBody>
                  <a:tcPr marL="91425" marR="91425" marT="91425" marB="91425">
                    <a:lnL w="7625" cap="flat" cmpd="sng">
                      <a:solidFill>
                        <a:srgbClr val="F6F8F9"/>
                      </a:solidFill>
                      <a:prstDash val="solid"/>
                      <a:round/>
                      <a:headEnd type="none" w="sm" len="sm"/>
                      <a:tailEnd type="none" w="sm" len="sm"/>
                    </a:lnL>
                    <a:lnR w="7625" cap="flat" cmpd="sng">
                      <a:solidFill>
                        <a:srgbClr val="F6F8F9"/>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284E3F"/>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The framework used to assign the credit points to the learning specification. It could be provided using the EDC Controlled List of Educational Credit Systems.</a:t>
                      </a:r>
                      <a:endParaRPr sz="1000"/>
                    </a:p>
                  </a:txBody>
                  <a:tcPr marL="91425" marR="91425" marT="91425" marB="91425">
                    <a:lnL w="7625" cap="flat" cmpd="sng">
                      <a:solidFill>
                        <a:srgbClr val="F6F8F9"/>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284E3F"/>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Credit Accumulation and Transfer within the  National Qualifications  Framework</a:t>
                      </a:r>
                      <a:endParaRPr sz="1000"/>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284E3F"/>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MQA CATS</a:t>
                      </a:r>
                      <a:endParaRPr sz="1000"/>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284E3F"/>
                      </a:solidFill>
                      <a:prstDash val="solid"/>
                      <a:round/>
                      <a:headEnd type="none" w="sm" len="sm"/>
                      <a:tailEnd type="none" w="sm" len="sm"/>
                    </a:lnB>
                    <a:solidFill>
                      <a:srgbClr val="F6F8F9"/>
                    </a:solidFill>
                  </a:tcPr>
                </a:tc>
                <a:extLst>
                  <a:ext uri="{0D108BD9-81ED-4DB2-BD59-A6C34878D82A}">
                    <a16:rowId xmlns:a16="http://schemas.microsoft.com/office/drawing/2014/main" val="10002"/>
                  </a:ext>
                </a:extLst>
              </a:tr>
            </a:tbl>
          </a:graphicData>
        </a:graphic>
      </p:graphicFrame>
      <p:sp>
        <p:nvSpPr>
          <p:cNvPr id="300" name="Google Shape;300;g31bb19f1826_1_23"/>
          <p:cNvSpPr txBox="1"/>
          <p:nvPr/>
        </p:nvSpPr>
        <p:spPr>
          <a:xfrm>
            <a:off x="7058400" y="6377850"/>
            <a:ext cx="47694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a:latin typeface="Times New Roman"/>
                <a:ea typeface="Times New Roman"/>
                <a:cs typeface="Times New Roman"/>
                <a:sym typeface="Times New Roman"/>
              </a:rPr>
              <a:t>Source of data model: </a:t>
            </a:r>
            <a:r>
              <a:rPr lang="en-GB" sz="1200" u="sng">
                <a:solidFill>
                  <a:schemeClr val="hlink"/>
                </a:solidFill>
                <a:latin typeface="Times New Roman"/>
                <a:ea typeface="Times New Roman"/>
                <a:cs typeface="Times New Roman"/>
                <a:sym typeface="Times New Roman"/>
                <a:hlinkClick r:id="rId3"/>
              </a:rPr>
              <a:t>https://data.acqf-qcp.africa/</a:t>
            </a:r>
            <a:r>
              <a:rPr lang="en-GB" sz="1200">
                <a:latin typeface="Times New Roman"/>
                <a:ea typeface="Times New Roman"/>
                <a:cs typeface="Times New Roman"/>
                <a:sym typeface="Times New Roman"/>
              </a:rPr>
              <a:t> </a:t>
            </a:r>
            <a:endParaRPr/>
          </a:p>
        </p:txBody>
      </p:sp>
      <p:sp>
        <p:nvSpPr>
          <p:cNvPr id="301" name="Google Shape;301;g31bb19f1826_1_23"/>
          <p:cNvSpPr txBox="1"/>
          <p:nvPr/>
        </p:nvSpPr>
        <p:spPr>
          <a:xfrm>
            <a:off x="361950" y="5015925"/>
            <a:ext cx="4769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latin typeface="Times New Roman"/>
                <a:ea typeface="Times New Roman"/>
                <a:cs typeface="Times New Roman"/>
                <a:sym typeface="Times New Roman"/>
              </a:rPr>
              <a:t>Note: * obligatory field (if credit points field is created)</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31bb19f1826_1_30"/>
          <p:cNvSpPr txBox="1">
            <a:spLocks noGrp="1"/>
          </p:cNvSpPr>
          <p:nvPr>
            <p:ph type="title"/>
          </p:nvPr>
        </p:nvSpPr>
        <p:spPr>
          <a:xfrm>
            <a:off x="359999" y="615429"/>
            <a:ext cx="11467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Awarding opportunity</a:t>
            </a:r>
            <a:endParaRPr/>
          </a:p>
        </p:txBody>
      </p:sp>
      <p:sp>
        <p:nvSpPr>
          <p:cNvPr id="308" name="Google Shape;308;g31bb19f1826_1_30"/>
          <p:cNvSpPr txBox="1">
            <a:spLocks noGrp="1"/>
          </p:cNvSpPr>
          <p:nvPr>
            <p:ph type="sldNum" idx="12"/>
          </p:nvPr>
        </p:nvSpPr>
        <p:spPr>
          <a:xfrm>
            <a:off x="359999" y="6538366"/>
            <a:ext cx="3710400" cy="17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r>
              <a:rPr lang="en-GB"/>
              <a:t>Page </a:t>
            </a:r>
            <a:fld id="{00000000-1234-1234-1234-123412341234}" type="slidenum">
              <a:rPr lang="en-GB"/>
              <a:t>24</a:t>
            </a:fld>
            <a:endParaRPr/>
          </a:p>
        </p:txBody>
      </p:sp>
      <p:graphicFrame>
        <p:nvGraphicFramePr>
          <p:cNvPr id="309" name="Google Shape;309;g31bb19f1826_1_30"/>
          <p:cNvGraphicFramePr/>
          <p:nvPr/>
        </p:nvGraphicFramePr>
        <p:xfrm>
          <a:off x="360000" y="2527325"/>
          <a:ext cx="3000000" cy="3000000"/>
        </p:xfrm>
        <a:graphic>
          <a:graphicData uri="http://schemas.openxmlformats.org/drawingml/2006/table">
            <a:tbl>
              <a:tblPr>
                <a:noFill/>
                <a:tableStyleId>{DE518297-400A-4FA5-9B27-E2EE49238E21}</a:tableStyleId>
              </a:tblPr>
              <a:tblGrid>
                <a:gridCol w="1117200">
                  <a:extLst>
                    <a:ext uri="{9D8B030D-6E8A-4147-A177-3AD203B41FA5}">
                      <a16:colId xmlns:a16="http://schemas.microsoft.com/office/drawing/2014/main" val="20000"/>
                    </a:ext>
                  </a:extLst>
                </a:gridCol>
                <a:gridCol w="1856275">
                  <a:extLst>
                    <a:ext uri="{9D8B030D-6E8A-4147-A177-3AD203B41FA5}">
                      <a16:colId xmlns:a16="http://schemas.microsoft.com/office/drawing/2014/main" val="20001"/>
                    </a:ext>
                  </a:extLst>
                </a:gridCol>
                <a:gridCol w="3136750">
                  <a:extLst>
                    <a:ext uri="{9D8B030D-6E8A-4147-A177-3AD203B41FA5}">
                      <a16:colId xmlns:a16="http://schemas.microsoft.com/office/drawing/2014/main" val="20002"/>
                    </a:ext>
                  </a:extLst>
                </a:gridCol>
                <a:gridCol w="1821875">
                  <a:extLst>
                    <a:ext uri="{9D8B030D-6E8A-4147-A177-3AD203B41FA5}">
                      <a16:colId xmlns:a16="http://schemas.microsoft.com/office/drawing/2014/main" val="20003"/>
                    </a:ext>
                  </a:extLst>
                </a:gridCol>
                <a:gridCol w="3068000">
                  <a:extLst>
                    <a:ext uri="{9D8B030D-6E8A-4147-A177-3AD203B41FA5}">
                      <a16:colId xmlns:a16="http://schemas.microsoft.com/office/drawing/2014/main" val="20004"/>
                    </a:ext>
                  </a:extLst>
                </a:gridCol>
              </a:tblGrid>
              <a:tr h="904875">
                <a:tc>
                  <a:txBody>
                    <a:bodyPr/>
                    <a:lstStyle/>
                    <a:p>
                      <a:pPr marL="0" lvl="0" indent="0" algn="l" rtl="0">
                        <a:spcBef>
                          <a:spcPts val="0"/>
                        </a:spcBef>
                        <a:spcAft>
                          <a:spcPts val="0"/>
                        </a:spcAft>
                        <a:buNone/>
                      </a:pPr>
                      <a:r>
                        <a:rPr lang="en-GB" sz="1000" b="1"/>
                        <a:t>Label</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Filed type</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Description</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Example 1 - South Africa: Bachelor of Education Honours in Chemistry Education </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0"/>
                        </a:spcAft>
                        <a:buNone/>
                      </a:pPr>
                      <a:r>
                        <a:rPr lang="en-GB" sz="1000" b="1"/>
                        <a:t>Example 2- Mauritius: National Certificate in Sales and Marketing</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771525">
                <a:tc>
                  <a:txBody>
                    <a:bodyPr/>
                    <a:lstStyle/>
                    <a:p>
                      <a:pPr marL="0" lvl="0" indent="0" algn="l" rtl="0">
                        <a:spcBef>
                          <a:spcPts val="0"/>
                        </a:spcBef>
                        <a:spcAft>
                          <a:spcPts val="0"/>
                        </a:spcAft>
                        <a:buNone/>
                      </a:pPr>
                      <a:r>
                        <a:rPr lang="en-GB" sz="1000" b="1"/>
                        <a:t>Awarding Body</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multi-values autocomplete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awarding body related to this awarding activity (i.e., the organisation that issues the qualification) Only in cases of co-awarding/co-graduation, where a qualification is issued to an individual by two or more organisations, the cardinality is greater than 1.</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University of Venda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71525">
                <a:tc>
                  <a:txBody>
                    <a:bodyPr/>
                    <a:lstStyle/>
                    <a:p>
                      <a:pPr marL="0" lvl="0" indent="0" algn="l" rtl="0">
                        <a:spcBef>
                          <a:spcPts val="0"/>
                        </a:spcBef>
                        <a:spcAft>
                          <a:spcPts val="0"/>
                        </a:spcAft>
                        <a:buNone/>
                      </a:pPr>
                      <a:r>
                        <a:rPr lang="en-GB" sz="1000" b="1"/>
                        <a:t>More information</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long-text in any language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An additional free text note about the resource.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2"/>
                  </a:ext>
                </a:extLst>
              </a:tr>
            </a:tbl>
          </a:graphicData>
        </a:graphic>
      </p:graphicFrame>
      <p:sp>
        <p:nvSpPr>
          <p:cNvPr id="310" name="Google Shape;310;g31bb19f1826_1_30"/>
          <p:cNvSpPr txBox="1"/>
          <p:nvPr/>
        </p:nvSpPr>
        <p:spPr>
          <a:xfrm>
            <a:off x="7058400" y="6341875"/>
            <a:ext cx="47694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a:latin typeface="Times New Roman"/>
                <a:ea typeface="Times New Roman"/>
                <a:cs typeface="Times New Roman"/>
                <a:sym typeface="Times New Roman"/>
              </a:rPr>
              <a:t>Source of data model: </a:t>
            </a:r>
            <a:r>
              <a:rPr lang="en-GB" sz="1200" u="sng">
                <a:solidFill>
                  <a:schemeClr val="hlink"/>
                </a:solidFill>
                <a:latin typeface="Times New Roman"/>
                <a:ea typeface="Times New Roman"/>
                <a:cs typeface="Times New Roman"/>
                <a:sym typeface="Times New Roman"/>
                <a:hlinkClick r:id="rId3"/>
              </a:rPr>
              <a:t>https://data.acqf-qcp.africa/</a:t>
            </a:r>
            <a:r>
              <a:rPr lang="en-GB" sz="1200">
                <a:latin typeface="Times New Roman"/>
                <a:ea typeface="Times New Roman"/>
                <a:cs typeface="Times New Roman"/>
                <a:sym typeface="Times New Roman"/>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1bb19f1826_1_37"/>
          <p:cNvSpPr txBox="1">
            <a:spLocks noGrp="1"/>
          </p:cNvSpPr>
          <p:nvPr>
            <p:ph type="title"/>
          </p:nvPr>
        </p:nvSpPr>
        <p:spPr>
          <a:xfrm>
            <a:off x="359999" y="615429"/>
            <a:ext cx="11467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Learning opportunity</a:t>
            </a:r>
            <a:endParaRPr/>
          </a:p>
        </p:txBody>
      </p:sp>
      <p:sp>
        <p:nvSpPr>
          <p:cNvPr id="317" name="Google Shape;317;g31bb19f1826_1_37"/>
          <p:cNvSpPr txBox="1">
            <a:spLocks noGrp="1"/>
          </p:cNvSpPr>
          <p:nvPr>
            <p:ph type="sldNum" idx="12"/>
          </p:nvPr>
        </p:nvSpPr>
        <p:spPr>
          <a:xfrm>
            <a:off x="359999" y="6538366"/>
            <a:ext cx="3710400" cy="17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r>
              <a:rPr lang="en-GB"/>
              <a:t>Page </a:t>
            </a:r>
            <a:fld id="{00000000-1234-1234-1234-123412341234}" type="slidenum">
              <a:rPr lang="en-GB"/>
              <a:t>25</a:t>
            </a:fld>
            <a:endParaRPr/>
          </a:p>
        </p:txBody>
      </p:sp>
      <p:graphicFrame>
        <p:nvGraphicFramePr>
          <p:cNvPr id="318" name="Google Shape;318;g31bb19f1826_1_37"/>
          <p:cNvGraphicFramePr/>
          <p:nvPr/>
        </p:nvGraphicFramePr>
        <p:xfrm>
          <a:off x="360000" y="1941125"/>
          <a:ext cx="3000000" cy="3000000"/>
        </p:xfrm>
        <a:graphic>
          <a:graphicData uri="http://schemas.openxmlformats.org/drawingml/2006/table">
            <a:tbl>
              <a:tblPr>
                <a:noFill/>
                <a:tableStyleId>{DE518297-400A-4FA5-9B27-E2EE49238E21}</a:tableStyleId>
              </a:tblPr>
              <a:tblGrid>
                <a:gridCol w="1776925">
                  <a:extLst>
                    <a:ext uri="{9D8B030D-6E8A-4147-A177-3AD203B41FA5}">
                      <a16:colId xmlns:a16="http://schemas.microsoft.com/office/drawing/2014/main" val="20000"/>
                    </a:ext>
                  </a:extLst>
                </a:gridCol>
                <a:gridCol w="1852775">
                  <a:extLst>
                    <a:ext uri="{9D8B030D-6E8A-4147-A177-3AD203B41FA5}">
                      <a16:colId xmlns:a16="http://schemas.microsoft.com/office/drawing/2014/main" val="20001"/>
                    </a:ext>
                  </a:extLst>
                </a:gridCol>
                <a:gridCol w="2885825">
                  <a:extLst>
                    <a:ext uri="{9D8B030D-6E8A-4147-A177-3AD203B41FA5}">
                      <a16:colId xmlns:a16="http://schemas.microsoft.com/office/drawing/2014/main" val="20002"/>
                    </a:ext>
                  </a:extLst>
                </a:gridCol>
                <a:gridCol w="2188650">
                  <a:extLst>
                    <a:ext uri="{9D8B030D-6E8A-4147-A177-3AD203B41FA5}">
                      <a16:colId xmlns:a16="http://schemas.microsoft.com/office/drawing/2014/main" val="20003"/>
                    </a:ext>
                  </a:extLst>
                </a:gridCol>
                <a:gridCol w="2184900">
                  <a:extLst>
                    <a:ext uri="{9D8B030D-6E8A-4147-A177-3AD203B41FA5}">
                      <a16:colId xmlns:a16="http://schemas.microsoft.com/office/drawing/2014/main" val="20004"/>
                    </a:ext>
                  </a:extLst>
                </a:gridCol>
              </a:tblGrid>
              <a:tr h="904875">
                <a:tc>
                  <a:txBody>
                    <a:bodyPr/>
                    <a:lstStyle/>
                    <a:p>
                      <a:pPr marL="0" lvl="0" indent="0" algn="l" rtl="0">
                        <a:spcBef>
                          <a:spcPts val="0"/>
                        </a:spcBef>
                        <a:spcAft>
                          <a:spcPts val="0"/>
                        </a:spcAft>
                        <a:buNone/>
                      </a:pPr>
                      <a:r>
                        <a:rPr lang="en-GB" sz="1000" b="1"/>
                        <a:t>Label</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Filed type</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356854"/>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Description</a:t>
                      </a:r>
                      <a:endParaRPr sz="1000" b="1"/>
                    </a:p>
                  </a:txBody>
                  <a:tcPr marL="91425" marR="91425" marT="91425" marB="91425">
                    <a:lnL w="7625" cap="flat" cmpd="sng">
                      <a:solidFill>
                        <a:srgbClr val="356854"/>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r>
                        <a:rPr lang="en-GB" sz="1000" b="1"/>
                        <a:t>Example 1 - South Africa: Bachelor of Education Honours in Chemistry Education </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0"/>
                        </a:spcAft>
                        <a:buNone/>
                      </a:pPr>
                      <a:r>
                        <a:rPr lang="en-GB" sz="1000" b="1"/>
                        <a:t>Example 2- Mauritius: National Certificate in Sales and Marketing</a:t>
                      </a:r>
                      <a:endParaRPr sz="1000" b="1"/>
                    </a:p>
                  </a:txBody>
                  <a:tcPr marL="91425" marR="91425" marT="91425" marB="91425">
                    <a:lnL w="7625" cap="flat" cmpd="sng">
                      <a:solidFill>
                        <a:srgbClr val="284E3F"/>
                      </a:solidFill>
                      <a:prstDash val="solid"/>
                      <a:round/>
                      <a:headEnd type="none" w="sm" len="sm"/>
                      <a:tailEnd type="none" w="sm" len="sm"/>
                    </a:lnL>
                    <a:lnR w="7625" cap="flat" cmpd="sng">
                      <a:solidFill>
                        <a:srgbClr val="284E3F"/>
                      </a:solidFill>
                      <a:prstDash val="solid"/>
                      <a:round/>
                      <a:headEnd type="none" w="sm" len="sm"/>
                      <a:tailEnd type="none" w="sm" len="sm"/>
                    </a:lnR>
                    <a:lnT w="7625" cap="flat" cmpd="sng">
                      <a:solidFill>
                        <a:srgbClr val="284E3F"/>
                      </a:solidFill>
                      <a:prstDash val="solid"/>
                      <a:round/>
                      <a:headEnd type="none" w="sm" len="sm"/>
                      <a:tailEnd type="none" w="sm" len="sm"/>
                    </a:lnT>
                    <a:lnB w="76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752475">
                <a:tc>
                  <a:txBody>
                    <a:bodyPr/>
                    <a:lstStyle/>
                    <a:p>
                      <a:pPr marL="0" lvl="0" indent="0" algn="l" rtl="0">
                        <a:spcBef>
                          <a:spcPts val="0"/>
                        </a:spcBef>
                        <a:spcAft>
                          <a:spcPts val="0"/>
                        </a:spcAft>
                        <a:buNone/>
                      </a:pPr>
                      <a:r>
                        <a:rPr lang="en-GB" sz="1000" b="1"/>
                        <a:t>Title*</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short-text in any language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title. One value per language is permitted.</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Bachelor of Education Honours in Chemistry Education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71525">
                <a:tc>
                  <a:txBody>
                    <a:bodyPr/>
                    <a:lstStyle/>
                    <a:p>
                      <a:pPr marL="0" lvl="0" indent="0" algn="l" rtl="0">
                        <a:spcBef>
                          <a:spcPts val="0"/>
                        </a:spcBef>
                        <a:spcAft>
                          <a:spcPts val="0"/>
                        </a:spcAft>
                        <a:buNone/>
                      </a:pPr>
                      <a:r>
                        <a:rPr lang="en-GB" sz="1000" b="1"/>
                        <a:t>Provider*</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multi-valued autocomplete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The organisation providing or directing the learning opportunity. In the case of, e.g., joint qualifications, there may be several organisations directing the learning opportunity.</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University of Venda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2"/>
                  </a:ext>
                </a:extLst>
              </a:tr>
              <a:tr h="752475">
                <a:tc>
                  <a:txBody>
                    <a:bodyPr/>
                    <a:lstStyle/>
                    <a:p>
                      <a:pPr marL="0" lvl="0" indent="0" algn="l" rtl="0">
                        <a:spcBef>
                          <a:spcPts val="0"/>
                        </a:spcBef>
                        <a:spcAft>
                          <a:spcPts val="0"/>
                        </a:spcAft>
                        <a:buNone/>
                      </a:pPr>
                      <a:r>
                        <a:rPr lang="en-GB" sz="1000" b="1"/>
                        <a:t> </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The location of the organisation.</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This field is classified to the "Provider"</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 ZAF</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sz="1000"/>
                        <a:t>MUS</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52475">
                <a:tc>
                  <a:txBody>
                    <a:bodyPr/>
                    <a:lstStyle/>
                    <a:p>
                      <a:pPr marL="0" lvl="0" indent="0" algn="l" rtl="0">
                        <a:spcBef>
                          <a:spcPts val="0"/>
                        </a:spcBef>
                        <a:spcAft>
                          <a:spcPts val="0"/>
                        </a:spcAft>
                        <a:buNone/>
                      </a:pPr>
                      <a:r>
                        <a:rPr lang="en-GB" sz="1000" b="1"/>
                        <a:t>Language of Instruction*</a:t>
                      </a:r>
                      <a:endParaRPr sz="1000" b="1"/>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single-select</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The base language of the learning opportunity to be considered authoritative.</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English</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tc>
                  <a:txBody>
                    <a:bodyPr/>
                    <a:lstStyle/>
                    <a:p>
                      <a:pPr marL="0" lvl="0" indent="0" algn="l" rtl="0">
                        <a:spcBef>
                          <a:spcPts val="0"/>
                        </a:spcBef>
                        <a:spcAft>
                          <a:spcPts val="0"/>
                        </a:spcAft>
                        <a:buNone/>
                      </a:pPr>
                      <a:r>
                        <a:rPr lang="en-GB" sz="1000"/>
                        <a:t> </a:t>
                      </a:r>
                      <a:endParaRPr sz="1000"/>
                    </a:p>
                  </a:txBody>
                  <a:tcPr marL="91425" marR="9142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4"/>
                  </a:ext>
                </a:extLst>
              </a:tr>
            </a:tbl>
          </a:graphicData>
        </a:graphic>
      </p:graphicFrame>
      <p:sp>
        <p:nvSpPr>
          <p:cNvPr id="319" name="Google Shape;319;g31bb19f1826_1_37"/>
          <p:cNvSpPr txBox="1"/>
          <p:nvPr/>
        </p:nvSpPr>
        <p:spPr>
          <a:xfrm>
            <a:off x="7058375" y="6440125"/>
            <a:ext cx="47694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a:latin typeface="Times New Roman"/>
                <a:ea typeface="Times New Roman"/>
                <a:cs typeface="Times New Roman"/>
                <a:sym typeface="Times New Roman"/>
              </a:rPr>
              <a:t>Source of data model: </a:t>
            </a:r>
            <a:r>
              <a:rPr lang="en-GB" sz="1200" u="sng">
                <a:solidFill>
                  <a:schemeClr val="hlink"/>
                </a:solidFill>
                <a:latin typeface="Times New Roman"/>
                <a:ea typeface="Times New Roman"/>
                <a:cs typeface="Times New Roman"/>
                <a:sym typeface="Times New Roman"/>
                <a:hlinkClick r:id="rId3"/>
              </a:rPr>
              <a:t>https://data.acqf-qcp.africa/</a:t>
            </a:r>
            <a:r>
              <a:rPr lang="en-GB" sz="1200">
                <a:latin typeface="Times New Roman"/>
                <a:ea typeface="Times New Roman"/>
                <a:cs typeface="Times New Roman"/>
                <a:sym typeface="Times New Roman"/>
              </a:rPr>
              <a:t> </a:t>
            </a:r>
            <a:endParaRPr/>
          </a:p>
        </p:txBody>
      </p:sp>
      <p:sp>
        <p:nvSpPr>
          <p:cNvPr id="320" name="Google Shape;320;g31bb19f1826_1_37"/>
          <p:cNvSpPr txBox="1"/>
          <p:nvPr/>
        </p:nvSpPr>
        <p:spPr>
          <a:xfrm>
            <a:off x="360000" y="5939550"/>
            <a:ext cx="4769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latin typeface="Times New Roman"/>
                <a:ea typeface="Times New Roman"/>
                <a:cs typeface="Times New Roman"/>
                <a:sym typeface="Times New Roman"/>
              </a:rPr>
              <a:t>Note: * obligatory fields for publication </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3"/>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04</a:t>
            </a:r>
            <a:endParaRPr/>
          </a:p>
        </p:txBody>
      </p:sp>
      <p:sp>
        <p:nvSpPr>
          <p:cNvPr id="326" name="Google Shape;326;p43"/>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7765"/>
              <a:buNone/>
            </a:pPr>
            <a:r>
              <a:rPr lang="en-GB"/>
              <a:t>Learning outcomes</a:t>
            </a:r>
            <a:endParaRPr/>
          </a:p>
        </p:txBody>
      </p:sp>
      <p:sp>
        <p:nvSpPr>
          <p:cNvPr id="327" name="Google Shape;327;p43"/>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1b482ebf87_1_30"/>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GB"/>
              <a:t>Statements that describe what learners should know, understand, or be able to do upon completion of a qualification or programme.</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GB" b="1"/>
              <a:t>Key Characteristics: </a:t>
            </a:r>
            <a:endParaRPr b="1"/>
          </a:p>
          <a:p>
            <a:pPr marL="457200" lvl="0" indent="-342900" algn="l" rtl="0">
              <a:lnSpc>
                <a:spcPct val="90000"/>
              </a:lnSpc>
              <a:spcBef>
                <a:spcPts val="1000"/>
              </a:spcBef>
              <a:spcAft>
                <a:spcPts val="0"/>
              </a:spcAft>
              <a:buSzPts val="1800"/>
              <a:buChar char="•"/>
            </a:pPr>
            <a:r>
              <a:rPr lang="en-GB" u="sng"/>
              <a:t>Learner-Centred</a:t>
            </a:r>
            <a:r>
              <a:rPr lang="en-GB"/>
              <a:t>: Focuses on what the learner achieves. </a:t>
            </a:r>
            <a:endParaRPr/>
          </a:p>
          <a:p>
            <a:pPr marL="457200" lvl="0" indent="-342900" algn="l" rtl="0">
              <a:lnSpc>
                <a:spcPct val="90000"/>
              </a:lnSpc>
              <a:spcBef>
                <a:spcPts val="0"/>
              </a:spcBef>
              <a:spcAft>
                <a:spcPts val="0"/>
              </a:spcAft>
              <a:buSzPts val="1800"/>
              <a:buChar char="•"/>
            </a:pPr>
            <a:r>
              <a:rPr lang="en-GB" u="sng"/>
              <a:t>Measurable:</a:t>
            </a:r>
            <a:r>
              <a:rPr lang="en-GB"/>
              <a:t> Clear and specific, using action verbs (e.g., "analyse," "design"). </a:t>
            </a:r>
            <a:endParaRPr/>
          </a:p>
          <a:p>
            <a:pPr marL="457200" lvl="0" indent="-342900" algn="l" rtl="0">
              <a:lnSpc>
                <a:spcPct val="90000"/>
              </a:lnSpc>
              <a:spcBef>
                <a:spcPts val="0"/>
              </a:spcBef>
              <a:spcAft>
                <a:spcPts val="0"/>
              </a:spcAft>
              <a:buSzPts val="1800"/>
              <a:buChar char="•"/>
            </a:pPr>
            <a:r>
              <a:rPr lang="en-GB" u="sng"/>
              <a:t>Broad Yet Specific:</a:t>
            </a:r>
            <a:r>
              <a:rPr lang="en-GB"/>
              <a:t> Covers knowledge, skills, and attitudes (cognitive, affective, psychomotor domains).</a:t>
            </a:r>
            <a:endParaRPr/>
          </a:p>
        </p:txBody>
      </p:sp>
      <p:sp>
        <p:nvSpPr>
          <p:cNvPr id="334" name="Google Shape;334;g31b482ebf87_1_3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Reminder - Learning Outcome relevance</a:t>
            </a:r>
            <a:endParaRPr/>
          </a:p>
        </p:txBody>
      </p:sp>
      <p:sp>
        <p:nvSpPr>
          <p:cNvPr id="335" name="Google Shape;335;g31b482ebf87_1_3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31b482ebf87_1_41"/>
          <p:cNvSpPr txBox="1">
            <a:spLocks noGrp="1"/>
          </p:cNvSpPr>
          <p:nvPr>
            <p:ph type="title"/>
          </p:nvPr>
        </p:nvSpPr>
        <p:spPr>
          <a:xfrm>
            <a:off x="1540899" y="4"/>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Relevance of Learning Outcomes</a:t>
            </a:r>
            <a:endParaRPr/>
          </a:p>
        </p:txBody>
      </p:sp>
      <p:sp>
        <p:nvSpPr>
          <p:cNvPr id="342" name="Google Shape;342;g31b482ebf87_1_41"/>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28</a:t>
            </a:fld>
            <a:endParaRPr/>
          </a:p>
        </p:txBody>
      </p:sp>
      <p:grpSp>
        <p:nvGrpSpPr>
          <p:cNvPr id="343" name="Google Shape;343;g31b482ebf87_1_41"/>
          <p:cNvGrpSpPr/>
          <p:nvPr/>
        </p:nvGrpSpPr>
        <p:grpSpPr>
          <a:xfrm>
            <a:off x="4334380" y="1547900"/>
            <a:ext cx="3516222" cy="3239030"/>
            <a:chOff x="2857731" y="-71333"/>
            <a:chExt cx="3293577" cy="3222916"/>
          </a:xfrm>
        </p:grpSpPr>
        <p:sp>
          <p:nvSpPr>
            <p:cNvPr id="344" name="Google Shape;344;g31b482ebf87_1_41"/>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g31b482ebf87_1_41"/>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CDF"/>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g31b482ebf87_1_41"/>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FFFFFF"/>
                  </a:solidFill>
                  <a:latin typeface="Roboto"/>
                  <a:ea typeface="Roboto"/>
                  <a:cs typeface="Roboto"/>
                  <a:sym typeface="Roboto"/>
                </a:rPr>
                <a:t>Policy-Making</a:t>
              </a:r>
              <a:endParaRPr sz="1300" b="0" i="0" u="none" strike="noStrike" cap="none">
                <a:solidFill>
                  <a:srgbClr val="FFFFFF"/>
                </a:solidFill>
                <a:latin typeface="Roboto"/>
                <a:ea typeface="Roboto"/>
                <a:cs typeface="Roboto"/>
                <a:sym typeface="Roboto"/>
              </a:endParaRPr>
            </a:p>
          </p:txBody>
        </p:sp>
      </p:grpSp>
      <p:grpSp>
        <p:nvGrpSpPr>
          <p:cNvPr id="347" name="Google Shape;347;g31b482ebf87_1_41"/>
          <p:cNvGrpSpPr/>
          <p:nvPr/>
        </p:nvGrpSpPr>
        <p:grpSpPr>
          <a:xfrm>
            <a:off x="3375840" y="3312684"/>
            <a:ext cx="3655925" cy="3137889"/>
            <a:chOff x="1959887" y="1684671"/>
            <a:chExt cx="3424433" cy="3122278"/>
          </a:xfrm>
        </p:grpSpPr>
        <p:sp>
          <p:nvSpPr>
            <p:cNvPr id="348" name="Google Shape;348;g31b482ebf87_1_41"/>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31b482ebf87_1_41"/>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2A1"/>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31b482ebf87_1_41"/>
            <p:cNvSpPr txBox="1"/>
            <p:nvPr/>
          </p:nvSpPr>
          <p:spPr>
            <a:xfrm rot="3725110" flipH="1">
              <a:off x="2866277" y="2863871"/>
              <a:ext cx="1577671" cy="563103"/>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FFFFFF"/>
                  </a:solidFill>
                  <a:latin typeface="Roboto"/>
                  <a:ea typeface="Roboto"/>
                  <a:cs typeface="Roboto"/>
                  <a:sym typeface="Roboto"/>
                </a:rPr>
                <a:t>Stakeholders </a:t>
              </a:r>
              <a:endParaRPr sz="1300" b="0" i="0" u="none" strike="noStrike" cap="none">
                <a:solidFill>
                  <a:srgbClr val="FFFFFF"/>
                </a:solidFill>
                <a:latin typeface="Roboto"/>
                <a:ea typeface="Roboto"/>
                <a:cs typeface="Roboto"/>
                <a:sym typeface="Roboto"/>
              </a:endParaRPr>
            </a:p>
          </p:txBody>
        </p:sp>
      </p:grpSp>
      <p:grpSp>
        <p:nvGrpSpPr>
          <p:cNvPr id="351" name="Google Shape;351;g31b482ebf87_1_41"/>
          <p:cNvGrpSpPr/>
          <p:nvPr/>
        </p:nvGrpSpPr>
        <p:grpSpPr>
          <a:xfrm>
            <a:off x="5751224" y="3147389"/>
            <a:ext cx="3158446" cy="3314840"/>
            <a:chOff x="4184863" y="1520198"/>
            <a:chExt cx="2958454" cy="3298348"/>
          </a:xfrm>
        </p:grpSpPr>
        <p:sp>
          <p:nvSpPr>
            <p:cNvPr id="352" name="Google Shape;352;g31b482ebf87_1_41"/>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31b482ebf87_1_41"/>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AF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31b482ebf87_1_41"/>
            <p:cNvSpPr txBox="1"/>
            <p:nvPr/>
          </p:nvSpPr>
          <p:spPr>
            <a:xfrm rot="-3779206">
              <a:off x="4733052" y="2863735"/>
              <a:ext cx="1577952" cy="563236"/>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FFFFFF"/>
                  </a:solidFill>
                  <a:latin typeface="Roboto"/>
                  <a:ea typeface="Roboto"/>
                  <a:cs typeface="Roboto"/>
                  <a:sym typeface="Roboto"/>
                </a:rPr>
                <a:t>Cross-Border Mobility</a:t>
              </a:r>
              <a:endParaRPr sz="1300" b="0" i="0" u="none" strike="noStrike" cap="none">
                <a:solidFill>
                  <a:srgbClr val="FFFFFF"/>
                </a:solidFill>
                <a:latin typeface="Roboto"/>
                <a:ea typeface="Roboto"/>
                <a:cs typeface="Roboto"/>
                <a:sym typeface="Roboto"/>
              </a:endParaRPr>
            </a:p>
          </p:txBody>
        </p:sp>
      </p:grpSp>
      <p:sp>
        <p:nvSpPr>
          <p:cNvPr id="355" name="Google Shape;355;g31b482ebf87_1_41"/>
          <p:cNvSpPr txBox="1"/>
          <p:nvPr/>
        </p:nvSpPr>
        <p:spPr>
          <a:xfrm>
            <a:off x="2077650" y="1175450"/>
            <a:ext cx="3000000" cy="11517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chemeClr val="dk1"/>
              </a:buClr>
              <a:buSzPts val="1600"/>
              <a:buFont typeface="Nunito Sans"/>
              <a:buChar char="●"/>
            </a:pPr>
            <a:r>
              <a:rPr lang="en-GB" sz="1600" b="0" i="0" u="none" strike="noStrike" cap="none">
                <a:solidFill>
                  <a:schemeClr val="dk1"/>
                </a:solidFill>
                <a:latin typeface="Nunito Sans"/>
                <a:ea typeface="Nunito Sans"/>
                <a:cs typeface="Nunito Sans"/>
                <a:sym typeface="Nunito Sans"/>
              </a:rPr>
              <a:t>Provides a transparent framework for aligning qualifications with national and regional priorities. </a:t>
            </a:r>
            <a:endParaRPr sz="1300" b="0" i="0" u="none" strike="noStrike" cap="none">
              <a:solidFill>
                <a:schemeClr val="dk1"/>
              </a:solidFill>
              <a:latin typeface="Nunito Sans"/>
              <a:ea typeface="Nunito Sans"/>
              <a:cs typeface="Nunito Sans"/>
              <a:sym typeface="Nunito Sans"/>
            </a:endParaRPr>
          </a:p>
        </p:txBody>
      </p:sp>
      <p:sp>
        <p:nvSpPr>
          <p:cNvPr id="356" name="Google Shape;356;g31b482ebf87_1_41"/>
          <p:cNvSpPr txBox="1"/>
          <p:nvPr/>
        </p:nvSpPr>
        <p:spPr>
          <a:xfrm>
            <a:off x="6770000" y="1175450"/>
            <a:ext cx="3000000" cy="1169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chemeClr val="dk1"/>
              </a:buClr>
              <a:buSzPts val="1600"/>
              <a:buFont typeface="Nunito Sans"/>
              <a:buChar char="●"/>
            </a:pPr>
            <a:r>
              <a:rPr lang="en-GB" sz="1600" b="0" i="0" u="none" strike="noStrike" cap="none">
                <a:solidFill>
                  <a:schemeClr val="dk1"/>
                </a:solidFill>
                <a:latin typeface="Nunito Sans"/>
                <a:ea typeface="Nunito Sans"/>
                <a:cs typeface="Nunito Sans"/>
                <a:sym typeface="Nunito Sans"/>
              </a:rPr>
              <a:t>Helps identify gaps in skills provision and supports targeted reforms.</a:t>
            </a:r>
            <a:endParaRPr sz="1500" b="0" i="0" u="none" strike="noStrike" cap="none">
              <a:solidFill>
                <a:srgbClr val="000000"/>
              </a:solidFill>
              <a:latin typeface="Arial"/>
              <a:ea typeface="Arial"/>
              <a:cs typeface="Arial"/>
              <a:sym typeface="Arial"/>
            </a:endParaRPr>
          </a:p>
        </p:txBody>
      </p:sp>
      <p:sp>
        <p:nvSpPr>
          <p:cNvPr id="357" name="Google Shape;357;g31b482ebf87_1_41"/>
          <p:cNvSpPr txBox="1"/>
          <p:nvPr/>
        </p:nvSpPr>
        <p:spPr>
          <a:xfrm>
            <a:off x="8598250" y="3015025"/>
            <a:ext cx="2545200" cy="1012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Nunito Sans"/>
              <a:buChar char="●"/>
            </a:pPr>
            <a:r>
              <a:rPr lang="en-GB" sz="1800" b="0" i="0" u="none" strike="noStrike" cap="none">
                <a:solidFill>
                  <a:schemeClr val="dk1"/>
                </a:solidFill>
                <a:latin typeface="Nunito Sans"/>
                <a:ea typeface="Nunito Sans"/>
                <a:cs typeface="Nunito Sans"/>
                <a:sym typeface="Nunito Sans"/>
              </a:rPr>
              <a:t>Facilitates the comparability and recognition of qualifications internationally.</a:t>
            </a:r>
            <a:endParaRPr sz="1800" b="0" i="0" u="none" strike="noStrike" cap="none">
              <a:solidFill>
                <a:schemeClr val="dk1"/>
              </a:solidFill>
              <a:latin typeface="Nunito Sans"/>
              <a:ea typeface="Nunito Sans"/>
              <a:cs typeface="Nunito Sans"/>
              <a:sym typeface="Nunito Sans"/>
            </a:endParaRPr>
          </a:p>
        </p:txBody>
      </p:sp>
      <p:sp>
        <p:nvSpPr>
          <p:cNvPr id="358" name="Google Shape;358;g31b482ebf87_1_41"/>
          <p:cNvSpPr txBox="1"/>
          <p:nvPr/>
        </p:nvSpPr>
        <p:spPr>
          <a:xfrm>
            <a:off x="8598250" y="4869075"/>
            <a:ext cx="2545200" cy="1012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Nunito Sans"/>
              <a:buChar char="●"/>
            </a:pPr>
            <a:r>
              <a:rPr lang="en-GB" sz="1800" b="0" i="0" u="none" strike="noStrike" cap="none">
                <a:solidFill>
                  <a:schemeClr val="dk1"/>
                </a:solidFill>
                <a:latin typeface="Nunito Sans"/>
                <a:ea typeface="Nunito Sans"/>
                <a:cs typeface="Nunito Sans"/>
                <a:sym typeface="Nunito Sans"/>
              </a:rPr>
              <a:t>Aligns with frameworks like ACQF and global standards.</a:t>
            </a:r>
            <a:endParaRPr sz="1800" b="0" i="0" u="none" strike="noStrike" cap="none">
              <a:solidFill>
                <a:schemeClr val="dk1"/>
              </a:solidFill>
              <a:latin typeface="Nunito Sans"/>
              <a:ea typeface="Nunito Sans"/>
              <a:cs typeface="Nunito Sans"/>
              <a:sym typeface="Nunito Sans"/>
            </a:endParaRPr>
          </a:p>
        </p:txBody>
      </p:sp>
      <p:sp>
        <p:nvSpPr>
          <p:cNvPr id="359" name="Google Shape;359;g31b482ebf87_1_41"/>
          <p:cNvSpPr txBox="1"/>
          <p:nvPr/>
        </p:nvSpPr>
        <p:spPr>
          <a:xfrm>
            <a:off x="555700" y="3286400"/>
            <a:ext cx="3264000" cy="2691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GB" sz="1400" b="1" i="0" u="none" strike="noStrike" cap="none">
                <a:solidFill>
                  <a:srgbClr val="000000"/>
                </a:solidFill>
                <a:latin typeface="Nunito Sans"/>
                <a:ea typeface="Nunito Sans"/>
                <a:cs typeface="Nunito Sans"/>
                <a:sym typeface="Nunito Sans"/>
              </a:rPr>
              <a:t>Governments</a:t>
            </a:r>
            <a:r>
              <a:rPr lang="en-GB" sz="1400" b="0" i="0" u="none" strike="noStrike" cap="none">
                <a:solidFill>
                  <a:srgbClr val="000000"/>
                </a:solidFill>
                <a:latin typeface="Nunito Sans"/>
                <a:ea typeface="Nunito Sans"/>
                <a:cs typeface="Nunito Sans"/>
                <a:sym typeface="Nunito Sans"/>
              </a:rPr>
              <a:t>: Data-driven insights for planning and decision-making.</a:t>
            </a:r>
            <a:endParaRPr sz="1400" b="0" i="0" u="none" strike="noStrike" cap="none">
              <a:solidFill>
                <a:srgbClr val="000000"/>
              </a:solidFill>
              <a:latin typeface="Nunito Sans"/>
              <a:ea typeface="Nunito Sans"/>
              <a:cs typeface="Nunito Sans"/>
              <a:sym typeface="Nunito Sans"/>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a:p>
            <a:pPr marL="457200" marR="0" lvl="0" indent="-317500" algn="l" rtl="0">
              <a:lnSpc>
                <a:spcPct val="100000"/>
              </a:lnSpc>
              <a:spcBef>
                <a:spcPts val="0"/>
              </a:spcBef>
              <a:spcAft>
                <a:spcPts val="0"/>
              </a:spcAft>
              <a:buClr>
                <a:srgbClr val="000000"/>
              </a:buClr>
              <a:buSzPts val="1400"/>
              <a:buFont typeface="Arial"/>
              <a:buChar char="●"/>
            </a:pPr>
            <a:r>
              <a:rPr lang="en-GB" sz="1400" b="1" i="0" u="none" strike="noStrike" cap="none">
                <a:solidFill>
                  <a:srgbClr val="000000"/>
                </a:solidFill>
                <a:latin typeface="Nunito Sans"/>
                <a:ea typeface="Nunito Sans"/>
                <a:cs typeface="Nunito Sans"/>
                <a:sym typeface="Nunito Sans"/>
              </a:rPr>
              <a:t>Employers</a:t>
            </a:r>
            <a:r>
              <a:rPr lang="en-GB" sz="1400" b="0" i="0" u="none" strike="noStrike" cap="none">
                <a:solidFill>
                  <a:srgbClr val="000000"/>
                </a:solidFill>
                <a:latin typeface="Nunito Sans"/>
                <a:ea typeface="Nunito Sans"/>
                <a:cs typeface="Nunito Sans"/>
                <a:sym typeface="Nunito Sans"/>
              </a:rPr>
              <a:t>: Clear understanding of graduate skills and competencies.</a:t>
            </a:r>
            <a:endParaRPr sz="1400" b="0" i="0" u="none" strike="noStrike" cap="none">
              <a:solidFill>
                <a:srgbClr val="000000"/>
              </a:solidFill>
              <a:latin typeface="Nunito Sans"/>
              <a:ea typeface="Nunito Sans"/>
              <a:cs typeface="Nunito Sans"/>
              <a:sym typeface="Nunito Sans"/>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a:p>
            <a:pPr marL="457200" marR="0" lvl="0" indent="-317500" algn="l" rtl="0">
              <a:lnSpc>
                <a:spcPct val="100000"/>
              </a:lnSpc>
              <a:spcBef>
                <a:spcPts val="0"/>
              </a:spcBef>
              <a:spcAft>
                <a:spcPts val="0"/>
              </a:spcAft>
              <a:buClr>
                <a:srgbClr val="000000"/>
              </a:buClr>
              <a:buSzPts val="1400"/>
              <a:buFont typeface="Arial"/>
              <a:buChar char="●"/>
            </a:pPr>
            <a:r>
              <a:rPr lang="en-GB" sz="1400" b="1" i="0" u="none" strike="noStrike" cap="none">
                <a:solidFill>
                  <a:srgbClr val="000000"/>
                </a:solidFill>
                <a:latin typeface="Nunito Sans"/>
                <a:ea typeface="Nunito Sans"/>
                <a:cs typeface="Nunito Sans"/>
                <a:sym typeface="Nunito Sans"/>
              </a:rPr>
              <a:t>Learners</a:t>
            </a:r>
            <a:r>
              <a:rPr lang="en-GB" sz="1400" b="0" i="0" u="none" strike="noStrike" cap="none">
                <a:solidFill>
                  <a:srgbClr val="000000"/>
                </a:solidFill>
                <a:latin typeface="Nunito Sans"/>
                <a:ea typeface="Nunito Sans"/>
                <a:cs typeface="Nunito Sans"/>
                <a:sym typeface="Nunito Sans"/>
              </a:rPr>
              <a:t>: Recognised achievements and career pathways</a:t>
            </a:r>
            <a:endParaRPr sz="1400" b="0" i="0" u="none" strike="noStrike" cap="none">
              <a:solidFill>
                <a:srgbClr val="000000"/>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1b482ebf87_1_0"/>
          <p:cNvSpPr txBox="1">
            <a:spLocks noGrp="1"/>
          </p:cNvSpPr>
          <p:nvPr>
            <p:ph type="body" idx="1"/>
          </p:nvPr>
        </p:nvSpPr>
        <p:spPr>
          <a:xfrm>
            <a:off x="352481" y="2136300"/>
            <a:ext cx="5264100" cy="39396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GB"/>
              <a:t>Every qualification has Learning Outcome(s)</a:t>
            </a:r>
            <a:endParaRPr/>
          </a:p>
        </p:txBody>
      </p:sp>
      <p:sp>
        <p:nvSpPr>
          <p:cNvPr id="366" name="Google Shape;366;g31b482ebf87_1_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QCP Data model - ALM</a:t>
            </a:r>
            <a:endParaRPr/>
          </a:p>
        </p:txBody>
      </p:sp>
      <p:sp>
        <p:nvSpPr>
          <p:cNvPr id="367" name="Google Shape;367;g31b482ebf87_1_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29</a:t>
            </a:fld>
            <a:endParaRPr/>
          </a:p>
        </p:txBody>
      </p:sp>
      <p:pic>
        <p:nvPicPr>
          <p:cNvPr id="368" name="Google Shape;368;g31b482ebf87_1_0"/>
          <p:cNvPicPr preferRelativeResize="0"/>
          <p:nvPr/>
        </p:nvPicPr>
        <p:blipFill rotWithShape="1">
          <a:blip r:embed="rId3">
            <a:alphaModFix/>
          </a:blip>
          <a:srcRect/>
          <a:stretch/>
        </p:blipFill>
        <p:spPr>
          <a:xfrm>
            <a:off x="5689975" y="1693846"/>
            <a:ext cx="4479925" cy="451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1b4d2d2706_0_201"/>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Summary of previous Q/A sessions </a:t>
            </a:r>
            <a:endParaRPr/>
          </a:p>
        </p:txBody>
      </p:sp>
      <p:sp>
        <p:nvSpPr>
          <p:cNvPr id="110" name="Google Shape;110;g31b4d2d2706_0_201"/>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GB" b="1"/>
              <a:t>Which security measures are in place to ensure security and integrity of the DB?</a:t>
            </a:r>
            <a:endParaRPr b="1"/>
          </a:p>
          <a:p>
            <a:pPr marL="914400" lvl="1" indent="-342900" algn="l" rtl="0">
              <a:lnSpc>
                <a:spcPct val="115000"/>
              </a:lnSpc>
              <a:spcBef>
                <a:spcPts val="0"/>
              </a:spcBef>
              <a:spcAft>
                <a:spcPts val="0"/>
              </a:spcAft>
              <a:buSzPts val="1800"/>
              <a:buChar char="○"/>
            </a:pPr>
            <a:r>
              <a:rPr lang="en-GB"/>
              <a:t>All security measures are described in the architecture document</a:t>
            </a:r>
            <a:endParaRPr/>
          </a:p>
          <a:p>
            <a:pPr marL="1371600" lvl="2" indent="-342900" algn="l" rtl="0">
              <a:lnSpc>
                <a:spcPct val="115000"/>
              </a:lnSpc>
              <a:spcBef>
                <a:spcPts val="0"/>
              </a:spcBef>
              <a:spcAft>
                <a:spcPts val="0"/>
              </a:spcAft>
              <a:buSzPts val="1800"/>
              <a:buChar char="■"/>
            </a:pPr>
            <a:r>
              <a:rPr lang="en-GB"/>
              <a:t>Authentication and authorisation (frontend and backend) </a:t>
            </a:r>
            <a:endParaRPr/>
          </a:p>
          <a:p>
            <a:pPr marL="1371600" lvl="2" indent="-342900" algn="l" rtl="0">
              <a:lnSpc>
                <a:spcPct val="115000"/>
              </a:lnSpc>
              <a:spcBef>
                <a:spcPts val="0"/>
              </a:spcBef>
              <a:spcAft>
                <a:spcPts val="0"/>
              </a:spcAft>
              <a:buSzPts val="1800"/>
              <a:buChar char="■"/>
            </a:pPr>
            <a:r>
              <a:rPr lang="en-GB"/>
              <a:t>Encrypted transfer (TLS)</a:t>
            </a:r>
            <a:endParaRPr/>
          </a:p>
          <a:p>
            <a:pPr marL="1371600" lvl="2" indent="-342900" algn="l" rtl="0">
              <a:lnSpc>
                <a:spcPct val="115000"/>
              </a:lnSpc>
              <a:spcBef>
                <a:spcPts val="0"/>
              </a:spcBef>
              <a:spcAft>
                <a:spcPts val="0"/>
              </a:spcAft>
              <a:buSzPts val="1800"/>
              <a:buChar char="■"/>
            </a:pPr>
            <a:r>
              <a:rPr lang="en-GB"/>
              <a:t>Data access restrictions (VS can only access their own data)</a:t>
            </a:r>
            <a:endParaRPr/>
          </a:p>
          <a:p>
            <a:pPr marL="1371600" lvl="2" indent="-342900" algn="l" rtl="0">
              <a:lnSpc>
                <a:spcPct val="115000"/>
              </a:lnSpc>
              <a:spcBef>
                <a:spcPts val="0"/>
              </a:spcBef>
              <a:spcAft>
                <a:spcPts val="0"/>
              </a:spcAft>
              <a:buSzPts val="1800"/>
              <a:buChar char="■"/>
            </a:pPr>
            <a:r>
              <a:rPr lang="en-GB"/>
              <a:t>Data validation on creation/update</a:t>
            </a:r>
            <a:endParaRPr/>
          </a:p>
          <a:p>
            <a:pPr marL="1371600" lvl="2" indent="-342900" algn="l" rtl="0">
              <a:lnSpc>
                <a:spcPct val="115000"/>
              </a:lnSpc>
              <a:spcBef>
                <a:spcPts val="0"/>
              </a:spcBef>
              <a:spcAft>
                <a:spcPts val="0"/>
              </a:spcAft>
              <a:buSzPts val="1800"/>
              <a:buChar char="■"/>
            </a:pPr>
            <a:r>
              <a:rPr lang="en-GB"/>
              <a:t>Vulnerability monitoring </a:t>
            </a:r>
            <a:endParaRPr b="1"/>
          </a:p>
        </p:txBody>
      </p:sp>
      <p:sp>
        <p:nvSpPr>
          <p:cNvPr id="111" name="Google Shape;111;g31b4d2d2706_0_201"/>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31b482ebf87_1_10"/>
          <p:cNvSpPr txBox="1">
            <a:spLocks noGrp="1"/>
          </p:cNvSpPr>
          <p:nvPr>
            <p:ph type="title"/>
          </p:nvPr>
        </p:nvSpPr>
        <p:spPr>
          <a:xfrm>
            <a:off x="1687600" y="138675"/>
            <a:ext cx="10504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QCP Data model - ALM</a:t>
            </a:r>
            <a:endParaRPr/>
          </a:p>
        </p:txBody>
      </p:sp>
      <p:sp>
        <p:nvSpPr>
          <p:cNvPr id="375" name="Google Shape;375;g31b482ebf87_1_10"/>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sp>
        <p:nvSpPr>
          <p:cNvPr id="376" name="Google Shape;376;g31b482ebf87_1_1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30</a:t>
            </a:fld>
            <a:endParaRPr/>
          </a:p>
        </p:txBody>
      </p:sp>
      <p:pic>
        <p:nvPicPr>
          <p:cNvPr id="377" name="Google Shape;377;g31b482ebf87_1_10"/>
          <p:cNvPicPr preferRelativeResize="0"/>
          <p:nvPr/>
        </p:nvPicPr>
        <p:blipFill rotWithShape="1">
          <a:blip r:embed="rId3">
            <a:alphaModFix/>
          </a:blip>
          <a:srcRect/>
          <a:stretch/>
        </p:blipFill>
        <p:spPr>
          <a:xfrm>
            <a:off x="4297950" y="1290525"/>
            <a:ext cx="5118074" cy="5075000"/>
          </a:xfrm>
          <a:prstGeom prst="rect">
            <a:avLst/>
          </a:prstGeom>
          <a:noFill/>
          <a:ln>
            <a:noFill/>
          </a:ln>
        </p:spPr>
      </p:pic>
      <p:pic>
        <p:nvPicPr>
          <p:cNvPr id="378" name="Google Shape;378;g31b482ebf87_1_10"/>
          <p:cNvPicPr preferRelativeResize="0"/>
          <p:nvPr/>
        </p:nvPicPr>
        <p:blipFill rotWithShape="1">
          <a:blip r:embed="rId4">
            <a:alphaModFix/>
          </a:blip>
          <a:srcRect/>
          <a:stretch/>
        </p:blipFill>
        <p:spPr>
          <a:xfrm>
            <a:off x="1687600" y="2736649"/>
            <a:ext cx="1281172" cy="12811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31b482ebf87_1_2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Support your education providers</a:t>
            </a:r>
            <a:endParaRPr/>
          </a:p>
        </p:txBody>
      </p:sp>
      <p:sp>
        <p:nvSpPr>
          <p:cNvPr id="385" name="Google Shape;385;g31b482ebf87_1_20"/>
          <p:cNvSpPr txBox="1">
            <a:spLocks noGrp="1"/>
          </p:cNvSpPr>
          <p:nvPr>
            <p:ph type="body" idx="1"/>
          </p:nvPr>
        </p:nvSpPr>
        <p:spPr>
          <a:xfrm>
            <a:off x="352480" y="2136300"/>
            <a:ext cx="5887500" cy="39396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SzPct val="69498"/>
              <a:buNone/>
            </a:pPr>
            <a:r>
              <a:rPr lang="en-GB"/>
              <a:t>ACQF QCP - Training Unit dedicated to Learning Outcomes</a:t>
            </a:r>
            <a:endParaRPr/>
          </a:p>
          <a:p>
            <a:pPr marL="0" lvl="0" indent="0" algn="l" rtl="0">
              <a:lnSpc>
                <a:spcPct val="90000"/>
              </a:lnSpc>
              <a:spcBef>
                <a:spcPts val="1000"/>
              </a:spcBef>
              <a:spcAft>
                <a:spcPts val="0"/>
              </a:spcAft>
              <a:buSzPct val="69498"/>
              <a:buNone/>
            </a:pPr>
            <a:endParaRPr/>
          </a:p>
          <a:p>
            <a:pPr marL="0" lvl="0" indent="0" algn="l" rtl="0">
              <a:lnSpc>
                <a:spcPct val="90000"/>
              </a:lnSpc>
              <a:spcBef>
                <a:spcPts val="1000"/>
              </a:spcBef>
              <a:spcAft>
                <a:spcPts val="0"/>
              </a:spcAft>
              <a:buSzPct val="69498"/>
              <a:buNone/>
            </a:pPr>
            <a:r>
              <a:rPr lang="en-GB"/>
              <a:t>“T4 - Integrating Learning Outcomes into Qualifications Databases”</a:t>
            </a:r>
            <a:endParaRPr/>
          </a:p>
          <a:p>
            <a:pPr marL="0" lvl="0" indent="0" algn="l" rtl="0">
              <a:lnSpc>
                <a:spcPct val="90000"/>
              </a:lnSpc>
              <a:spcBef>
                <a:spcPts val="1000"/>
              </a:spcBef>
              <a:spcAft>
                <a:spcPts val="0"/>
              </a:spcAft>
              <a:buSzPct val="69498"/>
              <a:buNone/>
            </a:pPr>
            <a:endParaRPr/>
          </a:p>
          <a:p>
            <a:pPr marL="0" lvl="0" indent="0" algn="l" rtl="0">
              <a:lnSpc>
                <a:spcPct val="90000"/>
              </a:lnSpc>
              <a:spcBef>
                <a:spcPts val="1000"/>
              </a:spcBef>
              <a:spcAft>
                <a:spcPts val="0"/>
              </a:spcAft>
              <a:buSzPct val="69498"/>
              <a:buNone/>
            </a:pPr>
            <a:r>
              <a:rPr lang="en-GB" u="sng">
                <a:solidFill>
                  <a:schemeClr val="hlink"/>
                </a:solidFill>
                <a:hlinkClick r:id="rId3"/>
              </a:rPr>
              <a:t>https://acqf.africa/qualifications-platform/qcp-training-modules-and-presentations</a:t>
            </a:r>
            <a:endParaRPr/>
          </a:p>
          <a:p>
            <a:pPr marL="0" lvl="0" indent="0" algn="l" rtl="0">
              <a:lnSpc>
                <a:spcPct val="90000"/>
              </a:lnSpc>
              <a:spcBef>
                <a:spcPts val="1000"/>
              </a:spcBef>
              <a:spcAft>
                <a:spcPts val="0"/>
              </a:spcAft>
              <a:buSzPct val="69498"/>
              <a:buNone/>
            </a:pPr>
            <a:endParaRPr/>
          </a:p>
        </p:txBody>
      </p:sp>
      <p:sp>
        <p:nvSpPr>
          <p:cNvPr id="386" name="Google Shape;386;g31b482ebf87_1_2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31</a:t>
            </a:fld>
            <a:endParaRPr/>
          </a:p>
        </p:txBody>
      </p:sp>
      <p:pic>
        <p:nvPicPr>
          <p:cNvPr id="387" name="Google Shape;387;g31b482ebf87_1_20"/>
          <p:cNvPicPr preferRelativeResize="0"/>
          <p:nvPr/>
        </p:nvPicPr>
        <p:blipFill rotWithShape="1">
          <a:blip r:embed="rId4">
            <a:alphaModFix/>
          </a:blip>
          <a:srcRect/>
          <a:stretch/>
        </p:blipFill>
        <p:spPr>
          <a:xfrm>
            <a:off x="6240050" y="1767900"/>
            <a:ext cx="5205452" cy="45354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31a3f76f1a5_0_42"/>
          <p:cNvSpPr txBox="1">
            <a:spLocks noGrp="1"/>
          </p:cNvSpPr>
          <p:nvPr>
            <p:ph type="body" idx="1"/>
          </p:nvPr>
        </p:nvSpPr>
        <p:spPr>
          <a:xfrm>
            <a:off x="-721678" y="226203"/>
            <a:ext cx="7346100" cy="35448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05</a:t>
            </a:r>
            <a:endParaRPr/>
          </a:p>
        </p:txBody>
      </p:sp>
      <p:sp>
        <p:nvSpPr>
          <p:cNvPr id="393" name="Google Shape;393;g31a3f76f1a5_0_42"/>
          <p:cNvSpPr txBox="1">
            <a:spLocks noGrp="1"/>
          </p:cNvSpPr>
          <p:nvPr>
            <p:ph type="body" idx="2"/>
          </p:nvPr>
        </p:nvSpPr>
        <p:spPr>
          <a:xfrm>
            <a:off x="882982" y="4441099"/>
            <a:ext cx="9627900" cy="182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7765"/>
              <a:buNone/>
            </a:pPr>
            <a:r>
              <a:rPr lang="en-GB"/>
              <a:t>Quality assurance</a:t>
            </a:r>
            <a:endParaRPr/>
          </a:p>
        </p:txBody>
      </p:sp>
      <p:sp>
        <p:nvSpPr>
          <p:cNvPr id="394" name="Google Shape;394;g31a3f76f1a5_0_42"/>
          <p:cNvSpPr txBox="1">
            <a:spLocks noGrp="1"/>
          </p:cNvSpPr>
          <p:nvPr>
            <p:ph type="sldNum" idx="4294967295"/>
          </p:nvPr>
        </p:nvSpPr>
        <p:spPr>
          <a:xfrm>
            <a:off x="0" y="6538913"/>
            <a:ext cx="3710100" cy="17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31aa38df5f2_1_43"/>
          <p:cNvPicPr preferRelativeResize="0"/>
          <p:nvPr/>
        </p:nvPicPr>
        <p:blipFill rotWithShape="1">
          <a:blip r:embed="rId3">
            <a:alphaModFix/>
          </a:blip>
          <a:srcRect/>
          <a:stretch/>
        </p:blipFill>
        <p:spPr>
          <a:xfrm>
            <a:off x="0" y="-27362"/>
            <a:ext cx="12192001" cy="7004860"/>
          </a:xfrm>
          <a:prstGeom prst="rect">
            <a:avLst/>
          </a:prstGeom>
          <a:noFill/>
          <a:ln>
            <a:noFill/>
          </a:ln>
        </p:spPr>
      </p:pic>
      <p:sp>
        <p:nvSpPr>
          <p:cNvPr id="400" name="Google Shape;400;g31aa38df5f2_1_43"/>
          <p:cNvSpPr txBox="1"/>
          <p:nvPr/>
        </p:nvSpPr>
        <p:spPr>
          <a:xfrm>
            <a:off x="0" y="5486400"/>
            <a:ext cx="7315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Nunito Sans"/>
                <a:ea typeface="Nunito Sans"/>
                <a:cs typeface="Nunito Sans"/>
                <a:sym typeface="Nunito Sans"/>
              </a:rPr>
              <a:t>Mapping and Standardising Qualifications Data</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1aa38df5f2_1_48"/>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Key objectives of data quality assurance</a:t>
            </a:r>
            <a:endParaRPr/>
          </a:p>
        </p:txBody>
      </p:sp>
      <p:sp>
        <p:nvSpPr>
          <p:cNvPr id="407" name="Google Shape;407;g31aa38df5f2_1_48"/>
          <p:cNvSpPr txBox="1">
            <a:spLocks noGrp="1"/>
          </p:cNvSpPr>
          <p:nvPr>
            <p:ph type="body" idx="1"/>
          </p:nvPr>
        </p:nvSpPr>
        <p:spPr>
          <a:xfrm>
            <a:off x="352486" y="1853514"/>
            <a:ext cx="11475300" cy="4222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GB" b="1"/>
              <a:t>	Why is it important?</a:t>
            </a:r>
            <a:endParaRPr/>
          </a:p>
          <a:p>
            <a:pPr marL="914400" lvl="1" indent="-457200" algn="l" rtl="0">
              <a:lnSpc>
                <a:spcPct val="90000"/>
              </a:lnSpc>
              <a:spcBef>
                <a:spcPts val="500"/>
              </a:spcBef>
              <a:spcAft>
                <a:spcPts val="0"/>
              </a:spcAft>
              <a:buSzPts val="1800"/>
              <a:buChar char="•"/>
            </a:pPr>
            <a:r>
              <a:rPr lang="en-GB"/>
              <a:t>Promotes trust</a:t>
            </a:r>
            <a:endParaRPr/>
          </a:p>
          <a:p>
            <a:pPr marL="914400" lvl="1" indent="-457200" algn="l" rtl="0">
              <a:lnSpc>
                <a:spcPct val="90000"/>
              </a:lnSpc>
              <a:spcBef>
                <a:spcPts val="500"/>
              </a:spcBef>
              <a:spcAft>
                <a:spcPts val="0"/>
              </a:spcAft>
              <a:buSzPts val="1800"/>
              <a:buChar char="•"/>
            </a:pPr>
            <a:r>
              <a:rPr lang="en-GB"/>
              <a:t>Support to policy development</a:t>
            </a:r>
            <a:endParaRPr/>
          </a:p>
          <a:p>
            <a:pPr marL="914400" lvl="1" indent="-342900" algn="l" rtl="0">
              <a:lnSpc>
                <a:spcPct val="90000"/>
              </a:lnSpc>
              <a:spcBef>
                <a:spcPts val="500"/>
              </a:spcBef>
              <a:spcAft>
                <a:spcPts val="0"/>
              </a:spcAft>
              <a:buSzPts val="1800"/>
              <a:buNone/>
            </a:pPr>
            <a:endParaRPr/>
          </a:p>
          <a:p>
            <a:pPr marL="0" lvl="0" indent="0" algn="l" rtl="0">
              <a:lnSpc>
                <a:spcPct val="90000"/>
              </a:lnSpc>
              <a:spcBef>
                <a:spcPts val="1000"/>
              </a:spcBef>
              <a:spcAft>
                <a:spcPts val="0"/>
              </a:spcAft>
              <a:buSzPts val="1800"/>
              <a:buNone/>
            </a:pPr>
            <a:r>
              <a:rPr lang="en-GB" b="1"/>
              <a:t>	Main principles</a:t>
            </a:r>
            <a:endParaRPr/>
          </a:p>
          <a:p>
            <a:pPr marL="914400" lvl="1" indent="-457200" algn="l" rtl="0">
              <a:lnSpc>
                <a:spcPct val="90000"/>
              </a:lnSpc>
              <a:spcBef>
                <a:spcPts val="500"/>
              </a:spcBef>
              <a:spcAft>
                <a:spcPts val="0"/>
              </a:spcAft>
              <a:buSzPts val="1800"/>
              <a:buChar char="•"/>
            </a:pPr>
            <a:r>
              <a:rPr lang="en-GB"/>
              <a:t>Accuracy: the data accurately reflects qualifications defined by the relevant authority</a:t>
            </a:r>
            <a:endParaRPr/>
          </a:p>
          <a:p>
            <a:pPr marL="914400" lvl="1" indent="-457200" algn="l" rtl="0">
              <a:lnSpc>
                <a:spcPct val="90000"/>
              </a:lnSpc>
              <a:spcBef>
                <a:spcPts val="500"/>
              </a:spcBef>
              <a:spcAft>
                <a:spcPts val="0"/>
              </a:spcAft>
              <a:buSzPts val="1800"/>
              <a:buChar char="•"/>
            </a:pPr>
            <a:r>
              <a:rPr lang="en-GB"/>
              <a:t>Completeness: all required fields are completed with relevant data</a:t>
            </a:r>
            <a:endParaRPr/>
          </a:p>
          <a:p>
            <a:pPr marL="914400" lvl="1" indent="-457200" algn="l" rtl="0">
              <a:lnSpc>
                <a:spcPct val="90000"/>
              </a:lnSpc>
              <a:spcBef>
                <a:spcPts val="500"/>
              </a:spcBef>
              <a:spcAft>
                <a:spcPts val="0"/>
              </a:spcAft>
              <a:buSzPts val="1800"/>
              <a:buChar char="•"/>
            </a:pPr>
            <a:r>
              <a:rPr lang="en-GB"/>
              <a:t>Consistency: standardised concepts, lack of discrepancies</a:t>
            </a:r>
            <a:endParaRPr/>
          </a:p>
          <a:p>
            <a:pPr marL="914400" lvl="1" indent="-457200" algn="l" rtl="0">
              <a:lnSpc>
                <a:spcPct val="90000"/>
              </a:lnSpc>
              <a:spcBef>
                <a:spcPts val="500"/>
              </a:spcBef>
              <a:spcAft>
                <a:spcPts val="0"/>
              </a:spcAft>
              <a:buSzPts val="1800"/>
              <a:buChar char="•"/>
            </a:pPr>
            <a:r>
              <a:rPr lang="en-GB"/>
              <a:t>Timeliness: data is up-to-date</a:t>
            </a:r>
            <a:endParaRPr/>
          </a:p>
          <a:p>
            <a:pPr marL="457200" lvl="1" indent="0" algn="l" rtl="0">
              <a:lnSpc>
                <a:spcPct val="90000"/>
              </a:lnSpc>
              <a:spcBef>
                <a:spcPts val="500"/>
              </a:spcBef>
              <a:spcAft>
                <a:spcPts val="0"/>
              </a:spcAft>
              <a:buSzPts val="1800"/>
              <a:buNone/>
            </a:pPr>
            <a:endParaRPr/>
          </a:p>
        </p:txBody>
      </p:sp>
      <p:sp>
        <p:nvSpPr>
          <p:cNvPr id="408" name="Google Shape;408;g31aa38df5f2_1_48"/>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34</a:t>
            </a:fld>
            <a:endParaRPr/>
          </a:p>
        </p:txBody>
      </p:sp>
      <p:pic>
        <p:nvPicPr>
          <p:cNvPr id="409" name="Google Shape;409;g31aa38df5f2_1_48" descr="Bullseye with solid fill"/>
          <p:cNvPicPr preferRelativeResize="0"/>
          <p:nvPr/>
        </p:nvPicPr>
        <p:blipFill rotWithShape="1">
          <a:blip r:embed="rId3">
            <a:alphaModFix/>
          </a:blip>
          <a:srcRect/>
          <a:stretch/>
        </p:blipFill>
        <p:spPr>
          <a:xfrm>
            <a:off x="216613" y="3383800"/>
            <a:ext cx="624840" cy="624840"/>
          </a:xfrm>
          <a:prstGeom prst="rect">
            <a:avLst/>
          </a:prstGeom>
          <a:noFill/>
          <a:ln>
            <a:noFill/>
          </a:ln>
        </p:spPr>
      </p:pic>
      <p:pic>
        <p:nvPicPr>
          <p:cNvPr id="410" name="Google Shape;410;g31aa38df5f2_1_48" descr="Comment Important with solid fill"/>
          <p:cNvPicPr preferRelativeResize="0"/>
          <p:nvPr/>
        </p:nvPicPr>
        <p:blipFill rotWithShape="1">
          <a:blip r:embed="rId4">
            <a:alphaModFix/>
          </a:blip>
          <a:srcRect/>
          <a:stretch/>
        </p:blipFill>
        <p:spPr>
          <a:xfrm>
            <a:off x="168121" y="1690899"/>
            <a:ext cx="721836" cy="7218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31aa38df5f2_1_57"/>
          <p:cNvSpPr txBox="1">
            <a:spLocks noGrp="1"/>
          </p:cNvSpPr>
          <p:nvPr>
            <p:ph type="title"/>
          </p:nvPr>
        </p:nvSpPr>
        <p:spPr>
          <a:xfrm>
            <a:off x="359999" y="615430"/>
            <a:ext cx="11467800" cy="80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GB"/>
              <a:t>Verification and validation processes</a:t>
            </a:r>
            <a:endParaRPr/>
          </a:p>
        </p:txBody>
      </p:sp>
      <p:sp>
        <p:nvSpPr>
          <p:cNvPr id="416" name="Google Shape;416;g31aa38df5f2_1_57"/>
          <p:cNvSpPr txBox="1">
            <a:spLocks noGrp="1"/>
          </p:cNvSpPr>
          <p:nvPr>
            <p:ph type="body" idx="1"/>
          </p:nvPr>
        </p:nvSpPr>
        <p:spPr>
          <a:xfrm>
            <a:off x="352486" y="1421028"/>
            <a:ext cx="11475300" cy="4967400"/>
          </a:xfrm>
          <a:prstGeom prst="rect">
            <a:avLst/>
          </a:prstGeom>
          <a:noFill/>
          <a:ln>
            <a:noFill/>
          </a:ln>
        </p:spPr>
        <p:txBody>
          <a:bodyPr spcFirstLastPara="1" wrap="square" lIns="91425" tIns="45700" rIns="91425" bIns="45700" anchor="t" anchorCtr="0">
            <a:normAutofit fontScale="92500"/>
          </a:bodyPr>
          <a:lstStyle/>
          <a:p>
            <a:pPr marL="201612" lvl="0" indent="-201612" algn="l" rtl="0">
              <a:lnSpc>
                <a:spcPct val="90000"/>
              </a:lnSpc>
              <a:spcBef>
                <a:spcPts val="1000"/>
              </a:spcBef>
              <a:spcAft>
                <a:spcPts val="0"/>
              </a:spcAft>
              <a:buSzPct val="84151"/>
              <a:buFont typeface="Arial"/>
              <a:buAutoNum type="arabicPeriod"/>
            </a:pPr>
            <a:r>
              <a:rPr lang="en-GB" sz="2500" b="1">
                <a:solidFill>
                  <a:srgbClr val="24282A"/>
                </a:solidFill>
                <a:latin typeface="Nunito Sans"/>
                <a:ea typeface="Nunito Sans"/>
                <a:cs typeface="Nunito Sans"/>
                <a:sym typeface="Nunito Sans"/>
              </a:rPr>
              <a:t>Pre-upload preparation and verification</a:t>
            </a:r>
            <a:endParaRPr/>
          </a:p>
          <a:p>
            <a:pPr marL="544512" lvl="1" indent="-352167" algn="l" rtl="0">
              <a:lnSpc>
                <a:spcPct val="90000"/>
              </a:lnSpc>
              <a:spcBef>
                <a:spcPts val="1000"/>
              </a:spcBef>
              <a:spcAft>
                <a:spcPts val="0"/>
              </a:spcAft>
              <a:buSzPct val="100180"/>
              <a:buFont typeface="Arial"/>
              <a:buChar char="•"/>
            </a:pPr>
            <a:r>
              <a:rPr lang="en-GB" sz="2100">
                <a:solidFill>
                  <a:srgbClr val="24282A"/>
                </a:solidFill>
                <a:latin typeface="Nunito Sans"/>
                <a:ea typeface="Nunito Sans"/>
                <a:cs typeface="Nunito Sans"/>
                <a:sym typeface="Nunito Sans"/>
              </a:rPr>
              <a:t>Review and understand the ACQF Data Exchange Model (data standardisation, required fields)</a:t>
            </a:r>
            <a:endParaRPr/>
          </a:p>
          <a:p>
            <a:pPr marL="544512" lvl="1" indent="-352167" algn="l" rtl="0">
              <a:lnSpc>
                <a:spcPct val="90000"/>
              </a:lnSpc>
              <a:spcBef>
                <a:spcPts val="1000"/>
              </a:spcBef>
              <a:spcAft>
                <a:spcPts val="0"/>
              </a:spcAft>
              <a:buSzPct val="100180"/>
              <a:buFont typeface="Arial"/>
              <a:buChar char="•"/>
            </a:pPr>
            <a:r>
              <a:rPr lang="en-GB" sz="2100">
                <a:solidFill>
                  <a:srgbClr val="24282A"/>
                </a:solidFill>
                <a:latin typeface="Nunito Sans"/>
                <a:ea typeface="Nunito Sans"/>
                <a:cs typeface="Nunito Sans"/>
                <a:sym typeface="Nunito Sans"/>
              </a:rPr>
              <a:t>Compare and contrast national data with the QCP ACQF Data Exchange Model</a:t>
            </a:r>
            <a:endParaRPr/>
          </a:p>
          <a:p>
            <a:pPr marL="544512" lvl="1" indent="-352167" algn="l" rtl="0">
              <a:lnSpc>
                <a:spcPct val="90000"/>
              </a:lnSpc>
              <a:spcBef>
                <a:spcPts val="1000"/>
              </a:spcBef>
              <a:spcAft>
                <a:spcPts val="0"/>
              </a:spcAft>
              <a:buSzPct val="100180"/>
              <a:buFont typeface="Arial"/>
              <a:buChar char="•"/>
            </a:pPr>
            <a:r>
              <a:rPr lang="en-GB" sz="2100">
                <a:solidFill>
                  <a:srgbClr val="24282A"/>
                </a:solidFill>
                <a:latin typeface="Nunito Sans"/>
                <a:ea typeface="Nunito Sans"/>
                <a:cs typeface="Nunito Sans"/>
                <a:sym typeface="Nunito Sans"/>
              </a:rPr>
              <a:t>Prepare qualifications data according to the standardised format</a:t>
            </a:r>
            <a:endParaRPr/>
          </a:p>
          <a:p>
            <a:pPr marL="544512" lvl="1" indent="-352167" algn="l" rtl="0">
              <a:lnSpc>
                <a:spcPct val="90000"/>
              </a:lnSpc>
              <a:spcBef>
                <a:spcPts val="1000"/>
              </a:spcBef>
              <a:spcAft>
                <a:spcPts val="0"/>
              </a:spcAft>
              <a:buSzPct val="100180"/>
              <a:buFont typeface="Arial"/>
              <a:buChar char="•"/>
            </a:pPr>
            <a:r>
              <a:rPr lang="en-GB" sz="2100">
                <a:solidFill>
                  <a:srgbClr val="24282A"/>
                </a:solidFill>
                <a:latin typeface="Nunito Sans"/>
                <a:ea typeface="Nunito Sans"/>
                <a:cs typeface="Nunito Sans"/>
                <a:sym typeface="Nunito Sans"/>
              </a:rPr>
              <a:t>Check mapped qualification against requirements</a:t>
            </a:r>
            <a:endParaRPr/>
          </a:p>
          <a:p>
            <a:pPr marL="201612" lvl="0" indent="-201612" algn="l" rtl="0">
              <a:lnSpc>
                <a:spcPct val="90000"/>
              </a:lnSpc>
              <a:spcBef>
                <a:spcPts val="1000"/>
              </a:spcBef>
              <a:spcAft>
                <a:spcPts val="0"/>
              </a:spcAft>
              <a:buSzPct val="84151"/>
              <a:buFont typeface="Arial"/>
              <a:buAutoNum type="arabicPeriod"/>
            </a:pPr>
            <a:r>
              <a:rPr lang="en-GB" sz="2500" b="1" i="0" u="none" strike="noStrike">
                <a:solidFill>
                  <a:srgbClr val="24282A"/>
                </a:solidFill>
                <a:latin typeface="Nunito Sans"/>
                <a:ea typeface="Nunito Sans"/>
                <a:cs typeface="Nunito Sans"/>
                <a:sym typeface="Nunito Sans"/>
              </a:rPr>
              <a:t>Ongoing validation and monitoring</a:t>
            </a:r>
            <a:endParaRPr/>
          </a:p>
          <a:p>
            <a:pPr marL="542925" lvl="0" indent="-366455" algn="l" rtl="0">
              <a:lnSpc>
                <a:spcPct val="90000"/>
              </a:lnSpc>
              <a:spcBef>
                <a:spcPts val="1000"/>
              </a:spcBef>
              <a:spcAft>
                <a:spcPts val="0"/>
              </a:spcAft>
              <a:buSzPct val="100180"/>
              <a:buChar char="•"/>
            </a:pPr>
            <a:r>
              <a:rPr lang="en-GB" sz="2100">
                <a:solidFill>
                  <a:srgbClr val="24282A"/>
                </a:solidFill>
                <a:latin typeface="Nunito Sans"/>
                <a:ea typeface="Nunito Sans"/>
                <a:cs typeface="Nunito Sans"/>
                <a:sym typeface="Nunito Sans"/>
              </a:rPr>
              <a:t>Data validation tools</a:t>
            </a:r>
            <a:endParaRPr/>
          </a:p>
          <a:p>
            <a:pPr marL="542925" lvl="0" indent="-366455" algn="l" rtl="0">
              <a:lnSpc>
                <a:spcPct val="90000"/>
              </a:lnSpc>
              <a:spcBef>
                <a:spcPts val="1000"/>
              </a:spcBef>
              <a:spcAft>
                <a:spcPts val="0"/>
              </a:spcAft>
              <a:buSzPct val="100180"/>
              <a:buChar char="•"/>
            </a:pPr>
            <a:r>
              <a:rPr lang="en-GB" sz="2100">
                <a:solidFill>
                  <a:srgbClr val="24282A"/>
                </a:solidFill>
                <a:latin typeface="Nunito Sans"/>
                <a:ea typeface="Nunito Sans"/>
                <a:cs typeface="Nunito Sans"/>
                <a:sym typeface="Nunito Sans"/>
              </a:rPr>
              <a:t>Random spot-checks</a:t>
            </a:r>
            <a:endParaRPr/>
          </a:p>
          <a:p>
            <a:pPr marL="542925" lvl="0" indent="-366455" algn="l" rtl="0">
              <a:lnSpc>
                <a:spcPct val="90000"/>
              </a:lnSpc>
              <a:spcBef>
                <a:spcPts val="1000"/>
              </a:spcBef>
              <a:spcAft>
                <a:spcPts val="0"/>
              </a:spcAft>
              <a:buSzPct val="100180"/>
              <a:buChar char="•"/>
            </a:pPr>
            <a:r>
              <a:rPr lang="en-GB" sz="2100">
                <a:solidFill>
                  <a:srgbClr val="24282A"/>
                </a:solidFill>
                <a:latin typeface="Nunito Sans"/>
                <a:ea typeface="Nunito Sans"/>
                <a:cs typeface="Nunito Sans"/>
                <a:sym typeface="Nunito Sans"/>
              </a:rPr>
              <a:t>Monitoring reports</a:t>
            </a:r>
            <a:endParaRPr/>
          </a:p>
          <a:p>
            <a:pPr marL="527050" lvl="0" indent="-527050" algn="l" rtl="0">
              <a:lnSpc>
                <a:spcPct val="90000"/>
              </a:lnSpc>
              <a:spcBef>
                <a:spcPts val="1000"/>
              </a:spcBef>
              <a:spcAft>
                <a:spcPts val="0"/>
              </a:spcAft>
              <a:buSzPct val="84151"/>
              <a:buFont typeface="Arial"/>
              <a:buAutoNum type="arabicPeriod" startAt="3"/>
            </a:pPr>
            <a:r>
              <a:rPr lang="en-GB" sz="2500" b="1">
                <a:solidFill>
                  <a:srgbClr val="24282A"/>
                </a:solidFill>
                <a:latin typeface="Nunito Sans"/>
                <a:ea typeface="Nunito Sans"/>
                <a:cs typeface="Nunito Sans"/>
                <a:sym typeface="Nunito Sans"/>
              </a:rPr>
              <a:t>Audit trails</a:t>
            </a:r>
            <a:endParaRPr/>
          </a:p>
          <a:p>
            <a:pPr marL="527050" lvl="0" indent="-527050" algn="l" rtl="0">
              <a:lnSpc>
                <a:spcPct val="90000"/>
              </a:lnSpc>
              <a:spcBef>
                <a:spcPts val="1000"/>
              </a:spcBef>
              <a:spcAft>
                <a:spcPts val="0"/>
              </a:spcAft>
              <a:buSzPct val="100180"/>
              <a:buChar char="•"/>
            </a:pPr>
            <a:r>
              <a:rPr lang="en-GB" sz="2100">
                <a:solidFill>
                  <a:srgbClr val="24282A"/>
                </a:solidFill>
                <a:latin typeface="Nunito Sans"/>
                <a:ea typeface="Nunito Sans"/>
                <a:cs typeface="Nunito Sans"/>
                <a:sym typeface="Nunito Sans"/>
              </a:rPr>
              <a:t>Track data changes</a:t>
            </a:r>
            <a:endParaRPr/>
          </a:p>
          <a:p>
            <a:pPr marL="527050" lvl="0" indent="-527050" algn="l" rtl="0">
              <a:lnSpc>
                <a:spcPct val="90000"/>
              </a:lnSpc>
              <a:spcBef>
                <a:spcPts val="1000"/>
              </a:spcBef>
              <a:spcAft>
                <a:spcPts val="0"/>
              </a:spcAft>
              <a:buSzPct val="100180"/>
              <a:buChar char="•"/>
            </a:pPr>
            <a:r>
              <a:rPr lang="en-GB" sz="2100">
                <a:solidFill>
                  <a:srgbClr val="24282A"/>
                </a:solidFill>
                <a:latin typeface="Nunito Sans"/>
                <a:ea typeface="Nunito Sans"/>
                <a:cs typeface="Nunito Sans"/>
                <a:sym typeface="Nunito Sans"/>
              </a:rPr>
              <a:t>Apply version control</a:t>
            </a:r>
            <a:endParaRPr/>
          </a:p>
          <a:p>
            <a:pPr marL="0" lvl="0" indent="0" algn="l" rtl="0">
              <a:lnSpc>
                <a:spcPct val="90000"/>
              </a:lnSpc>
              <a:spcBef>
                <a:spcPts val="1000"/>
              </a:spcBef>
              <a:spcAft>
                <a:spcPts val="0"/>
              </a:spcAft>
              <a:buSzPct val="84151"/>
              <a:buNone/>
            </a:pPr>
            <a:endParaRPr sz="2500">
              <a:solidFill>
                <a:srgbClr val="24282A"/>
              </a:solidFill>
              <a:latin typeface="Nunito Sans"/>
              <a:ea typeface="Nunito Sans"/>
              <a:cs typeface="Nunito Sans"/>
              <a:sym typeface="Nunito Sans"/>
            </a:endParaRPr>
          </a:p>
        </p:txBody>
      </p:sp>
      <p:sp>
        <p:nvSpPr>
          <p:cNvPr id="417" name="Google Shape;417;g31aa38df5f2_1_57"/>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31aa38df5f2_1_63"/>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GB"/>
              <a:t>Practical tips</a:t>
            </a:r>
            <a:endParaRPr/>
          </a:p>
        </p:txBody>
      </p:sp>
      <p:sp>
        <p:nvSpPr>
          <p:cNvPr id="423" name="Google Shape;423;g31aa38df5f2_1_63"/>
          <p:cNvSpPr txBox="1">
            <a:spLocks noGrp="1"/>
          </p:cNvSpPr>
          <p:nvPr>
            <p:ph type="body" idx="1"/>
          </p:nvPr>
        </p:nvSpPr>
        <p:spPr>
          <a:xfrm>
            <a:off x="1178560" y="1940992"/>
            <a:ext cx="10649100" cy="41349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n-GB"/>
              <a:t>Develop </a:t>
            </a:r>
            <a:r>
              <a:rPr lang="en-GB" b="1"/>
              <a:t>a data entry checklist </a:t>
            </a:r>
            <a:r>
              <a:rPr lang="en-GB"/>
              <a:t>for the persons handling data imputation</a:t>
            </a:r>
            <a:endParaRPr/>
          </a:p>
          <a:p>
            <a:pPr marL="457200" lvl="0" indent="-342900" algn="l" rtl="0">
              <a:lnSpc>
                <a:spcPct val="90000"/>
              </a:lnSpc>
              <a:spcBef>
                <a:spcPts val="1000"/>
              </a:spcBef>
              <a:spcAft>
                <a:spcPts val="0"/>
              </a:spcAft>
              <a:buClr>
                <a:schemeClr val="dk1"/>
              </a:buClr>
              <a:buSzPts val="1800"/>
              <a:buChar char="•"/>
            </a:pPr>
            <a:r>
              <a:rPr lang="en-GB"/>
              <a:t>Designate </a:t>
            </a:r>
            <a:r>
              <a:rPr lang="en-GB" b="1"/>
              <a:t>clear roles </a:t>
            </a:r>
            <a:r>
              <a:rPr lang="en-GB"/>
              <a:t>(e.g. mapping, imputation, quality control)</a:t>
            </a:r>
            <a:endParaRPr b="1"/>
          </a:p>
          <a:p>
            <a:pPr marL="457200" lvl="0" indent="-342900" algn="l" rtl="0">
              <a:lnSpc>
                <a:spcPct val="90000"/>
              </a:lnSpc>
              <a:spcBef>
                <a:spcPts val="1000"/>
              </a:spcBef>
              <a:spcAft>
                <a:spcPts val="0"/>
              </a:spcAft>
              <a:buClr>
                <a:schemeClr val="dk1"/>
              </a:buClr>
              <a:buSzPts val="1800"/>
              <a:buChar char="•"/>
            </a:pPr>
            <a:r>
              <a:rPr lang="en-GB" b="0" i="0" u="none" strike="noStrike">
                <a:solidFill>
                  <a:srgbClr val="24282A"/>
                </a:solidFill>
                <a:latin typeface="Nunito Sans"/>
                <a:ea typeface="Nunito Sans"/>
                <a:cs typeface="Nunito Sans"/>
                <a:sym typeface="Nunito Sans"/>
              </a:rPr>
              <a:t>Conduct </a:t>
            </a:r>
            <a:r>
              <a:rPr lang="en-GB" b="1" i="0" u="none" strike="noStrike">
                <a:solidFill>
                  <a:srgbClr val="24282A"/>
                </a:solidFill>
                <a:latin typeface="Nunito Sans"/>
                <a:ea typeface="Nunito Sans"/>
                <a:cs typeface="Nunito Sans"/>
                <a:sym typeface="Nunito Sans"/>
              </a:rPr>
              <a:t>regular audits</a:t>
            </a:r>
            <a:r>
              <a:rPr lang="en-GB" b="0" i="0" u="none" strike="noStrike">
                <a:solidFill>
                  <a:srgbClr val="24282A"/>
                </a:solidFill>
                <a:latin typeface="Nunito Sans"/>
                <a:ea typeface="Nunito Sans"/>
                <a:cs typeface="Nunito Sans"/>
                <a:sym typeface="Nunito Sans"/>
              </a:rPr>
              <a:t>:</a:t>
            </a:r>
            <a:r>
              <a:rPr lang="en-GB">
                <a:solidFill>
                  <a:srgbClr val="00A643"/>
                </a:solidFill>
                <a:latin typeface="Arial"/>
                <a:ea typeface="Arial"/>
                <a:cs typeface="Arial"/>
                <a:sym typeface="Arial"/>
              </a:rPr>
              <a:t> </a:t>
            </a:r>
            <a:r>
              <a:rPr lang="en-GB">
                <a:solidFill>
                  <a:schemeClr val="dk2"/>
                </a:solidFill>
                <a:latin typeface="Arial"/>
                <a:ea typeface="Arial"/>
                <a:cs typeface="Arial"/>
                <a:sym typeface="Arial"/>
              </a:rPr>
              <a:t>p</a:t>
            </a:r>
            <a:r>
              <a:rPr lang="en-GB" b="0" i="0" u="none" strike="noStrike">
                <a:solidFill>
                  <a:schemeClr val="dk2"/>
                </a:solidFill>
                <a:latin typeface="Nunito Sans"/>
                <a:ea typeface="Nunito Sans"/>
                <a:cs typeface="Nunito Sans"/>
                <a:sym typeface="Nunito Sans"/>
              </a:rPr>
              <a:t>erform periodic audits to verify data accuracy and integrity (random checks, error tracking)</a:t>
            </a:r>
            <a:endParaRPr/>
          </a:p>
          <a:p>
            <a:pPr marL="457200" lvl="0" indent="-342900" algn="l" rtl="0">
              <a:lnSpc>
                <a:spcPct val="90000"/>
              </a:lnSpc>
              <a:spcBef>
                <a:spcPts val="1000"/>
              </a:spcBef>
              <a:spcAft>
                <a:spcPts val="0"/>
              </a:spcAft>
              <a:buClr>
                <a:schemeClr val="dk1"/>
              </a:buClr>
              <a:buSzPts val="1800"/>
              <a:buChar char="•"/>
            </a:pPr>
            <a:r>
              <a:rPr lang="en-GB">
                <a:solidFill>
                  <a:schemeClr val="dk2"/>
                </a:solidFill>
                <a:latin typeface="Nunito Sans"/>
                <a:ea typeface="Nunito Sans"/>
                <a:cs typeface="Nunito Sans"/>
                <a:sym typeface="Nunito Sans"/>
              </a:rPr>
              <a:t>Integrate </a:t>
            </a:r>
            <a:r>
              <a:rPr lang="en-GB" b="1">
                <a:solidFill>
                  <a:schemeClr val="dk2"/>
                </a:solidFill>
                <a:latin typeface="Nunito Sans"/>
                <a:ea typeface="Nunito Sans"/>
                <a:cs typeface="Nunito Sans"/>
                <a:sym typeface="Nunito Sans"/>
              </a:rPr>
              <a:t>feedback loops </a:t>
            </a:r>
            <a:endParaRPr b="1" i="0" u="none" strike="noStrike">
              <a:solidFill>
                <a:schemeClr val="dk2"/>
              </a:solidFill>
              <a:latin typeface="Nunito Sans"/>
              <a:ea typeface="Nunito Sans"/>
              <a:cs typeface="Nunito Sans"/>
              <a:sym typeface="Nunito Sans"/>
            </a:endParaRPr>
          </a:p>
          <a:p>
            <a:pPr marL="457200" lvl="0" indent="-342900" algn="l" rtl="0">
              <a:lnSpc>
                <a:spcPct val="90000"/>
              </a:lnSpc>
              <a:spcBef>
                <a:spcPts val="1000"/>
              </a:spcBef>
              <a:spcAft>
                <a:spcPts val="0"/>
              </a:spcAft>
              <a:buClr>
                <a:schemeClr val="dk1"/>
              </a:buClr>
              <a:buSzPts val="1800"/>
              <a:buChar char="•"/>
            </a:pPr>
            <a:r>
              <a:rPr lang="en-GB">
                <a:solidFill>
                  <a:schemeClr val="dk2"/>
                </a:solidFill>
                <a:latin typeface="Nunito Sans"/>
                <a:ea typeface="Nunito Sans"/>
                <a:cs typeface="Nunito Sans"/>
                <a:sym typeface="Nunito Sans"/>
              </a:rPr>
              <a:t>Regularly check the learning </a:t>
            </a:r>
            <a:r>
              <a:rPr lang="en-GB" b="1">
                <a:solidFill>
                  <a:schemeClr val="dk2"/>
                </a:solidFill>
                <a:latin typeface="Nunito Sans"/>
                <a:ea typeface="Nunito Sans"/>
                <a:cs typeface="Nunito Sans"/>
                <a:sym typeface="Nunito Sans"/>
              </a:rPr>
              <a:t>materials</a:t>
            </a:r>
            <a:r>
              <a:rPr lang="en-GB">
                <a:solidFill>
                  <a:schemeClr val="dk2"/>
                </a:solidFill>
                <a:latin typeface="Nunito Sans"/>
                <a:ea typeface="Nunito Sans"/>
                <a:cs typeface="Nunito Sans"/>
                <a:sym typeface="Nunito Sans"/>
              </a:rPr>
              <a:t> posted on the ACQF QCP website</a:t>
            </a:r>
            <a:endParaRPr/>
          </a:p>
        </p:txBody>
      </p:sp>
      <p:sp>
        <p:nvSpPr>
          <p:cNvPr id="424" name="Google Shape;424;g31aa38df5f2_1_63"/>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36</a:t>
            </a:fld>
            <a:endParaRPr/>
          </a:p>
        </p:txBody>
      </p:sp>
      <p:sp>
        <p:nvSpPr>
          <p:cNvPr id="425" name="Google Shape;425;g31aa38df5f2_1_63"/>
          <p:cNvSpPr txBox="1"/>
          <p:nvPr/>
        </p:nvSpPr>
        <p:spPr>
          <a:xfrm>
            <a:off x="-2289803" y="4655841"/>
            <a:ext cx="611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accent1"/>
                </a:solidFill>
                <a:latin typeface="Arial"/>
                <a:ea typeface="Arial"/>
                <a:cs typeface="Arial"/>
                <a:sym typeface="Arial"/>
              </a:rPr>
              <a:t> </a:t>
            </a:r>
            <a:endParaRPr sz="1400" b="0" i="0" u="none" strike="noStrike" cap="none">
              <a:solidFill>
                <a:schemeClr val="accent1"/>
              </a:solidFill>
              <a:latin typeface="Arial"/>
              <a:ea typeface="Arial"/>
              <a:cs typeface="Arial"/>
              <a:sym typeface="Arial"/>
            </a:endParaRPr>
          </a:p>
        </p:txBody>
      </p:sp>
      <p:pic>
        <p:nvPicPr>
          <p:cNvPr id="426" name="Google Shape;426;g31aa38df5f2_1_63" descr="Group outline"/>
          <p:cNvPicPr preferRelativeResize="0"/>
          <p:nvPr/>
        </p:nvPicPr>
        <p:blipFill rotWithShape="1">
          <a:blip r:embed="rId3">
            <a:alphaModFix/>
          </a:blip>
          <a:srcRect/>
          <a:stretch/>
        </p:blipFill>
        <p:spPr>
          <a:xfrm>
            <a:off x="512328" y="2713178"/>
            <a:ext cx="666184" cy="666184"/>
          </a:xfrm>
          <a:prstGeom prst="rect">
            <a:avLst/>
          </a:prstGeom>
          <a:noFill/>
          <a:ln>
            <a:noFill/>
          </a:ln>
        </p:spPr>
      </p:pic>
      <p:pic>
        <p:nvPicPr>
          <p:cNvPr id="427" name="Google Shape;427;g31aa38df5f2_1_63" descr="Circles with arrows outline"/>
          <p:cNvPicPr preferRelativeResize="0"/>
          <p:nvPr/>
        </p:nvPicPr>
        <p:blipFill rotWithShape="1">
          <a:blip r:embed="rId4">
            <a:alphaModFix/>
          </a:blip>
          <a:srcRect/>
          <a:stretch/>
        </p:blipFill>
        <p:spPr>
          <a:xfrm>
            <a:off x="504306" y="4510799"/>
            <a:ext cx="666185" cy="666185"/>
          </a:xfrm>
          <a:prstGeom prst="rect">
            <a:avLst/>
          </a:prstGeom>
          <a:noFill/>
          <a:ln>
            <a:noFill/>
          </a:ln>
        </p:spPr>
      </p:pic>
      <p:pic>
        <p:nvPicPr>
          <p:cNvPr id="428" name="Google Shape;428;g31aa38df5f2_1_63" descr="Blog outline"/>
          <p:cNvPicPr preferRelativeResize="0"/>
          <p:nvPr/>
        </p:nvPicPr>
        <p:blipFill rotWithShape="1">
          <a:blip r:embed="rId5">
            <a:alphaModFix/>
          </a:blip>
          <a:srcRect/>
          <a:stretch/>
        </p:blipFill>
        <p:spPr>
          <a:xfrm>
            <a:off x="544959" y="3644850"/>
            <a:ext cx="584881" cy="584881"/>
          </a:xfrm>
          <a:prstGeom prst="rect">
            <a:avLst/>
          </a:prstGeom>
          <a:noFill/>
          <a:ln>
            <a:noFill/>
          </a:ln>
        </p:spPr>
      </p:pic>
      <p:pic>
        <p:nvPicPr>
          <p:cNvPr id="429" name="Google Shape;429;g31aa38df5f2_1_63" descr="Document outline"/>
          <p:cNvPicPr preferRelativeResize="0"/>
          <p:nvPr/>
        </p:nvPicPr>
        <p:blipFill rotWithShape="1">
          <a:blip r:embed="rId6">
            <a:alphaModFix/>
          </a:blip>
          <a:srcRect/>
          <a:stretch/>
        </p:blipFill>
        <p:spPr>
          <a:xfrm>
            <a:off x="552448" y="5249627"/>
            <a:ext cx="585919" cy="585919"/>
          </a:xfrm>
          <a:prstGeom prst="rect">
            <a:avLst/>
          </a:prstGeom>
          <a:noFill/>
          <a:ln>
            <a:noFill/>
          </a:ln>
        </p:spPr>
      </p:pic>
      <p:pic>
        <p:nvPicPr>
          <p:cNvPr id="430" name="Google Shape;430;g31aa38df5f2_1_63" descr="Clipboard Partially Checked outline"/>
          <p:cNvPicPr preferRelativeResize="0"/>
          <p:nvPr/>
        </p:nvPicPr>
        <p:blipFill rotWithShape="1">
          <a:blip r:embed="rId7">
            <a:alphaModFix/>
          </a:blip>
          <a:srcRect/>
          <a:stretch/>
        </p:blipFill>
        <p:spPr>
          <a:xfrm>
            <a:off x="512328" y="1958774"/>
            <a:ext cx="666184" cy="6661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31aa38df5f2_1_75"/>
          <p:cNvSpPr txBox="1">
            <a:spLocks noGrp="1"/>
          </p:cNvSpPr>
          <p:nvPr>
            <p:ph type="title"/>
          </p:nvPr>
        </p:nvSpPr>
        <p:spPr>
          <a:xfrm>
            <a:off x="362100" y="749402"/>
            <a:ext cx="11467800" cy="82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GB"/>
              <a:t>Support by the project team</a:t>
            </a:r>
            <a:endParaRPr/>
          </a:p>
        </p:txBody>
      </p:sp>
      <p:sp>
        <p:nvSpPr>
          <p:cNvPr id="436" name="Google Shape;436;g31aa38df5f2_1_75"/>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37</a:t>
            </a:fld>
            <a:endParaRPr/>
          </a:p>
        </p:txBody>
      </p:sp>
      <p:sp>
        <p:nvSpPr>
          <p:cNvPr id="437" name="Google Shape;437;g31aa38df5f2_1_75"/>
          <p:cNvSpPr/>
          <p:nvPr/>
        </p:nvSpPr>
        <p:spPr>
          <a:xfrm>
            <a:off x="6409302" y="1941000"/>
            <a:ext cx="5200200" cy="4293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p:txBody>
      </p:sp>
      <p:sp>
        <p:nvSpPr>
          <p:cNvPr id="438" name="Google Shape;438;g31aa38df5f2_1_75"/>
          <p:cNvSpPr/>
          <p:nvPr/>
        </p:nvSpPr>
        <p:spPr>
          <a:xfrm>
            <a:off x="861100" y="1941000"/>
            <a:ext cx="5200200" cy="4293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p:txBody>
      </p:sp>
      <p:sp>
        <p:nvSpPr>
          <p:cNvPr id="439" name="Google Shape;439;g31aa38df5f2_1_75"/>
          <p:cNvSpPr txBox="1">
            <a:spLocks noGrp="1"/>
          </p:cNvSpPr>
          <p:nvPr>
            <p:ph type="body" idx="1"/>
          </p:nvPr>
        </p:nvSpPr>
        <p:spPr>
          <a:xfrm>
            <a:off x="861100" y="2085139"/>
            <a:ext cx="5200200" cy="37374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1000"/>
              </a:spcBef>
              <a:spcAft>
                <a:spcPts val="0"/>
              </a:spcAft>
              <a:buSzPts val="1800"/>
              <a:buNone/>
            </a:pPr>
            <a:r>
              <a:rPr lang="en-GB" sz="3200">
                <a:solidFill>
                  <a:schemeClr val="lt1"/>
                </a:solidFill>
                <a:latin typeface="Nunito Sans ExtraBold"/>
                <a:ea typeface="Nunito Sans ExtraBold"/>
                <a:cs typeface="Nunito Sans ExtraBold"/>
                <a:sym typeface="Nunito Sans ExtraBold"/>
              </a:rPr>
              <a:t>Technical support</a:t>
            </a:r>
            <a:endParaRPr sz="3200">
              <a:solidFill>
                <a:schemeClr val="lt1"/>
              </a:solidFill>
              <a:latin typeface="Nunito Sans ExtraBold"/>
              <a:ea typeface="Nunito Sans ExtraBold"/>
              <a:cs typeface="Nunito Sans ExtraBold"/>
              <a:sym typeface="Nunito Sans ExtraBold"/>
            </a:endParaRPr>
          </a:p>
          <a:p>
            <a:pPr marL="457200" lvl="0" indent="0" algn="l" rtl="0">
              <a:lnSpc>
                <a:spcPct val="115000"/>
              </a:lnSpc>
              <a:spcBef>
                <a:spcPts val="0"/>
              </a:spcBef>
              <a:spcAft>
                <a:spcPts val="0"/>
              </a:spcAft>
              <a:buSzPts val="1800"/>
              <a:buNone/>
            </a:pPr>
            <a:endParaRPr sz="2200">
              <a:solidFill>
                <a:schemeClr val="lt1"/>
              </a:solidFill>
            </a:endParaRPr>
          </a:p>
          <a:p>
            <a:pPr marL="457200" lvl="0" indent="0" algn="l" rtl="0">
              <a:lnSpc>
                <a:spcPct val="115000"/>
              </a:lnSpc>
              <a:spcBef>
                <a:spcPts val="0"/>
              </a:spcBef>
              <a:spcAft>
                <a:spcPts val="0"/>
              </a:spcAft>
              <a:buSzPts val="1800"/>
              <a:buNone/>
            </a:pPr>
            <a:endParaRPr sz="2200">
              <a:solidFill>
                <a:schemeClr val="lt1"/>
              </a:solidFill>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Guidance on data formats</a:t>
            </a:r>
            <a:endParaRPr sz="2200">
              <a:solidFill>
                <a:schemeClr val="lt1"/>
              </a:solidFill>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Platform integration</a:t>
            </a:r>
            <a:endParaRPr sz="2200">
              <a:solidFill>
                <a:schemeClr val="lt1"/>
              </a:solidFill>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Automated validation system</a:t>
            </a:r>
            <a:endParaRPr sz="2200">
              <a:solidFill>
                <a:schemeClr val="lt1"/>
              </a:solidFill>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Manual checks</a:t>
            </a:r>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Monitoring reports</a:t>
            </a:r>
            <a:endParaRPr sz="2200">
              <a:solidFill>
                <a:schemeClr val="lt1"/>
              </a:solidFill>
            </a:endParaRPr>
          </a:p>
        </p:txBody>
      </p:sp>
      <p:sp>
        <p:nvSpPr>
          <p:cNvPr id="440" name="Google Shape;440;g31aa38df5f2_1_75"/>
          <p:cNvSpPr txBox="1">
            <a:spLocks noGrp="1"/>
          </p:cNvSpPr>
          <p:nvPr>
            <p:ph type="body" idx="1"/>
          </p:nvPr>
        </p:nvSpPr>
        <p:spPr>
          <a:xfrm>
            <a:off x="6530690" y="2085139"/>
            <a:ext cx="4840800" cy="36309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1000"/>
              </a:spcBef>
              <a:spcAft>
                <a:spcPts val="0"/>
              </a:spcAft>
              <a:buSzPts val="1800"/>
              <a:buNone/>
            </a:pPr>
            <a:r>
              <a:rPr lang="en-GB" sz="3200">
                <a:solidFill>
                  <a:schemeClr val="lt1"/>
                </a:solidFill>
                <a:latin typeface="Nunito Sans ExtraBold"/>
                <a:ea typeface="Nunito Sans ExtraBold"/>
                <a:cs typeface="Nunito Sans ExtraBold"/>
                <a:sym typeface="Nunito Sans ExtraBold"/>
              </a:rPr>
              <a:t>Communication channels</a:t>
            </a:r>
            <a:endParaRPr sz="3200">
              <a:solidFill>
                <a:schemeClr val="lt1"/>
              </a:solidFill>
              <a:latin typeface="Nunito Sans ExtraBold"/>
              <a:ea typeface="Nunito Sans ExtraBold"/>
              <a:cs typeface="Nunito Sans ExtraBold"/>
              <a:sym typeface="Nunito Sans ExtraBold"/>
            </a:endParaRPr>
          </a:p>
          <a:p>
            <a:pPr marL="457200" lvl="0" indent="0" algn="l" rtl="0">
              <a:lnSpc>
                <a:spcPct val="115000"/>
              </a:lnSpc>
              <a:spcBef>
                <a:spcPts val="0"/>
              </a:spcBef>
              <a:spcAft>
                <a:spcPts val="0"/>
              </a:spcAft>
              <a:buSzPts val="1800"/>
              <a:buNone/>
            </a:pPr>
            <a:endParaRPr sz="2200">
              <a:solidFill>
                <a:schemeClr val="lt1"/>
              </a:solidFill>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Dedicated mailbox</a:t>
            </a:r>
            <a:endParaRPr sz="2200">
              <a:solidFill>
                <a:schemeClr val="lt1"/>
              </a:solidFill>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Bilateral calls</a:t>
            </a:r>
            <a:endParaRPr sz="2200">
              <a:solidFill>
                <a:schemeClr val="lt1"/>
              </a:solidFill>
            </a:endParaRPr>
          </a:p>
          <a:p>
            <a:pPr marL="457200" lvl="0" indent="-368300" algn="l" rtl="0">
              <a:lnSpc>
                <a:spcPct val="115000"/>
              </a:lnSpc>
              <a:spcBef>
                <a:spcPts val="0"/>
              </a:spcBef>
              <a:spcAft>
                <a:spcPts val="0"/>
              </a:spcAft>
              <a:buClr>
                <a:schemeClr val="lt1"/>
              </a:buClr>
              <a:buSzPts val="2200"/>
              <a:buChar char="•"/>
            </a:pPr>
            <a:r>
              <a:rPr lang="en-GB" sz="2200">
                <a:solidFill>
                  <a:schemeClr val="lt1"/>
                </a:solidFill>
              </a:rPr>
              <a:t>Regular progress updates</a:t>
            </a:r>
            <a:endParaRPr sz="2200">
              <a:solidFill>
                <a:schemeClr val="lt1"/>
              </a:solidFill>
            </a:endParaRPr>
          </a:p>
          <a:p>
            <a:pPr marL="457200" lvl="0" indent="0" algn="l" rtl="0">
              <a:lnSpc>
                <a:spcPct val="115000"/>
              </a:lnSpc>
              <a:spcBef>
                <a:spcPts val="0"/>
              </a:spcBef>
              <a:spcAft>
                <a:spcPts val="0"/>
              </a:spcAft>
              <a:buSzPts val="1800"/>
              <a:buNone/>
            </a:pPr>
            <a:endParaRPr sz="2200">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06</a:t>
            </a:r>
            <a:endParaRPr/>
          </a:p>
        </p:txBody>
      </p:sp>
      <p:sp>
        <p:nvSpPr>
          <p:cNvPr id="446" name="Google Shape;446;p65"/>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lt1"/>
              </a:buClr>
              <a:buSzPts val="6600"/>
              <a:buNone/>
            </a:pPr>
            <a:r>
              <a:rPr lang="en-GB"/>
              <a:t>Wrap-up and Next Steps</a:t>
            </a:r>
            <a:endParaRPr/>
          </a:p>
        </p:txBody>
      </p:sp>
      <p:sp>
        <p:nvSpPr>
          <p:cNvPr id="447" name="Google Shape;447;p6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1a3f76f1a5_0_28"/>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Development, Testing, and Launching of the ACQF QCP</a:t>
            </a:r>
            <a:endParaRPr/>
          </a:p>
        </p:txBody>
      </p:sp>
      <p:sp>
        <p:nvSpPr>
          <p:cNvPr id="454" name="Google Shape;454;g31a3f76f1a5_0_28"/>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GB" b="1"/>
              <a:t>2024 :</a:t>
            </a:r>
            <a:r>
              <a:rPr lang="en-GB"/>
              <a:t> </a:t>
            </a:r>
            <a:endParaRPr/>
          </a:p>
          <a:p>
            <a:pPr marL="914400" lvl="1" indent="-342900" algn="l" rtl="0">
              <a:lnSpc>
                <a:spcPct val="115000"/>
              </a:lnSpc>
              <a:spcBef>
                <a:spcPts val="0"/>
              </a:spcBef>
              <a:spcAft>
                <a:spcPts val="0"/>
              </a:spcAft>
              <a:buSzPts val="1800"/>
              <a:buChar char="○"/>
            </a:pPr>
            <a:r>
              <a:rPr lang="en-GB"/>
              <a:t>Development of the Curator user interface service</a:t>
            </a:r>
            <a:endParaRPr/>
          </a:p>
          <a:p>
            <a:pPr marL="914400" lvl="1" indent="-342900" algn="l" rtl="0">
              <a:lnSpc>
                <a:spcPct val="115000"/>
              </a:lnSpc>
              <a:spcBef>
                <a:spcPts val="0"/>
              </a:spcBef>
              <a:spcAft>
                <a:spcPts val="0"/>
              </a:spcAft>
              <a:buSzPts val="1800"/>
              <a:buChar char="○"/>
            </a:pPr>
            <a:r>
              <a:rPr lang="en-GB"/>
              <a:t>“General Public UI” and “Import service” prototypes</a:t>
            </a:r>
            <a:endParaRPr/>
          </a:p>
          <a:p>
            <a:pPr marL="457200" lvl="0" indent="-342900" algn="l" rtl="0">
              <a:lnSpc>
                <a:spcPct val="115000"/>
              </a:lnSpc>
              <a:spcBef>
                <a:spcPts val="0"/>
              </a:spcBef>
              <a:spcAft>
                <a:spcPts val="0"/>
              </a:spcAft>
              <a:buSzPts val="1800"/>
              <a:buChar char="●"/>
            </a:pPr>
            <a:r>
              <a:rPr lang="en-GB" b="1"/>
              <a:t>20/12/2024:</a:t>
            </a:r>
            <a:r>
              <a:rPr lang="en-GB"/>
              <a:t> Initial demonstration of the QCP</a:t>
            </a:r>
            <a:endParaRPr/>
          </a:p>
          <a:p>
            <a:pPr marL="457200" lvl="0" indent="-342900" algn="l" rtl="0">
              <a:lnSpc>
                <a:spcPct val="115000"/>
              </a:lnSpc>
              <a:spcBef>
                <a:spcPts val="0"/>
              </a:spcBef>
              <a:spcAft>
                <a:spcPts val="0"/>
              </a:spcAft>
              <a:buSzPts val="1800"/>
              <a:buChar char="●"/>
            </a:pPr>
            <a:r>
              <a:rPr lang="en-GB" b="1"/>
              <a:t>2025:</a:t>
            </a:r>
            <a:endParaRPr b="1"/>
          </a:p>
          <a:p>
            <a:pPr marL="914400" lvl="1" indent="-342900" algn="l" rtl="0">
              <a:lnSpc>
                <a:spcPct val="115000"/>
              </a:lnSpc>
              <a:spcBef>
                <a:spcPts val="0"/>
              </a:spcBef>
              <a:spcAft>
                <a:spcPts val="0"/>
              </a:spcAft>
              <a:buSzPts val="1800"/>
              <a:buChar char="○"/>
            </a:pPr>
            <a:r>
              <a:rPr lang="en-GB"/>
              <a:t>UAT of the user interface service</a:t>
            </a:r>
            <a:endParaRPr/>
          </a:p>
          <a:p>
            <a:pPr marL="914400" lvl="1" indent="-342900" algn="l" rtl="0">
              <a:lnSpc>
                <a:spcPct val="115000"/>
              </a:lnSpc>
              <a:spcBef>
                <a:spcPts val="0"/>
              </a:spcBef>
              <a:spcAft>
                <a:spcPts val="0"/>
              </a:spcAft>
              <a:buSzPts val="1800"/>
              <a:buChar char="○"/>
            </a:pPr>
            <a:r>
              <a:rPr lang="en-GB"/>
              <a:t>Prototypes validation and development of “General Public UI” and “Import service” (partial)</a:t>
            </a:r>
            <a:endParaRPr/>
          </a:p>
        </p:txBody>
      </p:sp>
      <p:sp>
        <p:nvSpPr>
          <p:cNvPr id="455" name="Google Shape;455;g31a3f76f1a5_0_28"/>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1ba086b9cc_0_17"/>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Summary of previous Q/A sessions </a:t>
            </a:r>
            <a:endParaRPr/>
          </a:p>
        </p:txBody>
      </p:sp>
      <p:sp>
        <p:nvSpPr>
          <p:cNvPr id="118" name="Google Shape;118;g31ba086b9cc_0_17"/>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fontScale="77500" lnSpcReduction="20000"/>
          </a:bodyPr>
          <a:lstStyle/>
          <a:p>
            <a:pPr marL="457200" lvl="0" indent="-325754" algn="l" rtl="0">
              <a:lnSpc>
                <a:spcPct val="115000"/>
              </a:lnSpc>
              <a:spcBef>
                <a:spcPts val="1000"/>
              </a:spcBef>
              <a:spcAft>
                <a:spcPts val="0"/>
              </a:spcAft>
              <a:buSzPct val="64285"/>
              <a:buChar char="●"/>
            </a:pPr>
            <a:r>
              <a:rPr lang="en-GB" b="1"/>
              <a:t>What are the minimal IT equipment requirements for managing the national virtual space?</a:t>
            </a:r>
            <a:endParaRPr b="1"/>
          </a:p>
          <a:p>
            <a:pPr marL="914400" lvl="1" indent="-325754" algn="l" rtl="0">
              <a:lnSpc>
                <a:spcPct val="115000"/>
              </a:lnSpc>
              <a:spcBef>
                <a:spcPts val="0"/>
              </a:spcBef>
              <a:spcAft>
                <a:spcPts val="0"/>
              </a:spcAft>
              <a:buSzPct val="75000"/>
              <a:buChar char="○"/>
            </a:pPr>
            <a:r>
              <a:rPr lang="en-GB"/>
              <a:t>The QCP UIs are WEB applications</a:t>
            </a:r>
            <a:endParaRPr/>
          </a:p>
          <a:p>
            <a:pPr marL="1371600" lvl="2" indent="-325755" algn="l" rtl="0">
              <a:lnSpc>
                <a:spcPct val="115000"/>
              </a:lnSpc>
              <a:spcBef>
                <a:spcPts val="0"/>
              </a:spcBef>
              <a:spcAft>
                <a:spcPts val="0"/>
              </a:spcAft>
              <a:buSzPct val="90000"/>
              <a:buChar char="■"/>
            </a:pPr>
            <a:r>
              <a:rPr lang="en-GB"/>
              <a:t>They will run on any device with sufficient processing power for modern web browsers </a:t>
            </a:r>
            <a:endParaRPr/>
          </a:p>
          <a:p>
            <a:pPr marL="1371600" lvl="2" indent="-325754" algn="l" rtl="0">
              <a:lnSpc>
                <a:spcPct val="115000"/>
              </a:lnSpc>
              <a:spcBef>
                <a:spcPts val="0"/>
              </a:spcBef>
              <a:spcAft>
                <a:spcPts val="0"/>
              </a:spcAft>
              <a:buSzPct val="90000"/>
              <a:buChar char="■"/>
            </a:pPr>
            <a:r>
              <a:rPr lang="en-GB"/>
              <a:t>Recommendation : use recent version of mainstream browsers (Chrome/Chromium based, Firefox, Edge, Safari)</a:t>
            </a:r>
            <a:endParaRPr/>
          </a:p>
          <a:p>
            <a:pPr marL="1371600" lvl="2" indent="-325754" algn="l" rtl="0">
              <a:lnSpc>
                <a:spcPct val="115000"/>
              </a:lnSpc>
              <a:spcBef>
                <a:spcPts val="0"/>
              </a:spcBef>
              <a:spcAft>
                <a:spcPts val="0"/>
              </a:spcAft>
              <a:buSzPct val="90000"/>
              <a:buChar char="■"/>
            </a:pPr>
            <a:r>
              <a:rPr lang="en-GB"/>
              <a:t>A consistent and reliable internet connection is essential to avoid disruptions.</a:t>
            </a:r>
            <a:endParaRPr/>
          </a:p>
          <a:p>
            <a:pPr marL="1371600" lvl="0" indent="0" algn="l" rtl="0">
              <a:lnSpc>
                <a:spcPct val="115000"/>
              </a:lnSpc>
              <a:spcBef>
                <a:spcPts val="1000"/>
              </a:spcBef>
              <a:spcAft>
                <a:spcPts val="0"/>
              </a:spcAft>
              <a:buSzPct val="69498"/>
              <a:buNone/>
            </a:pPr>
            <a:endParaRPr/>
          </a:p>
          <a:p>
            <a:pPr marL="457200" lvl="0" indent="-325754" algn="l" rtl="0">
              <a:lnSpc>
                <a:spcPct val="115000"/>
              </a:lnSpc>
              <a:spcBef>
                <a:spcPts val="1000"/>
              </a:spcBef>
              <a:spcAft>
                <a:spcPts val="0"/>
              </a:spcAft>
              <a:buSzPct val="64285"/>
              <a:buChar char="●"/>
            </a:pPr>
            <a:r>
              <a:rPr lang="en-GB" b="1"/>
              <a:t>Will it be possible to grant access to the data input (aka Curator) UI to more than 1 authorised institution?</a:t>
            </a:r>
            <a:endParaRPr b="1"/>
          </a:p>
          <a:p>
            <a:pPr marL="914400" lvl="1" indent="-325754" algn="l" rtl="0">
              <a:lnSpc>
                <a:spcPct val="115000"/>
              </a:lnSpc>
              <a:spcBef>
                <a:spcPts val="0"/>
              </a:spcBef>
              <a:spcAft>
                <a:spcPts val="0"/>
              </a:spcAft>
              <a:buSzPct val="75000"/>
              <a:buChar char="○"/>
            </a:pPr>
            <a:r>
              <a:rPr lang="en-GB"/>
              <a:t>The administrator of the VS will have full ownership of the user management</a:t>
            </a:r>
            <a:endParaRPr/>
          </a:p>
          <a:p>
            <a:pPr marL="914400" lvl="1" indent="-325754" algn="l" rtl="0">
              <a:lnSpc>
                <a:spcPct val="115000"/>
              </a:lnSpc>
              <a:spcBef>
                <a:spcPts val="0"/>
              </a:spcBef>
              <a:spcAft>
                <a:spcPts val="0"/>
              </a:spcAft>
              <a:buSzPct val="75000"/>
              <a:buChar char="○"/>
            </a:pPr>
            <a:r>
              <a:rPr lang="en-GB"/>
              <a:t>Only one VS per country is foreseen but it can have multiple administrators</a:t>
            </a:r>
            <a:endParaRPr/>
          </a:p>
        </p:txBody>
      </p:sp>
      <p:sp>
        <p:nvSpPr>
          <p:cNvPr id="119" name="Google Shape;119;g31ba086b9cc_0_17"/>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d65fa69481_1_10"/>
          <p:cNvSpPr txBox="1">
            <a:spLocks noGrp="1"/>
          </p:cNvSpPr>
          <p:nvPr>
            <p:ph type="title"/>
          </p:nvPr>
        </p:nvSpPr>
        <p:spPr>
          <a:xfrm>
            <a:off x="359999" y="615429"/>
            <a:ext cx="11467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Operationalisation and Scaling of the ACQF QCP</a:t>
            </a:r>
            <a:endParaRPr/>
          </a:p>
        </p:txBody>
      </p:sp>
      <p:sp>
        <p:nvSpPr>
          <p:cNvPr id="462" name="Google Shape;462;g2d65fa69481_1_10"/>
          <p:cNvSpPr txBox="1">
            <a:spLocks noGrp="1"/>
          </p:cNvSpPr>
          <p:nvPr>
            <p:ph type="body" idx="1"/>
          </p:nvPr>
        </p:nvSpPr>
        <p:spPr>
          <a:xfrm>
            <a:off x="352486" y="2136290"/>
            <a:ext cx="11475300" cy="3939600"/>
          </a:xfrm>
          <a:prstGeom prst="rect">
            <a:avLst/>
          </a:prstGeom>
        </p:spPr>
        <p:txBody>
          <a:bodyPr spcFirstLastPara="1" wrap="square" lIns="91425" tIns="45700" rIns="91425" bIns="45700" anchor="t" anchorCtr="0">
            <a:normAutofit lnSpcReduction="10000"/>
          </a:bodyPr>
          <a:lstStyle/>
          <a:p>
            <a:pPr marL="457200" lvl="0" indent="-342900" algn="l" rtl="0">
              <a:lnSpc>
                <a:spcPct val="115000"/>
              </a:lnSpc>
              <a:spcBef>
                <a:spcPts val="1000"/>
              </a:spcBef>
              <a:spcAft>
                <a:spcPts val="0"/>
              </a:spcAft>
              <a:buSzPts val="1800"/>
              <a:buChar char="●"/>
            </a:pPr>
            <a:r>
              <a:rPr lang="en-GB" b="1"/>
              <a:t>2024</a:t>
            </a:r>
            <a:endParaRPr b="1"/>
          </a:p>
          <a:p>
            <a:pPr marL="914400" lvl="1" indent="-342900" algn="l" rtl="0">
              <a:lnSpc>
                <a:spcPct val="115000"/>
              </a:lnSpc>
              <a:spcBef>
                <a:spcPts val="0"/>
              </a:spcBef>
              <a:spcAft>
                <a:spcPts val="0"/>
              </a:spcAft>
              <a:buSzPts val="1800"/>
              <a:buChar char="○"/>
            </a:pPr>
            <a:r>
              <a:rPr lang="en-GB"/>
              <a:t>Preparatory steps, data collection protocol</a:t>
            </a:r>
            <a:endParaRPr/>
          </a:p>
          <a:p>
            <a:pPr marL="914400" lvl="1" indent="-342900" algn="l" rtl="0">
              <a:lnSpc>
                <a:spcPct val="115000"/>
              </a:lnSpc>
              <a:spcBef>
                <a:spcPts val="0"/>
              </a:spcBef>
              <a:spcAft>
                <a:spcPts val="0"/>
              </a:spcAft>
              <a:buSzPts val="1800"/>
              <a:buChar char="○"/>
            </a:pPr>
            <a:r>
              <a:rPr lang="en-GB"/>
              <a:t>Framework set-up, communication with stakeholders</a:t>
            </a:r>
            <a:endParaRPr/>
          </a:p>
          <a:p>
            <a:pPr marL="457200" lvl="0" indent="-342900" algn="l" rtl="0">
              <a:lnSpc>
                <a:spcPct val="115000"/>
              </a:lnSpc>
              <a:spcBef>
                <a:spcPts val="0"/>
              </a:spcBef>
              <a:spcAft>
                <a:spcPts val="0"/>
              </a:spcAft>
              <a:buSzPts val="1800"/>
              <a:buChar char="●"/>
            </a:pPr>
            <a:r>
              <a:rPr lang="en-GB" b="1"/>
              <a:t>2025</a:t>
            </a:r>
            <a:endParaRPr b="1"/>
          </a:p>
          <a:p>
            <a:pPr marL="914400" lvl="1" indent="-342900" algn="l" rtl="0">
              <a:lnSpc>
                <a:spcPct val="115000"/>
              </a:lnSpc>
              <a:spcBef>
                <a:spcPts val="0"/>
              </a:spcBef>
              <a:spcAft>
                <a:spcPts val="0"/>
              </a:spcAft>
              <a:buSzPts val="1800"/>
              <a:buChar char="○"/>
            </a:pPr>
            <a:r>
              <a:rPr lang="en-GB"/>
              <a:t>Q1: Data collection system set-up, ongoing data collection and initial upload</a:t>
            </a:r>
            <a:endParaRPr/>
          </a:p>
          <a:p>
            <a:pPr marL="914400" lvl="1" indent="-342900" algn="l" rtl="0">
              <a:lnSpc>
                <a:spcPct val="115000"/>
              </a:lnSpc>
              <a:spcBef>
                <a:spcPts val="0"/>
              </a:spcBef>
              <a:spcAft>
                <a:spcPts val="0"/>
              </a:spcAft>
              <a:buSzPts val="1800"/>
              <a:buChar char="○"/>
            </a:pPr>
            <a:r>
              <a:rPr lang="en-GB"/>
              <a:t>Q2: Ongoing data collection and validation</a:t>
            </a:r>
            <a:endParaRPr/>
          </a:p>
          <a:p>
            <a:pPr marL="914400" lvl="1" indent="-342900" algn="l" rtl="0">
              <a:lnSpc>
                <a:spcPct val="115000"/>
              </a:lnSpc>
              <a:spcBef>
                <a:spcPts val="0"/>
              </a:spcBef>
              <a:spcAft>
                <a:spcPts val="0"/>
              </a:spcAft>
              <a:buSzPts val="1800"/>
              <a:buChar char="○"/>
            </a:pPr>
            <a:r>
              <a:rPr lang="en-GB"/>
              <a:t>Q3: Final validation and consolidation of collected data, upload (out of the scope of this Order Form)</a:t>
            </a:r>
            <a:endParaRPr/>
          </a:p>
          <a:p>
            <a:pPr marL="914400" lvl="0" indent="0" algn="l" rtl="0">
              <a:spcBef>
                <a:spcPts val="1000"/>
              </a:spcBef>
              <a:spcAft>
                <a:spcPts val="0"/>
              </a:spcAft>
              <a:buNone/>
            </a:pPr>
            <a:endParaRPr b="1"/>
          </a:p>
        </p:txBody>
      </p:sp>
      <p:sp>
        <p:nvSpPr>
          <p:cNvPr id="463" name="Google Shape;463;g2d65fa69481_1_10"/>
          <p:cNvSpPr txBox="1">
            <a:spLocks noGrp="1"/>
          </p:cNvSpPr>
          <p:nvPr>
            <p:ph type="sldNum" idx="12"/>
          </p:nvPr>
        </p:nvSpPr>
        <p:spPr>
          <a:xfrm>
            <a:off x="359999" y="6538366"/>
            <a:ext cx="3710400" cy="17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r>
              <a:rPr lang="en-GB"/>
              <a:t>Page </a:t>
            </a: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d65fa69481_1_3"/>
          <p:cNvSpPr txBox="1">
            <a:spLocks noGrp="1"/>
          </p:cNvSpPr>
          <p:nvPr>
            <p:ph type="title"/>
          </p:nvPr>
        </p:nvSpPr>
        <p:spPr>
          <a:xfrm>
            <a:off x="359999" y="615429"/>
            <a:ext cx="11467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Capacity Development and Advocacy</a:t>
            </a:r>
            <a:endParaRPr/>
          </a:p>
        </p:txBody>
      </p:sp>
      <p:sp>
        <p:nvSpPr>
          <p:cNvPr id="470" name="Google Shape;470;g2d65fa69481_1_3"/>
          <p:cNvSpPr txBox="1">
            <a:spLocks noGrp="1"/>
          </p:cNvSpPr>
          <p:nvPr>
            <p:ph type="body" idx="1"/>
          </p:nvPr>
        </p:nvSpPr>
        <p:spPr>
          <a:xfrm>
            <a:off x="352486" y="2136290"/>
            <a:ext cx="11475300" cy="39396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GB" b="1"/>
              <a:t>2024</a:t>
            </a:r>
            <a:endParaRPr b="1"/>
          </a:p>
          <a:p>
            <a:pPr marL="914400" lvl="1" indent="-342900" algn="l" rtl="0">
              <a:lnSpc>
                <a:spcPct val="115000"/>
              </a:lnSpc>
              <a:spcBef>
                <a:spcPts val="0"/>
              </a:spcBef>
              <a:spcAft>
                <a:spcPts val="0"/>
              </a:spcAft>
              <a:buSzPts val="1800"/>
              <a:buChar char="•"/>
            </a:pPr>
            <a:r>
              <a:rPr lang="en-GB"/>
              <a:t>Knowledge and skills to effectively manage Qualification Databases (QDs)</a:t>
            </a:r>
            <a:endParaRPr/>
          </a:p>
          <a:p>
            <a:pPr marL="914400" lvl="1" indent="-342900" algn="l" rtl="0">
              <a:lnSpc>
                <a:spcPct val="115000"/>
              </a:lnSpc>
              <a:spcBef>
                <a:spcPts val="0"/>
              </a:spcBef>
              <a:spcAft>
                <a:spcPts val="0"/>
              </a:spcAft>
              <a:buSzPts val="1800"/>
              <a:buChar char="•"/>
            </a:pPr>
            <a:r>
              <a:rPr lang="en-GB"/>
              <a:t>Special focus on how to utilise the African Qualifications and Credentials Platform (QCP) that is being developed</a:t>
            </a:r>
            <a:endParaRPr/>
          </a:p>
          <a:p>
            <a:pPr marL="457200" lvl="0" indent="-342900" algn="l" rtl="0">
              <a:lnSpc>
                <a:spcPct val="115000"/>
              </a:lnSpc>
              <a:spcBef>
                <a:spcPts val="0"/>
              </a:spcBef>
              <a:spcAft>
                <a:spcPts val="0"/>
              </a:spcAft>
              <a:buSzPts val="1800"/>
              <a:buChar char="•"/>
            </a:pPr>
            <a:r>
              <a:rPr lang="en-GB" b="1"/>
              <a:t>2025</a:t>
            </a:r>
            <a:endParaRPr b="1"/>
          </a:p>
          <a:p>
            <a:pPr marL="914400" lvl="1" indent="-342900" algn="l" rtl="0">
              <a:lnSpc>
                <a:spcPct val="115000"/>
              </a:lnSpc>
              <a:spcBef>
                <a:spcPts val="0"/>
              </a:spcBef>
              <a:spcAft>
                <a:spcPts val="0"/>
              </a:spcAft>
              <a:buSzPts val="1800"/>
              <a:buChar char="•"/>
            </a:pPr>
            <a:r>
              <a:rPr lang="en-GB"/>
              <a:t>Discussion ongoing on focus and targets</a:t>
            </a:r>
            <a:endParaRPr/>
          </a:p>
          <a:p>
            <a:pPr marL="914400" lvl="0" indent="0" algn="l" rtl="0">
              <a:spcBef>
                <a:spcPts val="1000"/>
              </a:spcBef>
              <a:spcAft>
                <a:spcPts val="0"/>
              </a:spcAft>
              <a:buNone/>
            </a:pPr>
            <a:endParaRPr/>
          </a:p>
        </p:txBody>
      </p:sp>
      <p:sp>
        <p:nvSpPr>
          <p:cNvPr id="471" name="Google Shape;471;g2d65fa69481_1_3"/>
          <p:cNvSpPr txBox="1">
            <a:spLocks noGrp="1"/>
          </p:cNvSpPr>
          <p:nvPr>
            <p:ph type="sldNum" idx="12"/>
          </p:nvPr>
        </p:nvSpPr>
        <p:spPr>
          <a:xfrm>
            <a:off x="359999" y="6538366"/>
            <a:ext cx="3710400" cy="17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r>
              <a:rPr lang="en-GB"/>
              <a:t>Page </a:t>
            </a: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2"/>
          <p:cNvSpPr txBox="1">
            <a:spLocks noGrp="1"/>
          </p:cNvSpPr>
          <p:nvPr>
            <p:ph type="body" idx="1"/>
          </p:nvPr>
        </p:nvSpPr>
        <p:spPr>
          <a:xfrm>
            <a:off x="994699" y="1963490"/>
            <a:ext cx="3826147" cy="393974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Clr>
                <a:schemeClr val="dk1"/>
              </a:buClr>
              <a:buSzPts val="1800"/>
              <a:buNone/>
            </a:pPr>
            <a:r>
              <a:rPr lang="en-GB" sz="3400" b="1">
                <a:solidFill>
                  <a:schemeClr val="accent1"/>
                </a:solidFill>
              </a:rPr>
              <a:t>Thank you</a:t>
            </a:r>
            <a:endParaRPr/>
          </a:p>
          <a:p>
            <a:pPr marL="114300" lvl="0" indent="0" algn="l" rtl="0">
              <a:lnSpc>
                <a:spcPct val="90000"/>
              </a:lnSpc>
              <a:spcBef>
                <a:spcPts val="1000"/>
              </a:spcBef>
              <a:spcAft>
                <a:spcPts val="0"/>
              </a:spcAft>
              <a:buClr>
                <a:schemeClr val="dk1"/>
              </a:buClr>
              <a:buSzPts val="1800"/>
              <a:buNone/>
            </a:pPr>
            <a:endParaRPr sz="3400" b="1">
              <a:solidFill>
                <a:schemeClr val="accent1"/>
              </a:solidFill>
            </a:endParaRPr>
          </a:p>
          <a:p>
            <a:pPr marL="114300" lvl="0" indent="0" algn="l" rtl="0">
              <a:lnSpc>
                <a:spcPct val="90000"/>
              </a:lnSpc>
              <a:spcBef>
                <a:spcPts val="1000"/>
              </a:spcBef>
              <a:spcAft>
                <a:spcPts val="0"/>
              </a:spcAft>
              <a:buClr>
                <a:schemeClr val="dk1"/>
              </a:buClr>
              <a:buSzPts val="1800"/>
              <a:buNone/>
            </a:pPr>
            <a:r>
              <a:rPr lang="en-GB" sz="3400" b="1">
                <a:solidFill>
                  <a:schemeClr val="accent1"/>
                </a:solidFill>
              </a:rPr>
              <a:t>Obrigado</a:t>
            </a:r>
            <a:endParaRPr/>
          </a:p>
          <a:p>
            <a:pPr marL="114300" lvl="0" indent="0" algn="l" rtl="0">
              <a:lnSpc>
                <a:spcPct val="90000"/>
              </a:lnSpc>
              <a:spcBef>
                <a:spcPts val="1000"/>
              </a:spcBef>
              <a:spcAft>
                <a:spcPts val="0"/>
              </a:spcAft>
              <a:buClr>
                <a:schemeClr val="dk1"/>
              </a:buClr>
              <a:buSzPts val="1800"/>
              <a:buNone/>
            </a:pPr>
            <a:endParaRPr sz="3400" b="1">
              <a:solidFill>
                <a:schemeClr val="accent1"/>
              </a:solidFill>
            </a:endParaRPr>
          </a:p>
          <a:p>
            <a:pPr marL="114300" lvl="0" indent="0" algn="l" rtl="0">
              <a:lnSpc>
                <a:spcPct val="90000"/>
              </a:lnSpc>
              <a:spcBef>
                <a:spcPts val="1000"/>
              </a:spcBef>
              <a:spcAft>
                <a:spcPts val="0"/>
              </a:spcAft>
              <a:buClr>
                <a:schemeClr val="dk1"/>
              </a:buClr>
              <a:buSzPts val="1800"/>
              <a:buNone/>
            </a:pPr>
            <a:r>
              <a:rPr lang="en-GB" sz="3400" b="1">
                <a:solidFill>
                  <a:schemeClr val="accent1"/>
                </a:solidFill>
              </a:rPr>
              <a:t>Merci</a:t>
            </a:r>
            <a:endParaRPr/>
          </a:p>
        </p:txBody>
      </p:sp>
      <p:sp>
        <p:nvSpPr>
          <p:cNvPr id="477" name="Google Shape;477;p22"/>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42</a:t>
            </a:fld>
            <a:endParaRPr/>
          </a:p>
        </p:txBody>
      </p:sp>
      <p:pic>
        <p:nvPicPr>
          <p:cNvPr id="478" name="Google Shape;478;p22"/>
          <p:cNvPicPr preferRelativeResize="0"/>
          <p:nvPr/>
        </p:nvPicPr>
        <p:blipFill rotWithShape="1">
          <a:blip r:embed="rId3">
            <a:alphaModFix/>
          </a:blip>
          <a:srcRect/>
          <a:stretch/>
        </p:blipFill>
        <p:spPr>
          <a:xfrm>
            <a:off x="6533821" y="370051"/>
            <a:ext cx="4116691" cy="5588539"/>
          </a:xfrm>
          <a:prstGeom prst="rect">
            <a:avLst/>
          </a:prstGeom>
          <a:noFill/>
          <a:ln>
            <a:noFill/>
          </a:ln>
        </p:spPr>
      </p:pic>
      <p:sp>
        <p:nvSpPr>
          <p:cNvPr id="479" name="Google Shape;479;p22"/>
          <p:cNvSpPr txBox="1"/>
          <p:nvPr/>
        </p:nvSpPr>
        <p:spPr>
          <a:xfrm>
            <a:off x="6533821" y="6053140"/>
            <a:ext cx="4116691"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GB" sz="1100" b="0" i="0" u="none" strike="noStrike" cap="none">
                <a:solidFill>
                  <a:srgbClr val="A5A5A5"/>
                </a:solidFill>
                <a:latin typeface="Arial"/>
                <a:ea typeface="Arial"/>
                <a:cs typeface="Arial"/>
                <a:sym typeface="Arial"/>
              </a:rPr>
              <a:t>Credit: Eduarda Castel Branco </a:t>
            </a:r>
            <a:endParaRPr sz="1100" b="0" i="0" u="none" strike="noStrike" cap="none">
              <a:solidFill>
                <a:srgbClr val="A5A5A5"/>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6" descr="A globe with a map on it&#10;&#10;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486" name="Google Shape;486;p6"/>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u="sng">
                <a:solidFill>
                  <a:srgbClr val="C00000"/>
                </a:solidFill>
              </a:rPr>
              <a:t>Steering Committee</a:t>
            </a:r>
            <a:endParaRPr/>
          </a:p>
          <a:p>
            <a:pPr marL="0" lvl="0" indent="0" algn="l" rtl="0">
              <a:lnSpc>
                <a:spcPct val="100000"/>
              </a:lnSpc>
              <a:spcBef>
                <a:spcPts val="0"/>
              </a:spcBef>
              <a:spcAft>
                <a:spcPts val="0"/>
              </a:spcAft>
              <a:buSzPts val="1400"/>
              <a:buNone/>
            </a:pPr>
            <a:r>
              <a:rPr lang="en-GB" sz="2400"/>
              <a:t>ACQF-II - Qualifications and Credentials Platform (QCP)</a:t>
            </a:r>
            <a:endParaRPr sz="2400"/>
          </a:p>
        </p:txBody>
      </p:sp>
      <p:sp>
        <p:nvSpPr>
          <p:cNvPr id="487" name="Google Shape;487;p6"/>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endParaRPr sz="1600"/>
          </a:p>
        </p:txBody>
      </p:sp>
      <p:sp>
        <p:nvSpPr>
          <p:cNvPr id="488" name="Google Shape;488;p6"/>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GB"/>
              <a:t>4 December 2024</a:t>
            </a:r>
            <a:endParaRPr/>
          </a:p>
        </p:txBody>
      </p:sp>
      <p:pic>
        <p:nvPicPr>
          <p:cNvPr id="489" name="Google Shape;489;p6" descr="A close-up of a logo&#10;&#10;Description automatically generated"/>
          <p:cNvPicPr preferRelativeResize="0"/>
          <p:nvPr/>
        </p:nvPicPr>
        <p:blipFill rotWithShape="1">
          <a:blip r:embed="rId4">
            <a:alphaModFix/>
          </a:blip>
          <a:srcRect/>
          <a:stretch/>
        </p:blipFill>
        <p:spPr>
          <a:xfrm>
            <a:off x="1282263" y="268951"/>
            <a:ext cx="3878316" cy="698001"/>
          </a:xfrm>
          <a:prstGeom prst="rect">
            <a:avLst/>
          </a:prstGeom>
          <a:noFill/>
          <a:ln>
            <a:noFill/>
          </a:ln>
        </p:spPr>
      </p:pic>
      <p:pic>
        <p:nvPicPr>
          <p:cNvPr id="490" name="Google Shape;490;p6"/>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66D7D77E-FA36-0D2A-6FB5-6F94C06B5586}"/>
            </a:ext>
          </a:extLst>
        </p:cNvPr>
        <p:cNvGrpSpPr/>
        <p:nvPr/>
      </p:nvGrpSpPr>
      <p:grpSpPr>
        <a:xfrm>
          <a:off x="0" y="0"/>
          <a:ext cx="0" cy="0"/>
          <a:chOff x="0" y="0"/>
          <a:chExt cx="0" cy="0"/>
        </a:xfrm>
      </p:grpSpPr>
      <p:sp>
        <p:nvSpPr>
          <p:cNvPr id="101" name="Google Shape;101;p5">
            <a:extLst>
              <a:ext uri="{FF2B5EF4-FFF2-40B4-BE49-F238E27FC236}">
                <a16:creationId xmlns:a16="http://schemas.microsoft.com/office/drawing/2014/main" id="{BCA89E97-6E7D-BBDB-CEDC-201F1BA9BE8E}"/>
              </a:ext>
            </a:extLst>
          </p:cNvPr>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01</a:t>
            </a:r>
            <a:endParaRPr/>
          </a:p>
        </p:txBody>
      </p:sp>
      <p:sp>
        <p:nvSpPr>
          <p:cNvPr id="102" name="Google Shape;102;p5">
            <a:extLst>
              <a:ext uri="{FF2B5EF4-FFF2-40B4-BE49-F238E27FC236}">
                <a16:creationId xmlns:a16="http://schemas.microsoft.com/office/drawing/2014/main" id="{D162F47B-C3F0-73A2-281A-A7E868455FA2}"/>
              </a:ext>
            </a:extLst>
          </p:cNvPr>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QCP User Interface</a:t>
            </a:r>
            <a:endParaRPr/>
          </a:p>
        </p:txBody>
      </p:sp>
      <p:sp>
        <p:nvSpPr>
          <p:cNvPr id="103" name="Google Shape;103;p5">
            <a:extLst>
              <a:ext uri="{FF2B5EF4-FFF2-40B4-BE49-F238E27FC236}">
                <a16:creationId xmlns:a16="http://schemas.microsoft.com/office/drawing/2014/main" id="{0C01CABA-E119-1C59-65D0-25FC9AA44C4B}"/>
              </a:ext>
            </a:extLst>
          </p:cNvPr>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44</a:t>
            </a:fld>
            <a:endParaRPr/>
          </a:p>
        </p:txBody>
      </p:sp>
    </p:spTree>
    <p:extLst>
      <p:ext uri="{BB962C8B-B14F-4D97-AF65-F5344CB8AC3E}">
        <p14:creationId xmlns:p14="http://schemas.microsoft.com/office/powerpoint/2010/main" val="5129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45</a:t>
            </a:fld>
            <a:endParaRPr/>
          </a:p>
        </p:txBody>
      </p:sp>
      <p:sp>
        <p:nvSpPr>
          <p:cNvPr id="192" name="Google Shape;192;p3"/>
          <p:cNvSpPr/>
          <p:nvPr/>
        </p:nvSpPr>
        <p:spPr>
          <a:xfrm>
            <a:off x="6286500" y="430530"/>
            <a:ext cx="5524500" cy="891540"/>
          </a:xfrm>
          <a:prstGeom prst="roundRect">
            <a:avLst>
              <a:gd name="adj" fmla="val 16667"/>
            </a:avLst>
          </a:prstGeom>
          <a:solidFill>
            <a:srgbClr val="F4F4F4"/>
          </a:solidFill>
          <a:ln>
            <a:noFill/>
          </a:ln>
        </p:spPr>
        <p:txBody>
          <a:bodyPr spcFirstLastPara="1" wrap="square" lIns="317500" tIns="45700" rIns="1143000" bIns="45700" anchor="ctr" anchorCtr="0">
            <a:normAutofit/>
          </a:bodyPr>
          <a:lstStyle/>
          <a:p>
            <a:pPr marL="0" marR="0" lvl="0" indent="0" algn="l" rtl="0">
              <a:lnSpc>
                <a:spcPct val="100000"/>
              </a:lnSpc>
              <a:spcBef>
                <a:spcPts val="0"/>
              </a:spcBef>
              <a:spcAft>
                <a:spcPts val="0"/>
              </a:spcAft>
              <a:buNone/>
            </a:pPr>
            <a:r>
              <a:rPr lang="en-GB" sz="2000" b="0" i="0" u="none" strike="noStrike" cap="none">
                <a:solidFill>
                  <a:srgbClr val="5B5B5B"/>
                </a:solidFill>
                <a:latin typeface="Arial"/>
                <a:ea typeface="Arial"/>
                <a:cs typeface="Arial"/>
                <a:sym typeface="Arial"/>
              </a:rPr>
              <a:t>Please download and install the Slido app on all computers you use</a:t>
            </a:r>
            <a:endParaRPr/>
          </a:p>
        </p:txBody>
      </p:sp>
      <p:pic>
        <p:nvPicPr>
          <p:cNvPr id="193" name="Google Shape;193;p3"/>
          <p:cNvPicPr preferRelativeResize="0"/>
          <p:nvPr/>
        </p:nvPicPr>
        <p:blipFill rotWithShape="1">
          <a:blip r:embed="rId3">
            <a:alphaModFix/>
          </a:blip>
          <a:srcRect/>
          <a:stretch/>
        </p:blipFill>
        <p:spPr>
          <a:xfrm>
            <a:off x="10826048" y="577634"/>
            <a:ext cx="597332" cy="597332"/>
          </a:xfrm>
          <a:prstGeom prst="rect">
            <a:avLst/>
          </a:prstGeom>
          <a:noFill/>
          <a:ln>
            <a:noFill/>
          </a:ln>
        </p:spPr>
      </p:pic>
      <p:pic>
        <p:nvPicPr>
          <p:cNvPr id="194" name="Google Shape;194;p3"/>
          <p:cNvPicPr preferRelativeResize="0"/>
          <p:nvPr/>
        </p:nvPicPr>
        <p:blipFill rotWithShape="1">
          <a:blip r:embed="rId4">
            <a:alphaModFix/>
          </a:blip>
          <a:srcRect/>
          <a:stretch/>
        </p:blipFill>
        <p:spPr>
          <a:xfrm>
            <a:off x="3901440" y="617220"/>
            <a:ext cx="1036320" cy="518160"/>
          </a:xfrm>
          <a:prstGeom prst="rect">
            <a:avLst/>
          </a:prstGeom>
          <a:noFill/>
          <a:ln>
            <a:noFill/>
          </a:ln>
        </p:spPr>
      </p:pic>
      <p:pic>
        <p:nvPicPr>
          <p:cNvPr id="195" name="Google Shape;195;p3"/>
          <p:cNvPicPr preferRelativeResize="0"/>
          <p:nvPr/>
        </p:nvPicPr>
        <p:blipFill rotWithShape="1">
          <a:blip r:embed="rId5">
            <a:alphaModFix/>
          </a:blip>
          <a:srcRect/>
          <a:stretch/>
        </p:blipFill>
        <p:spPr>
          <a:xfrm>
            <a:off x="1158240" y="2270760"/>
            <a:ext cx="2316480" cy="2316480"/>
          </a:xfrm>
          <a:prstGeom prst="rect">
            <a:avLst/>
          </a:prstGeom>
          <a:noFill/>
          <a:ln>
            <a:noFill/>
          </a:ln>
        </p:spPr>
      </p:pic>
      <p:sp>
        <p:nvSpPr>
          <p:cNvPr id="196" name="Google Shape;196;p3"/>
          <p:cNvSpPr/>
          <p:nvPr/>
        </p:nvSpPr>
        <p:spPr>
          <a:xfrm>
            <a:off x="3901440" y="2571750"/>
            <a:ext cx="7315199" cy="1714500"/>
          </a:xfrm>
          <a:prstGeom prst="rect">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400" b="1" i="0" u="none" strike="noStrike" cap="none">
                <a:solidFill>
                  <a:srgbClr val="5B5B5B"/>
                </a:solidFill>
                <a:latin typeface="Arial"/>
                <a:ea typeface="Arial"/>
                <a:cs typeface="Arial"/>
                <a:sym typeface="Arial"/>
              </a:rPr>
              <a:t>What are your initial thoughts about the design and functionality of the mock-ups? [e.g. Intuitiveness / User-friendliness / Appeal]</a:t>
            </a:r>
            <a:endParaRPr/>
          </a:p>
        </p:txBody>
      </p:sp>
      <p:sp>
        <p:nvSpPr>
          <p:cNvPr id="197" name="Google Shape;197;p3"/>
          <p:cNvSpPr/>
          <p:nvPr/>
        </p:nvSpPr>
        <p:spPr>
          <a:xfrm>
            <a:off x="3901440" y="6032500"/>
            <a:ext cx="7315199" cy="518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GB" sz="2200" b="1" i="0" u="none" strike="noStrike" cap="none">
                <a:solidFill>
                  <a:srgbClr val="5B5B5B"/>
                </a:solidFill>
                <a:latin typeface="Arial"/>
                <a:ea typeface="Arial"/>
                <a:cs typeface="Arial"/>
                <a:sym typeface="Arial"/>
              </a:rPr>
              <a:t>ⓘ</a:t>
            </a:r>
            <a:r>
              <a:rPr lang="en-GB" sz="2000" b="0" i="0" u="none" strike="noStrike" cap="none">
                <a:solidFill>
                  <a:srgbClr val="5B5B5B"/>
                </a:solidFill>
                <a:latin typeface="Arial"/>
                <a:ea typeface="Arial"/>
                <a:cs typeface="Arial"/>
                <a:sym typeface="Arial"/>
              </a:rPr>
              <a:t> Start presenting to display the poll results on this slide.</a:t>
            </a:r>
            <a:endParaRPr/>
          </a:p>
        </p:txBody>
      </p:sp>
    </p:spTree>
    <p:extLst>
      <p:ext uri="{BB962C8B-B14F-4D97-AF65-F5344CB8AC3E}">
        <p14:creationId xmlns:p14="http://schemas.microsoft.com/office/powerpoint/2010/main" val="1757347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46</a:t>
            </a:fld>
            <a:endParaRPr/>
          </a:p>
        </p:txBody>
      </p:sp>
      <p:sp>
        <p:nvSpPr>
          <p:cNvPr id="203" name="Google Shape;203;p4"/>
          <p:cNvSpPr/>
          <p:nvPr/>
        </p:nvSpPr>
        <p:spPr>
          <a:xfrm>
            <a:off x="6286500" y="430530"/>
            <a:ext cx="5524500" cy="891540"/>
          </a:xfrm>
          <a:prstGeom prst="roundRect">
            <a:avLst>
              <a:gd name="adj" fmla="val 16667"/>
            </a:avLst>
          </a:prstGeom>
          <a:solidFill>
            <a:srgbClr val="F4F4F4"/>
          </a:solidFill>
          <a:ln>
            <a:noFill/>
          </a:ln>
        </p:spPr>
        <p:txBody>
          <a:bodyPr spcFirstLastPara="1" wrap="square" lIns="317500" tIns="45700" rIns="1143000" bIns="45700" anchor="ctr" anchorCtr="0">
            <a:normAutofit/>
          </a:bodyPr>
          <a:lstStyle/>
          <a:p>
            <a:pPr marL="0" marR="0" lvl="0" indent="0" algn="l" rtl="0">
              <a:lnSpc>
                <a:spcPct val="100000"/>
              </a:lnSpc>
              <a:spcBef>
                <a:spcPts val="0"/>
              </a:spcBef>
              <a:spcAft>
                <a:spcPts val="0"/>
              </a:spcAft>
              <a:buNone/>
            </a:pPr>
            <a:r>
              <a:rPr lang="en-GB" sz="2000" b="0" i="0" u="none" strike="noStrike" cap="none">
                <a:solidFill>
                  <a:srgbClr val="5B5B5B"/>
                </a:solidFill>
                <a:latin typeface="Arial"/>
                <a:ea typeface="Arial"/>
                <a:cs typeface="Arial"/>
                <a:sym typeface="Arial"/>
              </a:rPr>
              <a:t>Please download and install the Slido app on all computers you use</a:t>
            </a:r>
            <a:endParaRPr/>
          </a:p>
        </p:txBody>
      </p:sp>
      <p:pic>
        <p:nvPicPr>
          <p:cNvPr id="204" name="Google Shape;204;p4"/>
          <p:cNvPicPr preferRelativeResize="0"/>
          <p:nvPr/>
        </p:nvPicPr>
        <p:blipFill rotWithShape="1">
          <a:blip r:embed="rId3">
            <a:alphaModFix/>
          </a:blip>
          <a:srcRect/>
          <a:stretch/>
        </p:blipFill>
        <p:spPr>
          <a:xfrm>
            <a:off x="10826048" y="577634"/>
            <a:ext cx="597332" cy="597332"/>
          </a:xfrm>
          <a:prstGeom prst="rect">
            <a:avLst/>
          </a:prstGeom>
          <a:noFill/>
          <a:ln>
            <a:noFill/>
          </a:ln>
        </p:spPr>
      </p:pic>
      <p:pic>
        <p:nvPicPr>
          <p:cNvPr id="205" name="Google Shape;205;p4"/>
          <p:cNvPicPr preferRelativeResize="0"/>
          <p:nvPr/>
        </p:nvPicPr>
        <p:blipFill rotWithShape="1">
          <a:blip r:embed="rId4">
            <a:alphaModFix/>
          </a:blip>
          <a:srcRect/>
          <a:stretch/>
        </p:blipFill>
        <p:spPr>
          <a:xfrm>
            <a:off x="3901440" y="617220"/>
            <a:ext cx="1036320" cy="518160"/>
          </a:xfrm>
          <a:prstGeom prst="rect">
            <a:avLst/>
          </a:prstGeom>
          <a:noFill/>
          <a:ln>
            <a:noFill/>
          </a:ln>
        </p:spPr>
      </p:pic>
      <p:pic>
        <p:nvPicPr>
          <p:cNvPr id="206" name="Google Shape;206;p4"/>
          <p:cNvPicPr preferRelativeResize="0"/>
          <p:nvPr/>
        </p:nvPicPr>
        <p:blipFill rotWithShape="1">
          <a:blip r:embed="rId5">
            <a:alphaModFix/>
          </a:blip>
          <a:srcRect/>
          <a:stretch/>
        </p:blipFill>
        <p:spPr>
          <a:xfrm>
            <a:off x="1158240" y="2270760"/>
            <a:ext cx="2316480" cy="2316480"/>
          </a:xfrm>
          <a:prstGeom prst="rect">
            <a:avLst/>
          </a:prstGeom>
          <a:noFill/>
          <a:ln>
            <a:noFill/>
          </a:ln>
        </p:spPr>
      </p:pic>
      <p:sp>
        <p:nvSpPr>
          <p:cNvPr id="207" name="Google Shape;207;p4"/>
          <p:cNvSpPr/>
          <p:nvPr/>
        </p:nvSpPr>
        <p:spPr>
          <a:xfrm>
            <a:off x="3901440" y="2571750"/>
            <a:ext cx="7315199" cy="1714500"/>
          </a:xfrm>
          <a:prstGeom prst="rect">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800" b="1" i="0" u="none" strike="noStrike" cap="none">
                <a:solidFill>
                  <a:srgbClr val="5B5B5B"/>
                </a:solidFill>
                <a:latin typeface="Arial"/>
                <a:ea typeface="Arial"/>
                <a:cs typeface="Arial"/>
                <a:sym typeface="Arial"/>
              </a:rPr>
              <a:t>Are there any concerns or recommendations you would like to address before the next round of development?</a:t>
            </a:r>
            <a:endParaRPr/>
          </a:p>
        </p:txBody>
      </p:sp>
      <p:sp>
        <p:nvSpPr>
          <p:cNvPr id="208" name="Google Shape;208;p4"/>
          <p:cNvSpPr/>
          <p:nvPr/>
        </p:nvSpPr>
        <p:spPr>
          <a:xfrm>
            <a:off x="3901440" y="6032500"/>
            <a:ext cx="7315199" cy="518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GB" sz="2200" b="1" i="0" u="none" strike="noStrike" cap="none">
                <a:solidFill>
                  <a:srgbClr val="5B5B5B"/>
                </a:solidFill>
                <a:latin typeface="Arial"/>
                <a:ea typeface="Arial"/>
                <a:cs typeface="Arial"/>
                <a:sym typeface="Arial"/>
              </a:rPr>
              <a:t>ⓘ</a:t>
            </a:r>
            <a:r>
              <a:rPr lang="en-GB" sz="2000" b="0" i="0" u="none" strike="noStrike" cap="none">
                <a:solidFill>
                  <a:srgbClr val="5B5B5B"/>
                </a:solidFill>
                <a:latin typeface="Arial"/>
                <a:ea typeface="Arial"/>
                <a:cs typeface="Arial"/>
                <a:sym typeface="Arial"/>
              </a:rPr>
              <a:t> Start presenting to display the poll results on this slide.</a:t>
            </a:r>
            <a:endParaRPr/>
          </a:p>
        </p:txBody>
      </p:sp>
    </p:spTree>
    <p:extLst>
      <p:ext uri="{BB962C8B-B14F-4D97-AF65-F5344CB8AC3E}">
        <p14:creationId xmlns:p14="http://schemas.microsoft.com/office/powerpoint/2010/main" val="2795618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C72126E1-9DE2-4BE9-AB3D-FF99B1A6DB69}"/>
            </a:ext>
          </a:extLst>
        </p:cNvPr>
        <p:cNvGrpSpPr/>
        <p:nvPr/>
      </p:nvGrpSpPr>
      <p:grpSpPr>
        <a:xfrm>
          <a:off x="0" y="0"/>
          <a:ext cx="0" cy="0"/>
          <a:chOff x="0" y="0"/>
          <a:chExt cx="0" cy="0"/>
        </a:xfrm>
      </p:grpSpPr>
      <p:sp>
        <p:nvSpPr>
          <p:cNvPr id="213" name="Google Shape;213;p11">
            <a:extLst>
              <a:ext uri="{FF2B5EF4-FFF2-40B4-BE49-F238E27FC236}">
                <a16:creationId xmlns:a16="http://schemas.microsoft.com/office/drawing/2014/main" id="{7A65CEFE-E624-7CF2-1B4F-50E417F5A0DC}"/>
              </a:ext>
            </a:extLst>
          </p:cNvPr>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02</a:t>
            </a:r>
            <a:endParaRPr/>
          </a:p>
        </p:txBody>
      </p:sp>
      <p:sp>
        <p:nvSpPr>
          <p:cNvPr id="214" name="Google Shape;214;p11">
            <a:extLst>
              <a:ext uri="{FF2B5EF4-FFF2-40B4-BE49-F238E27FC236}">
                <a16:creationId xmlns:a16="http://schemas.microsoft.com/office/drawing/2014/main" id="{489484BC-C306-A143-92B5-17AD812BDAC3}"/>
              </a:ext>
            </a:extLst>
          </p:cNvPr>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dirty="0"/>
              <a:t>Capacity development</a:t>
            </a:r>
            <a:endParaRPr dirty="0"/>
          </a:p>
        </p:txBody>
      </p:sp>
      <p:sp>
        <p:nvSpPr>
          <p:cNvPr id="215" name="Google Shape;215;p11">
            <a:extLst>
              <a:ext uri="{FF2B5EF4-FFF2-40B4-BE49-F238E27FC236}">
                <a16:creationId xmlns:a16="http://schemas.microsoft.com/office/drawing/2014/main" id="{6D0075EB-A3EC-D5F6-CFC0-9668B0568E4A}"/>
              </a:ext>
            </a:extLst>
          </p:cNvPr>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47</a:t>
            </a:fld>
            <a:endParaRPr/>
          </a:p>
        </p:txBody>
      </p:sp>
    </p:spTree>
    <p:extLst>
      <p:ext uri="{BB962C8B-B14F-4D97-AF65-F5344CB8AC3E}">
        <p14:creationId xmlns:p14="http://schemas.microsoft.com/office/powerpoint/2010/main" val="2904689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94"/>
        <p:cNvGrpSpPr/>
        <p:nvPr/>
      </p:nvGrpSpPr>
      <p:grpSpPr>
        <a:xfrm>
          <a:off x="0" y="0"/>
          <a:ext cx="0" cy="0"/>
          <a:chOff x="0" y="0"/>
          <a:chExt cx="0" cy="0"/>
        </a:xfrm>
      </p:grpSpPr>
      <p:sp>
        <p:nvSpPr>
          <p:cNvPr id="495" name="Google Shape;495;p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48</a:t>
            </a:fld>
            <a:endParaRPr/>
          </a:p>
        </p:txBody>
      </p:sp>
      <p:sp>
        <p:nvSpPr>
          <p:cNvPr id="496" name="Google Shape;496;p7"/>
          <p:cNvSpPr/>
          <p:nvPr/>
        </p:nvSpPr>
        <p:spPr>
          <a:xfrm>
            <a:off x="6286500" y="430530"/>
            <a:ext cx="5524500" cy="891540"/>
          </a:xfrm>
          <a:prstGeom prst="roundRect">
            <a:avLst>
              <a:gd name="adj" fmla="val 16667"/>
            </a:avLst>
          </a:prstGeom>
          <a:solidFill>
            <a:srgbClr val="F4F4F4"/>
          </a:solidFill>
          <a:ln>
            <a:noFill/>
          </a:ln>
        </p:spPr>
        <p:txBody>
          <a:bodyPr spcFirstLastPara="1" wrap="square" lIns="317500" tIns="45700" rIns="1143000" bIns="45700" anchor="ctr" anchorCtr="0">
            <a:normAutofit/>
          </a:bodyPr>
          <a:lstStyle/>
          <a:p>
            <a:pPr marL="0" marR="0" lvl="0" indent="0" algn="l" rtl="0">
              <a:lnSpc>
                <a:spcPct val="100000"/>
              </a:lnSpc>
              <a:spcBef>
                <a:spcPts val="0"/>
              </a:spcBef>
              <a:spcAft>
                <a:spcPts val="0"/>
              </a:spcAft>
              <a:buNone/>
            </a:pPr>
            <a:r>
              <a:rPr lang="en-GB" sz="2000" b="0" i="0" u="none" strike="noStrike" cap="none">
                <a:solidFill>
                  <a:srgbClr val="5B5B5B"/>
                </a:solidFill>
                <a:latin typeface="Arial"/>
                <a:ea typeface="Arial"/>
                <a:cs typeface="Arial"/>
                <a:sym typeface="Arial"/>
              </a:rPr>
              <a:t>Please download and install the Slido app on all computers you use</a:t>
            </a:r>
            <a:endParaRPr/>
          </a:p>
        </p:txBody>
      </p:sp>
      <p:pic>
        <p:nvPicPr>
          <p:cNvPr id="497" name="Google Shape;497;p7"/>
          <p:cNvPicPr preferRelativeResize="0"/>
          <p:nvPr/>
        </p:nvPicPr>
        <p:blipFill rotWithShape="1">
          <a:blip r:embed="rId3">
            <a:alphaModFix/>
          </a:blip>
          <a:srcRect/>
          <a:stretch/>
        </p:blipFill>
        <p:spPr>
          <a:xfrm>
            <a:off x="10826048" y="577634"/>
            <a:ext cx="597332" cy="597332"/>
          </a:xfrm>
          <a:prstGeom prst="rect">
            <a:avLst/>
          </a:prstGeom>
          <a:noFill/>
          <a:ln>
            <a:noFill/>
          </a:ln>
        </p:spPr>
      </p:pic>
      <p:pic>
        <p:nvPicPr>
          <p:cNvPr id="498" name="Google Shape;498;p7"/>
          <p:cNvPicPr preferRelativeResize="0"/>
          <p:nvPr/>
        </p:nvPicPr>
        <p:blipFill rotWithShape="1">
          <a:blip r:embed="rId4">
            <a:alphaModFix/>
          </a:blip>
          <a:srcRect/>
          <a:stretch/>
        </p:blipFill>
        <p:spPr>
          <a:xfrm>
            <a:off x="3901440" y="617220"/>
            <a:ext cx="1036320" cy="518160"/>
          </a:xfrm>
          <a:prstGeom prst="rect">
            <a:avLst/>
          </a:prstGeom>
          <a:noFill/>
          <a:ln>
            <a:noFill/>
          </a:ln>
        </p:spPr>
      </p:pic>
      <p:pic>
        <p:nvPicPr>
          <p:cNvPr id="499" name="Google Shape;499;p7"/>
          <p:cNvPicPr preferRelativeResize="0"/>
          <p:nvPr/>
        </p:nvPicPr>
        <p:blipFill rotWithShape="1">
          <a:blip r:embed="rId5">
            <a:alphaModFix/>
          </a:blip>
          <a:srcRect/>
          <a:stretch/>
        </p:blipFill>
        <p:spPr>
          <a:xfrm>
            <a:off x="1158240" y="2270760"/>
            <a:ext cx="2316480" cy="2316480"/>
          </a:xfrm>
          <a:prstGeom prst="rect">
            <a:avLst/>
          </a:prstGeom>
          <a:noFill/>
          <a:ln>
            <a:noFill/>
          </a:ln>
        </p:spPr>
      </p:pic>
      <p:sp>
        <p:nvSpPr>
          <p:cNvPr id="500" name="Google Shape;500;p7"/>
          <p:cNvSpPr/>
          <p:nvPr/>
        </p:nvSpPr>
        <p:spPr>
          <a:xfrm>
            <a:off x="3901440" y="2571750"/>
            <a:ext cx="7315199" cy="1714500"/>
          </a:xfrm>
          <a:prstGeom prst="rect">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400" b="1" i="0" u="none" strike="noStrike" cap="none">
                <a:solidFill>
                  <a:srgbClr val="5B5B5B"/>
                </a:solidFill>
                <a:latin typeface="Arial"/>
                <a:ea typeface="Arial"/>
                <a:cs typeface="Arial"/>
                <a:sym typeface="Arial"/>
              </a:rPr>
              <a:t>Which areas should the capacity development focus on (e.g. Data collection/governance, Interoperability and Standards, Use of QCP interface, Strategic Policy alignment, Qualifications data)</a:t>
            </a:r>
            <a:endParaRPr/>
          </a:p>
        </p:txBody>
      </p:sp>
      <p:sp>
        <p:nvSpPr>
          <p:cNvPr id="501" name="Google Shape;501;p7"/>
          <p:cNvSpPr/>
          <p:nvPr/>
        </p:nvSpPr>
        <p:spPr>
          <a:xfrm>
            <a:off x="3901440" y="6032500"/>
            <a:ext cx="7315199" cy="518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GB" sz="2200" b="1" i="0" u="none" strike="noStrike" cap="none">
                <a:solidFill>
                  <a:srgbClr val="5B5B5B"/>
                </a:solidFill>
                <a:latin typeface="Arial"/>
                <a:ea typeface="Arial"/>
                <a:cs typeface="Arial"/>
                <a:sym typeface="Arial"/>
              </a:rPr>
              <a:t>ⓘ</a:t>
            </a:r>
            <a:r>
              <a:rPr lang="en-GB" sz="2000" b="0" i="0" u="none" strike="noStrike" cap="none">
                <a:solidFill>
                  <a:srgbClr val="5B5B5B"/>
                </a:solidFill>
                <a:latin typeface="Arial"/>
                <a:ea typeface="Arial"/>
                <a:cs typeface="Arial"/>
                <a:sym typeface="Arial"/>
              </a:rPr>
              <a:t> Start presenting to display the poll results on this slide.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05"/>
        <p:cNvGrpSpPr/>
        <p:nvPr/>
      </p:nvGrpSpPr>
      <p:grpSpPr>
        <a:xfrm>
          <a:off x="0" y="0"/>
          <a:ext cx="0" cy="0"/>
          <a:chOff x="0" y="0"/>
          <a:chExt cx="0" cy="0"/>
        </a:xfrm>
      </p:grpSpPr>
      <p:sp>
        <p:nvSpPr>
          <p:cNvPr id="506" name="Google Shape;506;p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49</a:t>
            </a:fld>
            <a:endParaRPr/>
          </a:p>
        </p:txBody>
      </p:sp>
      <p:sp>
        <p:nvSpPr>
          <p:cNvPr id="507" name="Google Shape;507;p8"/>
          <p:cNvSpPr/>
          <p:nvPr/>
        </p:nvSpPr>
        <p:spPr>
          <a:xfrm>
            <a:off x="6286500" y="430530"/>
            <a:ext cx="5524500" cy="891540"/>
          </a:xfrm>
          <a:prstGeom prst="roundRect">
            <a:avLst>
              <a:gd name="adj" fmla="val 16667"/>
            </a:avLst>
          </a:prstGeom>
          <a:solidFill>
            <a:srgbClr val="F4F4F4"/>
          </a:solidFill>
          <a:ln>
            <a:noFill/>
          </a:ln>
        </p:spPr>
        <p:txBody>
          <a:bodyPr spcFirstLastPara="1" wrap="square" lIns="317500" tIns="45700" rIns="1143000" bIns="45700" anchor="ctr" anchorCtr="0">
            <a:normAutofit/>
          </a:bodyPr>
          <a:lstStyle/>
          <a:p>
            <a:pPr marL="0" marR="0" lvl="0" indent="0" algn="l" rtl="0">
              <a:lnSpc>
                <a:spcPct val="100000"/>
              </a:lnSpc>
              <a:spcBef>
                <a:spcPts val="0"/>
              </a:spcBef>
              <a:spcAft>
                <a:spcPts val="0"/>
              </a:spcAft>
              <a:buNone/>
            </a:pPr>
            <a:r>
              <a:rPr lang="en-GB" sz="2000" b="0" i="0" u="none" strike="noStrike" cap="none">
                <a:solidFill>
                  <a:srgbClr val="5B5B5B"/>
                </a:solidFill>
                <a:latin typeface="Arial"/>
                <a:ea typeface="Arial"/>
                <a:cs typeface="Arial"/>
                <a:sym typeface="Arial"/>
              </a:rPr>
              <a:t>Please download and install the Slido app on all computers you use</a:t>
            </a:r>
            <a:endParaRPr/>
          </a:p>
        </p:txBody>
      </p:sp>
      <p:pic>
        <p:nvPicPr>
          <p:cNvPr id="508" name="Google Shape;508;p8"/>
          <p:cNvPicPr preferRelativeResize="0"/>
          <p:nvPr/>
        </p:nvPicPr>
        <p:blipFill rotWithShape="1">
          <a:blip r:embed="rId3">
            <a:alphaModFix/>
          </a:blip>
          <a:srcRect/>
          <a:stretch/>
        </p:blipFill>
        <p:spPr>
          <a:xfrm>
            <a:off x="10826048" y="577634"/>
            <a:ext cx="597332" cy="597332"/>
          </a:xfrm>
          <a:prstGeom prst="rect">
            <a:avLst/>
          </a:prstGeom>
          <a:noFill/>
          <a:ln>
            <a:noFill/>
          </a:ln>
        </p:spPr>
      </p:pic>
      <p:pic>
        <p:nvPicPr>
          <p:cNvPr id="509" name="Google Shape;509;p8"/>
          <p:cNvPicPr preferRelativeResize="0"/>
          <p:nvPr/>
        </p:nvPicPr>
        <p:blipFill rotWithShape="1">
          <a:blip r:embed="rId4">
            <a:alphaModFix/>
          </a:blip>
          <a:srcRect/>
          <a:stretch/>
        </p:blipFill>
        <p:spPr>
          <a:xfrm>
            <a:off x="3901440" y="617220"/>
            <a:ext cx="1036320" cy="518160"/>
          </a:xfrm>
          <a:prstGeom prst="rect">
            <a:avLst/>
          </a:prstGeom>
          <a:noFill/>
          <a:ln>
            <a:noFill/>
          </a:ln>
        </p:spPr>
      </p:pic>
      <p:pic>
        <p:nvPicPr>
          <p:cNvPr id="510" name="Google Shape;510;p8"/>
          <p:cNvPicPr preferRelativeResize="0"/>
          <p:nvPr/>
        </p:nvPicPr>
        <p:blipFill rotWithShape="1">
          <a:blip r:embed="rId5">
            <a:alphaModFix/>
          </a:blip>
          <a:srcRect/>
          <a:stretch/>
        </p:blipFill>
        <p:spPr>
          <a:xfrm>
            <a:off x="1158240" y="2270760"/>
            <a:ext cx="2316480" cy="2316480"/>
          </a:xfrm>
          <a:prstGeom prst="rect">
            <a:avLst/>
          </a:prstGeom>
          <a:noFill/>
          <a:ln>
            <a:noFill/>
          </a:ln>
        </p:spPr>
      </p:pic>
      <p:sp>
        <p:nvSpPr>
          <p:cNvPr id="511" name="Google Shape;511;p8"/>
          <p:cNvSpPr/>
          <p:nvPr/>
        </p:nvSpPr>
        <p:spPr>
          <a:xfrm>
            <a:off x="3901440" y="2571750"/>
            <a:ext cx="7315199" cy="1714500"/>
          </a:xfrm>
          <a:prstGeom prst="rect">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4000" b="1" i="0" u="none" strike="noStrike" cap="none">
                <a:solidFill>
                  <a:srgbClr val="5B5B5B"/>
                </a:solidFill>
                <a:latin typeface="Arial"/>
                <a:ea typeface="Arial"/>
                <a:cs typeface="Arial"/>
                <a:sym typeface="Arial"/>
              </a:rPr>
              <a:t>Who should the capacity-building efforts target</a:t>
            </a:r>
            <a:endParaRPr/>
          </a:p>
        </p:txBody>
      </p:sp>
      <p:sp>
        <p:nvSpPr>
          <p:cNvPr id="512" name="Google Shape;512;p8"/>
          <p:cNvSpPr/>
          <p:nvPr/>
        </p:nvSpPr>
        <p:spPr>
          <a:xfrm>
            <a:off x="3901440" y="6032500"/>
            <a:ext cx="7315199" cy="518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GB" sz="2200" b="1" i="0" u="none" strike="noStrike" cap="none">
                <a:solidFill>
                  <a:srgbClr val="5B5B5B"/>
                </a:solidFill>
                <a:latin typeface="Arial"/>
                <a:ea typeface="Arial"/>
                <a:cs typeface="Arial"/>
                <a:sym typeface="Arial"/>
              </a:rPr>
              <a:t>ⓘ</a:t>
            </a:r>
            <a:r>
              <a:rPr lang="en-GB" sz="2000" b="0" i="0" u="none" strike="noStrike" cap="none">
                <a:solidFill>
                  <a:srgbClr val="5B5B5B"/>
                </a:solidFill>
                <a:latin typeface="Arial"/>
                <a:ea typeface="Arial"/>
                <a:cs typeface="Arial"/>
                <a:sym typeface="Arial"/>
              </a:rPr>
              <a:t> Start presenting to display the poll results on this slide.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1ba086b9cc_0_1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Summary of previous Q/A sessions </a:t>
            </a:r>
            <a:endParaRPr/>
          </a:p>
        </p:txBody>
      </p:sp>
      <p:sp>
        <p:nvSpPr>
          <p:cNvPr id="126" name="Google Shape;126;g31ba086b9cc_0_10"/>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GB" b="1"/>
              <a:t>Will there be a record of the changes made on a qualification?</a:t>
            </a:r>
            <a:endParaRPr b="1"/>
          </a:p>
          <a:p>
            <a:pPr marL="914400" lvl="1" indent="-342900" algn="l" rtl="0">
              <a:lnSpc>
                <a:spcPct val="115000"/>
              </a:lnSpc>
              <a:spcBef>
                <a:spcPts val="0"/>
              </a:spcBef>
              <a:spcAft>
                <a:spcPts val="0"/>
              </a:spcAft>
              <a:buSzPts val="1800"/>
              <a:buChar char="○"/>
            </a:pPr>
            <a:r>
              <a:rPr lang="en-GB"/>
              <a:t>This feature is not in scope of this version of the system</a:t>
            </a:r>
            <a:endParaRPr/>
          </a:p>
          <a:p>
            <a:pPr marL="914400" lvl="1" indent="-342900" algn="l" rtl="0">
              <a:lnSpc>
                <a:spcPct val="115000"/>
              </a:lnSpc>
              <a:spcBef>
                <a:spcPts val="0"/>
              </a:spcBef>
              <a:spcAft>
                <a:spcPts val="0"/>
              </a:spcAft>
              <a:buSzPts val="1800"/>
              <a:buChar char="○"/>
            </a:pPr>
            <a:r>
              <a:rPr lang="en-GB"/>
              <a:t>It will be included in the project backlog </a:t>
            </a:r>
            <a:endParaRPr/>
          </a:p>
          <a:p>
            <a:pPr marL="457200" lvl="0" indent="0" algn="l" rtl="0">
              <a:lnSpc>
                <a:spcPct val="115000"/>
              </a:lnSpc>
              <a:spcBef>
                <a:spcPts val="1000"/>
              </a:spcBef>
              <a:spcAft>
                <a:spcPts val="0"/>
              </a:spcAft>
              <a:buSzPts val="1800"/>
              <a:buNone/>
            </a:pPr>
            <a:endParaRPr/>
          </a:p>
          <a:p>
            <a:pPr marL="457200" lvl="0" indent="-342900" algn="l" rtl="0">
              <a:lnSpc>
                <a:spcPct val="115000"/>
              </a:lnSpc>
              <a:spcBef>
                <a:spcPts val="1000"/>
              </a:spcBef>
              <a:spcAft>
                <a:spcPts val="0"/>
              </a:spcAft>
              <a:buSzPts val="1800"/>
              <a:buChar char="●"/>
            </a:pPr>
            <a:r>
              <a:rPr lang="en-GB" b="1"/>
              <a:t>How will the integration with external systems be handled?</a:t>
            </a:r>
            <a:endParaRPr b="1"/>
          </a:p>
          <a:p>
            <a:pPr marL="914400" lvl="1" indent="-342900" algn="l" rtl="0">
              <a:lnSpc>
                <a:spcPct val="115000"/>
              </a:lnSpc>
              <a:spcBef>
                <a:spcPts val="0"/>
              </a:spcBef>
              <a:spcAft>
                <a:spcPts val="0"/>
              </a:spcAft>
              <a:buSzPts val="1800"/>
              <a:buChar char="○"/>
            </a:pPr>
            <a:r>
              <a:rPr lang="en-GB"/>
              <a:t>Specific use cases to be defined</a:t>
            </a:r>
            <a:endParaRPr/>
          </a:p>
          <a:p>
            <a:pPr marL="914400" lvl="1" indent="-342900" algn="l" rtl="0">
              <a:lnSpc>
                <a:spcPct val="115000"/>
              </a:lnSpc>
              <a:spcBef>
                <a:spcPts val="0"/>
              </a:spcBef>
              <a:spcAft>
                <a:spcPts val="0"/>
              </a:spcAft>
              <a:buSzPts val="1800"/>
              <a:buChar char="○"/>
            </a:pPr>
            <a:r>
              <a:rPr lang="en-GB"/>
              <a:t>“Reference ID” mapping national identifier to a qualification</a:t>
            </a:r>
            <a:endParaRPr/>
          </a:p>
        </p:txBody>
      </p:sp>
      <p:sp>
        <p:nvSpPr>
          <p:cNvPr id="127" name="Google Shape;127;g31ba086b9cc_0_1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1bb19f1826_0_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Summary of previous Q/A sessions </a:t>
            </a:r>
            <a:endParaRPr/>
          </a:p>
        </p:txBody>
      </p:sp>
      <p:sp>
        <p:nvSpPr>
          <p:cNvPr id="134" name="Google Shape;134;g31bb19f1826_0_0"/>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GB" b="1"/>
              <a:t>How can we add information about the “</a:t>
            </a:r>
            <a:r>
              <a:rPr lang="en-GB" b="1" u="sng"/>
              <a:t>type</a:t>
            </a:r>
            <a:r>
              <a:rPr lang="en-GB" b="1"/>
              <a:t>” (full/partial/micro-credential) and the “</a:t>
            </a:r>
            <a:r>
              <a:rPr lang="en-GB" b="1" u="sng"/>
              <a:t>assessment criteria</a:t>
            </a:r>
            <a:r>
              <a:rPr lang="en-GB" b="1"/>
              <a:t>” of a qualification?</a:t>
            </a:r>
            <a:endParaRPr b="1"/>
          </a:p>
          <a:p>
            <a:pPr marL="914400" lvl="1" indent="-342900" algn="l" rtl="0">
              <a:lnSpc>
                <a:spcPct val="115000"/>
              </a:lnSpc>
              <a:spcBef>
                <a:spcPts val="0"/>
              </a:spcBef>
              <a:spcAft>
                <a:spcPts val="0"/>
              </a:spcAft>
              <a:buSzPts val="1800"/>
              <a:buChar char="○"/>
            </a:pPr>
            <a:r>
              <a:rPr lang="en-GB"/>
              <a:t>Additional fields will need to be added in the UI for these values</a:t>
            </a:r>
            <a:endParaRPr/>
          </a:p>
          <a:p>
            <a:pPr marL="914400" lvl="1" indent="-342900" algn="l" rtl="0">
              <a:lnSpc>
                <a:spcPct val="115000"/>
              </a:lnSpc>
              <a:spcBef>
                <a:spcPts val="0"/>
              </a:spcBef>
              <a:spcAft>
                <a:spcPts val="0"/>
              </a:spcAft>
              <a:buSzPts val="1800"/>
              <a:buChar char="○"/>
            </a:pPr>
            <a:r>
              <a:rPr lang="en-GB"/>
              <a:t>The data model will need to be updated in that perspective</a:t>
            </a:r>
            <a:endParaRPr/>
          </a:p>
          <a:p>
            <a:pPr marL="914400" lvl="1" indent="-342900" algn="l" rtl="0">
              <a:lnSpc>
                <a:spcPct val="115000"/>
              </a:lnSpc>
              <a:spcBef>
                <a:spcPts val="0"/>
              </a:spcBef>
              <a:spcAft>
                <a:spcPts val="0"/>
              </a:spcAft>
              <a:buSzPts val="1800"/>
              <a:buChar char="○"/>
            </a:pPr>
            <a:r>
              <a:rPr lang="en-GB"/>
              <a:t>These features were added in the project backlog</a:t>
            </a:r>
            <a:endParaRPr/>
          </a:p>
        </p:txBody>
      </p:sp>
      <p:sp>
        <p:nvSpPr>
          <p:cNvPr id="135" name="Google Shape;135;g31bb19f1826_0_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1b4d2d2706_0_72"/>
          <p:cNvSpPr txBox="1">
            <a:spLocks noGrp="1"/>
          </p:cNvSpPr>
          <p:nvPr>
            <p:ph type="title"/>
          </p:nvPr>
        </p:nvSpPr>
        <p:spPr>
          <a:xfrm>
            <a:off x="359999" y="615429"/>
            <a:ext cx="11467800" cy="1844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Nunito Sans ExtraBold"/>
              <a:buNone/>
            </a:pPr>
            <a:r>
              <a:rPr lang="en-GB"/>
              <a:t>Centralized</a:t>
            </a:r>
            <a:br>
              <a:rPr lang="en-GB"/>
            </a:br>
            <a:r>
              <a:rPr lang="en-GB"/>
              <a:t>System</a:t>
            </a:r>
            <a:br>
              <a:rPr lang="en-GB"/>
            </a:br>
            <a:r>
              <a:rPr lang="en-GB"/>
              <a:t>Architecture</a:t>
            </a:r>
            <a:endParaRPr/>
          </a:p>
        </p:txBody>
      </p:sp>
      <p:sp>
        <p:nvSpPr>
          <p:cNvPr id="141" name="Google Shape;141;g31b4d2d2706_0_72"/>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7</a:t>
            </a:fld>
            <a:endParaRPr/>
          </a:p>
        </p:txBody>
      </p:sp>
      <p:pic>
        <p:nvPicPr>
          <p:cNvPr id="142" name="Google Shape;142;g31b4d2d2706_0_72" descr="A diagram of a software system&#10;&#10;Description automatically generated"/>
          <p:cNvPicPr preferRelativeResize="0"/>
          <p:nvPr/>
        </p:nvPicPr>
        <p:blipFill rotWithShape="1">
          <a:blip r:embed="rId3">
            <a:alphaModFix/>
          </a:blip>
          <a:srcRect/>
          <a:stretch/>
        </p:blipFill>
        <p:spPr>
          <a:xfrm>
            <a:off x="3495461" y="532293"/>
            <a:ext cx="8620125" cy="5467350"/>
          </a:xfrm>
          <a:prstGeom prst="rect">
            <a:avLst/>
          </a:prstGeom>
          <a:noFill/>
          <a:ln>
            <a:noFill/>
          </a:ln>
        </p:spPr>
      </p:pic>
      <p:sp>
        <p:nvSpPr>
          <p:cNvPr id="143" name="Google Shape;143;g31b4d2d2706_0_72"/>
          <p:cNvSpPr txBox="1"/>
          <p:nvPr/>
        </p:nvSpPr>
        <p:spPr>
          <a:xfrm>
            <a:off x="8495272" y="797011"/>
            <a:ext cx="2526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27B427"/>
                </a:solidFill>
                <a:latin typeface="Arial"/>
                <a:ea typeface="Arial"/>
                <a:cs typeface="Arial"/>
                <a:sym typeface="Arial"/>
              </a:rPr>
              <a:t>Manage: Virtual Space Administrator</a:t>
            </a:r>
            <a:endParaRPr sz="1400" b="0" i="0" u="none" strike="noStrike" cap="none">
              <a:solidFill>
                <a:srgbClr val="000000"/>
              </a:solidFill>
              <a:latin typeface="Arial"/>
              <a:ea typeface="Arial"/>
              <a:cs typeface="Arial"/>
              <a:sym typeface="Arial"/>
            </a:endParaRPr>
          </a:p>
        </p:txBody>
      </p:sp>
      <p:sp>
        <p:nvSpPr>
          <p:cNvPr id="144" name="Google Shape;144;g31b4d2d2706_0_72"/>
          <p:cNvSpPr txBox="1"/>
          <p:nvPr/>
        </p:nvSpPr>
        <p:spPr>
          <a:xfrm>
            <a:off x="8258432" y="5682049"/>
            <a:ext cx="2526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89CF1"/>
                </a:solidFill>
                <a:latin typeface="Arial"/>
                <a:ea typeface="Arial"/>
                <a:cs typeface="Arial"/>
                <a:sym typeface="Arial"/>
              </a:rPr>
              <a:t>Manage: Administrator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1b4d2d2706_0_8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Nunito Sans ExtraBold"/>
              <a:buNone/>
            </a:pPr>
            <a:r>
              <a:rPr lang="en-GB"/>
              <a:t>Sections of User Interface</a:t>
            </a:r>
            <a:endParaRPr/>
          </a:p>
        </p:txBody>
      </p:sp>
      <p:sp>
        <p:nvSpPr>
          <p:cNvPr id="150" name="Google Shape;150;g31b4d2d2706_0_80"/>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b="1"/>
              <a:t>Curator user interface: </a:t>
            </a:r>
            <a:r>
              <a:rPr lang="en-GB"/>
              <a:t>Provides an interface for curating and editing individual qualifications directly within visual forms.</a:t>
            </a:r>
            <a:endParaRPr/>
          </a:p>
          <a:p>
            <a:pPr marL="228600" lvl="0" indent="-228600" algn="l" rtl="0">
              <a:lnSpc>
                <a:spcPct val="90000"/>
              </a:lnSpc>
              <a:spcBef>
                <a:spcPts val="1000"/>
              </a:spcBef>
              <a:spcAft>
                <a:spcPts val="0"/>
              </a:spcAft>
              <a:buClr>
                <a:schemeClr val="dk1"/>
              </a:buClr>
              <a:buSzPts val="2800"/>
              <a:buChar char="•"/>
            </a:pPr>
            <a:r>
              <a:rPr lang="en-GB" b="1"/>
              <a:t>General Public user interface: </a:t>
            </a:r>
            <a:r>
              <a:rPr lang="en-GB"/>
              <a:t>Enables the general public to view and explore qualifications.</a:t>
            </a:r>
            <a:endParaRPr/>
          </a:p>
          <a:p>
            <a:pPr marL="228600" lvl="0" indent="-228600" algn="l" rtl="0">
              <a:lnSpc>
                <a:spcPct val="90000"/>
              </a:lnSpc>
              <a:spcBef>
                <a:spcPts val="1000"/>
              </a:spcBef>
              <a:spcAft>
                <a:spcPts val="0"/>
              </a:spcAft>
              <a:buClr>
                <a:schemeClr val="dk1"/>
              </a:buClr>
              <a:buSzPts val="2800"/>
              <a:buChar char="•"/>
            </a:pPr>
            <a:r>
              <a:rPr lang="en-GB" b="1"/>
              <a:t>Import Service user interface: </a:t>
            </a:r>
            <a:r>
              <a:rPr lang="en-GB"/>
              <a:t>Facilitates the bulk import of qualifications from existing databases.</a:t>
            </a:r>
            <a:endParaRPr/>
          </a:p>
        </p:txBody>
      </p:sp>
      <p:sp>
        <p:nvSpPr>
          <p:cNvPr id="151" name="Google Shape;151;g31b4d2d2706_0_8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1b4d2d2706_0_86"/>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Nunito Sans ExtraBold"/>
              <a:buNone/>
            </a:pPr>
            <a:r>
              <a:rPr lang="en-GB"/>
              <a:t>Today’s showcase</a:t>
            </a:r>
            <a:endParaRPr/>
          </a:p>
        </p:txBody>
      </p:sp>
      <p:sp>
        <p:nvSpPr>
          <p:cNvPr id="157" name="Google Shape;157;g31b4d2d2706_0_86"/>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b="1"/>
              <a:t>Curator user interface: </a:t>
            </a:r>
            <a:r>
              <a:rPr lang="en-GB"/>
              <a:t>Provides an interface for curating and editing individual qualifications directly within visual forms.</a:t>
            </a:r>
            <a:endParaRPr/>
          </a:p>
          <a:p>
            <a:pPr marL="228600" lvl="0" indent="-228600" algn="l" rtl="0">
              <a:lnSpc>
                <a:spcPct val="90000"/>
              </a:lnSpc>
              <a:spcBef>
                <a:spcPts val="1000"/>
              </a:spcBef>
              <a:spcAft>
                <a:spcPts val="0"/>
              </a:spcAft>
              <a:buSzPts val="2800"/>
              <a:buChar char="•"/>
            </a:pPr>
            <a:r>
              <a:rPr lang="en-GB" b="1"/>
              <a:t>General Public user interface: </a:t>
            </a:r>
            <a:r>
              <a:rPr lang="en-GB"/>
              <a:t>Enables the general public to view and explore qualifications.</a:t>
            </a:r>
            <a:endParaRPr/>
          </a:p>
          <a:p>
            <a:pPr marL="228600" lvl="0" indent="-228600" algn="l" rtl="0">
              <a:lnSpc>
                <a:spcPct val="90000"/>
              </a:lnSpc>
              <a:spcBef>
                <a:spcPts val="1000"/>
              </a:spcBef>
              <a:spcAft>
                <a:spcPts val="0"/>
              </a:spcAft>
              <a:buClr>
                <a:schemeClr val="dk1"/>
              </a:buClr>
              <a:buSzPts val="2800"/>
              <a:buChar char="•"/>
            </a:pPr>
            <a:r>
              <a:rPr lang="en-GB" b="1">
                <a:solidFill>
                  <a:srgbClr val="C2CECE"/>
                </a:solidFill>
              </a:rPr>
              <a:t>Import Service user interface: </a:t>
            </a:r>
            <a:r>
              <a:rPr lang="en-GB">
                <a:solidFill>
                  <a:srgbClr val="C2CECE"/>
                </a:solidFill>
              </a:rPr>
              <a:t>Facilitates the bulk import of qualifications from existing databases.</a:t>
            </a:r>
            <a:endParaRPr>
              <a:solidFill>
                <a:srgbClr val="C2CECE"/>
              </a:solidFill>
            </a:endParaRPr>
          </a:p>
        </p:txBody>
      </p:sp>
      <p:sp>
        <p:nvSpPr>
          <p:cNvPr id="158" name="Google Shape;158;g31b4d2d2706_0_86"/>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3822</Words>
  <Application>Microsoft Office PowerPoint</Application>
  <PresentationFormat>Widescreen</PresentationFormat>
  <Paragraphs>559</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Nunito Sans ExtraBold</vt:lpstr>
      <vt:lpstr>Nunito Sans Light</vt:lpstr>
      <vt:lpstr>Nunito Sans</vt:lpstr>
      <vt:lpstr>Arial</vt:lpstr>
      <vt:lpstr>Calibri</vt:lpstr>
      <vt:lpstr>Nunito Sans Black</vt:lpstr>
      <vt:lpstr>Roboto</vt:lpstr>
      <vt:lpstr>Times New Roman</vt:lpstr>
      <vt:lpstr>ACQF Powerpoint Template</vt:lpstr>
      <vt:lpstr>PowerPoint Presentation</vt:lpstr>
      <vt:lpstr>PowerPoint Presentation</vt:lpstr>
      <vt:lpstr>Summary of previous Q/A sessions </vt:lpstr>
      <vt:lpstr>Summary of previous Q/A sessions </vt:lpstr>
      <vt:lpstr>Summary of previous Q/A sessions </vt:lpstr>
      <vt:lpstr>Summary of previous Q/A sessions </vt:lpstr>
      <vt:lpstr>Centralized System Architecture</vt:lpstr>
      <vt:lpstr>Sections of User Interface</vt:lpstr>
      <vt:lpstr>Today’s showcase</vt:lpstr>
      <vt:lpstr>Today’s showcase</vt:lpstr>
      <vt:lpstr>Today’s showcase</vt:lpstr>
      <vt:lpstr>Mockup showcase</vt:lpstr>
      <vt:lpstr>PowerPoint Presentation</vt:lpstr>
      <vt:lpstr>Key Interoperability Concepts</vt:lpstr>
      <vt:lpstr>Data Mapping and Standardisation</vt:lpstr>
      <vt:lpstr>Technical Interoperability Protocols</vt:lpstr>
      <vt:lpstr>Ensuring Data Accuracy and Security</vt:lpstr>
      <vt:lpstr>Practical Application and Challenges</vt:lpstr>
      <vt:lpstr>PowerPoint Presentation</vt:lpstr>
      <vt:lpstr>General view</vt:lpstr>
      <vt:lpstr>Learning outcomes </vt:lpstr>
      <vt:lpstr>Accreditations</vt:lpstr>
      <vt:lpstr>Credit Point</vt:lpstr>
      <vt:lpstr>Awarding opportunity</vt:lpstr>
      <vt:lpstr>Learning opportunity</vt:lpstr>
      <vt:lpstr>PowerPoint Presentation</vt:lpstr>
      <vt:lpstr>Reminder - Learning Outcome relevance</vt:lpstr>
      <vt:lpstr>Relevance of Learning Outcomes</vt:lpstr>
      <vt:lpstr>QCP Data model - ALM</vt:lpstr>
      <vt:lpstr>QCP Data model - ALM</vt:lpstr>
      <vt:lpstr>Support your education providers</vt:lpstr>
      <vt:lpstr>PowerPoint Presentation</vt:lpstr>
      <vt:lpstr>PowerPoint Presentation</vt:lpstr>
      <vt:lpstr>Key objectives of data quality assurance</vt:lpstr>
      <vt:lpstr>Verification and validation processes</vt:lpstr>
      <vt:lpstr>Practical tips</vt:lpstr>
      <vt:lpstr>Support by the project team</vt:lpstr>
      <vt:lpstr>PowerPoint Presentation</vt:lpstr>
      <vt:lpstr>Development, Testing, and Launching of the ACQF QCP</vt:lpstr>
      <vt:lpstr>Operationalisation and Scaling of the ACQF QCP</vt:lpstr>
      <vt:lpstr>Capacity Development and Advocacy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cp:lastModifiedBy>Thomas Grivegnée</cp:lastModifiedBy>
  <cp:revision>1</cp:revision>
  <dcterms:created xsi:type="dcterms:W3CDTF">2022-04-01T01:06:26Z</dcterms:created>
  <dcterms:modified xsi:type="dcterms:W3CDTF">2024-12-04T10:30:50Z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