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</p:sldIdLst>
  <p:sldSz cy="6858000" cx="12192000"/>
  <p:notesSz cx="6858000" cy="9144000"/>
  <p:embeddedFontLst>
    <p:embeddedFont>
      <p:font typeface="Nunito Sans Light"/>
      <p:regular r:id="rId70"/>
      <p:bold r:id="rId71"/>
      <p:italic r:id="rId72"/>
      <p:boldItalic r:id="rId73"/>
    </p:embeddedFont>
    <p:embeddedFont>
      <p:font typeface="Nunito Sans Black"/>
      <p:bold r:id="rId74"/>
      <p:boldItalic r:id="rId75"/>
    </p:embeddedFont>
    <p:embeddedFont>
      <p:font typeface="Nunito Sans ExtraBold"/>
      <p:bold r:id="rId76"/>
      <p:boldItalic r:id="rId77"/>
    </p:embeddedFont>
    <p:embeddedFont>
      <p:font typeface="Nunito Sans"/>
      <p:regular r:id="rId78"/>
      <p:bold r:id="rId79"/>
      <p:italic r:id="rId80"/>
      <p:boldItalic r:id="rId8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82" roundtripDataSignature="AMtx7miMlZ1S0YlVzP+GvUg/hZ5guz/v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A5F228E-5AB9-49A5-92B3-E99765B7A188}">
  <a:tblStyle styleId="{DA5F228E-5AB9-49A5-92B3-E99765B7A18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NunitoSans-italic.fntdata"/><Relationship Id="rId82" Type="http://customschemas.google.com/relationships/presentationmetadata" Target="metadata"/><Relationship Id="rId81" Type="http://schemas.openxmlformats.org/officeDocument/2006/relationships/font" Target="fonts/NunitoSa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NunitoSansLight-boldItalic.fntdata"/><Relationship Id="rId72" Type="http://schemas.openxmlformats.org/officeDocument/2006/relationships/font" Target="fonts/NunitoSansLight-italic.fntdata"/><Relationship Id="rId31" Type="http://schemas.openxmlformats.org/officeDocument/2006/relationships/slide" Target="slides/slide25.xml"/><Relationship Id="rId75" Type="http://schemas.openxmlformats.org/officeDocument/2006/relationships/font" Target="fonts/NunitoSansBlack-boldItalic.fntdata"/><Relationship Id="rId30" Type="http://schemas.openxmlformats.org/officeDocument/2006/relationships/slide" Target="slides/slide24.xml"/><Relationship Id="rId74" Type="http://schemas.openxmlformats.org/officeDocument/2006/relationships/font" Target="fonts/NunitoSansBlack-bold.fntdata"/><Relationship Id="rId33" Type="http://schemas.openxmlformats.org/officeDocument/2006/relationships/slide" Target="slides/slide27.xml"/><Relationship Id="rId77" Type="http://schemas.openxmlformats.org/officeDocument/2006/relationships/font" Target="fonts/NunitoSansExtraBold-boldItalic.fntdata"/><Relationship Id="rId32" Type="http://schemas.openxmlformats.org/officeDocument/2006/relationships/slide" Target="slides/slide26.xml"/><Relationship Id="rId76" Type="http://schemas.openxmlformats.org/officeDocument/2006/relationships/font" Target="fonts/NunitoSansExtraBold-bold.fntdata"/><Relationship Id="rId35" Type="http://schemas.openxmlformats.org/officeDocument/2006/relationships/slide" Target="slides/slide29.xml"/><Relationship Id="rId79" Type="http://schemas.openxmlformats.org/officeDocument/2006/relationships/font" Target="fonts/NunitoSans-bold.fntdata"/><Relationship Id="rId34" Type="http://schemas.openxmlformats.org/officeDocument/2006/relationships/slide" Target="slides/slide28.xml"/><Relationship Id="rId78" Type="http://schemas.openxmlformats.org/officeDocument/2006/relationships/font" Target="fonts/NunitoSans-regular.fntdata"/><Relationship Id="rId71" Type="http://schemas.openxmlformats.org/officeDocument/2006/relationships/font" Target="fonts/NunitoSansLight-bold.fntdata"/><Relationship Id="rId70" Type="http://schemas.openxmlformats.org/officeDocument/2006/relationships/font" Target="fonts/NunitoSansLight-regular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Automated publication, split to: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Bulk publication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API publication</a:t>
            </a:r>
            <a:endParaRPr/>
          </a:p>
        </p:txBody>
      </p:sp>
      <p:sp>
        <p:nvSpPr>
          <p:cNvPr id="125" name="Google Shape;12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01d24d35c_0_116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g3501d24d35c_0_116:notes"/>
          <p:cNvSpPr/>
          <p:nvPr>
            <p:ph idx="2" type="sldImg"/>
          </p:nvPr>
        </p:nvSpPr>
        <p:spPr>
          <a:xfrm>
            <a:off x="0" y="81280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01d24d35c_0_1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3501d24d35c_0_1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g3501d24d35c_0_1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01d24d35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g3501d24d35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Curator Role:</a:t>
            </a:r>
            <a:br>
              <a:rPr lang="en-GB"/>
            </a:b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Manual data entry or bulk upload.</a:t>
            </a:r>
            <a:br>
              <a:rPr lang="en-GB"/>
            </a:b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Quality assurance, status management, and publication control.</a:t>
            </a:r>
            <a:br>
              <a:rPr lang="en-GB"/>
            </a:b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Automated Processes:</a:t>
            </a:r>
            <a:br>
              <a:rPr lang="en-GB"/>
            </a:b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Import via JSON/JSON-LD following the ACQF Model for Data Exchange.</a:t>
            </a:r>
            <a:br>
              <a:rPr lang="en-GB"/>
            </a:b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API-based integration ensures structured data input at scale​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Toghether they balance trust, control, and efficiency.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g3501d24d35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01d24d35c_1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3501d24d35c_1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g3501d24d35c_1_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0b033d9c3_4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g350b033d9c3_4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24c1b5c27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g3524c1b5c27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g3524c1b5c27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01d24d35c_1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g3501d24d35c_1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g3501d24d35c_1_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4e25a91355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g34e25a91355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In case where both is indicated: to clarify whether the countries have a structured database that could be indeed used for automatic import</a:t>
            </a:r>
            <a:endParaRPr/>
          </a:p>
        </p:txBody>
      </p:sp>
      <p:sp>
        <p:nvSpPr>
          <p:cNvPr id="322" name="Google Shape;322;g34e25a91355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3" name="Google Shape;343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01d24d35c_1_32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0" name="Google Shape;350;g3501d24d35c_1_32:notes"/>
          <p:cNvSpPr/>
          <p:nvPr>
            <p:ph idx="2" type="sldImg"/>
          </p:nvPr>
        </p:nvSpPr>
        <p:spPr>
          <a:xfrm>
            <a:off x="0" y="81280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501d24d35c_1_38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7" name="Google Shape;357;g3501d24d35c_1_38:notes"/>
          <p:cNvSpPr/>
          <p:nvPr>
            <p:ph idx="2" type="sldImg"/>
          </p:nvPr>
        </p:nvSpPr>
        <p:spPr>
          <a:xfrm>
            <a:off x="0" y="81280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01d24d35c_1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g3501d24d35c_1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5" name="Google Shape;365;g3501d24d35c_1_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50b033d9c3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g350b033d9c3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3" name="Google Shape;373;g350b033d9c3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1" name="Google Shape;391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52832a0eed_1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g352832a0eed_1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9" name="Google Shape;399;g352832a0eed_1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501d24d35c_2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g3501d24d35c_2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7" name="Google Shape;407;g3501d24d35c_2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4e25a91355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g34e25a91355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8" name="Google Shape;418;g34e25a91355_0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ba086b9cc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31ba086b9cc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31ba086b9cc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501d24d35c_2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2" name="Google Shape;472;g3501d24d35c_2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3" name="Google Shape;473;g3501d24d35c_2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1" name="Google Shape;491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8" name="Google Shape;4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5" name="Google Shape;505;p3:notes"/>
          <p:cNvSpPr txBox="1"/>
          <p:nvPr>
            <p:ph idx="1"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3:notes"/>
          <p:cNvSpPr txBox="1"/>
          <p:nvPr>
            <p:ph idx="12"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GB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4" name="Google Shape;514;p4:notes"/>
          <p:cNvSpPr txBox="1"/>
          <p:nvPr>
            <p:ph idx="1"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4:notes"/>
          <p:cNvSpPr txBox="1"/>
          <p:nvPr>
            <p:ph idx="12"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GB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3" name="Google Shape;523;p6:notes"/>
          <p:cNvSpPr txBox="1"/>
          <p:nvPr>
            <p:ph idx="1"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6:notes"/>
          <p:cNvSpPr txBox="1"/>
          <p:nvPr>
            <p:ph idx="12"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GB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ed9d0f45c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33ed9d0f45c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g33ed9d0f45c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1" name="Google Shape;53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8" name="Google Shape;538;p12:notes"/>
          <p:cNvSpPr txBox="1"/>
          <p:nvPr>
            <p:ph idx="1"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GB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@startuml</a:t>
            </a:r>
            <a:endParaRPr b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GB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Qualification #LightGreen ##[bold]</a:t>
            </a:r>
            <a:endParaRPr b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GB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LearningOpportunity</a:t>
            </a:r>
            <a:endParaRPr b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GB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LearningOutcome</a:t>
            </a:r>
            <a:endParaRPr b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GB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Accreditation</a:t>
            </a:r>
            <a:endParaRPr b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GB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Organisation</a:t>
            </a:r>
            <a:endParaRPr b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GB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LearningOpportunity --&gt; Qualification : Awarded</a:t>
            </a:r>
            <a:endParaRPr b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GB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LearningOpportunity --&gt; Organisation : Provided by</a:t>
            </a:r>
            <a:endParaRPr b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GB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Qualification --&gt; LearningOutcome : Learning outcome</a:t>
            </a:r>
            <a:endParaRPr b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GB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Qualification --&gt; Accreditation : Accreditation</a:t>
            </a:r>
            <a:endParaRPr b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GB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Accreditation --&gt; Organisation : Accrediting agent, Organisation</a:t>
            </a:r>
            <a:endParaRPr b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GB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@enduml</a:t>
            </a:r>
            <a:endParaRPr b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2:notes"/>
          <p:cNvSpPr txBox="1"/>
          <p:nvPr>
            <p:ph idx="12"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GB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7" name="Google Shape;547;p13:notes"/>
          <p:cNvSpPr txBox="1"/>
          <p:nvPr>
            <p:ph idx="1"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GB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@startuml</a:t>
            </a:r>
            <a:endParaRPr b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GB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Qualification #LightGreen ##[bold]</a:t>
            </a:r>
            <a:endParaRPr b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GB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LearningOpportunity</a:t>
            </a:r>
            <a:endParaRPr b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GB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LearningOutcome</a:t>
            </a:r>
            <a:endParaRPr b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GB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Accreditation</a:t>
            </a:r>
            <a:endParaRPr b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GB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Organisation</a:t>
            </a:r>
            <a:endParaRPr b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GB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LearningOpportunity --&gt; Qualification : Awarded</a:t>
            </a:r>
            <a:endParaRPr b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GB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LearningOpportunity --&gt; Organisation : Provided by</a:t>
            </a:r>
            <a:endParaRPr b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GB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Qualification --&gt; LearningOutcome : Learning outcome</a:t>
            </a:r>
            <a:endParaRPr b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GB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Qualification --&gt; Accreditation : Accreditation</a:t>
            </a:r>
            <a:endParaRPr b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GB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Accreditation --&gt; Organisation : Accrediting agent, Organisation</a:t>
            </a:r>
            <a:endParaRPr b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GB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@enduml</a:t>
            </a:r>
            <a:endParaRPr b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3:notes"/>
          <p:cNvSpPr txBox="1"/>
          <p:nvPr>
            <p:ph idx="12"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GB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0b033d9c3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6" name="Google Shape;556;g350b033d9c3_0_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@startuml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Qualification #LightGreen ##[bold]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LearningOpportunity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LearningOutcome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Accreditation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Organisation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Qualification : Awarded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Organisation : Provided by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LearningOutcome : Learning outcome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Accreditation : Accreditation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Accreditation --&gt; Organisation : Accrediting agent, Organisation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@enduml</a:t>
            </a:r>
            <a:endParaRPr/>
          </a:p>
        </p:txBody>
      </p:sp>
      <p:sp>
        <p:nvSpPr>
          <p:cNvPr id="557" name="Google Shape;557;g350b033d9c3_0_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6" name="Google Shape;566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@startuml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Qualification #LightGreen ##[bold]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LearningOpportunity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LearningOutcome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Accreditation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Organisation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Qualification : Awarded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Organisation : Provided by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LearningOutcome : Learning outcome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Accreditation : Accreditation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Accreditation --&gt; Organisation : Accrediting agent, Organisation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@enduml</a:t>
            </a:r>
            <a:endParaRPr/>
          </a:p>
        </p:txBody>
      </p:sp>
      <p:sp>
        <p:nvSpPr>
          <p:cNvPr id="567" name="Google Shape;567;p5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6" name="Google Shape;576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@startuml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Qualification #LightGreen ##[bold]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LearningOpportunity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LearningOutcome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Accreditation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class Organisation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Qualification : Awarded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LearningOpportunity --&gt; Organisation : Provided by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LearningOutcome : Learning outcome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Qualification --&gt; Accreditation : Accreditation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Accreditation --&gt; Organisation : Accrediting agent, Organisation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@enduml</a:t>
            </a:r>
            <a:endParaRPr/>
          </a:p>
        </p:txBody>
      </p:sp>
      <p:sp>
        <p:nvSpPr>
          <p:cNvPr id="577" name="Google Shape;577;p5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6" name="Google Shape;586;p17:notes"/>
          <p:cNvSpPr txBox="1"/>
          <p:nvPr>
            <p:ph idx="1"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17:notes"/>
          <p:cNvSpPr txBox="1"/>
          <p:nvPr>
            <p:ph idx="12"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GB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4" name="Google Shape;594;p18:notes"/>
          <p:cNvSpPr txBox="1"/>
          <p:nvPr>
            <p:ph idx="1"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18:notes"/>
          <p:cNvSpPr txBox="1"/>
          <p:nvPr>
            <p:ph idx="12"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GB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2" name="Google Shape;602;p19:notes"/>
          <p:cNvSpPr txBox="1"/>
          <p:nvPr>
            <p:ph idx="1"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19:notes"/>
          <p:cNvSpPr txBox="1"/>
          <p:nvPr>
            <p:ph idx="12"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GB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50b033d9c3_4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0" name="Google Shape;610;g350b033d9c3_4_30:notes"/>
          <p:cNvSpPr txBox="1"/>
          <p:nvPr>
            <p:ph idx="1" type="body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g350b033d9c3_4_30:notes"/>
          <p:cNvSpPr txBox="1"/>
          <p:nvPr>
            <p:ph idx="12" type="sldNum"/>
          </p:nvPr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GB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50b033d9c3_4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8" name="Google Shape;618;g350b033d9c3_4_38:notes"/>
          <p:cNvSpPr txBox="1"/>
          <p:nvPr>
            <p:ph idx="1" type="body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g350b033d9c3_4_38:notes"/>
          <p:cNvSpPr txBox="1"/>
          <p:nvPr>
            <p:ph idx="12" type="sldNum"/>
          </p:nvPr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GB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6" name="Google Shape;62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3" name="Google Shape;633;p8:notes"/>
          <p:cNvSpPr txBox="1"/>
          <p:nvPr>
            <p:ph idx="1"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Examples on the documentation portal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Show upload of provided example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Show 2-3 bad examples with broken format and error reporting</a:t>
            </a:r>
            <a:endParaRPr/>
          </a:p>
        </p:txBody>
      </p:sp>
      <p:sp>
        <p:nvSpPr>
          <p:cNvPr id="634" name="Google Shape;634;p8:notes"/>
          <p:cNvSpPr txBox="1"/>
          <p:nvPr>
            <p:ph idx="12"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GB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2" name="Google Shape;64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1a3f76f1a5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2" name="Google Shape;682;g31a3f76f1a5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2d65fa69481_1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9" name="Google Shape;689;g2d65fa69481_1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0" name="Google Shape;690;g2d65fa69481_1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50b033d9c3_4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7" name="Google Shape;697;g350b033d9c3_4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8" name="Google Shape;698;g350b033d9c3_4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34e25a91355_0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5" name="Google Shape;705;g34e25a91355_0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6" name="Google Shape;706;g34e25a91355_0_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34e25a91355_0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3" name="Google Shape;713;g34e25a91355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4" name="Google Shape;714;g34e25a91355_0_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2d65fa69481_1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1" name="Google Shape;721;g2d65fa69481_1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2" name="Google Shape;722;g2d65fa69481_1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9" name="Google Shape;72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0b033d9c3_4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g350b033d9c3_4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01d24d35c_1_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3501d24d35c_1_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g3501d24d35c_1_1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0b033d9c3_4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g350b033d9c3_4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cument start page">
  <p:cSld name="Document start pag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/>
          <p:nvPr/>
        </p:nvSpPr>
        <p:spPr>
          <a:xfrm>
            <a:off x="0" y="4051005"/>
            <a:ext cx="12192000" cy="2806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5"/>
          <p:cNvSpPr/>
          <p:nvPr>
            <p:ph idx="2" type="pic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20" name="Google Shape;2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6000" y="395309"/>
            <a:ext cx="1699192" cy="82402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5"/>
          <p:cNvSpPr txBox="1"/>
          <p:nvPr>
            <p:ph idx="11" type="ftr"/>
          </p:nvPr>
        </p:nvSpPr>
        <p:spPr>
          <a:xfrm>
            <a:off x="6826101" y="1614642"/>
            <a:ext cx="5007933" cy="2106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2" name="Google Shape;22;p25"/>
          <p:cNvCxnSpPr/>
          <p:nvPr/>
        </p:nvCxnSpPr>
        <p:spPr>
          <a:xfrm>
            <a:off x="6551693" y="1573618"/>
            <a:ext cx="0" cy="2147777"/>
          </a:xfrm>
          <a:prstGeom prst="straightConnector1">
            <a:avLst/>
          </a:prstGeom>
          <a:noFill/>
          <a:ln cap="flat" cmpd="sng" w="920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" name="Google Shape;23;p25"/>
          <p:cNvSpPr txBox="1"/>
          <p:nvPr>
            <p:ph idx="1" type="body"/>
          </p:nvPr>
        </p:nvSpPr>
        <p:spPr>
          <a:xfrm>
            <a:off x="6456363" y="4249738"/>
            <a:ext cx="5378450" cy="330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i="0" sz="20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4" name="Google Shape;24;p25"/>
          <p:cNvCxnSpPr/>
          <p:nvPr/>
        </p:nvCxnSpPr>
        <p:spPr>
          <a:xfrm>
            <a:off x="6456000" y="4715931"/>
            <a:ext cx="5378034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" name="Google Shape;25;p25"/>
          <p:cNvSpPr txBox="1"/>
          <p:nvPr>
            <p:ph idx="3" type="body"/>
          </p:nvPr>
        </p:nvSpPr>
        <p:spPr>
          <a:xfrm>
            <a:off x="6454775" y="4910077"/>
            <a:ext cx="5378450" cy="1668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 sz="18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2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type="ctrTitle"/>
          </p:nvPr>
        </p:nvSpPr>
        <p:spPr>
          <a:xfrm>
            <a:off x="360000" y="612565"/>
            <a:ext cx="11470556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Nunito Sans Extra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" type="subTitle"/>
          </p:nvPr>
        </p:nvSpPr>
        <p:spPr>
          <a:xfrm>
            <a:off x="360000" y="3428999"/>
            <a:ext cx="11470556" cy="2656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30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0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1"/>
          <p:cNvSpPr txBox="1"/>
          <p:nvPr>
            <p:ph type="title"/>
          </p:nvPr>
        </p:nvSpPr>
        <p:spPr>
          <a:xfrm>
            <a:off x="360000" y="633497"/>
            <a:ext cx="11478648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Nunito Sans Extra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" type="body"/>
          </p:nvPr>
        </p:nvSpPr>
        <p:spPr>
          <a:xfrm>
            <a:off x="359999" y="4393975"/>
            <a:ext cx="11478647" cy="167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B"/>
              </a:buClr>
              <a:buSzPts val="2400"/>
              <a:buNone/>
              <a:defRPr sz="2400">
                <a:solidFill>
                  <a:srgbClr val="8A8B8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2000"/>
              <a:buNone/>
              <a:defRPr sz="2000">
                <a:solidFill>
                  <a:srgbClr val="8A8B8B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800"/>
              <a:buNone/>
              <a:defRPr sz="1800">
                <a:solidFill>
                  <a:srgbClr val="8A8B8B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9pPr>
          </a:lstStyle>
          <a:p/>
        </p:txBody>
      </p:sp>
      <p:sp>
        <p:nvSpPr>
          <p:cNvPr id="73" name="Google Shape;73;p31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3"/>
          <p:cNvSpPr txBox="1"/>
          <p:nvPr>
            <p:ph type="title"/>
          </p:nvPr>
        </p:nvSpPr>
        <p:spPr>
          <a:xfrm>
            <a:off x="360000" y="624069"/>
            <a:ext cx="11472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" type="body"/>
          </p:nvPr>
        </p:nvSpPr>
        <p:spPr>
          <a:xfrm>
            <a:off x="360000" y="1940107"/>
            <a:ext cx="5637575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33"/>
          <p:cNvSpPr txBox="1"/>
          <p:nvPr>
            <p:ph idx="2" type="body"/>
          </p:nvPr>
        </p:nvSpPr>
        <p:spPr>
          <a:xfrm>
            <a:off x="360000" y="2764019"/>
            <a:ext cx="5637575" cy="3321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3" type="body"/>
          </p:nvPr>
        </p:nvSpPr>
        <p:spPr>
          <a:xfrm>
            <a:off x="6172200" y="1940107"/>
            <a:ext cx="56598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33"/>
          <p:cNvSpPr txBox="1"/>
          <p:nvPr>
            <p:ph idx="4" type="body"/>
          </p:nvPr>
        </p:nvSpPr>
        <p:spPr>
          <a:xfrm>
            <a:off x="6172200" y="2764019"/>
            <a:ext cx="5659800" cy="3321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6"/>
          <p:cNvSpPr txBox="1"/>
          <p:nvPr>
            <p:ph type="title"/>
          </p:nvPr>
        </p:nvSpPr>
        <p:spPr>
          <a:xfrm>
            <a:off x="360000" y="627132"/>
            <a:ext cx="441202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 Sans Extra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6"/>
          <p:cNvSpPr txBox="1"/>
          <p:nvPr>
            <p:ph idx="1" type="body"/>
          </p:nvPr>
        </p:nvSpPr>
        <p:spPr>
          <a:xfrm>
            <a:off x="5183188" y="627133"/>
            <a:ext cx="6648812" cy="5449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6" name="Google Shape;86;p36"/>
          <p:cNvSpPr txBox="1"/>
          <p:nvPr>
            <p:ph idx="2" type="body"/>
          </p:nvPr>
        </p:nvSpPr>
        <p:spPr>
          <a:xfrm>
            <a:off x="360000" y="2227332"/>
            <a:ext cx="4412025" cy="384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7" name="Google Shape;87;p36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6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7"/>
          <p:cNvSpPr txBox="1"/>
          <p:nvPr>
            <p:ph type="title"/>
          </p:nvPr>
        </p:nvSpPr>
        <p:spPr>
          <a:xfrm>
            <a:off x="360000" y="635224"/>
            <a:ext cx="534488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 Sans Extra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7"/>
          <p:cNvSpPr/>
          <p:nvPr>
            <p:ph idx="2" type="pic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37"/>
          <p:cNvSpPr txBox="1"/>
          <p:nvPr>
            <p:ph idx="1" type="body"/>
          </p:nvPr>
        </p:nvSpPr>
        <p:spPr>
          <a:xfrm>
            <a:off x="360000" y="2235423"/>
            <a:ext cx="5344885" cy="3841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3" name="Google Shape;93;p37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7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8"/>
          <p:cNvSpPr txBox="1"/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8"/>
          <p:cNvSpPr txBox="1"/>
          <p:nvPr>
            <p:ph idx="1" type="body"/>
          </p:nvPr>
        </p:nvSpPr>
        <p:spPr>
          <a:xfrm rot="5400000">
            <a:off x="4120270" y="-1631494"/>
            <a:ext cx="3939749" cy="11475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38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8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9"/>
          <p:cNvSpPr txBox="1"/>
          <p:nvPr>
            <p:ph type="title"/>
          </p:nvPr>
        </p:nvSpPr>
        <p:spPr>
          <a:xfrm rot="5400000">
            <a:off x="7824998" y="2071562"/>
            <a:ext cx="5454032" cy="2557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9"/>
          <p:cNvSpPr txBox="1"/>
          <p:nvPr>
            <p:ph idx="1" type="body"/>
          </p:nvPr>
        </p:nvSpPr>
        <p:spPr>
          <a:xfrm rot="5400000">
            <a:off x="2089721" y="-1106633"/>
            <a:ext cx="5454032" cy="8913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39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9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" type="obj">
  <p:cSld name="OBJECT"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01d24d35c_1_45"/>
          <p:cNvSpPr/>
          <p:nvPr/>
        </p:nvSpPr>
        <p:spPr>
          <a:xfrm>
            <a:off x="-24120" y="6775560"/>
            <a:ext cx="12251100" cy="11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g3501d24d35c_1_45"/>
          <p:cNvCxnSpPr/>
          <p:nvPr/>
        </p:nvCxnSpPr>
        <p:spPr>
          <a:xfrm>
            <a:off x="360000" y="6496560"/>
            <a:ext cx="3520200" cy="300"/>
          </a:xfrm>
          <a:prstGeom prst="straightConnector1">
            <a:avLst/>
          </a:prstGeom>
          <a:noFill/>
          <a:ln cap="flat" cmpd="sng" w="19050">
            <a:solidFill>
              <a:srgbClr val="24282A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109" name="Google Shape;109;g3501d24d35c_1_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000" y="183960"/>
            <a:ext cx="1065238" cy="3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3501d24d35c_1_45"/>
          <p:cNvSpPr txBox="1"/>
          <p:nvPr>
            <p:ph type="title"/>
          </p:nvPr>
        </p:nvSpPr>
        <p:spPr>
          <a:xfrm>
            <a:off x="360000" y="615600"/>
            <a:ext cx="114675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g3501d24d35c_1_45"/>
          <p:cNvSpPr txBox="1"/>
          <p:nvPr>
            <p:ph idx="1" type="body"/>
          </p:nvPr>
        </p:nvSpPr>
        <p:spPr>
          <a:xfrm>
            <a:off x="352440" y="2136240"/>
            <a:ext cx="11475000" cy="3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g3501d24d35c_1_45"/>
          <p:cNvSpPr txBox="1"/>
          <p:nvPr>
            <p:ph idx="11" type="ftr"/>
          </p:nvPr>
        </p:nvSpPr>
        <p:spPr>
          <a:xfrm>
            <a:off x="360000" y="6271200"/>
            <a:ext cx="37101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g3501d24d35c_1_45"/>
          <p:cNvSpPr txBox="1"/>
          <p:nvPr>
            <p:ph idx="12" type="sldNum"/>
          </p:nvPr>
        </p:nvSpPr>
        <p:spPr>
          <a:xfrm>
            <a:off x="360000" y="6538320"/>
            <a:ext cx="37098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" type="title">
  <p:cSld name="TITLE"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01d24d35c_1_53"/>
          <p:cNvSpPr/>
          <p:nvPr/>
        </p:nvSpPr>
        <p:spPr>
          <a:xfrm>
            <a:off x="-24120" y="6775560"/>
            <a:ext cx="12251100" cy="11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6" name="Google Shape;116;g3501d24d35c_1_53"/>
          <p:cNvCxnSpPr/>
          <p:nvPr/>
        </p:nvCxnSpPr>
        <p:spPr>
          <a:xfrm>
            <a:off x="360000" y="6496560"/>
            <a:ext cx="3520200" cy="300"/>
          </a:xfrm>
          <a:prstGeom prst="straightConnector1">
            <a:avLst/>
          </a:prstGeom>
          <a:noFill/>
          <a:ln cap="flat" cmpd="sng" w="19050">
            <a:solidFill>
              <a:srgbClr val="24282A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117" name="Google Shape;117;g3501d24d35c_1_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000" y="183960"/>
            <a:ext cx="1065238" cy="3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3501d24d35c_1_53"/>
          <p:cNvSpPr txBox="1"/>
          <p:nvPr>
            <p:ph type="title"/>
          </p:nvPr>
        </p:nvSpPr>
        <p:spPr>
          <a:xfrm>
            <a:off x="360000" y="612720"/>
            <a:ext cx="11470200" cy="238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g3501d24d35c_1_53"/>
          <p:cNvSpPr txBox="1"/>
          <p:nvPr>
            <p:ph idx="11" type="ftr"/>
          </p:nvPr>
        </p:nvSpPr>
        <p:spPr>
          <a:xfrm>
            <a:off x="360000" y="6271200"/>
            <a:ext cx="37101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g3501d24d35c_1_53"/>
          <p:cNvSpPr txBox="1"/>
          <p:nvPr>
            <p:ph idx="12" type="sldNum"/>
          </p:nvPr>
        </p:nvSpPr>
        <p:spPr>
          <a:xfrm>
            <a:off x="360000" y="6538320"/>
            <a:ext cx="37098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g3501d24d35c_1_53"/>
          <p:cNvSpPr txBox="1"/>
          <p:nvPr>
            <p:ph idx="1" type="body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ing">
  <p:cSld name="1_Section Heading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8"/>
          <p:cNvSpPr txBox="1"/>
          <p:nvPr>
            <p:ph idx="1" type="body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b="1" i="0" sz="344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2" type="body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b="1" i="0" sz="66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/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" type="body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6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" type="title">
  <p:cSld name="TITLE"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4"/>
          <p:cNvSpPr/>
          <p:nvPr/>
        </p:nvSpPr>
        <p:spPr>
          <a:xfrm>
            <a:off x="-24120" y="6775560"/>
            <a:ext cx="12251160" cy="115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" name="Google Shape;40;p34"/>
          <p:cNvCxnSpPr/>
          <p:nvPr/>
        </p:nvCxnSpPr>
        <p:spPr>
          <a:xfrm>
            <a:off x="360000" y="6496560"/>
            <a:ext cx="3520080" cy="360"/>
          </a:xfrm>
          <a:prstGeom prst="straightConnector1">
            <a:avLst/>
          </a:prstGeom>
          <a:noFill/>
          <a:ln cap="flat" cmpd="sng" w="19050">
            <a:solidFill>
              <a:srgbClr val="24282A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41" name="Google Shape;41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000" y="183960"/>
            <a:ext cx="1065240" cy="3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4"/>
          <p:cNvSpPr txBox="1"/>
          <p:nvPr>
            <p:ph type="title"/>
          </p:nvPr>
        </p:nvSpPr>
        <p:spPr>
          <a:xfrm>
            <a:off x="360000" y="612720"/>
            <a:ext cx="1147032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4"/>
          <p:cNvSpPr txBox="1"/>
          <p:nvPr>
            <p:ph idx="11" type="ftr"/>
          </p:nvPr>
        </p:nvSpPr>
        <p:spPr>
          <a:xfrm>
            <a:off x="360000" y="6271200"/>
            <a:ext cx="3710160" cy="17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4"/>
          <p:cNvSpPr txBox="1"/>
          <p:nvPr>
            <p:ph idx="12" type="sldNum"/>
          </p:nvPr>
        </p:nvSpPr>
        <p:spPr>
          <a:xfrm>
            <a:off x="360000" y="6538320"/>
            <a:ext cx="3709800" cy="172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45;p3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">
  <p:cSld name="OBJECT_"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/>
          <p:nvPr/>
        </p:nvSpPr>
        <p:spPr>
          <a:xfrm>
            <a:off x="-24120" y="6775560"/>
            <a:ext cx="12251160" cy="115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" name="Google Shape;48;p35"/>
          <p:cNvCxnSpPr/>
          <p:nvPr/>
        </p:nvCxnSpPr>
        <p:spPr>
          <a:xfrm>
            <a:off x="360000" y="6496560"/>
            <a:ext cx="3520080" cy="360"/>
          </a:xfrm>
          <a:prstGeom prst="straightConnector1">
            <a:avLst/>
          </a:prstGeom>
          <a:noFill/>
          <a:ln cap="flat" cmpd="sng" w="19050">
            <a:solidFill>
              <a:srgbClr val="24282A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49" name="Google Shape;49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000" y="183960"/>
            <a:ext cx="1065240" cy="3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5"/>
          <p:cNvSpPr txBox="1"/>
          <p:nvPr>
            <p:ph type="title"/>
          </p:nvPr>
        </p:nvSpPr>
        <p:spPr>
          <a:xfrm>
            <a:off x="360000" y="615600"/>
            <a:ext cx="114674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5"/>
          <p:cNvSpPr txBox="1"/>
          <p:nvPr>
            <p:ph idx="1" type="body"/>
          </p:nvPr>
        </p:nvSpPr>
        <p:spPr>
          <a:xfrm>
            <a:off x="352440" y="2136240"/>
            <a:ext cx="11475000" cy="3939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35"/>
          <p:cNvSpPr txBox="1"/>
          <p:nvPr>
            <p:ph idx="11" type="ftr"/>
          </p:nvPr>
        </p:nvSpPr>
        <p:spPr>
          <a:xfrm>
            <a:off x="360000" y="6271200"/>
            <a:ext cx="3710160" cy="17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5"/>
          <p:cNvSpPr txBox="1"/>
          <p:nvPr>
            <p:ph idx="12" type="sldNum"/>
          </p:nvPr>
        </p:nvSpPr>
        <p:spPr>
          <a:xfrm>
            <a:off x="360000" y="6538320"/>
            <a:ext cx="3709800" cy="172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ubtitle Only">
  <p:cSld name="1_Title Subtitle 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7"/>
          <p:cNvSpPr txBox="1"/>
          <p:nvPr>
            <p:ph type="title"/>
          </p:nvPr>
        </p:nvSpPr>
        <p:spPr>
          <a:xfrm>
            <a:off x="1038225" y="279962"/>
            <a:ext cx="10239375" cy="8175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7"/>
          <p:cNvSpPr txBox="1"/>
          <p:nvPr>
            <p:ph idx="1" type="body"/>
          </p:nvPr>
        </p:nvSpPr>
        <p:spPr>
          <a:xfrm>
            <a:off x="1038225" y="1097523"/>
            <a:ext cx="10239375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ing">
  <p:cSld name="Section Heading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7"/>
          <p:cNvSpPr txBox="1"/>
          <p:nvPr>
            <p:ph idx="1" type="body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b="1" i="0" sz="344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2" type="body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b="1" i="0" sz="66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Heading">
  <p:cSld name="2_Section Heading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9"/>
          <p:cNvSpPr txBox="1"/>
          <p:nvPr>
            <p:ph idx="1" type="body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b="1" i="0" sz="3440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2" type="body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b="1" i="0" sz="66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-24276" y="6775449"/>
            <a:ext cx="12251342" cy="1159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4"/>
          <p:cNvSpPr txBox="1"/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  <a:defRPr b="1" i="0" sz="4400" u="none" cap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" type="body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24"/>
          <p:cNvCxnSpPr/>
          <p:nvPr/>
        </p:nvCxnSpPr>
        <p:spPr>
          <a:xfrm>
            <a:off x="360000" y="6496826"/>
            <a:ext cx="351985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" name="Google Shape;16;p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000" y="183852"/>
            <a:ext cx="1065600" cy="35995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  <p:sldLayoutId id="2147483667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hyperlink" Target="https://www.slido.com/powerpoint-polling?utm_source=powerpoint&amp;utm_medium=placeholder-slide" TargetMode="External"/><Relationship Id="rId5" Type="http://schemas.openxmlformats.org/officeDocument/2006/relationships/image" Target="../media/image21.png"/><Relationship Id="rId6" Type="http://schemas.openxmlformats.org/officeDocument/2006/relationships/hyperlink" Target="https://www.slido.com/support/ppi/how-to-change-the-design" TargetMode="External"/><Relationship Id="rId7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Relationship Id="rId4" Type="http://schemas.openxmlformats.org/officeDocument/2006/relationships/hyperlink" Target="https://www.slido.com/powerpoint-polling?utm_source=powerpoint&amp;utm_medium=placeholder-slide" TargetMode="External"/><Relationship Id="rId5" Type="http://schemas.openxmlformats.org/officeDocument/2006/relationships/image" Target="../media/image21.png"/><Relationship Id="rId6" Type="http://schemas.openxmlformats.org/officeDocument/2006/relationships/hyperlink" Target="https://www.slido.com/support/ppi/how-to-change-the-design" TargetMode="External"/><Relationship Id="rId7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Relationship Id="rId4" Type="http://schemas.openxmlformats.org/officeDocument/2006/relationships/hyperlink" Target="https://www.slido.com/powerpoint-polling?utm_source=powerpoint&amp;utm_medium=placeholder-slide" TargetMode="External"/><Relationship Id="rId5" Type="http://schemas.openxmlformats.org/officeDocument/2006/relationships/image" Target="../media/image21.png"/><Relationship Id="rId6" Type="http://schemas.openxmlformats.org/officeDocument/2006/relationships/hyperlink" Target="https://www.slido.com/support/ppi/how-to-change-the-design" TargetMode="External"/><Relationship Id="rId7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57.xml"/><Relationship Id="rId10" Type="http://schemas.openxmlformats.org/officeDocument/2006/relationships/image" Target="../media/image4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6.xml"/><Relationship Id="rId4" Type="http://schemas.openxmlformats.org/officeDocument/2006/relationships/image" Target="../media/image2.png"/><Relationship Id="rId9" Type="http://schemas.openxmlformats.org/officeDocument/2006/relationships/slide" Target="/ppt/slides/slide35.xml"/><Relationship Id="rId5" Type="http://schemas.openxmlformats.org/officeDocument/2006/relationships/slide" Target="/ppt/slides/slide19.xml"/><Relationship Id="rId6" Type="http://schemas.openxmlformats.org/officeDocument/2006/relationships/image" Target="../media/image3.png"/><Relationship Id="rId7" Type="http://schemas.openxmlformats.org/officeDocument/2006/relationships/slide" Target="/ppt/slides/slide25.xml"/><Relationship Id="rId8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Relationship Id="rId4" Type="http://schemas.openxmlformats.org/officeDocument/2006/relationships/hyperlink" Target="https://www.slido.com/powerpoint-polling?utm_source=powerpoint&amp;utm_medium=placeholder-slide" TargetMode="External"/><Relationship Id="rId5" Type="http://schemas.openxmlformats.org/officeDocument/2006/relationships/image" Target="../media/image21.png"/><Relationship Id="rId6" Type="http://schemas.openxmlformats.org/officeDocument/2006/relationships/hyperlink" Target="https://www.slido.com/support/ppi/how-to-change-the-design" TargetMode="External"/><Relationship Id="rId7" Type="http://schemas.openxmlformats.org/officeDocument/2006/relationships/image" Target="../media/image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Relationship Id="rId4" Type="http://schemas.openxmlformats.org/officeDocument/2006/relationships/hyperlink" Target="https://www.slido.com/powerpoint-polling?utm_source=powerpoint&amp;utm_medium=placeholder-slide" TargetMode="External"/><Relationship Id="rId5" Type="http://schemas.openxmlformats.org/officeDocument/2006/relationships/image" Target="../media/image21.png"/><Relationship Id="rId6" Type="http://schemas.openxmlformats.org/officeDocument/2006/relationships/hyperlink" Target="https://www.slido.com/support/ppi/how-to-change-the-design" TargetMode="External"/><Relationship Id="rId7" Type="http://schemas.openxmlformats.org/officeDocument/2006/relationships/image" Target="../media/image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Relationship Id="rId4" Type="http://schemas.openxmlformats.org/officeDocument/2006/relationships/hyperlink" Target="https://www.slido.com/powerpoint-polling?utm_source=powerpoint&amp;utm_medium=placeholder-slide" TargetMode="External"/><Relationship Id="rId5" Type="http://schemas.openxmlformats.org/officeDocument/2006/relationships/image" Target="../media/image21.png"/><Relationship Id="rId6" Type="http://schemas.openxmlformats.org/officeDocument/2006/relationships/hyperlink" Target="https://www.slido.com/support/ppi/how-to-change-the-design" TargetMode="External"/><Relationship Id="rId7" Type="http://schemas.openxmlformats.org/officeDocument/2006/relationships/image" Target="../media/image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png"/><Relationship Id="rId4" Type="http://schemas.openxmlformats.org/officeDocument/2006/relationships/hyperlink" Target="https://www.slido.com/powerpoint-polling?utm_source=powerpoint&amp;utm_medium=placeholder-slide" TargetMode="External"/><Relationship Id="rId5" Type="http://schemas.openxmlformats.org/officeDocument/2006/relationships/image" Target="../media/image21.png"/><Relationship Id="rId6" Type="http://schemas.openxmlformats.org/officeDocument/2006/relationships/hyperlink" Target="https://www.slido.com/support/ppi/how-to-change-the-design" TargetMode="External"/><Relationship Id="rId7" Type="http://schemas.openxmlformats.org/officeDocument/2006/relationships/image" Target="../media/image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data.acqf-qcp.africa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0" Type="http://schemas.openxmlformats.org/officeDocument/2006/relationships/hyperlink" Target="http://data.europa.eu/snb/isced-f/0110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Relationship Id="rId3" Type="http://schemas.openxmlformats.org/officeDocument/2006/relationships/hyperlink" Target="http://data.europa.eu/snb/accreditation/003293d2ce" TargetMode="External"/><Relationship Id="rId4" Type="http://schemas.openxmlformats.org/officeDocument/2006/relationships/hyperlink" Target="https://data.acqf-qcp.africa/model/creditpoint-framework/resource/acts" TargetMode="External"/><Relationship Id="rId9" Type="http://schemas.openxmlformats.org/officeDocument/2006/relationships/hyperlink" Target="https://data.acqf-qcp.africa/model/acqf-levels/resource/level-1" TargetMode="External"/><Relationship Id="rId5" Type="http://schemas.openxmlformats.org/officeDocument/2006/relationships/hyperlink" Target="http://data.europa.eu/esco/occupation/25206eaa-04da-4fd6-bac7-173d7eb142dc" TargetMode="External"/><Relationship Id="rId6" Type="http://schemas.openxmlformats.org/officeDocument/2006/relationships/hyperlink" Target="http://publications.europa.eu/resource/authority/language/POR" TargetMode="External"/><Relationship Id="rId7" Type="http://schemas.openxmlformats.org/officeDocument/2006/relationships/hyperlink" Target="http://data.europa.eu/esco/skill/c7bb240e-4e08-47d2-a4ed-b85185773d3a" TargetMode="External"/><Relationship Id="rId8" Type="http://schemas.openxmlformats.org/officeDocument/2006/relationships/hyperlink" Target="http://publications.europa.eu/resource/authority/country/MUS" TargetMode="Externa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hyperlink" Target="https://www.slido.com/powerpoint-polling?utm_source=powerpoint&amp;utm_medium=placeholder-slide" TargetMode="External"/><Relationship Id="rId5" Type="http://schemas.openxmlformats.org/officeDocument/2006/relationships/image" Target="../media/image21.png"/><Relationship Id="rId6" Type="http://schemas.openxmlformats.org/officeDocument/2006/relationships/hyperlink" Target="https://www.slido.com/support/ppi/how-to-change-the-design" TargetMode="External"/><Relationship Id="rId7" Type="http://schemas.openxmlformats.org/officeDocument/2006/relationships/image" Target="../media/image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4.png"/><Relationship Id="rId4" Type="http://schemas.openxmlformats.org/officeDocument/2006/relationships/hyperlink" Target="https://www.slido.com/powerpoint-polling?utm_source=powerpoint&amp;utm_medium=placeholder-slide" TargetMode="External"/><Relationship Id="rId5" Type="http://schemas.openxmlformats.org/officeDocument/2006/relationships/image" Target="../media/image21.png"/><Relationship Id="rId6" Type="http://schemas.openxmlformats.org/officeDocument/2006/relationships/hyperlink" Target="https://www.slido.com/support/ppi/how-to-change-the-design" TargetMode="External"/><Relationship Id="rId7" Type="http://schemas.openxmlformats.org/officeDocument/2006/relationships/image" Target="../media/image5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4.png"/><Relationship Id="rId4" Type="http://schemas.openxmlformats.org/officeDocument/2006/relationships/hyperlink" Target="https://www.slido.com/powerpoint-polling?utm_source=powerpoint&amp;utm_medium=placeholder-slide" TargetMode="External"/><Relationship Id="rId5" Type="http://schemas.openxmlformats.org/officeDocument/2006/relationships/image" Target="../media/image21.png"/><Relationship Id="rId6" Type="http://schemas.openxmlformats.org/officeDocument/2006/relationships/hyperlink" Target="https://www.slido.com/support/ppi/how-to-change-the-design" TargetMode="External"/><Relationship Id="rId7" Type="http://schemas.openxmlformats.org/officeDocument/2006/relationships/image" Target="../media/image5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4.png"/><Relationship Id="rId4" Type="http://schemas.openxmlformats.org/officeDocument/2006/relationships/hyperlink" Target="https://www.slido.com/powerpoint-polling?utm_source=powerpoint&amp;utm_medium=placeholder-slide" TargetMode="External"/><Relationship Id="rId5" Type="http://schemas.openxmlformats.org/officeDocument/2006/relationships/image" Target="../media/image21.png"/><Relationship Id="rId6" Type="http://schemas.openxmlformats.org/officeDocument/2006/relationships/hyperlink" Target="https://www.slido.com/support/ppi/how-to-change-the-design" TargetMode="External"/><Relationship Id="rId7" Type="http://schemas.openxmlformats.org/officeDocument/2006/relationships/image" Target="../media/image5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hyperlink" Target="mailto:support@acqf-qcp.africa" TargetMode="External"/><Relationship Id="rId4" Type="http://schemas.openxmlformats.org/officeDocument/2006/relationships/hyperlink" Target="https://acqf.africa/qualifications-platform" TargetMode="Externa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lobe with a map on it&#10;&#10;Description automatically generated" id="127" name="Google Shape;127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2500" l="0" r="0" t="1250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28" name="Google Shape;128;p1"/>
          <p:cNvSpPr txBox="1"/>
          <p:nvPr>
            <p:ph idx="11" type="ftr"/>
          </p:nvPr>
        </p:nvSpPr>
        <p:spPr>
          <a:xfrm>
            <a:off x="6839376" y="1570005"/>
            <a:ext cx="51504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800" u="sng">
                <a:solidFill>
                  <a:srgbClr val="C00000"/>
                </a:solidFill>
              </a:rPr>
              <a:t>Onboarding Webinar #4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400"/>
              <a:t>Automated publication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3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9" name="Google Shape;129;p1"/>
          <p:cNvSpPr txBox="1"/>
          <p:nvPr>
            <p:ph idx="1" type="body"/>
          </p:nvPr>
        </p:nvSpPr>
        <p:spPr>
          <a:xfrm>
            <a:off x="6454775" y="4084373"/>
            <a:ext cx="5378450" cy="330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lang="en-GB" sz="1300">
                <a:solidFill>
                  <a:schemeClr val="accent1"/>
                </a:solidFill>
              </a:rPr>
              <a:t>Qualifications and Credentials Platform (QCP) - Contact Persons</a:t>
            </a:r>
            <a:endParaRPr sz="1600"/>
          </a:p>
        </p:txBody>
      </p:sp>
      <p:sp>
        <p:nvSpPr>
          <p:cNvPr id="130" name="Google Shape;130;p1"/>
          <p:cNvSpPr txBox="1"/>
          <p:nvPr>
            <p:ph idx="3" type="body"/>
          </p:nvPr>
        </p:nvSpPr>
        <p:spPr>
          <a:xfrm>
            <a:off x="6454775" y="4910077"/>
            <a:ext cx="5378450" cy="1668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/>
              <a:t>29 April 2025</a:t>
            </a:r>
            <a:endParaRPr/>
          </a:p>
        </p:txBody>
      </p:sp>
      <p:pic>
        <p:nvPicPr>
          <p:cNvPr descr="A close-up of a logo&#10;&#10;Description automatically generated" id="131" name="Google Shape;13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2263" y="268951"/>
            <a:ext cx="3878316" cy="69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25958" y="6035040"/>
            <a:ext cx="3507294" cy="448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01d24d35c_0_116"/>
          <p:cNvSpPr txBox="1"/>
          <p:nvPr>
            <p:ph type="title"/>
          </p:nvPr>
        </p:nvSpPr>
        <p:spPr>
          <a:xfrm>
            <a:off x="360000" y="615600"/>
            <a:ext cx="11467500" cy="18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unito Sans ExtraBold"/>
              <a:buNone/>
            </a:pPr>
            <a:r>
              <a:rPr b="1" lang="en-GB" sz="4400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Centralized</a:t>
            </a:r>
            <a:br>
              <a:rPr lang="en-GB" sz="4400"/>
            </a:br>
            <a:r>
              <a:rPr b="1" lang="en-GB" sz="4400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System</a:t>
            </a:r>
            <a:br>
              <a:rPr lang="en-GB" sz="4400"/>
            </a:br>
            <a:r>
              <a:rPr b="1" lang="en-GB" sz="4400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Architecture</a:t>
            </a:r>
            <a:endParaRPr b="0" sz="4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3501d24d35c_0_116"/>
          <p:cNvSpPr txBox="1"/>
          <p:nvPr>
            <p:ph idx="12" type="sldNum"/>
          </p:nvPr>
        </p:nvSpPr>
        <p:spPr>
          <a:xfrm>
            <a:off x="360000" y="6538320"/>
            <a:ext cx="37101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diagram of a software system&#10;&#10;Description automatically generated" id="234" name="Google Shape;234;g3501d24d35c_0_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5600" y="532440"/>
            <a:ext cx="8619840" cy="546696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3501d24d35c_0_116"/>
          <p:cNvSpPr/>
          <p:nvPr/>
        </p:nvSpPr>
        <p:spPr>
          <a:xfrm>
            <a:off x="8495280" y="797040"/>
            <a:ext cx="25266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27B427"/>
                </a:solidFill>
                <a:latin typeface="Arial"/>
                <a:ea typeface="Arial"/>
                <a:cs typeface="Arial"/>
                <a:sym typeface="Arial"/>
              </a:rPr>
              <a:t>Manage: Virtual Space Administrator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3501d24d35c_0_116"/>
          <p:cNvSpPr/>
          <p:nvPr/>
        </p:nvSpPr>
        <p:spPr>
          <a:xfrm>
            <a:off x="8258400" y="5681880"/>
            <a:ext cx="25266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389CF1"/>
                </a:solidFill>
                <a:latin typeface="Arial"/>
                <a:ea typeface="Arial"/>
                <a:cs typeface="Arial"/>
                <a:sym typeface="Arial"/>
              </a:rPr>
              <a:t>Manage: Administrator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501d24d35c_0_141"/>
          <p:cNvSpPr txBox="1"/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 central platform</a:t>
            </a:r>
            <a:endParaRPr/>
          </a:p>
        </p:txBody>
      </p:sp>
      <p:sp>
        <p:nvSpPr>
          <p:cNvPr id="243" name="Google Shape;243;g3501d24d35c_0_141"/>
          <p:cNvSpPr txBox="1"/>
          <p:nvPr>
            <p:ph idx="1" type="body"/>
          </p:nvPr>
        </p:nvSpPr>
        <p:spPr>
          <a:xfrm>
            <a:off x="352486" y="2136290"/>
            <a:ext cx="11475300" cy="3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b="1" lang="en-GB"/>
              <a:t>Interoperability</a:t>
            </a:r>
            <a:r>
              <a:rPr lang="en-GB"/>
              <a:t>: Seamless exchange across national systems.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b="1" lang="en-GB"/>
              <a:t>Validation</a:t>
            </a:r>
            <a:r>
              <a:rPr lang="en-GB"/>
              <a:t>: Standardised quality checks using a common data model.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b="1" lang="en-GB"/>
              <a:t>Publication</a:t>
            </a:r>
            <a:r>
              <a:rPr lang="en-GB"/>
              <a:t>: Streamlined access for learners, employers, and institutions.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b="1" lang="en-GB"/>
              <a:t>Governance</a:t>
            </a:r>
            <a:r>
              <a:rPr lang="en-GB"/>
              <a:t>: Common rules for quality, access and data protection; mutual trust and policy alignment &amp; harmonisation</a:t>
            </a:r>
            <a:endParaRPr/>
          </a:p>
        </p:txBody>
      </p:sp>
      <p:sp>
        <p:nvSpPr>
          <p:cNvPr id="244" name="Google Shape;244;g3501d24d35c_0_141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01d24d35c_0_0"/>
          <p:cNvSpPr txBox="1"/>
          <p:nvPr>
            <p:ph idx="12" type="sldNum"/>
          </p:nvPr>
        </p:nvSpPr>
        <p:spPr>
          <a:xfrm>
            <a:off x="263285" y="6544458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51" name="Google Shape;251;g3501d24d35c_0_0"/>
          <p:cNvGrpSpPr/>
          <p:nvPr/>
        </p:nvGrpSpPr>
        <p:grpSpPr>
          <a:xfrm>
            <a:off x="219946" y="222155"/>
            <a:ext cx="11751968" cy="5213639"/>
            <a:chOff x="238001" y="435894"/>
            <a:chExt cx="11751968" cy="5213639"/>
          </a:xfrm>
        </p:grpSpPr>
        <p:sp>
          <p:nvSpPr>
            <p:cNvPr id="252" name="Google Shape;252;g3501d24d35c_0_0"/>
            <p:cNvSpPr/>
            <p:nvPr/>
          </p:nvSpPr>
          <p:spPr>
            <a:xfrm>
              <a:off x="238001" y="2559409"/>
              <a:ext cx="1898400" cy="1898400"/>
            </a:xfrm>
            <a:prstGeom prst="ellipse">
              <a:avLst/>
            </a:prstGeom>
            <a:gradFill>
              <a:gsLst>
                <a:gs pos="0">
                  <a:srgbClr val="CD9195"/>
                </a:gs>
                <a:gs pos="50000">
                  <a:srgbClr val="DDBEBF"/>
                </a:gs>
                <a:gs pos="100000">
                  <a:srgbClr val="EDDFE0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t/>
              </a:r>
              <a:endParaRPr b="0" i="0" sz="4800" u="none" cap="none" strike="noStrik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g3501d24d35c_0_0"/>
            <p:cNvSpPr/>
            <p:nvPr/>
          </p:nvSpPr>
          <p:spPr>
            <a:xfrm>
              <a:off x="10091569" y="2475092"/>
              <a:ext cx="1898400" cy="18984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t/>
              </a:r>
              <a:endParaRPr b="0" i="0" sz="4800" u="none" cap="none" strike="noStrik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4" name="Google Shape;254;g3501d24d35c_0_0"/>
            <p:cNvGrpSpPr/>
            <p:nvPr/>
          </p:nvGrpSpPr>
          <p:grpSpPr>
            <a:xfrm>
              <a:off x="629731" y="435894"/>
              <a:ext cx="10839817" cy="5213639"/>
              <a:chOff x="593502" y="486694"/>
              <a:chExt cx="10839817" cy="5213639"/>
            </a:xfrm>
          </p:grpSpPr>
          <p:sp>
            <p:nvSpPr>
              <p:cNvPr id="255" name="Google Shape;255;g3501d24d35c_0_0"/>
              <p:cNvSpPr/>
              <p:nvPr/>
            </p:nvSpPr>
            <p:spPr>
              <a:xfrm>
                <a:off x="593502" y="3279907"/>
                <a:ext cx="1074600" cy="49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8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GB" sz="1800" u="none" cap="none" strike="noStrike">
                    <a:solidFill>
                      <a:srgbClr val="282625"/>
                    </a:solidFill>
                    <a:latin typeface="Arial"/>
                    <a:ea typeface="Arial"/>
                    <a:cs typeface="Arial"/>
                    <a:sym typeface="Arial"/>
                  </a:rPr>
                  <a:t>Data collection</a:t>
                </a:r>
                <a:endParaRPr b="0" i="0" sz="1200" u="none" cap="none" strike="noStrike">
                  <a:solidFill>
                    <a:srgbClr val="2826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g3501d24d35c_0_0"/>
              <p:cNvSpPr/>
              <p:nvPr/>
            </p:nvSpPr>
            <p:spPr>
              <a:xfrm>
                <a:off x="10575919" y="3228619"/>
                <a:ext cx="857400" cy="49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89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GB" sz="1800" u="none" cap="none" strike="noStrike">
                    <a:solidFill>
                      <a:srgbClr val="282625"/>
                    </a:solidFill>
                    <a:latin typeface="Arial"/>
                    <a:ea typeface="Arial"/>
                    <a:cs typeface="Arial"/>
                    <a:sym typeface="Arial"/>
                  </a:rPr>
                  <a:t>Data upload</a:t>
                </a:r>
                <a:endParaRPr b="0" i="0" sz="1200" u="none" cap="none" strike="noStrike">
                  <a:solidFill>
                    <a:srgbClr val="2826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57" name="Google Shape;257;g3501d24d35c_0_0"/>
              <p:cNvGrpSpPr/>
              <p:nvPr/>
            </p:nvGrpSpPr>
            <p:grpSpPr>
              <a:xfrm>
                <a:off x="2263852" y="486694"/>
                <a:ext cx="8051768" cy="3444476"/>
                <a:chOff x="2322742" y="828314"/>
                <a:chExt cx="8051768" cy="3444476"/>
              </a:xfrm>
            </p:grpSpPr>
            <p:grpSp>
              <p:nvGrpSpPr>
                <p:cNvPr id="258" name="Google Shape;258;g3501d24d35c_0_0"/>
                <p:cNvGrpSpPr/>
                <p:nvPr/>
              </p:nvGrpSpPr>
              <p:grpSpPr>
                <a:xfrm>
                  <a:off x="2322742" y="828314"/>
                  <a:ext cx="7357241" cy="3444476"/>
                  <a:chOff x="2328903" y="828313"/>
                  <a:chExt cx="7357241" cy="3444476"/>
                </a:xfrm>
              </p:grpSpPr>
              <p:grpSp>
                <p:nvGrpSpPr>
                  <p:cNvPr id="259" name="Google Shape;259;g3501d24d35c_0_0"/>
                  <p:cNvGrpSpPr/>
                  <p:nvPr/>
                </p:nvGrpSpPr>
                <p:grpSpPr>
                  <a:xfrm>
                    <a:off x="2328903" y="1713432"/>
                    <a:ext cx="7357241" cy="2559357"/>
                    <a:chOff x="4495813" y="2956254"/>
                    <a:chExt cx="6301705" cy="2192169"/>
                  </a:xfrm>
                </p:grpSpPr>
                <p:sp>
                  <p:nvSpPr>
                    <p:cNvPr id="260" name="Google Shape;260;g3501d24d35c_0_0"/>
                    <p:cNvSpPr/>
                    <p:nvPr/>
                  </p:nvSpPr>
                  <p:spPr>
                    <a:xfrm>
                      <a:off x="4495813" y="3205284"/>
                      <a:ext cx="1626209" cy="1071480"/>
                    </a:xfrm>
                    <a:custGeom>
                      <a:rect b="b" l="l" r="r" t="t"/>
                      <a:pathLst>
                        <a:path extrusionOk="0" h="236" w="357">
                          <a:moveTo>
                            <a:pt x="357" y="13"/>
                          </a:moveTo>
                          <a:cubicBezTo>
                            <a:pt x="314" y="0"/>
                            <a:pt x="314" y="0"/>
                            <a:pt x="314" y="0"/>
                          </a:cubicBezTo>
                          <a:cubicBezTo>
                            <a:pt x="317" y="12"/>
                            <a:pt x="317" y="12"/>
                            <a:pt x="317" y="12"/>
                          </a:cubicBezTo>
                          <a:cubicBezTo>
                            <a:pt x="277" y="25"/>
                            <a:pt x="224" y="54"/>
                            <a:pt x="178" y="113"/>
                          </a:cubicBezTo>
                          <a:cubicBezTo>
                            <a:pt x="131" y="174"/>
                            <a:pt x="66" y="213"/>
                            <a:pt x="0" y="220"/>
                          </a:cubicBezTo>
                          <a:cubicBezTo>
                            <a:pt x="1" y="236"/>
                            <a:pt x="1" y="236"/>
                            <a:pt x="1" y="236"/>
                          </a:cubicBezTo>
                          <a:cubicBezTo>
                            <a:pt x="72" y="229"/>
                            <a:pt x="142" y="188"/>
                            <a:pt x="191" y="124"/>
                          </a:cubicBezTo>
                          <a:cubicBezTo>
                            <a:pt x="235" y="68"/>
                            <a:pt x="283" y="41"/>
                            <a:pt x="321" y="29"/>
                          </a:cubicBezTo>
                          <a:cubicBezTo>
                            <a:pt x="324" y="44"/>
                            <a:pt x="324" y="44"/>
                            <a:pt x="324" y="44"/>
                          </a:cubicBezTo>
                          <a:lnTo>
                            <a:pt x="357" y="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CD9195"/>
                        </a:gs>
                        <a:gs pos="50000">
                          <a:srgbClr val="DDBEBF"/>
                        </a:gs>
                        <a:gs pos="100000">
                          <a:srgbClr val="EDDFE0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t" bIns="91425" lIns="182875" spcFirstLastPara="1" rIns="18287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282625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p:txBody>
                </p:sp>
                <p:sp>
                  <p:nvSpPr>
                    <p:cNvPr id="261" name="Google Shape;261;g3501d24d35c_0_0"/>
                    <p:cNvSpPr/>
                    <p:nvPr/>
                  </p:nvSpPr>
                  <p:spPr>
                    <a:xfrm>
                      <a:off x="10128518" y="4468923"/>
                      <a:ext cx="669000" cy="679500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cap="flat" cmpd="sng" w="19050">
                      <a:solidFill>
                        <a:schemeClr val="accent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t" bIns="91425" lIns="182875" spcFirstLastPara="1" rIns="18287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282625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p:txBody>
                </p:sp>
                <p:sp>
                  <p:nvSpPr>
                    <p:cNvPr id="262" name="Google Shape;262;g3501d24d35c_0_0"/>
                    <p:cNvSpPr/>
                    <p:nvPr/>
                  </p:nvSpPr>
                  <p:spPr>
                    <a:xfrm>
                      <a:off x="8411616" y="3366930"/>
                      <a:ext cx="678300" cy="670200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cap="flat" cmpd="sng" w="19050">
                      <a:solidFill>
                        <a:srgbClr val="92D050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t" bIns="91425" lIns="182875" spcFirstLastPara="1" rIns="18287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282625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p:txBody>
                </p:sp>
                <p:sp>
                  <p:nvSpPr>
                    <p:cNvPr id="263" name="Google Shape;263;g3501d24d35c_0_0"/>
                    <p:cNvSpPr/>
                    <p:nvPr/>
                  </p:nvSpPr>
                  <p:spPr>
                    <a:xfrm>
                      <a:off x="6201383" y="2956254"/>
                      <a:ext cx="669000" cy="670200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cap="flat" cmpd="sng" w="19050">
                      <a:solidFill>
                        <a:schemeClr val="accent3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t" bIns="91425" lIns="182875" spcFirstLastPara="1" rIns="18287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282625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p:txBody>
                </p:sp>
              </p:grpSp>
              <p:sp>
                <p:nvSpPr>
                  <p:cNvPr id="264" name="Google Shape;264;g3501d24d35c_0_0"/>
                  <p:cNvSpPr/>
                  <p:nvPr/>
                </p:nvSpPr>
                <p:spPr>
                  <a:xfrm>
                    <a:off x="3733209" y="828313"/>
                    <a:ext cx="2814300" cy="8265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89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3"/>
                      </a:buClr>
                      <a:buSzPts val="1600"/>
                      <a:buFont typeface="Arial"/>
                      <a:buNone/>
                    </a:pPr>
                    <a:r>
                      <a:rPr b="1" i="0" lang="en-GB" sz="1600" u="none" cap="none" strike="noStrike">
                        <a:solidFill>
                          <a:schemeClr val="accent3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rPr>
                      <a:t>Manual data upload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  <a:p>
                    <a:pPr indent="0" lvl="0" marL="0" marR="0" rtl="0" algn="l">
                      <a:lnSpc>
                        <a:spcPct val="89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282625"/>
                      </a:buClr>
                      <a:buSzPts val="1100"/>
                      <a:buFont typeface="Arial"/>
                      <a:buNone/>
                    </a:pPr>
                    <a:r>
                      <a:rPr b="0" i="0" lang="en-GB" sz="1100" u="none" cap="none" strike="noStrike">
                        <a:solidFill>
                          <a:srgbClr val="282625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rPr>
                      <a:t>Ideal for countries without established digital qualification databases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  <a:p>
                    <a:pPr indent="0" lvl="0" marL="0" marR="0" rtl="0" algn="l">
                      <a:lnSpc>
                        <a:spcPct val="89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282625"/>
                      </a:buClr>
                      <a:buSzPts val="1100"/>
                      <a:buFont typeface="Arial"/>
                      <a:buNone/>
                    </a:pPr>
                    <a:r>
                      <a:rPr b="0" i="0" lang="en-GB" sz="1100" u="none" cap="none" strike="noStrike">
                        <a:solidFill>
                          <a:srgbClr val="282625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rPr>
                      <a:t>Supports those with only document storage (e.g. PDFs)</a:t>
                    </a:r>
                    <a:endParaRPr b="0" i="0" sz="1100" u="none" cap="none" strike="noStrike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endParaRPr>
                  </a:p>
                </p:txBody>
              </p:sp>
            </p:grpSp>
            <p:sp>
              <p:nvSpPr>
                <p:cNvPr id="265" name="Google Shape;265;g3501d24d35c_0_0"/>
                <p:cNvSpPr/>
                <p:nvPr/>
              </p:nvSpPr>
              <p:spPr>
                <a:xfrm>
                  <a:off x="6894138" y="1427566"/>
                  <a:ext cx="2814300" cy="77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92D050"/>
                    </a:buClr>
                    <a:buSzPts val="1600"/>
                    <a:buFont typeface="Arial"/>
                    <a:buNone/>
                  </a:pPr>
                  <a:r>
                    <a:rPr b="1" i="0" lang="en-GB" sz="1600" u="none" cap="none" strike="noStrike">
                      <a:solidFill>
                        <a:srgbClr val="92D050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rPr>
                    <a:t>QCP Curator interface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0" lvl="0" marL="0" marR="0" rtl="0" algn="l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282625"/>
                    </a:buClr>
                    <a:buSzPts val="1200"/>
                    <a:buFont typeface="Arial"/>
                    <a:buNone/>
                  </a:pPr>
                  <a:r>
                    <a:rPr b="0" i="0" lang="en-GB" sz="1200" u="none" cap="none" strike="noStrike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rPr>
                    <a:t>Authorised stakeholder fills required information of qualifications individually 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0" lvl="0" marL="0" marR="0" rtl="0" algn="l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t/>
                  </a:r>
                  <a:endParaRPr b="1" i="0" sz="1600" u="none" cap="none" strike="noStrike">
                    <a:solidFill>
                      <a:srgbClr val="117D9F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266" name="Google Shape;266;g3501d24d35c_0_0"/>
                <p:cNvSpPr/>
                <p:nvPr/>
              </p:nvSpPr>
              <p:spPr>
                <a:xfrm>
                  <a:off x="8592210" y="2687277"/>
                  <a:ext cx="1782300" cy="99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1600"/>
                    <a:buFont typeface="Arial"/>
                    <a:buNone/>
                  </a:pPr>
                  <a:r>
                    <a:rPr b="1" i="0" lang="en-GB" sz="1600" u="none" cap="none" strike="noStrike">
                      <a:solidFill>
                        <a:schemeClr val="accent1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rPr>
                    <a:t>Quality assurance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0" lvl="0" marL="0" marR="0" rtl="0" algn="l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b="0" i="0" lang="en-GB" sz="1200" u="none" cap="none" strike="noStrike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rPr>
                    <a:t>Internal review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0" lvl="0" marL="0" marR="0" rtl="0" algn="l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b="0" i="0" lang="en-GB" sz="1200" u="none" cap="none" strike="noStrike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rPr>
                    <a:t>Publication capabilities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0" lvl="0" marL="0" marR="0" rtl="0" algn="l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t/>
                  </a:r>
                  <a:endParaRPr b="1" i="0" sz="1600" u="none" cap="none" strike="noStrike">
                    <a:solidFill>
                      <a:schemeClr val="accent1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  <a:p>
                  <a:pPr indent="0" lvl="0" marL="0" marR="0" rtl="0" algn="l">
                    <a:lnSpc>
                      <a:spcPct val="89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t/>
                  </a:r>
                  <a:endParaRPr b="1" i="0" sz="1600" u="none" cap="none" strike="noStrike">
                    <a:solidFill>
                      <a:srgbClr val="117D9F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  <p:sp>
              <p:nvSpPr>
                <p:cNvPr id="267" name="Google Shape;267;g3501d24d35c_0_0"/>
                <p:cNvSpPr/>
                <p:nvPr/>
              </p:nvSpPr>
              <p:spPr>
                <a:xfrm rot="10097623">
                  <a:off x="5256880" y="1856978"/>
                  <a:ext cx="1512689" cy="943081"/>
                </a:xfrm>
                <a:custGeom>
                  <a:rect b="b" l="l" r="r" t="t"/>
                  <a:pathLst>
                    <a:path extrusionOk="0" h="237" w="356">
                      <a:moveTo>
                        <a:pt x="178" y="114"/>
                      </a:moveTo>
                      <a:cubicBezTo>
                        <a:pt x="132" y="54"/>
                        <a:pt x="79" y="26"/>
                        <a:pt x="40" y="13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5" y="29"/>
                        <a:pt x="35" y="29"/>
                        <a:pt x="35" y="29"/>
                      </a:cubicBezTo>
                      <a:cubicBezTo>
                        <a:pt x="72" y="42"/>
                        <a:pt x="121" y="68"/>
                        <a:pt x="165" y="125"/>
                      </a:cubicBezTo>
                      <a:cubicBezTo>
                        <a:pt x="214" y="189"/>
                        <a:pt x="283" y="230"/>
                        <a:pt x="354" y="237"/>
                      </a:cubicBezTo>
                      <a:cubicBezTo>
                        <a:pt x="356" y="220"/>
                        <a:pt x="356" y="220"/>
                        <a:pt x="356" y="220"/>
                      </a:cubicBezTo>
                      <a:cubicBezTo>
                        <a:pt x="290" y="213"/>
                        <a:pt x="225" y="175"/>
                        <a:pt x="178" y="11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2D050"/>
                    </a:gs>
                    <a:gs pos="11000">
                      <a:srgbClr val="92D050"/>
                    </a:gs>
                    <a:gs pos="72000">
                      <a:schemeClr val="accent3"/>
                    </a:gs>
                    <a:gs pos="100000">
                      <a:schemeClr val="accent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91425" lIns="182875" spcFirstLastPara="1" rIns="18287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t/>
                  </a:r>
                  <a:endParaRPr b="0" i="0" sz="4800" u="none" cap="none" strike="noStrike">
                    <a:solidFill>
                      <a:srgbClr val="282625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268;g3501d24d35c_0_0"/>
                <p:cNvSpPr/>
                <p:nvPr/>
              </p:nvSpPr>
              <p:spPr>
                <a:xfrm rot="10800000">
                  <a:off x="7805329" y="2789619"/>
                  <a:ext cx="920722" cy="881283"/>
                </a:xfrm>
                <a:custGeom>
                  <a:rect b="b" l="l" r="r" t="t"/>
                  <a:pathLst>
                    <a:path extrusionOk="0" h="237" w="356">
                      <a:moveTo>
                        <a:pt x="178" y="114"/>
                      </a:moveTo>
                      <a:cubicBezTo>
                        <a:pt x="132" y="54"/>
                        <a:pt x="79" y="26"/>
                        <a:pt x="40" y="13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5" y="29"/>
                        <a:pt x="35" y="29"/>
                        <a:pt x="35" y="29"/>
                      </a:cubicBezTo>
                      <a:cubicBezTo>
                        <a:pt x="72" y="42"/>
                        <a:pt x="121" y="68"/>
                        <a:pt x="165" y="125"/>
                      </a:cubicBezTo>
                      <a:cubicBezTo>
                        <a:pt x="214" y="189"/>
                        <a:pt x="283" y="230"/>
                        <a:pt x="354" y="237"/>
                      </a:cubicBezTo>
                      <a:cubicBezTo>
                        <a:pt x="356" y="220"/>
                        <a:pt x="356" y="220"/>
                        <a:pt x="356" y="220"/>
                      </a:cubicBezTo>
                      <a:cubicBezTo>
                        <a:pt x="290" y="213"/>
                        <a:pt x="225" y="175"/>
                        <a:pt x="178" y="11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2D050"/>
                    </a:gs>
                    <a:gs pos="2000">
                      <a:srgbClr val="92D050"/>
                    </a:gs>
                    <a:gs pos="100000">
                      <a:schemeClr val="accen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91425" lIns="182875" spcFirstLastPara="1" rIns="18287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t/>
                  </a:r>
                  <a:endParaRPr b="0" i="0" sz="4800" u="none" cap="none" strike="noStrike">
                    <a:solidFill>
                      <a:srgbClr val="282625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9" name="Google Shape;269;g3501d24d35c_0_0"/>
              <p:cNvGrpSpPr/>
              <p:nvPr/>
            </p:nvGrpSpPr>
            <p:grpSpPr>
              <a:xfrm flipH="1" rot="10800000">
                <a:off x="2263853" y="3742367"/>
                <a:ext cx="6403309" cy="1957966"/>
                <a:chOff x="2322742" y="1713327"/>
                <a:chExt cx="6403309" cy="1957575"/>
              </a:xfrm>
            </p:grpSpPr>
            <p:grpSp>
              <p:nvGrpSpPr>
                <p:cNvPr id="270" name="Google Shape;270;g3501d24d35c_0_0"/>
                <p:cNvGrpSpPr/>
                <p:nvPr/>
              </p:nvGrpSpPr>
              <p:grpSpPr>
                <a:xfrm>
                  <a:off x="2322742" y="1713433"/>
                  <a:ext cx="5363615" cy="1541696"/>
                  <a:chOff x="4495813" y="2956254"/>
                  <a:chExt cx="4594103" cy="1320510"/>
                </a:xfrm>
              </p:grpSpPr>
              <p:sp>
                <p:nvSpPr>
                  <p:cNvPr id="271" name="Google Shape;271;g3501d24d35c_0_0"/>
                  <p:cNvSpPr/>
                  <p:nvPr/>
                </p:nvSpPr>
                <p:spPr>
                  <a:xfrm>
                    <a:off x="4495813" y="3205284"/>
                    <a:ext cx="1626209" cy="1071480"/>
                  </a:xfrm>
                  <a:custGeom>
                    <a:rect b="b" l="l" r="r" t="t"/>
                    <a:pathLst>
                      <a:path extrusionOk="0" h="236" w="357">
                        <a:moveTo>
                          <a:pt x="357" y="13"/>
                        </a:moveTo>
                        <a:cubicBezTo>
                          <a:pt x="314" y="0"/>
                          <a:pt x="314" y="0"/>
                          <a:pt x="314" y="0"/>
                        </a:cubicBezTo>
                        <a:cubicBezTo>
                          <a:pt x="317" y="12"/>
                          <a:pt x="317" y="12"/>
                          <a:pt x="317" y="12"/>
                        </a:cubicBezTo>
                        <a:cubicBezTo>
                          <a:pt x="277" y="25"/>
                          <a:pt x="224" y="54"/>
                          <a:pt x="178" y="113"/>
                        </a:cubicBezTo>
                        <a:cubicBezTo>
                          <a:pt x="131" y="174"/>
                          <a:pt x="66" y="213"/>
                          <a:pt x="0" y="220"/>
                        </a:cubicBezTo>
                        <a:cubicBezTo>
                          <a:pt x="1" y="236"/>
                          <a:pt x="1" y="236"/>
                          <a:pt x="1" y="236"/>
                        </a:cubicBezTo>
                        <a:cubicBezTo>
                          <a:pt x="72" y="229"/>
                          <a:pt x="142" y="188"/>
                          <a:pt x="191" y="124"/>
                        </a:cubicBezTo>
                        <a:cubicBezTo>
                          <a:pt x="235" y="68"/>
                          <a:pt x="283" y="41"/>
                          <a:pt x="321" y="29"/>
                        </a:cubicBezTo>
                        <a:cubicBezTo>
                          <a:pt x="324" y="44"/>
                          <a:pt x="324" y="44"/>
                          <a:pt x="324" y="44"/>
                        </a:cubicBezTo>
                        <a:lnTo>
                          <a:pt x="357" y="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CD9195"/>
                      </a:gs>
                      <a:gs pos="50000">
                        <a:srgbClr val="DDBEBF"/>
                      </a:gs>
                      <a:gs pos="100000">
                        <a:srgbClr val="EDDFE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91425" lIns="182875" spcFirstLastPara="1" rIns="18287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endParaRPr>
                  </a:p>
                </p:txBody>
              </p:sp>
              <p:sp>
                <p:nvSpPr>
                  <p:cNvPr id="272" name="Google Shape;272;g3501d24d35c_0_0"/>
                  <p:cNvSpPr/>
                  <p:nvPr/>
                </p:nvSpPr>
                <p:spPr>
                  <a:xfrm>
                    <a:off x="8411616" y="3366930"/>
                    <a:ext cx="678300" cy="670200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19050">
                    <a:solidFill>
                      <a:srgbClr val="92D05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t" bIns="91425" lIns="182875" spcFirstLastPara="1" rIns="18287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endParaRPr>
                  </a:p>
                </p:txBody>
              </p:sp>
              <p:sp>
                <p:nvSpPr>
                  <p:cNvPr id="273" name="Google Shape;273;g3501d24d35c_0_0"/>
                  <p:cNvSpPr/>
                  <p:nvPr/>
                </p:nvSpPr>
                <p:spPr>
                  <a:xfrm>
                    <a:off x="6201383" y="2956254"/>
                    <a:ext cx="669000" cy="670200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19050">
                    <a:solidFill>
                      <a:schemeClr val="accent3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t" bIns="91425" lIns="182875" spcFirstLastPara="1" rIns="18287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282625"/>
                      </a:solidFill>
                      <a:latin typeface="Nunito Sans"/>
                      <a:ea typeface="Nunito Sans"/>
                      <a:cs typeface="Nunito Sans"/>
                      <a:sym typeface="Nunito Sans"/>
                    </a:endParaRPr>
                  </a:p>
                </p:txBody>
              </p:sp>
            </p:grpSp>
            <p:sp>
              <p:nvSpPr>
                <p:cNvPr id="274" name="Google Shape;274;g3501d24d35c_0_0"/>
                <p:cNvSpPr/>
                <p:nvPr/>
              </p:nvSpPr>
              <p:spPr>
                <a:xfrm rot="10097623">
                  <a:off x="5256880" y="1856978"/>
                  <a:ext cx="1512689" cy="943081"/>
                </a:xfrm>
                <a:custGeom>
                  <a:rect b="b" l="l" r="r" t="t"/>
                  <a:pathLst>
                    <a:path extrusionOk="0" h="237" w="356">
                      <a:moveTo>
                        <a:pt x="178" y="114"/>
                      </a:moveTo>
                      <a:cubicBezTo>
                        <a:pt x="132" y="54"/>
                        <a:pt x="79" y="26"/>
                        <a:pt x="40" y="13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5" y="29"/>
                        <a:pt x="35" y="29"/>
                        <a:pt x="35" y="29"/>
                      </a:cubicBezTo>
                      <a:cubicBezTo>
                        <a:pt x="72" y="42"/>
                        <a:pt x="121" y="68"/>
                        <a:pt x="165" y="125"/>
                      </a:cubicBezTo>
                      <a:cubicBezTo>
                        <a:pt x="214" y="189"/>
                        <a:pt x="283" y="230"/>
                        <a:pt x="354" y="237"/>
                      </a:cubicBezTo>
                      <a:cubicBezTo>
                        <a:pt x="356" y="220"/>
                        <a:pt x="356" y="220"/>
                        <a:pt x="356" y="220"/>
                      </a:cubicBezTo>
                      <a:cubicBezTo>
                        <a:pt x="290" y="213"/>
                        <a:pt x="225" y="175"/>
                        <a:pt x="178" y="11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2D050"/>
                    </a:gs>
                    <a:gs pos="11000">
                      <a:srgbClr val="92D050"/>
                    </a:gs>
                    <a:gs pos="72000">
                      <a:schemeClr val="accent3"/>
                    </a:gs>
                    <a:gs pos="100000">
                      <a:schemeClr val="accent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91425" lIns="182875" spcFirstLastPara="1" rIns="18287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t/>
                  </a:r>
                  <a:endParaRPr b="0" i="0" sz="4800" u="none" cap="none" strike="noStrike">
                    <a:solidFill>
                      <a:srgbClr val="282625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275;g3501d24d35c_0_0"/>
                <p:cNvSpPr/>
                <p:nvPr/>
              </p:nvSpPr>
              <p:spPr>
                <a:xfrm rot="10800000">
                  <a:off x="7805329" y="2789619"/>
                  <a:ext cx="920722" cy="881283"/>
                </a:xfrm>
                <a:custGeom>
                  <a:rect b="b" l="l" r="r" t="t"/>
                  <a:pathLst>
                    <a:path extrusionOk="0" h="237" w="356">
                      <a:moveTo>
                        <a:pt x="178" y="114"/>
                      </a:moveTo>
                      <a:cubicBezTo>
                        <a:pt x="132" y="54"/>
                        <a:pt x="79" y="26"/>
                        <a:pt x="40" y="13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5" y="29"/>
                        <a:pt x="35" y="29"/>
                        <a:pt x="35" y="29"/>
                      </a:cubicBezTo>
                      <a:cubicBezTo>
                        <a:pt x="72" y="42"/>
                        <a:pt x="121" y="68"/>
                        <a:pt x="165" y="125"/>
                      </a:cubicBezTo>
                      <a:cubicBezTo>
                        <a:pt x="214" y="189"/>
                        <a:pt x="283" y="230"/>
                        <a:pt x="354" y="237"/>
                      </a:cubicBezTo>
                      <a:cubicBezTo>
                        <a:pt x="356" y="220"/>
                        <a:pt x="356" y="220"/>
                        <a:pt x="356" y="220"/>
                      </a:cubicBezTo>
                      <a:cubicBezTo>
                        <a:pt x="290" y="213"/>
                        <a:pt x="225" y="175"/>
                        <a:pt x="178" y="11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2D050"/>
                    </a:gs>
                    <a:gs pos="2000">
                      <a:srgbClr val="92D050"/>
                    </a:gs>
                    <a:gs pos="100000">
                      <a:schemeClr val="accen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91425" lIns="182875" spcFirstLastPara="1" rIns="18287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t/>
                  </a:r>
                  <a:endParaRPr b="0" i="0" sz="4800" u="none" cap="none" strike="noStrike">
                    <a:solidFill>
                      <a:srgbClr val="282625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76" name="Google Shape;276;g3501d24d35c_0_0"/>
          <p:cNvSpPr/>
          <p:nvPr/>
        </p:nvSpPr>
        <p:spPr>
          <a:xfrm>
            <a:off x="3686332" y="5546357"/>
            <a:ext cx="28143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accent3"/>
                </a:solidFill>
                <a:latin typeface="Nunito Sans"/>
                <a:ea typeface="Nunito Sans"/>
                <a:cs typeface="Nunito Sans"/>
                <a:sym typeface="Nunito Sans"/>
              </a:rPr>
              <a:t>Automatic data upload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282625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282625"/>
                </a:solidFill>
                <a:latin typeface="Nunito Sans"/>
                <a:ea typeface="Nunito Sans"/>
                <a:cs typeface="Nunito Sans"/>
                <a:sym typeface="Nunito Sans"/>
              </a:rPr>
              <a:t>Designed for existing databases wanting public access via the platform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282625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282625"/>
                </a:solidFill>
                <a:latin typeface="Nunito Sans"/>
                <a:ea typeface="Nunito Sans"/>
                <a:cs typeface="Nunito Sans"/>
                <a:sym typeface="Nunito Sans"/>
              </a:rPr>
              <a:t>Data is managed as full "sets“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82625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77" name="Google Shape;277;g3501d24d35c_0_0"/>
          <p:cNvSpPr/>
          <p:nvPr/>
        </p:nvSpPr>
        <p:spPr>
          <a:xfrm>
            <a:off x="6890968" y="5083958"/>
            <a:ext cx="28143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92D050"/>
                </a:solidFill>
                <a:latin typeface="Nunito Sans"/>
                <a:ea typeface="Nunito Sans"/>
                <a:cs typeface="Nunito Sans"/>
                <a:sym typeface="Nunito Sans"/>
              </a:rPr>
              <a:t>Data preparation and import via in-built QCP feature 	</a:t>
            </a:r>
            <a:endParaRPr b="1" i="0" sz="1600" u="none" cap="none" strike="noStrike">
              <a:solidFill>
                <a:srgbClr val="92D05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117D9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78" name="Google Shape;278;g3501d24d35c_0_0"/>
          <p:cNvSpPr/>
          <p:nvPr/>
        </p:nvSpPr>
        <p:spPr>
          <a:xfrm flipH="1" rot="10800000">
            <a:off x="9740563" y="3216502"/>
            <a:ext cx="280800" cy="11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3501d24d35c_0_0"/>
          <p:cNvSpPr/>
          <p:nvPr/>
        </p:nvSpPr>
        <p:spPr>
          <a:xfrm>
            <a:off x="9096765" y="2987528"/>
            <a:ext cx="303152" cy="479317"/>
          </a:xfrm>
          <a:custGeom>
            <a:rect b="b" l="l" r="r" t="t"/>
            <a:pathLst>
              <a:path extrusionOk="0" h="620" w="392">
                <a:moveTo>
                  <a:pt x="341" y="305"/>
                </a:moveTo>
                <a:cubicBezTo>
                  <a:pt x="345" y="308"/>
                  <a:pt x="345" y="313"/>
                  <a:pt x="341" y="317"/>
                </a:cubicBezTo>
                <a:cubicBezTo>
                  <a:pt x="181" y="479"/>
                  <a:pt x="181" y="479"/>
                  <a:pt x="181" y="479"/>
                </a:cubicBezTo>
                <a:cubicBezTo>
                  <a:pt x="180" y="481"/>
                  <a:pt x="178" y="482"/>
                  <a:pt x="175" y="482"/>
                </a:cubicBezTo>
                <a:cubicBezTo>
                  <a:pt x="175" y="482"/>
                  <a:pt x="175" y="482"/>
                  <a:pt x="175" y="482"/>
                </a:cubicBezTo>
                <a:cubicBezTo>
                  <a:pt x="173" y="482"/>
                  <a:pt x="171" y="481"/>
                  <a:pt x="170" y="479"/>
                </a:cubicBezTo>
                <a:cubicBezTo>
                  <a:pt x="76" y="385"/>
                  <a:pt x="76" y="385"/>
                  <a:pt x="76" y="385"/>
                </a:cubicBezTo>
                <a:cubicBezTo>
                  <a:pt x="73" y="382"/>
                  <a:pt x="73" y="377"/>
                  <a:pt x="76" y="374"/>
                </a:cubicBezTo>
                <a:cubicBezTo>
                  <a:pt x="79" y="371"/>
                  <a:pt x="84" y="371"/>
                  <a:pt x="87" y="374"/>
                </a:cubicBezTo>
                <a:cubicBezTo>
                  <a:pt x="175" y="462"/>
                  <a:pt x="175" y="462"/>
                  <a:pt x="175" y="462"/>
                </a:cubicBezTo>
                <a:cubicBezTo>
                  <a:pt x="330" y="305"/>
                  <a:pt x="330" y="305"/>
                  <a:pt x="330" y="305"/>
                </a:cubicBezTo>
                <a:cubicBezTo>
                  <a:pt x="333" y="302"/>
                  <a:pt x="338" y="302"/>
                  <a:pt x="341" y="305"/>
                </a:cubicBezTo>
                <a:close/>
                <a:moveTo>
                  <a:pt x="392" y="143"/>
                </a:moveTo>
                <a:cubicBezTo>
                  <a:pt x="392" y="585"/>
                  <a:pt x="392" y="585"/>
                  <a:pt x="392" y="585"/>
                </a:cubicBezTo>
                <a:cubicBezTo>
                  <a:pt x="392" y="604"/>
                  <a:pt x="376" y="620"/>
                  <a:pt x="357" y="620"/>
                </a:cubicBezTo>
                <a:cubicBezTo>
                  <a:pt x="35" y="620"/>
                  <a:pt x="35" y="620"/>
                  <a:pt x="35" y="620"/>
                </a:cubicBezTo>
                <a:cubicBezTo>
                  <a:pt x="16" y="620"/>
                  <a:pt x="0" y="604"/>
                  <a:pt x="0" y="585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23"/>
                  <a:pt x="16" y="107"/>
                  <a:pt x="35" y="107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70" y="102"/>
                  <a:pt x="70" y="102"/>
                  <a:pt x="70" y="102"/>
                </a:cubicBezTo>
                <a:cubicBezTo>
                  <a:pt x="70" y="82"/>
                  <a:pt x="86" y="66"/>
                  <a:pt x="105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3" y="22"/>
                  <a:pt x="155" y="0"/>
                  <a:pt x="182" y="0"/>
                </a:cubicBezTo>
                <a:cubicBezTo>
                  <a:pt x="218" y="0"/>
                  <a:pt x="218" y="0"/>
                  <a:pt x="218" y="0"/>
                </a:cubicBezTo>
                <a:cubicBezTo>
                  <a:pt x="245" y="0"/>
                  <a:pt x="267" y="22"/>
                  <a:pt x="267" y="48"/>
                </a:cubicBezTo>
                <a:cubicBezTo>
                  <a:pt x="267" y="66"/>
                  <a:pt x="267" y="66"/>
                  <a:pt x="267" y="66"/>
                </a:cubicBezTo>
                <a:cubicBezTo>
                  <a:pt x="294" y="66"/>
                  <a:pt x="294" y="66"/>
                  <a:pt x="294" y="66"/>
                </a:cubicBezTo>
                <a:cubicBezTo>
                  <a:pt x="314" y="66"/>
                  <a:pt x="330" y="82"/>
                  <a:pt x="330" y="102"/>
                </a:cubicBezTo>
                <a:cubicBezTo>
                  <a:pt x="330" y="107"/>
                  <a:pt x="330" y="107"/>
                  <a:pt x="330" y="107"/>
                </a:cubicBezTo>
                <a:cubicBezTo>
                  <a:pt x="357" y="107"/>
                  <a:pt x="357" y="107"/>
                  <a:pt x="357" y="107"/>
                </a:cubicBezTo>
                <a:cubicBezTo>
                  <a:pt x="376" y="107"/>
                  <a:pt x="392" y="123"/>
                  <a:pt x="392" y="143"/>
                </a:cubicBezTo>
                <a:close/>
                <a:moveTo>
                  <a:pt x="86" y="129"/>
                </a:moveTo>
                <a:cubicBezTo>
                  <a:pt x="86" y="139"/>
                  <a:pt x="95" y="148"/>
                  <a:pt x="105" y="148"/>
                </a:cubicBezTo>
                <a:cubicBezTo>
                  <a:pt x="294" y="148"/>
                  <a:pt x="294" y="148"/>
                  <a:pt x="294" y="148"/>
                </a:cubicBezTo>
                <a:cubicBezTo>
                  <a:pt x="305" y="148"/>
                  <a:pt x="314" y="139"/>
                  <a:pt x="314" y="129"/>
                </a:cubicBezTo>
                <a:cubicBezTo>
                  <a:pt x="314" y="102"/>
                  <a:pt x="314" y="102"/>
                  <a:pt x="314" y="102"/>
                </a:cubicBezTo>
                <a:cubicBezTo>
                  <a:pt x="314" y="91"/>
                  <a:pt x="305" y="82"/>
                  <a:pt x="294" y="82"/>
                </a:cubicBezTo>
                <a:cubicBezTo>
                  <a:pt x="259" y="82"/>
                  <a:pt x="259" y="82"/>
                  <a:pt x="259" y="82"/>
                </a:cubicBezTo>
                <a:cubicBezTo>
                  <a:pt x="254" y="82"/>
                  <a:pt x="251" y="79"/>
                  <a:pt x="251" y="74"/>
                </a:cubicBezTo>
                <a:cubicBezTo>
                  <a:pt x="251" y="48"/>
                  <a:pt x="251" y="48"/>
                  <a:pt x="251" y="48"/>
                </a:cubicBezTo>
                <a:cubicBezTo>
                  <a:pt x="251" y="30"/>
                  <a:pt x="236" y="16"/>
                  <a:pt x="218" y="16"/>
                </a:cubicBezTo>
                <a:cubicBezTo>
                  <a:pt x="182" y="16"/>
                  <a:pt x="182" y="16"/>
                  <a:pt x="182" y="16"/>
                </a:cubicBezTo>
                <a:cubicBezTo>
                  <a:pt x="164" y="16"/>
                  <a:pt x="149" y="30"/>
                  <a:pt x="149" y="48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9"/>
                  <a:pt x="146" y="82"/>
                  <a:pt x="141" y="82"/>
                </a:cubicBezTo>
                <a:cubicBezTo>
                  <a:pt x="105" y="82"/>
                  <a:pt x="105" y="82"/>
                  <a:pt x="105" y="82"/>
                </a:cubicBezTo>
                <a:cubicBezTo>
                  <a:pt x="95" y="82"/>
                  <a:pt x="86" y="91"/>
                  <a:pt x="86" y="102"/>
                </a:cubicBezTo>
                <a:lnTo>
                  <a:pt x="86" y="129"/>
                </a:lnTo>
                <a:close/>
                <a:moveTo>
                  <a:pt x="376" y="143"/>
                </a:moveTo>
                <a:cubicBezTo>
                  <a:pt x="376" y="132"/>
                  <a:pt x="368" y="123"/>
                  <a:pt x="357" y="123"/>
                </a:cubicBezTo>
                <a:cubicBezTo>
                  <a:pt x="330" y="123"/>
                  <a:pt x="330" y="123"/>
                  <a:pt x="330" y="123"/>
                </a:cubicBezTo>
                <a:cubicBezTo>
                  <a:pt x="330" y="129"/>
                  <a:pt x="330" y="129"/>
                  <a:pt x="330" y="129"/>
                </a:cubicBezTo>
                <a:cubicBezTo>
                  <a:pt x="330" y="148"/>
                  <a:pt x="314" y="164"/>
                  <a:pt x="294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86" y="164"/>
                  <a:pt x="70" y="148"/>
                  <a:pt x="70" y="129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35" y="123"/>
                  <a:pt x="35" y="123"/>
                  <a:pt x="35" y="123"/>
                </a:cubicBezTo>
                <a:cubicBezTo>
                  <a:pt x="24" y="123"/>
                  <a:pt x="16" y="132"/>
                  <a:pt x="16" y="143"/>
                </a:cubicBezTo>
                <a:cubicBezTo>
                  <a:pt x="16" y="585"/>
                  <a:pt x="16" y="585"/>
                  <a:pt x="16" y="585"/>
                </a:cubicBezTo>
                <a:cubicBezTo>
                  <a:pt x="16" y="596"/>
                  <a:pt x="24" y="604"/>
                  <a:pt x="35" y="604"/>
                </a:cubicBezTo>
                <a:cubicBezTo>
                  <a:pt x="357" y="604"/>
                  <a:pt x="357" y="604"/>
                  <a:pt x="357" y="604"/>
                </a:cubicBezTo>
                <a:cubicBezTo>
                  <a:pt x="368" y="604"/>
                  <a:pt x="376" y="596"/>
                  <a:pt x="376" y="585"/>
                </a:cubicBezTo>
                <a:lnTo>
                  <a:pt x="376" y="143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3501d24d35c_0_0"/>
          <p:cNvSpPr/>
          <p:nvPr/>
        </p:nvSpPr>
        <p:spPr>
          <a:xfrm>
            <a:off x="7178489" y="1678621"/>
            <a:ext cx="129964" cy="593291"/>
          </a:xfrm>
          <a:custGeom>
            <a:rect b="b" l="l" r="r" t="t"/>
            <a:pathLst>
              <a:path extrusionOk="0" h="718" w="158">
                <a:moveTo>
                  <a:pt x="117" y="61"/>
                </a:moveTo>
                <a:cubicBezTo>
                  <a:pt x="117" y="23"/>
                  <a:pt x="117" y="23"/>
                  <a:pt x="117" y="23"/>
                </a:cubicBezTo>
                <a:cubicBezTo>
                  <a:pt x="117" y="10"/>
                  <a:pt x="107" y="0"/>
                  <a:pt x="95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51" y="0"/>
                  <a:pt x="41" y="10"/>
                  <a:pt x="41" y="23"/>
                </a:cubicBezTo>
                <a:cubicBezTo>
                  <a:pt x="41" y="61"/>
                  <a:pt x="41" y="61"/>
                  <a:pt x="41" y="61"/>
                </a:cubicBezTo>
                <a:cubicBezTo>
                  <a:pt x="18" y="62"/>
                  <a:pt x="0" y="81"/>
                  <a:pt x="0" y="104"/>
                </a:cubicBezTo>
                <a:cubicBezTo>
                  <a:pt x="0" y="604"/>
                  <a:pt x="0" y="604"/>
                  <a:pt x="0" y="604"/>
                </a:cubicBezTo>
                <a:cubicBezTo>
                  <a:pt x="0" y="605"/>
                  <a:pt x="0" y="606"/>
                  <a:pt x="1" y="607"/>
                </a:cubicBezTo>
                <a:cubicBezTo>
                  <a:pt x="73" y="715"/>
                  <a:pt x="73" y="715"/>
                  <a:pt x="73" y="715"/>
                </a:cubicBezTo>
                <a:cubicBezTo>
                  <a:pt x="75" y="717"/>
                  <a:pt x="77" y="718"/>
                  <a:pt x="79" y="718"/>
                </a:cubicBezTo>
                <a:cubicBezTo>
                  <a:pt x="81" y="718"/>
                  <a:pt x="84" y="717"/>
                  <a:pt x="85" y="715"/>
                </a:cubicBezTo>
                <a:cubicBezTo>
                  <a:pt x="157" y="607"/>
                  <a:pt x="157" y="607"/>
                  <a:pt x="157" y="607"/>
                </a:cubicBezTo>
                <a:cubicBezTo>
                  <a:pt x="158" y="606"/>
                  <a:pt x="158" y="605"/>
                  <a:pt x="158" y="604"/>
                </a:cubicBezTo>
                <a:cubicBezTo>
                  <a:pt x="158" y="104"/>
                  <a:pt x="158" y="104"/>
                  <a:pt x="158" y="104"/>
                </a:cubicBezTo>
                <a:cubicBezTo>
                  <a:pt x="158" y="81"/>
                  <a:pt x="140" y="62"/>
                  <a:pt x="117" y="61"/>
                </a:cubicBezTo>
                <a:close/>
                <a:moveTo>
                  <a:pt x="55" y="23"/>
                </a:moveTo>
                <a:cubicBezTo>
                  <a:pt x="55" y="18"/>
                  <a:pt x="59" y="14"/>
                  <a:pt x="64" y="14"/>
                </a:cubicBezTo>
                <a:cubicBezTo>
                  <a:pt x="95" y="14"/>
                  <a:pt x="95" y="14"/>
                  <a:pt x="95" y="14"/>
                </a:cubicBezTo>
                <a:cubicBezTo>
                  <a:pt x="99" y="14"/>
                  <a:pt x="103" y="18"/>
                  <a:pt x="103" y="23"/>
                </a:cubicBezTo>
                <a:cubicBezTo>
                  <a:pt x="103" y="339"/>
                  <a:pt x="103" y="339"/>
                  <a:pt x="103" y="339"/>
                </a:cubicBezTo>
                <a:cubicBezTo>
                  <a:pt x="103" y="344"/>
                  <a:pt x="99" y="348"/>
                  <a:pt x="95" y="348"/>
                </a:cubicBezTo>
                <a:cubicBezTo>
                  <a:pt x="64" y="348"/>
                  <a:pt x="64" y="348"/>
                  <a:pt x="64" y="348"/>
                </a:cubicBezTo>
                <a:cubicBezTo>
                  <a:pt x="59" y="348"/>
                  <a:pt x="55" y="344"/>
                  <a:pt x="55" y="339"/>
                </a:cubicBezTo>
                <a:lnTo>
                  <a:pt x="55" y="23"/>
                </a:lnTo>
                <a:close/>
                <a:moveTo>
                  <a:pt x="144" y="601"/>
                </a:moveTo>
                <a:cubicBezTo>
                  <a:pt x="79" y="698"/>
                  <a:pt x="79" y="698"/>
                  <a:pt x="79" y="698"/>
                </a:cubicBezTo>
                <a:cubicBezTo>
                  <a:pt x="14" y="601"/>
                  <a:pt x="14" y="601"/>
                  <a:pt x="14" y="601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4" y="88"/>
                  <a:pt x="26" y="76"/>
                  <a:pt x="41" y="75"/>
                </a:cubicBezTo>
                <a:cubicBezTo>
                  <a:pt x="41" y="339"/>
                  <a:pt x="41" y="339"/>
                  <a:pt x="41" y="339"/>
                </a:cubicBezTo>
                <a:cubicBezTo>
                  <a:pt x="41" y="352"/>
                  <a:pt x="51" y="362"/>
                  <a:pt x="64" y="362"/>
                </a:cubicBezTo>
                <a:cubicBezTo>
                  <a:pt x="95" y="362"/>
                  <a:pt x="95" y="362"/>
                  <a:pt x="95" y="362"/>
                </a:cubicBezTo>
                <a:cubicBezTo>
                  <a:pt x="107" y="362"/>
                  <a:pt x="117" y="352"/>
                  <a:pt x="117" y="339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32" y="76"/>
                  <a:pt x="144" y="88"/>
                  <a:pt x="144" y="104"/>
                </a:cubicBezTo>
                <a:lnTo>
                  <a:pt x="144" y="601"/>
                </a:lnTo>
                <a:close/>
              </a:path>
            </a:pathLst>
          </a:custGeom>
          <a:solidFill>
            <a:srgbClr val="92D050"/>
          </a:solidFill>
          <a:ln cap="flat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3501d24d35c_0_0"/>
          <p:cNvSpPr/>
          <p:nvPr/>
        </p:nvSpPr>
        <p:spPr>
          <a:xfrm>
            <a:off x="6945181" y="4456390"/>
            <a:ext cx="488971" cy="217769"/>
          </a:xfrm>
          <a:custGeom>
            <a:rect b="b" l="l" r="r" t="t"/>
            <a:pathLst>
              <a:path extrusionOk="0" h="384" w="869">
                <a:moveTo>
                  <a:pt x="869" y="6"/>
                </a:moveTo>
                <a:cubicBezTo>
                  <a:pt x="869" y="6"/>
                  <a:pt x="869" y="6"/>
                  <a:pt x="869" y="6"/>
                </a:cubicBezTo>
                <a:cubicBezTo>
                  <a:pt x="869" y="6"/>
                  <a:pt x="869" y="5"/>
                  <a:pt x="869" y="5"/>
                </a:cubicBezTo>
                <a:cubicBezTo>
                  <a:pt x="868" y="5"/>
                  <a:pt x="868" y="5"/>
                  <a:pt x="868" y="4"/>
                </a:cubicBezTo>
                <a:cubicBezTo>
                  <a:pt x="868" y="4"/>
                  <a:pt x="868" y="4"/>
                  <a:pt x="868" y="4"/>
                </a:cubicBezTo>
                <a:cubicBezTo>
                  <a:pt x="868" y="4"/>
                  <a:pt x="868" y="3"/>
                  <a:pt x="868" y="3"/>
                </a:cubicBezTo>
                <a:cubicBezTo>
                  <a:pt x="868" y="3"/>
                  <a:pt x="867" y="3"/>
                  <a:pt x="867" y="3"/>
                </a:cubicBezTo>
                <a:cubicBezTo>
                  <a:pt x="867" y="3"/>
                  <a:pt x="867" y="2"/>
                  <a:pt x="867" y="2"/>
                </a:cubicBezTo>
                <a:cubicBezTo>
                  <a:pt x="867" y="2"/>
                  <a:pt x="867" y="2"/>
                  <a:pt x="867" y="2"/>
                </a:cubicBezTo>
                <a:cubicBezTo>
                  <a:pt x="867" y="2"/>
                  <a:pt x="867" y="2"/>
                  <a:pt x="866" y="2"/>
                </a:cubicBezTo>
                <a:cubicBezTo>
                  <a:pt x="866" y="1"/>
                  <a:pt x="866" y="1"/>
                  <a:pt x="866" y="1"/>
                </a:cubicBezTo>
                <a:cubicBezTo>
                  <a:pt x="866" y="1"/>
                  <a:pt x="865" y="1"/>
                  <a:pt x="865" y="1"/>
                </a:cubicBezTo>
                <a:cubicBezTo>
                  <a:pt x="865" y="1"/>
                  <a:pt x="865" y="1"/>
                  <a:pt x="865" y="1"/>
                </a:cubicBezTo>
                <a:cubicBezTo>
                  <a:pt x="864" y="0"/>
                  <a:pt x="864" y="0"/>
                  <a:pt x="864" y="0"/>
                </a:cubicBezTo>
                <a:cubicBezTo>
                  <a:pt x="864" y="0"/>
                  <a:pt x="864" y="0"/>
                  <a:pt x="863" y="0"/>
                </a:cubicBezTo>
                <a:cubicBezTo>
                  <a:pt x="863" y="0"/>
                  <a:pt x="863" y="0"/>
                  <a:pt x="863" y="0"/>
                </a:cubicBezTo>
                <a:cubicBezTo>
                  <a:pt x="863" y="0"/>
                  <a:pt x="862" y="0"/>
                  <a:pt x="862" y="0"/>
                </a:cubicBezTo>
                <a:cubicBezTo>
                  <a:pt x="862" y="0"/>
                  <a:pt x="862" y="0"/>
                  <a:pt x="862" y="0"/>
                </a:cubicBezTo>
                <a:cubicBezTo>
                  <a:pt x="263" y="0"/>
                  <a:pt x="263" y="0"/>
                  <a:pt x="263" y="0"/>
                </a:cubicBezTo>
                <a:cubicBezTo>
                  <a:pt x="263" y="0"/>
                  <a:pt x="263" y="0"/>
                  <a:pt x="263" y="0"/>
                </a:cubicBezTo>
                <a:cubicBezTo>
                  <a:pt x="262" y="0"/>
                  <a:pt x="262" y="0"/>
                  <a:pt x="262" y="0"/>
                </a:cubicBezTo>
                <a:cubicBezTo>
                  <a:pt x="262" y="0"/>
                  <a:pt x="261" y="0"/>
                  <a:pt x="261" y="0"/>
                </a:cubicBezTo>
                <a:cubicBezTo>
                  <a:pt x="261" y="0"/>
                  <a:pt x="261" y="0"/>
                  <a:pt x="261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260" y="1"/>
                  <a:pt x="260" y="1"/>
                  <a:pt x="259" y="1"/>
                </a:cubicBezTo>
                <a:cubicBezTo>
                  <a:pt x="259" y="1"/>
                  <a:pt x="259" y="1"/>
                  <a:pt x="259" y="1"/>
                </a:cubicBezTo>
                <a:cubicBezTo>
                  <a:pt x="259" y="1"/>
                  <a:pt x="258" y="1"/>
                  <a:pt x="258" y="2"/>
                </a:cubicBezTo>
                <a:cubicBezTo>
                  <a:pt x="258" y="2"/>
                  <a:pt x="258" y="2"/>
                  <a:pt x="258" y="2"/>
                </a:cubicBezTo>
                <a:cubicBezTo>
                  <a:pt x="258" y="2"/>
                  <a:pt x="258" y="2"/>
                  <a:pt x="258" y="2"/>
                </a:cubicBezTo>
                <a:cubicBezTo>
                  <a:pt x="258" y="2"/>
                  <a:pt x="258" y="2"/>
                  <a:pt x="258" y="2"/>
                </a:cubicBezTo>
                <a:cubicBezTo>
                  <a:pt x="257" y="2"/>
                  <a:pt x="257" y="3"/>
                  <a:pt x="257" y="3"/>
                </a:cubicBezTo>
                <a:cubicBezTo>
                  <a:pt x="257" y="3"/>
                  <a:pt x="257" y="3"/>
                  <a:pt x="257" y="3"/>
                </a:cubicBezTo>
                <a:cubicBezTo>
                  <a:pt x="257" y="3"/>
                  <a:pt x="257" y="4"/>
                  <a:pt x="257" y="4"/>
                </a:cubicBezTo>
                <a:cubicBezTo>
                  <a:pt x="257" y="4"/>
                  <a:pt x="256" y="4"/>
                  <a:pt x="256" y="4"/>
                </a:cubicBezTo>
                <a:cubicBezTo>
                  <a:pt x="256" y="5"/>
                  <a:pt x="256" y="5"/>
                  <a:pt x="256" y="5"/>
                </a:cubicBezTo>
                <a:cubicBezTo>
                  <a:pt x="256" y="5"/>
                  <a:pt x="256" y="6"/>
                  <a:pt x="256" y="6"/>
                </a:cubicBezTo>
                <a:cubicBezTo>
                  <a:pt x="256" y="6"/>
                  <a:pt x="256" y="6"/>
                  <a:pt x="256" y="6"/>
                </a:cubicBezTo>
                <a:cubicBezTo>
                  <a:pt x="256" y="7"/>
                  <a:pt x="256" y="7"/>
                  <a:pt x="256" y="7"/>
                </a:cubicBezTo>
                <a:cubicBezTo>
                  <a:pt x="256" y="377"/>
                  <a:pt x="256" y="377"/>
                  <a:pt x="256" y="377"/>
                </a:cubicBezTo>
                <a:cubicBezTo>
                  <a:pt x="256" y="380"/>
                  <a:pt x="259" y="384"/>
                  <a:pt x="263" y="384"/>
                </a:cubicBezTo>
                <a:cubicBezTo>
                  <a:pt x="862" y="384"/>
                  <a:pt x="862" y="384"/>
                  <a:pt x="862" y="384"/>
                </a:cubicBezTo>
                <a:cubicBezTo>
                  <a:pt x="866" y="384"/>
                  <a:pt x="869" y="380"/>
                  <a:pt x="869" y="377"/>
                </a:cubicBezTo>
                <a:cubicBezTo>
                  <a:pt x="869" y="7"/>
                  <a:pt x="869" y="7"/>
                  <a:pt x="869" y="7"/>
                </a:cubicBezTo>
                <a:cubicBezTo>
                  <a:pt x="869" y="7"/>
                  <a:pt x="869" y="7"/>
                  <a:pt x="869" y="6"/>
                </a:cubicBezTo>
                <a:close/>
                <a:moveTo>
                  <a:pt x="270" y="22"/>
                </a:moveTo>
                <a:cubicBezTo>
                  <a:pt x="442" y="169"/>
                  <a:pt x="442" y="169"/>
                  <a:pt x="442" y="169"/>
                </a:cubicBezTo>
                <a:cubicBezTo>
                  <a:pt x="270" y="315"/>
                  <a:pt x="270" y="315"/>
                  <a:pt x="270" y="315"/>
                </a:cubicBezTo>
                <a:lnTo>
                  <a:pt x="270" y="22"/>
                </a:lnTo>
                <a:close/>
                <a:moveTo>
                  <a:pt x="282" y="14"/>
                </a:moveTo>
                <a:cubicBezTo>
                  <a:pt x="843" y="14"/>
                  <a:pt x="843" y="14"/>
                  <a:pt x="843" y="14"/>
                </a:cubicBezTo>
                <a:cubicBezTo>
                  <a:pt x="607" y="214"/>
                  <a:pt x="607" y="214"/>
                  <a:pt x="607" y="214"/>
                </a:cubicBezTo>
                <a:cubicBezTo>
                  <a:pt x="582" y="235"/>
                  <a:pt x="541" y="235"/>
                  <a:pt x="515" y="214"/>
                </a:cubicBezTo>
                <a:lnTo>
                  <a:pt x="282" y="14"/>
                </a:lnTo>
                <a:close/>
                <a:moveTo>
                  <a:pt x="855" y="22"/>
                </a:moveTo>
                <a:cubicBezTo>
                  <a:pt x="855" y="315"/>
                  <a:pt x="855" y="315"/>
                  <a:pt x="855" y="315"/>
                </a:cubicBezTo>
                <a:cubicBezTo>
                  <a:pt x="683" y="168"/>
                  <a:pt x="683" y="168"/>
                  <a:pt x="683" y="168"/>
                </a:cubicBezTo>
                <a:lnTo>
                  <a:pt x="855" y="22"/>
                </a:lnTo>
                <a:close/>
                <a:moveTo>
                  <a:pt x="270" y="370"/>
                </a:moveTo>
                <a:cubicBezTo>
                  <a:pt x="270" y="333"/>
                  <a:pt x="270" y="333"/>
                  <a:pt x="270" y="333"/>
                </a:cubicBezTo>
                <a:cubicBezTo>
                  <a:pt x="453" y="178"/>
                  <a:pt x="453" y="178"/>
                  <a:pt x="453" y="178"/>
                </a:cubicBezTo>
                <a:cubicBezTo>
                  <a:pt x="506" y="224"/>
                  <a:pt x="506" y="224"/>
                  <a:pt x="506" y="224"/>
                </a:cubicBezTo>
                <a:cubicBezTo>
                  <a:pt x="521" y="237"/>
                  <a:pt x="541" y="244"/>
                  <a:pt x="561" y="244"/>
                </a:cubicBezTo>
                <a:cubicBezTo>
                  <a:pt x="581" y="244"/>
                  <a:pt x="601" y="237"/>
                  <a:pt x="616" y="224"/>
                </a:cubicBezTo>
                <a:cubicBezTo>
                  <a:pt x="672" y="177"/>
                  <a:pt x="672" y="177"/>
                  <a:pt x="672" y="177"/>
                </a:cubicBezTo>
                <a:cubicBezTo>
                  <a:pt x="855" y="333"/>
                  <a:pt x="855" y="333"/>
                  <a:pt x="855" y="333"/>
                </a:cubicBezTo>
                <a:cubicBezTo>
                  <a:pt x="855" y="370"/>
                  <a:pt x="855" y="370"/>
                  <a:pt x="855" y="370"/>
                </a:cubicBezTo>
                <a:lnTo>
                  <a:pt x="270" y="370"/>
                </a:lnTo>
                <a:close/>
                <a:moveTo>
                  <a:pt x="204" y="7"/>
                </a:moveTo>
                <a:cubicBezTo>
                  <a:pt x="204" y="11"/>
                  <a:pt x="201" y="14"/>
                  <a:pt x="19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97" y="0"/>
                  <a:pt x="197" y="0"/>
                  <a:pt x="197" y="0"/>
                </a:cubicBezTo>
                <a:cubicBezTo>
                  <a:pt x="201" y="0"/>
                  <a:pt x="204" y="3"/>
                  <a:pt x="204" y="7"/>
                </a:cubicBezTo>
                <a:close/>
                <a:moveTo>
                  <a:pt x="204" y="88"/>
                </a:moveTo>
                <a:cubicBezTo>
                  <a:pt x="204" y="92"/>
                  <a:pt x="201" y="95"/>
                  <a:pt x="197" y="95"/>
                </a:cubicBezTo>
                <a:cubicBezTo>
                  <a:pt x="65" y="95"/>
                  <a:pt x="65" y="95"/>
                  <a:pt x="65" y="95"/>
                </a:cubicBezTo>
                <a:cubicBezTo>
                  <a:pt x="61" y="95"/>
                  <a:pt x="58" y="92"/>
                  <a:pt x="58" y="88"/>
                </a:cubicBezTo>
                <a:cubicBezTo>
                  <a:pt x="58" y="84"/>
                  <a:pt x="61" y="81"/>
                  <a:pt x="65" y="81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201" y="81"/>
                  <a:pt x="204" y="84"/>
                  <a:pt x="204" y="88"/>
                </a:cubicBezTo>
                <a:close/>
                <a:moveTo>
                  <a:pt x="204" y="169"/>
                </a:moveTo>
                <a:cubicBezTo>
                  <a:pt x="204" y="173"/>
                  <a:pt x="201" y="176"/>
                  <a:pt x="197" y="176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39" y="176"/>
                  <a:pt x="135" y="173"/>
                  <a:pt x="135" y="169"/>
                </a:cubicBezTo>
                <a:cubicBezTo>
                  <a:pt x="135" y="165"/>
                  <a:pt x="139" y="162"/>
                  <a:pt x="142" y="162"/>
                </a:cubicBezTo>
                <a:cubicBezTo>
                  <a:pt x="197" y="162"/>
                  <a:pt x="197" y="162"/>
                  <a:pt x="197" y="162"/>
                </a:cubicBezTo>
                <a:cubicBezTo>
                  <a:pt x="201" y="162"/>
                  <a:pt x="204" y="165"/>
                  <a:pt x="204" y="169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3501d24d35c_0_0"/>
          <p:cNvSpPr/>
          <p:nvPr/>
        </p:nvSpPr>
        <p:spPr>
          <a:xfrm>
            <a:off x="4464262" y="4787254"/>
            <a:ext cx="381509" cy="517572"/>
          </a:xfrm>
          <a:custGeom>
            <a:rect b="b" l="l" r="r" t="t"/>
            <a:pathLst>
              <a:path extrusionOk="0" h="690" w="509">
                <a:moveTo>
                  <a:pt x="277" y="176"/>
                </a:moveTo>
                <a:cubicBezTo>
                  <a:pt x="284" y="169"/>
                  <a:pt x="289" y="160"/>
                  <a:pt x="289" y="149"/>
                </a:cubicBezTo>
                <a:cubicBezTo>
                  <a:pt x="289" y="129"/>
                  <a:pt x="273" y="113"/>
                  <a:pt x="253" y="113"/>
                </a:cubicBezTo>
                <a:cubicBezTo>
                  <a:pt x="233" y="113"/>
                  <a:pt x="217" y="129"/>
                  <a:pt x="217" y="149"/>
                </a:cubicBezTo>
                <a:cubicBezTo>
                  <a:pt x="217" y="161"/>
                  <a:pt x="223" y="171"/>
                  <a:pt x="231" y="177"/>
                </a:cubicBezTo>
                <a:cubicBezTo>
                  <a:pt x="142" y="464"/>
                  <a:pt x="142" y="464"/>
                  <a:pt x="142" y="464"/>
                </a:cubicBezTo>
                <a:cubicBezTo>
                  <a:pt x="141" y="465"/>
                  <a:pt x="140" y="467"/>
                  <a:pt x="140" y="469"/>
                </a:cubicBezTo>
                <a:cubicBezTo>
                  <a:pt x="140" y="470"/>
                  <a:pt x="140" y="471"/>
                  <a:pt x="140" y="471"/>
                </a:cubicBezTo>
                <a:cubicBezTo>
                  <a:pt x="75" y="681"/>
                  <a:pt x="75" y="681"/>
                  <a:pt x="75" y="681"/>
                </a:cubicBezTo>
                <a:cubicBezTo>
                  <a:pt x="73" y="685"/>
                  <a:pt x="75" y="689"/>
                  <a:pt x="79" y="690"/>
                </a:cubicBezTo>
                <a:cubicBezTo>
                  <a:pt x="80" y="690"/>
                  <a:pt x="81" y="690"/>
                  <a:pt x="81" y="690"/>
                </a:cubicBezTo>
                <a:cubicBezTo>
                  <a:pt x="84" y="690"/>
                  <a:pt x="87" y="688"/>
                  <a:pt x="88" y="685"/>
                </a:cubicBezTo>
                <a:cubicBezTo>
                  <a:pt x="108" y="622"/>
                  <a:pt x="108" y="622"/>
                  <a:pt x="108" y="622"/>
                </a:cubicBezTo>
                <a:cubicBezTo>
                  <a:pt x="401" y="622"/>
                  <a:pt x="401" y="622"/>
                  <a:pt x="401" y="622"/>
                </a:cubicBezTo>
                <a:cubicBezTo>
                  <a:pt x="421" y="685"/>
                  <a:pt x="421" y="685"/>
                  <a:pt x="421" y="685"/>
                </a:cubicBezTo>
                <a:cubicBezTo>
                  <a:pt x="422" y="688"/>
                  <a:pt x="425" y="690"/>
                  <a:pt x="428" y="690"/>
                </a:cubicBezTo>
                <a:cubicBezTo>
                  <a:pt x="428" y="690"/>
                  <a:pt x="429" y="690"/>
                  <a:pt x="430" y="690"/>
                </a:cubicBezTo>
                <a:cubicBezTo>
                  <a:pt x="433" y="689"/>
                  <a:pt x="435" y="685"/>
                  <a:pt x="434" y="681"/>
                </a:cubicBezTo>
                <a:lnTo>
                  <a:pt x="277" y="176"/>
                </a:lnTo>
                <a:close/>
                <a:moveTo>
                  <a:pt x="189" y="362"/>
                </a:moveTo>
                <a:cubicBezTo>
                  <a:pt x="320" y="362"/>
                  <a:pt x="320" y="362"/>
                  <a:pt x="320" y="362"/>
                </a:cubicBezTo>
                <a:cubicBezTo>
                  <a:pt x="351" y="462"/>
                  <a:pt x="351" y="462"/>
                  <a:pt x="351" y="462"/>
                </a:cubicBezTo>
                <a:cubicBezTo>
                  <a:pt x="157" y="462"/>
                  <a:pt x="157" y="462"/>
                  <a:pt x="157" y="462"/>
                </a:cubicBezTo>
                <a:lnTo>
                  <a:pt x="189" y="362"/>
                </a:lnTo>
                <a:close/>
                <a:moveTo>
                  <a:pt x="219" y="265"/>
                </a:moveTo>
                <a:cubicBezTo>
                  <a:pt x="290" y="265"/>
                  <a:pt x="290" y="265"/>
                  <a:pt x="290" y="265"/>
                </a:cubicBezTo>
                <a:cubicBezTo>
                  <a:pt x="316" y="348"/>
                  <a:pt x="316" y="348"/>
                  <a:pt x="316" y="348"/>
                </a:cubicBezTo>
                <a:cubicBezTo>
                  <a:pt x="193" y="348"/>
                  <a:pt x="193" y="348"/>
                  <a:pt x="193" y="348"/>
                </a:cubicBezTo>
                <a:lnTo>
                  <a:pt x="219" y="265"/>
                </a:lnTo>
                <a:close/>
                <a:moveTo>
                  <a:pt x="253" y="127"/>
                </a:moveTo>
                <a:cubicBezTo>
                  <a:pt x="265" y="127"/>
                  <a:pt x="275" y="137"/>
                  <a:pt x="275" y="149"/>
                </a:cubicBezTo>
                <a:cubicBezTo>
                  <a:pt x="275" y="161"/>
                  <a:pt x="265" y="171"/>
                  <a:pt x="253" y="171"/>
                </a:cubicBezTo>
                <a:cubicBezTo>
                  <a:pt x="250" y="171"/>
                  <a:pt x="248" y="170"/>
                  <a:pt x="245" y="169"/>
                </a:cubicBezTo>
                <a:cubicBezTo>
                  <a:pt x="244" y="168"/>
                  <a:pt x="243" y="168"/>
                  <a:pt x="242" y="167"/>
                </a:cubicBezTo>
                <a:cubicBezTo>
                  <a:pt x="242" y="167"/>
                  <a:pt x="241" y="167"/>
                  <a:pt x="241" y="167"/>
                </a:cubicBezTo>
                <a:cubicBezTo>
                  <a:pt x="235" y="163"/>
                  <a:pt x="231" y="156"/>
                  <a:pt x="231" y="149"/>
                </a:cubicBezTo>
                <a:cubicBezTo>
                  <a:pt x="231" y="137"/>
                  <a:pt x="241" y="127"/>
                  <a:pt x="253" y="127"/>
                </a:cubicBezTo>
                <a:close/>
                <a:moveTo>
                  <a:pt x="253" y="185"/>
                </a:moveTo>
                <a:cubicBezTo>
                  <a:pt x="257" y="185"/>
                  <a:pt x="261" y="184"/>
                  <a:pt x="264" y="183"/>
                </a:cubicBezTo>
                <a:cubicBezTo>
                  <a:pt x="286" y="251"/>
                  <a:pt x="286" y="251"/>
                  <a:pt x="286" y="251"/>
                </a:cubicBezTo>
                <a:cubicBezTo>
                  <a:pt x="223" y="251"/>
                  <a:pt x="223" y="251"/>
                  <a:pt x="223" y="251"/>
                </a:cubicBezTo>
                <a:cubicBezTo>
                  <a:pt x="244" y="184"/>
                  <a:pt x="244" y="184"/>
                  <a:pt x="244" y="184"/>
                </a:cubicBezTo>
                <a:cubicBezTo>
                  <a:pt x="247" y="184"/>
                  <a:pt x="250" y="185"/>
                  <a:pt x="253" y="185"/>
                </a:cubicBezTo>
                <a:close/>
                <a:moveTo>
                  <a:pt x="112" y="608"/>
                </a:moveTo>
                <a:cubicBezTo>
                  <a:pt x="153" y="476"/>
                  <a:pt x="153" y="476"/>
                  <a:pt x="153" y="476"/>
                </a:cubicBezTo>
                <a:cubicBezTo>
                  <a:pt x="356" y="476"/>
                  <a:pt x="356" y="476"/>
                  <a:pt x="356" y="476"/>
                </a:cubicBezTo>
                <a:cubicBezTo>
                  <a:pt x="397" y="608"/>
                  <a:pt x="397" y="608"/>
                  <a:pt x="397" y="608"/>
                </a:cubicBezTo>
                <a:lnTo>
                  <a:pt x="112" y="608"/>
                </a:lnTo>
                <a:close/>
                <a:moveTo>
                  <a:pt x="56" y="284"/>
                </a:moveTo>
                <a:cubicBezTo>
                  <a:pt x="59" y="287"/>
                  <a:pt x="58" y="291"/>
                  <a:pt x="55" y="294"/>
                </a:cubicBezTo>
                <a:cubicBezTo>
                  <a:pt x="53" y="294"/>
                  <a:pt x="52" y="295"/>
                  <a:pt x="51" y="295"/>
                </a:cubicBezTo>
                <a:cubicBezTo>
                  <a:pt x="49" y="295"/>
                  <a:pt x="46" y="294"/>
                  <a:pt x="45" y="292"/>
                </a:cubicBezTo>
                <a:cubicBezTo>
                  <a:pt x="15" y="249"/>
                  <a:pt x="0" y="199"/>
                  <a:pt x="0" y="147"/>
                </a:cubicBezTo>
                <a:cubicBezTo>
                  <a:pt x="0" y="96"/>
                  <a:pt x="15" y="47"/>
                  <a:pt x="43" y="5"/>
                </a:cubicBezTo>
                <a:cubicBezTo>
                  <a:pt x="45" y="2"/>
                  <a:pt x="50" y="1"/>
                  <a:pt x="53" y="3"/>
                </a:cubicBezTo>
                <a:cubicBezTo>
                  <a:pt x="56" y="5"/>
                  <a:pt x="57" y="9"/>
                  <a:pt x="55" y="13"/>
                </a:cubicBezTo>
                <a:cubicBezTo>
                  <a:pt x="28" y="52"/>
                  <a:pt x="14" y="99"/>
                  <a:pt x="14" y="147"/>
                </a:cubicBezTo>
                <a:cubicBezTo>
                  <a:pt x="14" y="196"/>
                  <a:pt x="29" y="243"/>
                  <a:pt x="56" y="284"/>
                </a:cubicBezTo>
                <a:close/>
                <a:moveTo>
                  <a:pt x="509" y="147"/>
                </a:moveTo>
                <a:cubicBezTo>
                  <a:pt x="509" y="200"/>
                  <a:pt x="493" y="250"/>
                  <a:pt x="463" y="293"/>
                </a:cubicBezTo>
                <a:cubicBezTo>
                  <a:pt x="462" y="295"/>
                  <a:pt x="459" y="296"/>
                  <a:pt x="457" y="296"/>
                </a:cubicBezTo>
                <a:cubicBezTo>
                  <a:pt x="456" y="296"/>
                  <a:pt x="454" y="296"/>
                  <a:pt x="453" y="295"/>
                </a:cubicBezTo>
                <a:cubicBezTo>
                  <a:pt x="450" y="293"/>
                  <a:pt x="449" y="288"/>
                  <a:pt x="452" y="285"/>
                </a:cubicBezTo>
                <a:cubicBezTo>
                  <a:pt x="480" y="244"/>
                  <a:pt x="495" y="197"/>
                  <a:pt x="495" y="147"/>
                </a:cubicBezTo>
                <a:cubicBezTo>
                  <a:pt x="495" y="98"/>
                  <a:pt x="481" y="52"/>
                  <a:pt x="453" y="11"/>
                </a:cubicBezTo>
                <a:cubicBezTo>
                  <a:pt x="451" y="8"/>
                  <a:pt x="452" y="4"/>
                  <a:pt x="455" y="2"/>
                </a:cubicBezTo>
                <a:cubicBezTo>
                  <a:pt x="458" y="0"/>
                  <a:pt x="463" y="0"/>
                  <a:pt x="465" y="4"/>
                </a:cubicBezTo>
                <a:cubicBezTo>
                  <a:pt x="494" y="46"/>
                  <a:pt x="509" y="96"/>
                  <a:pt x="509" y="147"/>
                </a:cubicBezTo>
                <a:close/>
                <a:moveTo>
                  <a:pt x="93" y="259"/>
                </a:moveTo>
                <a:cubicBezTo>
                  <a:pt x="70" y="226"/>
                  <a:pt x="58" y="187"/>
                  <a:pt x="58" y="147"/>
                </a:cubicBezTo>
                <a:cubicBezTo>
                  <a:pt x="58" y="108"/>
                  <a:pt x="69" y="70"/>
                  <a:pt x="91" y="38"/>
                </a:cubicBezTo>
                <a:cubicBezTo>
                  <a:pt x="93" y="35"/>
                  <a:pt x="98" y="34"/>
                  <a:pt x="101" y="36"/>
                </a:cubicBezTo>
                <a:cubicBezTo>
                  <a:pt x="104" y="38"/>
                  <a:pt x="105" y="42"/>
                  <a:pt x="103" y="46"/>
                </a:cubicBezTo>
                <a:cubicBezTo>
                  <a:pt x="83" y="76"/>
                  <a:pt x="72" y="111"/>
                  <a:pt x="72" y="147"/>
                </a:cubicBezTo>
                <a:cubicBezTo>
                  <a:pt x="72" y="184"/>
                  <a:pt x="83" y="220"/>
                  <a:pt x="104" y="251"/>
                </a:cubicBezTo>
                <a:cubicBezTo>
                  <a:pt x="107" y="254"/>
                  <a:pt x="106" y="258"/>
                  <a:pt x="103" y="261"/>
                </a:cubicBezTo>
                <a:cubicBezTo>
                  <a:pt x="101" y="261"/>
                  <a:pt x="100" y="262"/>
                  <a:pt x="99" y="262"/>
                </a:cubicBezTo>
                <a:cubicBezTo>
                  <a:pt x="96" y="262"/>
                  <a:pt x="94" y="261"/>
                  <a:pt x="93" y="259"/>
                </a:cubicBezTo>
                <a:close/>
                <a:moveTo>
                  <a:pt x="404" y="252"/>
                </a:moveTo>
                <a:cubicBezTo>
                  <a:pt x="425" y="221"/>
                  <a:pt x="437" y="185"/>
                  <a:pt x="437" y="147"/>
                </a:cubicBezTo>
                <a:cubicBezTo>
                  <a:pt x="437" y="110"/>
                  <a:pt x="426" y="75"/>
                  <a:pt x="405" y="44"/>
                </a:cubicBezTo>
                <a:cubicBezTo>
                  <a:pt x="403" y="41"/>
                  <a:pt x="404" y="37"/>
                  <a:pt x="407" y="35"/>
                </a:cubicBezTo>
                <a:cubicBezTo>
                  <a:pt x="410" y="32"/>
                  <a:pt x="415" y="33"/>
                  <a:pt x="417" y="37"/>
                </a:cubicBezTo>
                <a:cubicBezTo>
                  <a:pt x="439" y="69"/>
                  <a:pt x="451" y="107"/>
                  <a:pt x="451" y="147"/>
                </a:cubicBezTo>
                <a:cubicBezTo>
                  <a:pt x="451" y="188"/>
                  <a:pt x="439" y="227"/>
                  <a:pt x="415" y="260"/>
                </a:cubicBezTo>
                <a:cubicBezTo>
                  <a:pt x="414" y="262"/>
                  <a:pt x="412" y="263"/>
                  <a:pt x="409" y="263"/>
                </a:cubicBezTo>
                <a:cubicBezTo>
                  <a:pt x="408" y="263"/>
                  <a:pt x="407" y="263"/>
                  <a:pt x="405" y="262"/>
                </a:cubicBezTo>
                <a:cubicBezTo>
                  <a:pt x="402" y="260"/>
                  <a:pt x="401" y="255"/>
                  <a:pt x="404" y="252"/>
                </a:cubicBezTo>
                <a:close/>
                <a:moveTo>
                  <a:pt x="308" y="186"/>
                </a:moveTo>
                <a:cubicBezTo>
                  <a:pt x="316" y="175"/>
                  <a:pt x="321" y="161"/>
                  <a:pt x="321" y="147"/>
                </a:cubicBezTo>
                <a:cubicBezTo>
                  <a:pt x="321" y="134"/>
                  <a:pt x="317" y="121"/>
                  <a:pt x="309" y="110"/>
                </a:cubicBezTo>
                <a:cubicBezTo>
                  <a:pt x="307" y="107"/>
                  <a:pt x="308" y="103"/>
                  <a:pt x="311" y="100"/>
                </a:cubicBezTo>
                <a:cubicBezTo>
                  <a:pt x="314" y="98"/>
                  <a:pt x="319" y="99"/>
                  <a:pt x="321" y="102"/>
                </a:cubicBezTo>
                <a:cubicBezTo>
                  <a:pt x="330" y="116"/>
                  <a:pt x="335" y="131"/>
                  <a:pt x="335" y="147"/>
                </a:cubicBezTo>
                <a:cubicBezTo>
                  <a:pt x="335" y="164"/>
                  <a:pt x="329" y="180"/>
                  <a:pt x="319" y="194"/>
                </a:cubicBezTo>
                <a:cubicBezTo>
                  <a:pt x="318" y="196"/>
                  <a:pt x="315" y="197"/>
                  <a:pt x="313" y="197"/>
                </a:cubicBezTo>
                <a:cubicBezTo>
                  <a:pt x="312" y="197"/>
                  <a:pt x="310" y="197"/>
                  <a:pt x="309" y="196"/>
                </a:cubicBezTo>
                <a:cubicBezTo>
                  <a:pt x="306" y="194"/>
                  <a:pt x="305" y="189"/>
                  <a:pt x="308" y="186"/>
                </a:cubicBezTo>
                <a:close/>
                <a:moveTo>
                  <a:pt x="356" y="219"/>
                </a:moveTo>
                <a:cubicBezTo>
                  <a:pt x="371" y="198"/>
                  <a:pt x="379" y="173"/>
                  <a:pt x="379" y="147"/>
                </a:cubicBezTo>
                <a:cubicBezTo>
                  <a:pt x="379" y="122"/>
                  <a:pt x="371" y="98"/>
                  <a:pt x="357" y="77"/>
                </a:cubicBezTo>
                <a:cubicBezTo>
                  <a:pt x="355" y="74"/>
                  <a:pt x="356" y="70"/>
                  <a:pt x="359" y="68"/>
                </a:cubicBezTo>
                <a:cubicBezTo>
                  <a:pt x="362" y="65"/>
                  <a:pt x="367" y="66"/>
                  <a:pt x="369" y="69"/>
                </a:cubicBezTo>
                <a:cubicBezTo>
                  <a:pt x="384" y="92"/>
                  <a:pt x="393" y="119"/>
                  <a:pt x="393" y="147"/>
                </a:cubicBezTo>
                <a:cubicBezTo>
                  <a:pt x="393" y="176"/>
                  <a:pt x="384" y="204"/>
                  <a:pt x="367" y="227"/>
                </a:cubicBezTo>
                <a:cubicBezTo>
                  <a:pt x="366" y="229"/>
                  <a:pt x="364" y="230"/>
                  <a:pt x="361" y="230"/>
                </a:cubicBezTo>
                <a:cubicBezTo>
                  <a:pt x="360" y="230"/>
                  <a:pt x="359" y="230"/>
                  <a:pt x="357" y="229"/>
                </a:cubicBezTo>
                <a:cubicBezTo>
                  <a:pt x="354" y="227"/>
                  <a:pt x="353" y="222"/>
                  <a:pt x="356" y="219"/>
                </a:cubicBezTo>
                <a:close/>
                <a:moveTo>
                  <a:pt x="141" y="226"/>
                </a:moveTo>
                <a:cubicBezTo>
                  <a:pt x="125" y="203"/>
                  <a:pt x="116" y="175"/>
                  <a:pt x="116" y="147"/>
                </a:cubicBezTo>
                <a:cubicBezTo>
                  <a:pt x="116" y="120"/>
                  <a:pt x="124" y="93"/>
                  <a:pt x="139" y="71"/>
                </a:cubicBezTo>
                <a:cubicBezTo>
                  <a:pt x="141" y="68"/>
                  <a:pt x="146" y="67"/>
                  <a:pt x="149" y="69"/>
                </a:cubicBezTo>
                <a:cubicBezTo>
                  <a:pt x="152" y="71"/>
                  <a:pt x="153" y="75"/>
                  <a:pt x="151" y="78"/>
                </a:cubicBezTo>
                <a:cubicBezTo>
                  <a:pt x="137" y="99"/>
                  <a:pt x="130" y="123"/>
                  <a:pt x="130" y="147"/>
                </a:cubicBezTo>
                <a:cubicBezTo>
                  <a:pt x="130" y="173"/>
                  <a:pt x="138" y="197"/>
                  <a:pt x="152" y="218"/>
                </a:cubicBezTo>
                <a:cubicBezTo>
                  <a:pt x="155" y="221"/>
                  <a:pt x="154" y="225"/>
                  <a:pt x="151" y="228"/>
                </a:cubicBezTo>
                <a:cubicBezTo>
                  <a:pt x="149" y="229"/>
                  <a:pt x="148" y="229"/>
                  <a:pt x="147" y="229"/>
                </a:cubicBezTo>
                <a:cubicBezTo>
                  <a:pt x="144" y="229"/>
                  <a:pt x="142" y="228"/>
                  <a:pt x="141" y="226"/>
                </a:cubicBezTo>
                <a:close/>
                <a:moveTo>
                  <a:pt x="189" y="193"/>
                </a:moveTo>
                <a:cubicBezTo>
                  <a:pt x="179" y="179"/>
                  <a:pt x="174" y="164"/>
                  <a:pt x="174" y="147"/>
                </a:cubicBezTo>
                <a:cubicBezTo>
                  <a:pt x="174" y="132"/>
                  <a:pt x="179" y="117"/>
                  <a:pt x="187" y="104"/>
                </a:cubicBezTo>
                <a:cubicBezTo>
                  <a:pt x="189" y="101"/>
                  <a:pt x="193" y="100"/>
                  <a:pt x="197" y="102"/>
                </a:cubicBezTo>
                <a:cubicBezTo>
                  <a:pt x="200" y="104"/>
                  <a:pt x="201" y="108"/>
                  <a:pt x="199" y="111"/>
                </a:cubicBezTo>
                <a:cubicBezTo>
                  <a:pt x="192" y="122"/>
                  <a:pt x="188" y="134"/>
                  <a:pt x="188" y="147"/>
                </a:cubicBezTo>
                <a:cubicBezTo>
                  <a:pt x="188" y="161"/>
                  <a:pt x="192" y="174"/>
                  <a:pt x="200" y="185"/>
                </a:cubicBezTo>
                <a:cubicBezTo>
                  <a:pt x="203" y="188"/>
                  <a:pt x="202" y="193"/>
                  <a:pt x="199" y="195"/>
                </a:cubicBezTo>
                <a:cubicBezTo>
                  <a:pt x="197" y="196"/>
                  <a:pt x="196" y="196"/>
                  <a:pt x="195" y="196"/>
                </a:cubicBezTo>
                <a:cubicBezTo>
                  <a:pt x="192" y="196"/>
                  <a:pt x="190" y="195"/>
                  <a:pt x="189" y="193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3501d24d35c_0_0"/>
          <p:cNvSpPr/>
          <p:nvPr/>
        </p:nvSpPr>
        <p:spPr>
          <a:xfrm>
            <a:off x="4437230" y="1205735"/>
            <a:ext cx="408541" cy="525880"/>
          </a:xfrm>
          <a:custGeom>
            <a:rect b="b" l="l" r="r" t="t"/>
            <a:pathLst>
              <a:path extrusionOk="0" h="423" w="329">
                <a:moveTo>
                  <a:pt x="296" y="66"/>
                </a:moveTo>
                <a:cubicBezTo>
                  <a:pt x="287" y="66"/>
                  <a:pt x="279" y="70"/>
                  <a:pt x="273" y="76"/>
                </a:cubicBezTo>
                <a:cubicBezTo>
                  <a:pt x="273" y="56"/>
                  <a:pt x="273" y="56"/>
                  <a:pt x="273" y="56"/>
                </a:cubicBezTo>
                <a:cubicBezTo>
                  <a:pt x="273" y="38"/>
                  <a:pt x="258" y="23"/>
                  <a:pt x="240" y="23"/>
                </a:cubicBezTo>
                <a:cubicBezTo>
                  <a:pt x="231" y="23"/>
                  <a:pt x="223" y="27"/>
                  <a:pt x="217" y="33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17" y="15"/>
                  <a:pt x="202" y="0"/>
                  <a:pt x="184" y="0"/>
                </a:cubicBezTo>
                <a:cubicBezTo>
                  <a:pt x="166" y="0"/>
                  <a:pt x="151" y="15"/>
                  <a:pt x="151" y="33"/>
                </a:cubicBezTo>
                <a:cubicBezTo>
                  <a:pt x="151" y="45"/>
                  <a:pt x="151" y="45"/>
                  <a:pt x="151" y="45"/>
                </a:cubicBezTo>
                <a:cubicBezTo>
                  <a:pt x="145" y="39"/>
                  <a:pt x="137" y="36"/>
                  <a:pt x="128" y="36"/>
                </a:cubicBezTo>
                <a:cubicBezTo>
                  <a:pt x="110" y="36"/>
                  <a:pt x="95" y="50"/>
                  <a:pt x="95" y="68"/>
                </a:cubicBezTo>
                <a:cubicBezTo>
                  <a:pt x="95" y="247"/>
                  <a:pt x="95" y="247"/>
                  <a:pt x="95" y="247"/>
                </a:cubicBezTo>
                <a:cubicBezTo>
                  <a:pt x="63" y="209"/>
                  <a:pt x="63" y="209"/>
                  <a:pt x="63" y="209"/>
                </a:cubicBezTo>
                <a:cubicBezTo>
                  <a:pt x="56" y="201"/>
                  <a:pt x="47" y="197"/>
                  <a:pt x="37" y="197"/>
                </a:cubicBezTo>
                <a:cubicBezTo>
                  <a:pt x="30" y="197"/>
                  <a:pt x="22" y="199"/>
                  <a:pt x="17" y="204"/>
                </a:cubicBezTo>
                <a:cubicBezTo>
                  <a:pt x="2" y="215"/>
                  <a:pt x="0" y="236"/>
                  <a:pt x="11" y="250"/>
                </a:cubicBezTo>
                <a:cubicBezTo>
                  <a:pt x="12" y="251"/>
                  <a:pt x="108" y="371"/>
                  <a:pt x="120" y="386"/>
                </a:cubicBezTo>
                <a:cubicBezTo>
                  <a:pt x="134" y="403"/>
                  <a:pt x="174" y="423"/>
                  <a:pt x="207" y="423"/>
                </a:cubicBezTo>
                <a:cubicBezTo>
                  <a:pt x="274" y="423"/>
                  <a:pt x="329" y="368"/>
                  <a:pt x="329" y="301"/>
                </a:cubicBezTo>
                <a:cubicBezTo>
                  <a:pt x="329" y="99"/>
                  <a:pt x="329" y="99"/>
                  <a:pt x="329" y="99"/>
                </a:cubicBezTo>
                <a:cubicBezTo>
                  <a:pt x="329" y="81"/>
                  <a:pt x="314" y="66"/>
                  <a:pt x="296" y="66"/>
                </a:cubicBezTo>
                <a:close/>
                <a:moveTo>
                  <a:pt x="319" y="301"/>
                </a:moveTo>
                <a:cubicBezTo>
                  <a:pt x="319" y="363"/>
                  <a:pt x="269" y="413"/>
                  <a:pt x="207" y="413"/>
                </a:cubicBezTo>
                <a:cubicBezTo>
                  <a:pt x="174" y="413"/>
                  <a:pt x="138" y="394"/>
                  <a:pt x="127" y="380"/>
                </a:cubicBezTo>
                <a:cubicBezTo>
                  <a:pt x="115" y="365"/>
                  <a:pt x="20" y="245"/>
                  <a:pt x="19" y="244"/>
                </a:cubicBezTo>
                <a:cubicBezTo>
                  <a:pt x="15" y="239"/>
                  <a:pt x="13" y="233"/>
                  <a:pt x="14" y="227"/>
                </a:cubicBezTo>
                <a:cubicBezTo>
                  <a:pt x="15" y="221"/>
                  <a:pt x="18" y="215"/>
                  <a:pt x="22" y="211"/>
                </a:cubicBezTo>
                <a:cubicBezTo>
                  <a:pt x="27" y="208"/>
                  <a:pt x="32" y="206"/>
                  <a:pt x="37" y="206"/>
                </a:cubicBezTo>
                <a:cubicBezTo>
                  <a:pt x="44" y="206"/>
                  <a:pt x="51" y="209"/>
                  <a:pt x="55" y="215"/>
                </a:cubicBezTo>
                <a:cubicBezTo>
                  <a:pt x="96" y="263"/>
                  <a:pt x="96" y="263"/>
                  <a:pt x="96" y="263"/>
                </a:cubicBezTo>
                <a:cubicBezTo>
                  <a:pt x="97" y="265"/>
                  <a:pt x="99" y="265"/>
                  <a:pt x="101" y="265"/>
                </a:cubicBezTo>
                <a:cubicBezTo>
                  <a:pt x="103" y="264"/>
                  <a:pt x="104" y="262"/>
                  <a:pt x="104" y="260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04" y="56"/>
                  <a:pt x="115" y="45"/>
                  <a:pt x="128" y="45"/>
                </a:cubicBezTo>
                <a:cubicBezTo>
                  <a:pt x="141" y="45"/>
                  <a:pt x="151" y="56"/>
                  <a:pt x="151" y="68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51" y="205"/>
                  <a:pt x="153" y="207"/>
                  <a:pt x="156" y="207"/>
                </a:cubicBezTo>
                <a:cubicBezTo>
                  <a:pt x="158" y="207"/>
                  <a:pt x="161" y="205"/>
                  <a:pt x="161" y="202"/>
                </a:cubicBezTo>
                <a:cubicBezTo>
                  <a:pt x="161" y="33"/>
                  <a:pt x="161" y="33"/>
                  <a:pt x="161" y="33"/>
                </a:cubicBezTo>
                <a:cubicBezTo>
                  <a:pt x="161" y="20"/>
                  <a:pt x="171" y="10"/>
                  <a:pt x="184" y="10"/>
                </a:cubicBezTo>
                <a:cubicBezTo>
                  <a:pt x="197" y="10"/>
                  <a:pt x="207" y="20"/>
                  <a:pt x="207" y="33"/>
                </a:cubicBezTo>
                <a:cubicBezTo>
                  <a:pt x="207" y="191"/>
                  <a:pt x="207" y="191"/>
                  <a:pt x="207" y="191"/>
                </a:cubicBezTo>
                <a:cubicBezTo>
                  <a:pt x="207" y="193"/>
                  <a:pt x="209" y="195"/>
                  <a:pt x="212" y="195"/>
                </a:cubicBezTo>
                <a:cubicBezTo>
                  <a:pt x="215" y="195"/>
                  <a:pt x="217" y="193"/>
                  <a:pt x="217" y="191"/>
                </a:cubicBezTo>
                <a:cubicBezTo>
                  <a:pt x="217" y="56"/>
                  <a:pt x="217" y="56"/>
                  <a:pt x="217" y="56"/>
                </a:cubicBezTo>
                <a:cubicBezTo>
                  <a:pt x="217" y="43"/>
                  <a:pt x="227" y="33"/>
                  <a:pt x="240" y="33"/>
                </a:cubicBezTo>
                <a:cubicBezTo>
                  <a:pt x="253" y="33"/>
                  <a:pt x="263" y="43"/>
                  <a:pt x="263" y="56"/>
                </a:cubicBezTo>
                <a:cubicBezTo>
                  <a:pt x="263" y="199"/>
                  <a:pt x="263" y="199"/>
                  <a:pt x="263" y="199"/>
                </a:cubicBezTo>
                <a:cubicBezTo>
                  <a:pt x="263" y="201"/>
                  <a:pt x="265" y="203"/>
                  <a:pt x="268" y="203"/>
                </a:cubicBezTo>
                <a:cubicBezTo>
                  <a:pt x="271" y="203"/>
                  <a:pt x="273" y="201"/>
                  <a:pt x="273" y="199"/>
                </a:cubicBezTo>
                <a:cubicBezTo>
                  <a:pt x="273" y="99"/>
                  <a:pt x="273" y="99"/>
                  <a:pt x="273" y="99"/>
                </a:cubicBezTo>
                <a:cubicBezTo>
                  <a:pt x="273" y="86"/>
                  <a:pt x="283" y="75"/>
                  <a:pt x="296" y="75"/>
                </a:cubicBezTo>
                <a:cubicBezTo>
                  <a:pt x="309" y="75"/>
                  <a:pt x="319" y="86"/>
                  <a:pt x="319" y="99"/>
                </a:cubicBezTo>
                <a:lnTo>
                  <a:pt x="319" y="30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3501d24d35c_0_0"/>
          <p:cNvSpPr/>
          <p:nvPr/>
        </p:nvSpPr>
        <p:spPr>
          <a:xfrm>
            <a:off x="8551494" y="3816923"/>
            <a:ext cx="1782300" cy="4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Subject to QA and republishing by the platform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01d24d35c_1_69"/>
          <p:cNvSpPr txBox="1"/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SLIDO?</a:t>
            </a:r>
            <a:endParaRPr/>
          </a:p>
        </p:txBody>
      </p:sp>
      <p:sp>
        <p:nvSpPr>
          <p:cNvPr id="291" name="Google Shape;291;g3501d24d35c_1_69"/>
          <p:cNvSpPr txBox="1"/>
          <p:nvPr>
            <p:ph idx="1" type="body"/>
          </p:nvPr>
        </p:nvSpPr>
        <p:spPr>
          <a:xfrm>
            <a:off x="352486" y="2136290"/>
            <a:ext cx="11475300" cy="3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What do you see as the biggest benefit of integrating your data with the ACQF QCP?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Easier data publication and visibility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Alignment with international standards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Improved data quality and validation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Reduced manual workload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Other (open text)</a:t>
            </a:r>
            <a:endParaRPr/>
          </a:p>
        </p:txBody>
      </p:sp>
      <p:sp>
        <p:nvSpPr>
          <p:cNvPr id="292" name="Google Shape;292;g3501d24d35c_1_69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0b033d9c3_4_58"/>
          <p:cNvSpPr txBox="1"/>
          <p:nvPr>
            <p:ph type="title"/>
          </p:nvPr>
        </p:nvSpPr>
        <p:spPr>
          <a:xfrm>
            <a:off x="360000" y="612720"/>
            <a:ext cx="11470200" cy="238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6000"/>
              <a:t>Country data</a:t>
            </a:r>
            <a:endParaRPr b="0" sz="60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350b033d9c3_4_58"/>
          <p:cNvSpPr txBox="1"/>
          <p:nvPr>
            <p:ph idx="4294967295" type="subTitle"/>
          </p:nvPr>
        </p:nvSpPr>
        <p:spPr>
          <a:xfrm>
            <a:off x="360000" y="3429000"/>
            <a:ext cx="11470200" cy="26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99" name="Google Shape;299;g350b033d9c3_4_58"/>
          <p:cNvSpPr txBox="1"/>
          <p:nvPr>
            <p:ph idx="12" type="sldNum"/>
          </p:nvPr>
        </p:nvSpPr>
        <p:spPr>
          <a:xfrm>
            <a:off x="360000" y="6538320"/>
            <a:ext cx="37098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524c1b5c27_0_37"/>
          <p:cNvSpPr txBox="1"/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Structured datasets</a:t>
            </a:r>
            <a:endParaRPr/>
          </a:p>
        </p:txBody>
      </p:sp>
      <p:sp>
        <p:nvSpPr>
          <p:cNvPr id="306" name="Google Shape;306;g3524c1b5c27_0_37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7" name="Google Shape;307;g3524c1b5c27_0_37"/>
          <p:cNvSpPr txBox="1"/>
          <p:nvPr>
            <p:ph idx="1" type="body"/>
          </p:nvPr>
        </p:nvSpPr>
        <p:spPr>
          <a:xfrm>
            <a:off x="360000" y="2067525"/>
            <a:ext cx="10884000" cy="4112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590"/>
              <a:t>In the context of the ACQF QCP, </a:t>
            </a:r>
            <a:r>
              <a:rPr b="1" lang="en-GB" sz="2590"/>
              <a:t>structured data</a:t>
            </a:r>
            <a:r>
              <a:rPr lang="en-GB" sz="2590"/>
              <a:t> means:</a:t>
            </a:r>
            <a:endParaRPr sz="2590"/>
          </a:p>
          <a:p>
            <a:pPr indent="-393065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90"/>
              <a:buChar char="•"/>
            </a:pPr>
            <a:r>
              <a:rPr lang="en-GB" sz="2590"/>
              <a:t>Information about qualifications is organised in a predefined, standardised way, following a specific model. </a:t>
            </a:r>
            <a:endParaRPr sz="2590"/>
          </a:p>
          <a:p>
            <a:pPr indent="-39306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90"/>
              <a:buChar char="•"/>
            </a:pPr>
            <a:r>
              <a:rPr lang="en-GB" sz="2590"/>
              <a:t>Each piece of information, is captured in a specific field that a machine can recognise and understand (such as qualification title, awarding body, education level, or learning outcomes)</a:t>
            </a:r>
            <a:endParaRPr sz="2590"/>
          </a:p>
          <a:p>
            <a:pPr indent="-39306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90"/>
              <a:buChar char="•"/>
            </a:pPr>
            <a:r>
              <a:rPr lang="en-GB" sz="2590"/>
              <a:t>The machine can understand the relationship between various fields</a:t>
            </a:r>
            <a:endParaRPr sz="259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9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90"/>
              <a:t>Structured data is commonly stored in a database and structured files (like JSON-LD) or even a well-structured excel file</a:t>
            </a:r>
            <a:endParaRPr sz="259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01d24d35c_1_95"/>
          <p:cNvSpPr txBox="1"/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Verification of database status and publication methods</a:t>
            </a:r>
            <a:endParaRPr/>
          </a:p>
        </p:txBody>
      </p:sp>
      <p:sp>
        <p:nvSpPr>
          <p:cNvPr id="314" name="Google Shape;314;g3501d24d35c_1_95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315" name="Google Shape;315;g3501d24d35c_1_95"/>
          <p:cNvGraphicFramePr/>
          <p:nvPr/>
        </p:nvGraphicFramePr>
        <p:xfrm>
          <a:off x="6922300" y="294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{DA5F228E-5AB9-49A5-92B3-E99765B7A188}</a:tableStyleId>
              </a:tblPr>
              <a:tblGrid>
                <a:gridCol w="2140975"/>
                <a:gridCol w="2477175"/>
              </a:tblGrid>
              <a:tr h="53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Angola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Yes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Kenya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Yes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Sierra Leone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Yes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South Africa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Yes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1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The Democratic Republic of the Congo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Yes</a:t>
                      </a:r>
                      <a:endParaRPr sz="15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16" name="Google Shape;316;g3501d24d35c_1_95"/>
          <p:cNvSpPr txBox="1"/>
          <p:nvPr>
            <p:ph idx="1" type="body"/>
          </p:nvPr>
        </p:nvSpPr>
        <p:spPr>
          <a:xfrm>
            <a:off x="360000" y="2067525"/>
            <a:ext cx="6146400" cy="4060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305"/>
              <a:t>The survey on automated data exchange (November 2024) showed that </a:t>
            </a:r>
            <a:r>
              <a:rPr b="1" lang="en-GB" sz="2305"/>
              <a:t>a few countries</a:t>
            </a:r>
            <a:r>
              <a:rPr lang="en-GB" sz="2305"/>
              <a:t> have structured data and thus would be capable to perform an </a:t>
            </a:r>
            <a:r>
              <a:rPr b="1" lang="en-GB" sz="2305"/>
              <a:t>automatic data upload.</a:t>
            </a:r>
            <a:endParaRPr b="1" sz="2305"/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305"/>
          </a:p>
        </p:txBody>
      </p:sp>
      <p:sp>
        <p:nvSpPr>
          <p:cNvPr id="317" name="Google Shape;317;g3501d24d35c_1_95"/>
          <p:cNvSpPr txBox="1"/>
          <p:nvPr/>
        </p:nvSpPr>
        <p:spPr>
          <a:xfrm>
            <a:off x="6922300" y="5800575"/>
            <a:ext cx="5866200" cy="2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Source: ACQF QCP Survey on Automated Data Exchange (November 2024)</a:t>
            </a:r>
            <a:endParaRPr b="0" i="0" sz="11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18" name="Google Shape;318;g3501d24d35c_1_95"/>
          <p:cNvSpPr txBox="1"/>
          <p:nvPr/>
        </p:nvSpPr>
        <p:spPr>
          <a:xfrm>
            <a:off x="6827325" y="2067525"/>
            <a:ext cx="4808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Does your register use </a:t>
            </a:r>
            <a:r>
              <a:rPr b="1" i="0" lang="en-GB" sz="15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structured data storage</a:t>
            </a:r>
            <a:r>
              <a:rPr b="0" i="0" lang="en-GB" sz="15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? e.g. relational database, graph database, firmly structured spreadsheet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4e25a91355_0_5"/>
          <p:cNvSpPr txBox="1"/>
          <p:nvPr>
            <p:ph idx="12" type="sldNum"/>
          </p:nvPr>
        </p:nvSpPr>
        <p:spPr>
          <a:xfrm>
            <a:off x="348449" y="6508141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325" name="Google Shape;325;g34e25a91355_0_5"/>
          <p:cNvGraphicFramePr/>
          <p:nvPr/>
        </p:nvGraphicFramePr>
        <p:xfrm>
          <a:off x="6334600" y="1571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{DA5F228E-5AB9-49A5-92B3-E99765B7A188}</a:tableStyleId>
              </a:tblPr>
              <a:tblGrid>
                <a:gridCol w="1882225"/>
                <a:gridCol w="3674725"/>
              </a:tblGrid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Angola</a:t>
                      </a:r>
                      <a:endParaRPr sz="13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Both</a:t>
                      </a:r>
                      <a:endParaRPr sz="13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Cape Verde</a:t>
                      </a:r>
                      <a:endParaRPr sz="13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Curation via Portal</a:t>
                      </a:r>
                      <a:endParaRPr sz="13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Eswatini</a:t>
                      </a:r>
                      <a:endParaRPr sz="13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Both</a:t>
                      </a:r>
                      <a:endParaRPr sz="13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Guiné-Bissau</a:t>
                      </a:r>
                      <a:endParaRPr sz="13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Both</a:t>
                      </a:r>
                      <a:endParaRPr sz="13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Kenya</a:t>
                      </a:r>
                      <a:endParaRPr sz="13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Both</a:t>
                      </a:r>
                      <a:endParaRPr sz="13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Mauritius</a:t>
                      </a:r>
                      <a:endParaRPr sz="13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Both</a:t>
                      </a:r>
                      <a:endParaRPr sz="13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Mozambique</a:t>
                      </a:r>
                      <a:endParaRPr sz="13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Curation via Portal</a:t>
                      </a:r>
                      <a:endParaRPr sz="13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Seychelles</a:t>
                      </a:r>
                      <a:endParaRPr sz="13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Curation via Portal</a:t>
                      </a:r>
                      <a:endParaRPr sz="13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Sierra Leone</a:t>
                      </a:r>
                      <a:endParaRPr sz="13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Both</a:t>
                      </a:r>
                      <a:endParaRPr sz="13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South Africa</a:t>
                      </a:r>
                      <a:endParaRPr sz="13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Both</a:t>
                      </a:r>
                      <a:endParaRPr sz="13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The Democratic Republic of the Congo</a:t>
                      </a:r>
                      <a:endParaRPr sz="13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Both</a:t>
                      </a:r>
                      <a:endParaRPr sz="13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Tunisie</a:t>
                      </a:r>
                      <a:endParaRPr sz="13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Curation via Portal</a:t>
                      </a:r>
                      <a:endParaRPr sz="1300" u="none" cap="none" strike="noStrik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26" name="Google Shape;326;g34e25a91355_0_5"/>
          <p:cNvSpPr txBox="1"/>
          <p:nvPr/>
        </p:nvSpPr>
        <p:spPr>
          <a:xfrm>
            <a:off x="256000" y="522825"/>
            <a:ext cx="110463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1" i="0" sz="1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Publication methods: answers from the QCP Onboarding Webinar #2</a:t>
            </a:r>
            <a:endParaRPr b="1" i="0" sz="1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34e25a91355_0_5"/>
          <p:cNvSpPr txBox="1"/>
          <p:nvPr>
            <p:ph idx="1" type="body"/>
          </p:nvPr>
        </p:nvSpPr>
        <p:spPr>
          <a:xfrm>
            <a:off x="348450" y="1886425"/>
            <a:ext cx="5707200" cy="44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72000"/>
              <a:buNone/>
            </a:pPr>
            <a:r>
              <a:rPr lang="en-GB" sz="2500"/>
              <a:t>The table summarises the preferred publication methods selected by countries during a webinar with the contact persons.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72000"/>
              <a:buNone/>
            </a:pPr>
            <a:r>
              <a:rPr lang="en-GB" sz="2500"/>
              <a:t>Options included:</a:t>
            </a:r>
            <a:endParaRPr sz="2500"/>
          </a:p>
          <a:p>
            <a:pPr indent="-277494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44000"/>
              <a:buChar char="●"/>
            </a:pPr>
            <a:r>
              <a:rPr lang="en-GB" sz="2500"/>
              <a:t>Manual curation via the QCP portal</a:t>
            </a:r>
            <a:endParaRPr sz="2500"/>
          </a:p>
          <a:p>
            <a:pPr indent="-27749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4000"/>
              <a:buChar char="●"/>
            </a:pPr>
            <a:r>
              <a:rPr lang="en-GB" sz="2500"/>
              <a:t>Automatic data import (via API or Bulk upload)</a:t>
            </a:r>
            <a:endParaRPr sz="2500"/>
          </a:p>
          <a:p>
            <a:pPr indent="-277494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4000"/>
              <a:buChar char="●"/>
            </a:pPr>
            <a:r>
              <a:rPr lang="en-GB" sz="2500"/>
              <a:t>A combination of both (organisation dependent)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720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72000"/>
              <a:buNone/>
            </a:pPr>
            <a:r>
              <a:t/>
            </a:r>
            <a:endParaRPr sz="2500"/>
          </a:p>
        </p:txBody>
      </p:sp>
      <p:sp>
        <p:nvSpPr>
          <p:cNvPr id="328" name="Google Shape;328;g34e25a91355_0_5"/>
          <p:cNvSpPr txBox="1"/>
          <p:nvPr/>
        </p:nvSpPr>
        <p:spPr>
          <a:xfrm>
            <a:off x="6272425" y="6298225"/>
            <a:ext cx="5866200" cy="2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Source: ACQF QCP Interactive Poll during </a:t>
            </a:r>
            <a:r>
              <a:rPr lang="en-GB" sz="10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</a:t>
            </a:r>
            <a:r>
              <a:rPr b="0" i="0" lang="en-GB" sz="1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ession 2 for QCP Contact Persons (4 December 2024)</a:t>
            </a:r>
            <a:endParaRPr b="0" i="0" sz="10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29" name="Google Shape;329;g34e25a91355_0_5"/>
          <p:cNvSpPr txBox="1"/>
          <p:nvPr/>
        </p:nvSpPr>
        <p:spPr>
          <a:xfrm>
            <a:off x="6272425" y="1123125"/>
            <a:ext cx="4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Which </a:t>
            </a:r>
            <a:r>
              <a:rPr b="1" i="0" lang="en-GB" sz="15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publication method </a:t>
            </a:r>
            <a:r>
              <a:rPr b="0" i="0" lang="en-GB" sz="15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do you aim to use?</a:t>
            </a:r>
            <a:endParaRPr b="0" i="0" sz="15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FFFFF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0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35" name="Google Shape;33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693" y="1742703"/>
            <a:ext cx="2371696" cy="2371696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0"/>
          <p:cNvSpPr/>
          <p:nvPr/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case the information for your country was not correct or missing, does your country currently use a structured database for storing qualifications (e.g. relational database, graph database, spreadsheet)?</a:t>
            </a:r>
            <a:endParaRPr/>
          </a:p>
        </p:txBody>
      </p:sp>
      <p:sp>
        <p:nvSpPr>
          <p:cNvPr id="337" name="Google Shape;337;p40"/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>
            <a:noFill/>
          </a:ln>
        </p:spPr>
        <p:txBody>
          <a:bodyPr anchorCtr="0" anchor="ctr" bIns="203800" lIns="741150" spcFirstLastPara="1" rIns="1852875" wrap="square" tIns="2594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21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GB" sz="221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Slido app</a:t>
            </a:r>
            <a:r>
              <a:rPr b="0" i="0" lang="en-GB" sz="221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must be installed on every computer you’re presenting from</a:t>
            </a:r>
            <a:endParaRPr/>
          </a:p>
        </p:txBody>
      </p:sp>
      <p:pic>
        <p:nvPicPr>
          <p:cNvPr id="338" name="Google Shape;338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6462" y="6190785"/>
            <a:ext cx="296462" cy="296462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0"/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fmla="val 100000" name="adj"/>
            </a:avLst>
          </a:prstGeom>
          <a:solidFill>
            <a:srgbClr val="EDFAF2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20" u="none" cap="none" strike="noStrike">
                <a:solidFill>
                  <a:srgbClr val="198038"/>
                </a:solidFill>
                <a:latin typeface="Arial"/>
                <a:ea typeface="Arial"/>
                <a:cs typeface="Arial"/>
                <a:sym typeface="Arial"/>
              </a:rPr>
              <a:t>Do not edit</a:t>
            </a:r>
            <a:br>
              <a:rPr b="1" i="0" lang="en-GB" sz="1820" u="none" cap="none" strike="noStrike">
                <a:solidFill>
                  <a:srgbClr val="19803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540" u="sng" cap="none" strike="noStrike">
                <a:solidFill>
                  <a:srgbClr val="198038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change the design</a:t>
            </a:r>
            <a:endParaRPr b="0" i="0" sz="1540" u="none" cap="none" strike="noStrike">
              <a:solidFill>
                <a:srgbClr val="1980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46748" y="6153727"/>
            <a:ext cx="1111733" cy="370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2"/>
          <p:cNvSpPr txBox="1"/>
          <p:nvPr>
            <p:ph idx="1" type="body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lang="en-GB"/>
              <a:t>03</a:t>
            </a:r>
            <a:endParaRPr/>
          </a:p>
        </p:txBody>
      </p:sp>
      <p:sp>
        <p:nvSpPr>
          <p:cNvPr id="346" name="Google Shape;346;p42"/>
          <p:cNvSpPr txBox="1"/>
          <p:nvPr>
            <p:ph idx="2" type="body"/>
          </p:nvPr>
        </p:nvSpPr>
        <p:spPr>
          <a:xfrm>
            <a:off x="882982" y="4441099"/>
            <a:ext cx="9628000" cy="1828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en-GB"/>
              <a:t>Intro to User Interface &amp; Mockups</a:t>
            </a:r>
            <a:endParaRPr/>
          </a:p>
        </p:txBody>
      </p:sp>
      <p:sp>
        <p:nvSpPr>
          <p:cNvPr id="347" name="Google Shape;347;p42"/>
          <p:cNvSpPr txBox="1"/>
          <p:nvPr>
            <p:ph idx="4294967295" type="sldNum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/>
          <p:nvPr>
            <p:ph idx="1" type="body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lang="en-GB"/>
              <a:t>01</a:t>
            </a:r>
            <a:endParaRPr/>
          </a:p>
        </p:txBody>
      </p:sp>
      <p:sp>
        <p:nvSpPr>
          <p:cNvPr id="138" name="Google Shape;138;p5"/>
          <p:cNvSpPr txBox="1"/>
          <p:nvPr>
            <p:ph idx="2" type="body"/>
          </p:nvPr>
        </p:nvSpPr>
        <p:spPr>
          <a:xfrm>
            <a:off x="882982" y="4441099"/>
            <a:ext cx="9628000" cy="1828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en-GB"/>
              <a:t>Opening and welcome</a:t>
            </a:r>
            <a:endParaRPr/>
          </a:p>
        </p:txBody>
      </p:sp>
      <p:sp>
        <p:nvSpPr>
          <p:cNvPr id="139" name="Google Shape;139;p5"/>
          <p:cNvSpPr txBox="1"/>
          <p:nvPr>
            <p:ph idx="4294967295" type="sldNum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01d24d35c_1_32"/>
          <p:cNvSpPr txBox="1"/>
          <p:nvPr>
            <p:ph type="title"/>
          </p:nvPr>
        </p:nvSpPr>
        <p:spPr>
          <a:xfrm>
            <a:off x="360000" y="615600"/>
            <a:ext cx="114675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b="1" lang="en-GB" sz="4400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Sections of User Interface</a:t>
            </a:r>
            <a:endParaRPr b="0" sz="4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3501d24d35c_1_32"/>
          <p:cNvSpPr txBox="1"/>
          <p:nvPr>
            <p:ph idx="1" type="body"/>
          </p:nvPr>
        </p:nvSpPr>
        <p:spPr>
          <a:xfrm>
            <a:off x="352440" y="2136240"/>
            <a:ext cx="11475000" cy="3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282A"/>
              </a:buClr>
              <a:buSzPts val="2800"/>
              <a:buFont typeface="Arial"/>
              <a:buChar char="•"/>
            </a:pPr>
            <a:r>
              <a:rPr b="1" i="0" lang="en-GB" sz="2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Curator user interface: </a:t>
            </a:r>
            <a:r>
              <a:rPr b="0" i="0" lang="en-GB" sz="2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Provides an interface for curating and editing individual qualifications directly within visual forms.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24282A"/>
              </a:buClr>
              <a:buSzPts val="2800"/>
              <a:buFont typeface="Arial"/>
              <a:buChar char="•"/>
            </a:pPr>
            <a:r>
              <a:rPr b="1" i="0" lang="en-GB" sz="2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General Public user interface: </a:t>
            </a:r>
            <a:r>
              <a:rPr b="0" i="0" lang="en-GB" sz="2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Enables the general public to view and explore qualifications.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24282A"/>
              </a:buClr>
              <a:buSzPts val="2800"/>
              <a:buFont typeface="Arial"/>
              <a:buChar char="•"/>
            </a:pPr>
            <a:r>
              <a:rPr b="1" i="0" lang="en-GB" sz="2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Import Service user interface: </a:t>
            </a:r>
            <a:r>
              <a:rPr b="0" i="0" lang="en-GB" sz="2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Facilitates the bulk import of qualifications from existing databases.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3501d24d35c_1_32"/>
          <p:cNvSpPr txBox="1"/>
          <p:nvPr>
            <p:ph idx="12" type="sldNum"/>
          </p:nvPr>
        </p:nvSpPr>
        <p:spPr>
          <a:xfrm>
            <a:off x="360000" y="6538320"/>
            <a:ext cx="37098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b="0" lang="en-GB" sz="900" u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b="0" lang="en-GB" sz="900" u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b="0" sz="900" u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501d24d35c_1_38"/>
          <p:cNvSpPr txBox="1"/>
          <p:nvPr>
            <p:ph type="title"/>
          </p:nvPr>
        </p:nvSpPr>
        <p:spPr>
          <a:xfrm>
            <a:off x="360000" y="615600"/>
            <a:ext cx="114675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b="1" lang="en-GB" sz="4400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Sections of User Interface</a:t>
            </a:r>
            <a:endParaRPr b="0" sz="4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3501d24d35c_1_38"/>
          <p:cNvSpPr txBox="1"/>
          <p:nvPr>
            <p:ph idx="1" type="body"/>
          </p:nvPr>
        </p:nvSpPr>
        <p:spPr>
          <a:xfrm>
            <a:off x="352440" y="2136240"/>
            <a:ext cx="11475000" cy="3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282A"/>
              </a:buClr>
              <a:buSzPts val="2800"/>
              <a:buFont typeface="Arial"/>
              <a:buChar char="•"/>
            </a:pPr>
            <a:r>
              <a:rPr b="1" i="0" lang="en-GB" sz="28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rPr>
              <a:t>Curator user interface: </a:t>
            </a:r>
            <a:r>
              <a:rPr b="0" i="0" lang="en-GB" sz="28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rPr>
              <a:t>Provides an interface for curating and editing individual qualifications directly within visual forms.</a:t>
            </a:r>
            <a:endParaRPr b="0" i="0" sz="28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24282A"/>
              </a:buClr>
              <a:buSzPts val="2800"/>
              <a:buFont typeface="Arial"/>
              <a:buChar char="•"/>
            </a:pPr>
            <a:r>
              <a:rPr b="1" i="0" lang="en-GB" sz="28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rPr>
              <a:t>General Public user interface: </a:t>
            </a:r>
            <a:r>
              <a:rPr b="0" i="0" lang="en-GB" sz="28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rPr>
              <a:t>Enables the general public to view and explore qualifications.</a:t>
            </a:r>
            <a:endParaRPr b="0" i="0" sz="28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24282A"/>
              </a:buClr>
              <a:buSzPts val="2800"/>
              <a:buFont typeface="Arial"/>
              <a:buChar char="•"/>
            </a:pPr>
            <a:r>
              <a:rPr b="1" i="0" lang="en-GB" sz="28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Import Service user interface: </a:t>
            </a:r>
            <a:r>
              <a:rPr b="0" i="0" lang="en-GB" sz="28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Facilitates the bulk import of qualifications from existing databases</a:t>
            </a:r>
            <a:r>
              <a:rPr b="0" i="0" lang="en-GB" sz="28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rPr>
              <a:t>.</a:t>
            </a:r>
            <a:endParaRPr b="0" i="0" sz="28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3501d24d35c_1_38"/>
          <p:cNvSpPr txBox="1"/>
          <p:nvPr>
            <p:ph idx="12" type="sldNum"/>
          </p:nvPr>
        </p:nvSpPr>
        <p:spPr>
          <a:xfrm>
            <a:off x="360000" y="6538320"/>
            <a:ext cx="37098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b="0" lang="en-GB" sz="900" u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b="0" lang="en-GB" sz="900" u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b="0" sz="900" u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01d24d35c_1_78"/>
          <p:cNvSpPr txBox="1"/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Demonstration - Data Import</a:t>
            </a:r>
            <a:br>
              <a:rPr lang="en-GB"/>
            </a:br>
            <a:r>
              <a:rPr lang="en-GB" sz="2800">
                <a:solidFill>
                  <a:srgbClr val="38761D"/>
                </a:solidFill>
              </a:rPr>
              <a:t>FIGMA Mock-ups</a:t>
            </a:r>
            <a:r>
              <a:rPr lang="en-GB"/>
              <a:t>  </a:t>
            </a:r>
            <a:endParaRPr/>
          </a:p>
        </p:txBody>
      </p:sp>
      <p:sp>
        <p:nvSpPr>
          <p:cNvPr id="368" name="Google Shape;368;g3501d24d35c_1_78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9" name="Google Shape;369;g3501d24d35c_1_78"/>
          <p:cNvSpPr txBox="1"/>
          <p:nvPr>
            <p:ph idx="1" type="body"/>
          </p:nvPr>
        </p:nvSpPr>
        <p:spPr>
          <a:xfrm>
            <a:off x="358361" y="2390515"/>
            <a:ext cx="11475300" cy="3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Basics: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b="1" lang="en-GB"/>
              <a:t>API </a:t>
            </a:r>
            <a:r>
              <a:rPr lang="en-GB"/>
              <a:t>- Application Programming Interface - communication bridge between two systems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For </a:t>
            </a:r>
            <a:r>
              <a:rPr b="1" lang="en-GB"/>
              <a:t>QCP</a:t>
            </a:r>
            <a:r>
              <a:rPr lang="en-GB"/>
              <a:t>: allows NQDs to automatically send qualifications data without manual log-in (alternative to Curator portal)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Requires a unique </a:t>
            </a:r>
            <a:r>
              <a:rPr b="1" lang="en-GB"/>
              <a:t>API key</a:t>
            </a:r>
            <a:r>
              <a:rPr lang="en-GB"/>
              <a:t> → secure code that identifies the sending organisations (authenticated, trusted and assign to national virtual spaces)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50b033d9c3_0_8"/>
          <p:cNvSpPr txBox="1"/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Demonstration - Data Import</a:t>
            </a:r>
            <a:br>
              <a:rPr lang="en-GB"/>
            </a:br>
            <a:r>
              <a:rPr lang="en-GB" sz="2800">
                <a:solidFill>
                  <a:srgbClr val="38761D"/>
                </a:solidFill>
              </a:rPr>
              <a:t>FIGMA Mock-ups</a:t>
            </a:r>
            <a:r>
              <a:rPr lang="en-GB"/>
              <a:t>  </a:t>
            </a:r>
            <a:endParaRPr/>
          </a:p>
        </p:txBody>
      </p:sp>
      <p:sp>
        <p:nvSpPr>
          <p:cNvPr id="376" name="Google Shape;376;g350b033d9c3_0_8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7" name="Google Shape;377;g350b033d9c3_0_8"/>
          <p:cNvSpPr txBox="1"/>
          <p:nvPr>
            <p:ph idx="1" type="body"/>
          </p:nvPr>
        </p:nvSpPr>
        <p:spPr>
          <a:xfrm>
            <a:off x="358361" y="2390515"/>
            <a:ext cx="11475300" cy="3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Let’s have a look at the Mock-Ups …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FFFFF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1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83" name="Google Shape;38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693" y="1742703"/>
            <a:ext cx="2371696" cy="2371696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1"/>
          <p:cNvSpPr/>
          <p:nvPr/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you have any questions or observations on the User Interface for the automated publication?</a:t>
            </a:r>
            <a:endParaRPr/>
          </a:p>
        </p:txBody>
      </p:sp>
      <p:sp>
        <p:nvSpPr>
          <p:cNvPr id="385" name="Google Shape;385;p41"/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>
            <a:noFill/>
          </a:ln>
        </p:spPr>
        <p:txBody>
          <a:bodyPr anchorCtr="0" anchor="ctr" bIns="203800" lIns="741150" spcFirstLastPara="1" rIns="1852875" wrap="square" tIns="2594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21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GB" sz="221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Slido app</a:t>
            </a:r>
            <a:r>
              <a:rPr b="0" i="0" lang="en-GB" sz="221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must be installed on every computer you’re presenting from</a:t>
            </a:r>
            <a:endParaRPr/>
          </a:p>
        </p:txBody>
      </p:sp>
      <p:pic>
        <p:nvPicPr>
          <p:cNvPr id="386" name="Google Shape;386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6462" y="6190785"/>
            <a:ext cx="296462" cy="296462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1"/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fmla="val 100000" name="adj"/>
            </a:avLst>
          </a:prstGeom>
          <a:solidFill>
            <a:srgbClr val="EDFAF2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20" u="none" cap="none" strike="noStrike">
                <a:solidFill>
                  <a:srgbClr val="198038"/>
                </a:solidFill>
                <a:latin typeface="Arial"/>
                <a:ea typeface="Arial"/>
                <a:cs typeface="Arial"/>
                <a:sym typeface="Arial"/>
              </a:rPr>
              <a:t>Do not edit</a:t>
            </a:r>
            <a:br>
              <a:rPr b="1" i="0" lang="en-GB" sz="1820" u="none" cap="none" strike="noStrike">
                <a:solidFill>
                  <a:srgbClr val="19803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540" u="sng" cap="none" strike="noStrike">
                <a:solidFill>
                  <a:srgbClr val="198038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change the design</a:t>
            </a:r>
            <a:endParaRPr b="0" i="0" sz="1540" u="none" cap="none" strike="noStrike">
              <a:solidFill>
                <a:srgbClr val="1980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8" name="Google Shape;388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46748" y="6153727"/>
            <a:ext cx="1111733" cy="370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3"/>
          <p:cNvSpPr txBox="1"/>
          <p:nvPr>
            <p:ph idx="1" type="body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lang="en-GB"/>
              <a:t>04</a:t>
            </a:r>
            <a:endParaRPr/>
          </a:p>
        </p:txBody>
      </p:sp>
      <p:sp>
        <p:nvSpPr>
          <p:cNvPr id="394" name="Google Shape;394;p43"/>
          <p:cNvSpPr txBox="1"/>
          <p:nvPr>
            <p:ph idx="2" type="body"/>
          </p:nvPr>
        </p:nvSpPr>
        <p:spPr>
          <a:xfrm>
            <a:off x="882982" y="4441099"/>
            <a:ext cx="9628000" cy="1828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765"/>
              <a:buNone/>
            </a:pPr>
            <a:r>
              <a:rPr lang="en-GB"/>
              <a:t>Open discussion: current database status</a:t>
            </a:r>
            <a:endParaRPr/>
          </a:p>
        </p:txBody>
      </p:sp>
      <p:sp>
        <p:nvSpPr>
          <p:cNvPr id="395" name="Google Shape;395;p43"/>
          <p:cNvSpPr txBox="1"/>
          <p:nvPr>
            <p:ph idx="4294967295" type="sldNum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2832a0eed_1_15"/>
          <p:cNvSpPr txBox="1"/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Open discussion on current database status and country commitments</a:t>
            </a:r>
            <a:endParaRPr/>
          </a:p>
        </p:txBody>
      </p:sp>
      <p:sp>
        <p:nvSpPr>
          <p:cNvPr id="402" name="Google Shape;402;g352832a0eed_1_15"/>
          <p:cNvSpPr txBox="1"/>
          <p:nvPr>
            <p:ph idx="1" type="body"/>
          </p:nvPr>
        </p:nvSpPr>
        <p:spPr>
          <a:xfrm>
            <a:off x="358361" y="2390515"/>
            <a:ext cx="11475300" cy="3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In this section, we invite you to: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Further reflect on and verify the current national situations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Share experiences and insights with peers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Share what support is needed to make progress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Discuss realistic commitments toward automated publication</a:t>
            </a:r>
            <a:endParaRPr/>
          </a:p>
        </p:txBody>
      </p:sp>
      <p:sp>
        <p:nvSpPr>
          <p:cNvPr id="403" name="Google Shape;403;g352832a0eed_1_15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501d24d35c_2_8"/>
          <p:cNvSpPr txBox="1"/>
          <p:nvPr>
            <p:ph type="title"/>
          </p:nvPr>
        </p:nvSpPr>
        <p:spPr>
          <a:xfrm>
            <a:off x="360000" y="615426"/>
            <a:ext cx="11467800" cy="11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Baseline analysis</a:t>
            </a:r>
            <a:endParaRPr/>
          </a:p>
        </p:txBody>
      </p:sp>
      <p:sp>
        <p:nvSpPr>
          <p:cNvPr id="410" name="Google Shape;410;g3501d24d35c_2_8"/>
          <p:cNvSpPr txBox="1"/>
          <p:nvPr>
            <p:ph idx="1" type="body"/>
          </p:nvPr>
        </p:nvSpPr>
        <p:spPr>
          <a:xfrm>
            <a:off x="356240" y="2031825"/>
            <a:ext cx="6414900" cy="3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GB" sz="2600"/>
              <a:t>Data entry</a:t>
            </a:r>
            <a:r>
              <a:rPr lang="en-GB" sz="2600"/>
              <a:t>:</a:t>
            </a:r>
            <a:endParaRPr sz="2600"/>
          </a:p>
          <a:p>
            <a:pPr indent="-304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en-GB" sz="2200"/>
              <a:t>Centralised: Botswana, Cabo Verde, Namibia, Seychelles, Zambia</a:t>
            </a:r>
            <a:endParaRPr sz="2200"/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GB" sz="2200"/>
              <a:t>Decentralised: Ghana, Mauritius, South Africa</a:t>
            </a:r>
            <a:r>
              <a:rPr lang="en-GB" sz="2200">
                <a:highlight>
                  <a:srgbClr val="FFFF00"/>
                </a:highlight>
              </a:rPr>
              <a:t> 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GB" sz="2600"/>
              <a:t>Updates</a:t>
            </a:r>
            <a:r>
              <a:rPr lang="en-GB" sz="2600"/>
              <a:t>: near to real time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GB"/>
              <a:t>File format</a:t>
            </a:r>
            <a:r>
              <a:rPr lang="en-GB"/>
              <a:t>: great variety</a:t>
            </a:r>
            <a:endParaRPr/>
          </a:p>
        </p:txBody>
      </p:sp>
      <p:sp>
        <p:nvSpPr>
          <p:cNvPr id="411" name="Google Shape;411;g3501d24d35c_2_8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412" name="Google Shape;412;g3501d24d35c_2_8"/>
          <p:cNvGraphicFramePr/>
          <p:nvPr/>
        </p:nvGraphicFramePr>
        <p:xfrm>
          <a:off x="7122950" y="2181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{DA5F228E-5AB9-49A5-92B3-E99765B7A188}</a:tableStyleId>
              </a:tblPr>
              <a:tblGrid>
                <a:gridCol w="2274300"/>
                <a:gridCol w="2575325"/>
              </a:tblGrid>
              <a:tr h="52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Botswana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Documents (PDF, doc, etc.)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Cabo Verde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Other (provided website link)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4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Ghana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Spreadsheet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4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Mauritius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Spreadsheet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1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Namibia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Relational database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Seychelles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Documents (PDF, doc, etc.)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Sierra Leone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Documents (PDF, doc, etc.)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1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South Africa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Relational database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Zambia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Documents (PDF, doc, etc.)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13" name="Google Shape;413;g3501d24d35c_2_8"/>
          <p:cNvSpPr txBox="1"/>
          <p:nvPr/>
        </p:nvSpPr>
        <p:spPr>
          <a:xfrm>
            <a:off x="7112375" y="1244025"/>
            <a:ext cx="4849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What format is data on qualifications stored in?</a:t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Database is : </a:t>
            </a:r>
            <a:r>
              <a:rPr b="0" i="0" lang="en-GB" sz="1400" u="sng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In place</a:t>
            </a:r>
            <a:r>
              <a:rPr b="0" i="0" lang="en-GB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 (fully developed, started implementation) or </a:t>
            </a:r>
            <a:r>
              <a:rPr b="0" i="0" lang="en-GB" sz="1400" u="sng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Operational</a:t>
            </a:r>
            <a:endParaRPr b="0" i="0" sz="1400" u="sng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14" name="Google Shape;414;g3501d24d35c_2_8"/>
          <p:cNvSpPr txBox="1"/>
          <p:nvPr/>
        </p:nvSpPr>
        <p:spPr>
          <a:xfrm>
            <a:off x="7122950" y="6378300"/>
            <a:ext cx="5050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Source: </a:t>
            </a:r>
            <a:r>
              <a:rPr b="0" i="0" lang="en-GB" sz="1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ACQF QCP Baseline Analysis Survey (24 April 2024)</a:t>
            </a:r>
            <a:endParaRPr b="0" i="0" sz="10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4e25a91355_0_43"/>
          <p:cNvSpPr txBox="1"/>
          <p:nvPr>
            <p:ph type="title"/>
          </p:nvPr>
        </p:nvSpPr>
        <p:spPr>
          <a:xfrm>
            <a:off x="306249" y="4320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Ambitions</a:t>
            </a:r>
            <a:endParaRPr/>
          </a:p>
        </p:txBody>
      </p:sp>
      <p:sp>
        <p:nvSpPr>
          <p:cNvPr id="421" name="Google Shape;421;g34e25a91355_0_43"/>
          <p:cNvSpPr txBox="1"/>
          <p:nvPr>
            <p:ph idx="1" type="body"/>
          </p:nvPr>
        </p:nvSpPr>
        <p:spPr>
          <a:xfrm>
            <a:off x="360000" y="1906450"/>
            <a:ext cx="6781800" cy="41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GB" sz="2500"/>
              <a:t>Reminder: </a:t>
            </a:r>
            <a:r>
              <a:rPr b="1" lang="en-GB" sz="2500"/>
              <a:t>structured data</a:t>
            </a:r>
            <a:r>
              <a:rPr lang="en-GB" sz="2500"/>
              <a:t> = machine readable, organised format. 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GB" sz="2500"/>
              <a:t>Some countries with a structured dataset already indicated KPIs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GB" sz="2500"/>
              <a:t>Centralised data collection period: end of September 2025</a:t>
            </a:r>
            <a:endParaRPr sz="25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700"/>
          </a:p>
          <a:p>
            <a:pPr indent="0" lvl="0" marL="45720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2700"/>
          </a:p>
        </p:txBody>
      </p:sp>
      <p:sp>
        <p:nvSpPr>
          <p:cNvPr id="422" name="Google Shape;422;g34e25a91355_0_43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23" name="Google Shape;423;g34e25a91355_0_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1924" y="1800075"/>
            <a:ext cx="4465250" cy="461205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g34e25a91355_0_43"/>
          <p:cNvSpPr txBox="1"/>
          <p:nvPr/>
        </p:nvSpPr>
        <p:spPr>
          <a:xfrm>
            <a:off x="7141925" y="1087325"/>
            <a:ext cx="4828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What is your target number of qualifications to insert into the platform (excluding QA) for Individual Qualifications?</a:t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Countries which indicated to have a structured dataset</a:t>
            </a:r>
            <a:endParaRPr b="0" i="0" sz="1400" u="sng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25" name="Google Shape;425;g34e25a91355_0_43"/>
          <p:cNvSpPr txBox="1"/>
          <p:nvPr/>
        </p:nvSpPr>
        <p:spPr>
          <a:xfrm>
            <a:off x="7141925" y="6224575"/>
            <a:ext cx="5050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Source: </a:t>
            </a:r>
            <a:r>
              <a:rPr b="0" i="0" lang="en-GB" sz="1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ACQF QCP Interactive Poll during the session 2 for QCP Contact Persons (04 December 2024)</a:t>
            </a:r>
            <a:endParaRPr b="0" i="0" sz="10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FFFFF"/>
        </a:soli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31" name="Google Shape;43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693" y="1742703"/>
            <a:ext cx="2371696" cy="2371696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4"/>
          <p:cNvSpPr/>
          <p:nvPr/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Based on your current infrastructure and resources, how feasible would it be for your country to use automatic import until September 2025?</a:t>
            </a:r>
            <a:endParaRPr/>
          </a:p>
        </p:txBody>
      </p:sp>
      <p:sp>
        <p:nvSpPr>
          <p:cNvPr id="433" name="Google Shape;433;p44"/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>
            <a:noFill/>
          </a:ln>
        </p:spPr>
        <p:txBody>
          <a:bodyPr anchorCtr="0" anchor="ctr" bIns="203800" lIns="741150" spcFirstLastPara="1" rIns="1852875" wrap="square" tIns="2594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21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GB" sz="221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Slido app</a:t>
            </a:r>
            <a:r>
              <a:rPr b="0" i="0" lang="en-GB" sz="221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must be installed on every computer you’re presenting from</a:t>
            </a:r>
            <a:endParaRPr/>
          </a:p>
        </p:txBody>
      </p:sp>
      <p:pic>
        <p:nvPicPr>
          <p:cNvPr id="434" name="Google Shape;434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6462" y="6190785"/>
            <a:ext cx="296462" cy="296462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44"/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fmla="val 100000" name="adj"/>
            </a:avLst>
          </a:prstGeom>
          <a:solidFill>
            <a:srgbClr val="EDFAF2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20" u="none" cap="none" strike="noStrike">
                <a:solidFill>
                  <a:srgbClr val="198038"/>
                </a:solidFill>
                <a:latin typeface="Arial"/>
                <a:ea typeface="Arial"/>
                <a:cs typeface="Arial"/>
                <a:sym typeface="Arial"/>
              </a:rPr>
              <a:t>Do not edit</a:t>
            </a:r>
            <a:br>
              <a:rPr b="1" i="0" lang="en-GB" sz="1820" u="none" cap="none" strike="noStrike">
                <a:solidFill>
                  <a:srgbClr val="19803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540" u="sng" cap="none" strike="noStrike">
                <a:solidFill>
                  <a:srgbClr val="198038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change the design</a:t>
            </a:r>
            <a:endParaRPr b="0" i="0" sz="1540" u="none" cap="none" strike="noStrike">
              <a:solidFill>
                <a:srgbClr val="1980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6" name="Google Shape;436;p4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46748" y="6153727"/>
            <a:ext cx="1111733" cy="370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1ba086b9cc_0_17"/>
          <p:cNvSpPr txBox="1"/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Agenda</a:t>
            </a:r>
            <a:endParaRPr/>
          </a:p>
        </p:txBody>
      </p:sp>
      <p:sp>
        <p:nvSpPr>
          <p:cNvPr id="146" name="Google Shape;146;g31ba086b9cc_0_17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7" name="Google Shape;147;g31ba086b9cc_0_17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486" y="1709217"/>
            <a:ext cx="3237058" cy="182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31ba086b9cc_0_17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16416" y="1714351"/>
            <a:ext cx="3237058" cy="182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31ba086b9cc_0_17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71346" y="1714352"/>
            <a:ext cx="3237058" cy="182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31ba086b9cc_0_17">
            <a:hlinkClick action="ppaction://hlinksldjump"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61486" y="3713427"/>
            <a:ext cx="3237058" cy="182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31ba086b9cc_0_17">
            <a:hlinkClick action="ppaction://hlinksldjump"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916416" y="3713427"/>
            <a:ext cx="3237058" cy="1820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FFFFF"/>
        </a:solid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5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42" name="Google Shape;44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693" y="1742703"/>
            <a:ext cx="2371696" cy="2371696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5"/>
          <p:cNvSpPr/>
          <p:nvPr/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Considering your country context and available resources, please estimate the target number of qualifications to insert into the platform (excluding QA) for Individual Qualifications via automated import?</a:t>
            </a:r>
            <a:endParaRPr/>
          </a:p>
        </p:txBody>
      </p:sp>
      <p:sp>
        <p:nvSpPr>
          <p:cNvPr id="444" name="Google Shape;444;p45"/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>
            <a:noFill/>
          </a:ln>
        </p:spPr>
        <p:txBody>
          <a:bodyPr anchorCtr="0" anchor="ctr" bIns="203800" lIns="741150" spcFirstLastPara="1" rIns="1852875" wrap="square" tIns="2594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21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GB" sz="221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Slido app</a:t>
            </a:r>
            <a:r>
              <a:rPr b="0" i="0" lang="en-GB" sz="221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must be installed on every computer you’re presenting from</a:t>
            </a:r>
            <a:endParaRPr/>
          </a:p>
        </p:txBody>
      </p:sp>
      <p:pic>
        <p:nvPicPr>
          <p:cNvPr id="445" name="Google Shape;445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6462" y="6190785"/>
            <a:ext cx="296462" cy="296462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45"/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fmla="val 100000" name="adj"/>
            </a:avLst>
          </a:prstGeom>
          <a:solidFill>
            <a:srgbClr val="EDFAF2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20" u="none" cap="none" strike="noStrike">
                <a:solidFill>
                  <a:srgbClr val="198038"/>
                </a:solidFill>
                <a:latin typeface="Arial"/>
                <a:ea typeface="Arial"/>
                <a:cs typeface="Arial"/>
                <a:sym typeface="Arial"/>
              </a:rPr>
              <a:t>Do not edit</a:t>
            </a:r>
            <a:br>
              <a:rPr b="1" i="0" lang="en-GB" sz="1820" u="none" cap="none" strike="noStrike">
                <a:solidFill>
                  <a:srgbClr val="19803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540" u="sng" cap="none" strike="noStrike">
                <a:solidFill>
                  <a:srgbClr val="198038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change the design</a:t>
            </a:r>
            <a:endParaRPr b="0" i="0" sz="1540" u="none" cap="none" strike="noStrike">
              <a:solidFill>
                <a:srgbClr val="1980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7" name="Google Shape;447;p4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46748" y="6153727"/>
            <a:ext cx="1111733" cy="370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FFFFF"/>
        </a:solid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6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3" name="Google Shape;45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693" y="1742703"/>
            <a:ext cx="2371696" cy="2371696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46"/>
          <p:cNvSpPr/>
          <p:nvPr/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Considering your country context and available resources, please estimate the target number of qualifications to insert into the platform (excluding QA) for Qualification Standards via Bulk or API publication?</a:t>
            </a:r>
            <a:endParaRPr/>
          </a:p>
        </p:txBody>
      </p:sp>
      <p:sp>
        <p:nvSpPr>
          <p:cNvPr id="455" name="Google Shape;455;p46"/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>
            <a:noFill/>
          </a:ln>
        </p:spPr>
        <p:txBody>
          <a:bodyPr anchorCtr="0" anchor="ctr" bIns="203800" lIns="741150" spcFirstLastPara="1" rIns="1852875" wrap="square" tIns="2594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21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GB" sz="221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Slido app</a:t>
            </a:r>
            <a:r>
              <a:rPr b="0" i="0" lang="en-GB" sz="221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must be installed on every computer you’re presenting from</a:t>
            </a:r>
            <a:endParaRPr/>
          </a:p>
        </p:txBody>
      </p:sp>
      <p:pic>
        <p:nvPicPr>
          <p:cNvPr id="456" name="Google Shape;456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6462" y="6190785"/>
            <a:ext cx="296462" cy="296462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46"/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fmla="val 100000" name="adj"/>
            </a:avLst>
          </a:prstGeom>
          <a:solidFill>
            <a:srgbClr val="EDFAF2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20" u="none" cap="none" strike="noStrike">
                <a:solidFill>
                  <a:srgbClr val="198038"/>
                </a:solidFill>
                <a:latin typeface="Arial"/>
                <a:ea typeface="Arial"/>
                <a:cs typeface="Arial"/>
                <a:sym typeface="Arial"/>
              </a:rPr>
              <a:t>Do not edit</a:t>
            </a:r>
            <a:br>
              <a:rPr b="1" i="0" lang="en-GB" sz="1820" u="none" cap="none" strike="noStrike">
                <a:solidFill>
                  <a:srgbClr val="19803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540" u="sng" cap="none" strike="noStrike">
                <a:solidFill>
                  <a:srgbClr val="198038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change the design</a:t>
            </a:r>
            <a:endParaRPr b="0" i="0" sz="1540" u="none" cap="none" strike="noStrike">
              <a:solidFill>
                <a:srgbClr val="1980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8" name="Google Shape;458;p4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46748" y="6153727"/>
            <a:ext cx="1111733" cy="370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FFFFF"/>
        </a:soli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8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64" name="Google Shape;46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693" y="1742703"/>
            <a:ext cx="2371696" cy="2371696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48"/>
          <p:cNvSpPr/>
          <p:nvPr/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Considering your country context and available resources, what percentage of qualifications do you aim to have pass QA before the automated (Bulk or API) publication?</a:t>
            </a:r>
            <a:endParaRPr/>
          </a:p>
        </p:txBody>
      </p:sp>
      <p:sp>
        <p:nvSpPr>
          <p:cNvPr id="466" name="Google Shape;466;p48"/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>
            <a:noFill/>
          </a:ln>
        </p:spPr>
        <p:txBody>
          <a:bodyPr anchorCtr="0" anchor="ctr" bIns="203800" lIns="741150" spcFirstLastPara="1" rIns="1852875" wrap="square" tIns="2594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21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GB" sz="221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Slido app</a:t>
            </a:r>
            <a:r>
              <a:rPr b="0" i="0" lang="en-GB" sz="221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must be installed on every computer you’re presenting from</a:t>
            </a:r>
            <a:endParaRPr/>
          </a:p>
        </p:txBody>
      </p:sp>
      <p:pic>
        <p:nvPicPr>
          <p:cNvPr id="467" name="Google Shape;467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6462" y="6190785"/>
            <a:ext cx="296462" cy="296462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48"/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fmla="val 100000" name="adj"/>
            </a:avLst>
          </a:prstGeom>
          <a:solidFill>
            <a:srgbClr val="EDFAF2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20" u="none" cap="none" strike="noStrike">
                <a:solidFill>
                  <a:srgbClr val="198038"/>
                </a:solidFill>
                <a:latin typeface="Arial"/>
                <a:ea typeface="Arial"/>
                <a:cs typeface="Arial"/>
                <a:sym typeface="Arial"/>
              </a:rPr>
              <a:t>Do not edit</a:t>
            </a:r>
            <a:br>
              <a:rPr b="1" i="0" lang="en-GB" sz="1820" u="none" cap="none" strike="noStrike">
                <a:solidFill>
                  <a:srgbClr val="19803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540" u="sng" cap="none" strike="noStrike">
                <a:solidFill>
                  <a:srgbClr val="198038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change the design</a:t>
            </a:r>
            <a:endParaRPr b="0" i="0" sz="1540" u="none" cap="none" strike="noStrike">
              <a:solidFill>
                <a:srgbClr val="1980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9" name="Google Shape;469;p4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46748" y="6153727"/>
            <a:ext cx="1111733" cy="370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501d24d35c_2_1"/>
          <p:cNvSpPr txBox="1"/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Open discussion</a:t>
            </a:r>
            <a:endParaRPr/>
          </a:p>
        </p:txBody>
      </p:sp>
      <p:sp>
        <p:nvSpPr>
          <p:cNvPr id="476" name="Google Shape;476;g3501d24d35c_2_1"/>
          <p:cNvSpPr txBox="1"/>
          <p:nvPr>
            <p:ph idx="1" type="body"/>
          </p:nvPr>
        </p:nvSpPr>
        <p:spPr>
          <a:xfrm>
            <a:off x="352486" y="2136290"/>
            <a:ext cx="11475300" cy="3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00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GB"/>
              <a:t>What are the main technical, process-related or other kinds of barriers to implementing automated data publication in your country?</a:t>
            </a:r>
            <a:endParaRPr/>
          </a:p>
          <a:p>
            <a:pPr indent="-4000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GB"/>
              <a:t>What kind of support or resources form the QCP team would make it easier to overcome your challenges (e.g. tutorials, bilateral sessions, capacity development on specific topics)?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77" name="Google Shape;477;g3501d24d35c_2_1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FFFFF"/>
        </a:soli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9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83" name="Google Shape;48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693" y="1742703"/>
            <a:ext cx="2371696" cy="2371696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49"/>
          <p:cNvSpPr/>
          <p:nvPr/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some specific commitment your country could make in the next 3 months (until end of July) to prepare for the automated publication (Bulk or API publication) once it is available?</a:t>
            </a:r>
            <a:endParaRPr/>
          </a:p>
        </p:txBody>
      </p:sp>
      <p:sp>
        <p:nvSpPr>
          <p:cNvPr id="485" name="Google Shape;485;p49"/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>
            <a:noFill/>
          </a:ln>
        </p:spPr>
        <p:txBody>
          <a:bodyPr anchorCtr="0" anchor="ctr" bIns="203800" lIns="741150" spcFirstLastPara="1" rIns="1852875" wrap="square" tIns="2594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21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GB" sz="221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Slido app</a:t>
            </a:r>
            <a:r>
              <a:rPr b="0" i="0" lang="en-GB" sz="221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must be installed on every computer you’re presenting from</a:t>
            </a:r>
            <a:endParaRPr/>
          </a:p>
        </p:txBody>
      </p:sp>
      <p:pic>
        <p:nvPicPr>
          <p:cNvPr id="486" name="Google Shape;486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6462" y="6190785"/>
            <a:ext cx="296462" cy="296462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49"/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fmla="val 100000" name="adj"/>
            </a:avLst>
          </a:prstGeom>
          <a:solidFill>
            <a:srgbClr val="EDFAF2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20" u="none" cap="none" strike="noStrike">
                <a:solidFill>
                  <a:srgbClr val="198038"/>
                </a:solidFill>
                <a:latin typeface="Arial"/>
                <a:ea typeface="Arial"/>
                <a:cs typeface="Arial"/>
                <a:sym typeface="Arial"/>
              </a:rPr>
              <a:t>Do not edit</a:t>
            </a:r>
            <a:br>
              <a:rPr b="1" i="0" lang="en-GB" sz="1820" u="none" cap="none" strike="noStrike">
                <a:solidFill>
                  <a:srgbClr val="19803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540" u="sng" cap="none" strike="noStrike">
                <a:solidFill>
                  <a:srgbClr val="198038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change the design</a:t>
            </a:r>
            <a:endParaRPr b="0" i="0" sz="1540" u="none" cap="none" strike="noStrike">
              <a:solidFill>
                <a:srgbClr val="1980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8" name="Google Shape;488;p4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46748" y="6153727"/>
            <a:ext cx="1111733" cy="370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2"/>
          <p:cNvSpPr txBox="1"/>
          <p:nvPr>
            <p:ph idx="1" type="body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lang="en-GB"/>
              <a:t>05</a:t>
            </a:r>
            <a:endParaRPr/>
          </a:p>
        </p:txBody>
      </p:sp>
      <p:sp>
        <p:nvSpPr>
          <p:cNvPr id="494" name="Google Shape;494;p32"/>
          <p:cNvSpPr txBox="1"/>
          <p:nvPr>
            <p:ph idx="2" type="body"/>
          </p:nvPr>
        </p:nvSpPr>
        <p:spPr>
          <a:xfrm>
            <a:off x="882982" y="4441099"/>
            <a:ext cx="9628000" cy="1828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765"/>
              <a:buNone/>
            </a:pPr>
            <a:r>
              <a:rPr lang="en-GB"/>
              <a:t>Data model and the documentation portal</a:t>
            </a:r>
            <a:endParaRPr/>
          </a:p>
        </p:txBody>
      </p:sp>
      <p:sp>
        <p:nvSpPr>
          <p:cNvPr id="495" name="Google Shape;495;p32"/>
          <p:cNvSpPr txBox="1"/>
          <p:nvPr>
            <p:ph idx="4294967295" type="sldNum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"/>
          <p:cNvSpPr txBox="1"/>
          <p:nvPr>
            <p:ph type="title"/>
          </p:nvPr>
        </p:nvSpPr>
        <p:spPr>
          <a:xfrm>
            <a:off x="360000" y="612720"/>
            <a:ext cx="1147032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GB" sz="6000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Documentation portal</a:t>
            </a:r>
            <a:endParaRPr b="0" sz="60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"/>
          <p:cNvSpPr txBox="1"/>
          <p:nvPr>
            <p:ph idx="4294967295" type="subTitle"/>
          </p:nvPr>
        </p:nvSpPr>
        <p:spPr>
          <a:xfrm>
            <a:off x="360000" y="3429000"/>
            <a:ext cx="11470320" cy="265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02" name="Google Shape;502;p2"/>
          <p:cNvSpPr txBox="1"/>
          <p:nvPr>
            <p:ph idx="12" type="sldNum"/>
          </p:nvPr>
        </p:nvSpPr>
        <p:spPr>
          <a:xfrm>
            <a:off x="360000" y="6538320"/>
            <a:ext cx="3709800" cy="172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"/>
          <p:cNvSpPr txBox="1"/>
          <p:nvPr>
            <p:ph type="title"/>
          </p:nvPr>
        </p:nvSpPr>
        <p:spPr>
          <a:xfrm>
            <a:off x="360000" y="615600"/>
            <a:ext cx="114674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GB" sz="4400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Documentation portal</a:t>
            </a:r>
            <a:endParaRPr b="0" sz="4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3"/>
          <p:cNvSpPr txBox="1"/>
          <p:nvPr>
            <p:ph idx="12" type="sldNum"/>
          </p:nvPr>
        </p:nvSpPr>
        <p:spPr>
          <a:xfrm>
            <a:off x="360000" y="6538320"/>
            <a:ext cx="3709800" cy="172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0" name="Google Shape;510;p3"/>
          <p:cNvSpPr txBox="1"/>
          <p:nvPr>
            <p:ph idx="1" type="body"/>
          </p:nvPr>
        </p:nvSpPr>
        <p:spPr>
          <a:xfrm>
            <a:off x="432040" y="2269790"/>
            <a:ext cx="11475000" cy="3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https://data.acqf-qcp.africa/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1" name="Google Shape;5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1966680"/>
            <a:ext cx="6492960" cy="4109040"/>
          </a:xfrm>
          <a:prstGeom prst="rect">
            <a:avLst/>
          </a:prstGeom>
          <a:noFill/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"/>
          <p:cNvSpPr txBox="1"/>
          <p:nvPr>
            <p:ph type="title"/>
          </p:nvPr>
        </p:nvSpPr>
        <p:spPr>
          <a:xfrm>
            <a:off x="360000" y="615600"/>
            <a:ext cx="114674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GB" sz="4400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Documentation portal</a:t>
            </a:r>
            <a:endParaRPr b="0" sz="4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4"/>
          <p:cNvSpPr txBox="1"/>
          <p:nvPr>
            <p:ph idx="12" type="sldNum"/>
          </p:nvPr>
        </p:nvSpPr>
        <p:spPr>
          <a:xfrm>
            <a:off x="360000" y="6538320"/>
            <a:ext cx="3709800" cy="172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9" name="Google Shape;519;p4"/>
          <p:cNvSpPr txBox="1"/>
          <p:nvPr>
            <p:ph idx="1" type="body"/>
          </p:nvPr>
        </p:nvSpPr>
        <p:spPr>
          <a:xfrm>
            <a:off x="352440" y="2136240"/>
            <a:ext cx="11475000" cy="3939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https://data.acqf-qcp.africa/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0" name="Google Shape;5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1966680"/>
            <a:ext cx="6492960" cy="4109040"/>
          </a:xfrm>
          <a:prstGeom prst="rect">
            <a:avLst/>
          </a:prstGeom>
          <a:noFill/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6"/>
          <p:cNvSpPr txBox="1"/>
          <p:nvPr>
            <p:ph type="title"/>
          </p:nvPr>
        </p:nvSpPr>
        <p:spPr>
          <a:xfrm>
            <a:off x="360000" y="615600"/>
            <a:ext cx="114674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GB" sz="4400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Documentation portal</a:t>
            </a:r>
            <a:endParaRPr b="0" sz="4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6"/>
          <p:cNvSpPr txBox="1"/>
          <p:nvPr>
            <p:ph idx="12" type="sldNum"/>
          </p:nvPr>
        </p:nvSpPr>
        <p:spPr>
          <a:xfrm>
            <a:off x="360000" y="6538320"/>
            <a:ext cx="3709800" cy="172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8" name="Google Shape;528;p6"/>
          <p:cNvSpPr txBox="1"/>
          <p:nvPr>
            <p:ph idx="1" type="body"/>
          </p:nvPr>
        </p:nvSpPr>
        <p:spPr>
          <a:xfrm>
            <a:off x="352440" y="2136240"/>
            <a:ext cx="11475000" cy="393948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GB" sz="2800" u="sng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https://data.acqf-qcp.africa/</a:t>
            </a:r>
            <a:r>
              <a:rPr b="0" i="0" lang="en-GB" sz="2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                                                                  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b="0" i="0" lang="en-GB" sz="2800" u="none" cap="none" strike="noStrike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Live showcase</a:t>
            </a:r>
            <a:endParaRPr b="0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ed9d0f45c_0_5"/>
          <p:cNvSpPr txBox="1"/>
          <p:nvPr>
            <p:ph type="title"/>
          </p:nvPr>
        </p:nvSpPr>
        <p:spPr>
          <a:xfrm>
            <a:off x="362099" y="642354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Join our Slido session</a:t>
            </a:r>
            <a:endParaRPr/>
          </a:p>
        </p:txBody>
      </p:sp>
      <p:sp>
        <p:nvSpPr>
          <p:cNvPr id="158" name="Google Shape;158;g33ed9d0f45c_0_5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g33ed9d0f45c_0_5"/>
          <p:cNvSpPr txBox="1"/>
          <p:nvPr>
            <p:ph idx="1" type="body"/>
          </p:nvPr>
        </p:nvSpPr>
        <p:spPr>
          <a:xfrm>
            <a:off x="7345405" y="1640454"/>
            <a:ext cx="40932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23"/>
              <a:buNone/>
            </a:pPr>
            <a:r>
              <a:rPr b="1" lang="en-GB" sz="2000">
                <a:solidFill>
                  <a:schemeClr val="accent1"/>
                </a:solidFill>
              </a:rPr>
              <a:t>Scan the QR below to join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160" name="Google Shape;160;g33ed9d0f45c_0_5"/>
          <p:cNvSpPr txBox="1"/>
          <p:nvPr>
            <p:ph idx="1" type="body"/>
          </p:nvPr>
        </p:nvSpPr>
        <p:spPr>
          <a:xfrm>
            <a:off x="360005" y="2187750"/>
            <a:ext cx="5931600" cy="3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GB" sz="3200"/>
              <a:t>Go to slido.com</a:t>
            </a:r>
            <a:endParaRPr b="1" sz="32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GB" sz="3200"/>
              <a:t>Enter this code: 1829262</a:t>
            </a:r>
            <a:endParaRPr sz="3200"/>
          </a:p>
        </p:txBody>
      </p:sp>
      <p:pic>
        <p:nvPicPr>
          <p:cNvPr id="161" name="Google Shape;161;g33ed9d0f45c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5405" y="2377900"/>
            <a:ext cx="4175301" cy="417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0"/>
          <p:cNvSpPr txBox="1"/>
          <p:nvPr>
            <p:ph type="title"/>
          </p:nvPr>
        </p:nvSpPr>
        <p:spPr>
          <a:xfrm>
            <a:off x="360000" y="612720"/>
            <a:ext cx="1147032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GB" sz="6000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Key Fields and Data Model</a:t>
            </a:r>
            <a:endParaRPr b="0" sz="60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0"/>
          <p:cNvSpPr txBox="1"/>
          <p:nvPr>
            <p:ph idx="4294967295" type="subTitle"/>
          </p:nvPr>
        </p:nvSpPr>
        <p:spPr>
          <a:xfrm>
            <a:off x="360000" y="3429000"/>
            <a:ext cx="11470320" cy="265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35" name="Google Shape;535;p10"/>
          <p:cNvSpPr txBox="1"/>
          <p:nvPr>
            <p:ph idx="12" type="sldNum"/>
          </p:nvPr>
        </p:nvSpPr>
        <p:spPr>
          <a:xfrm>
            <a:off x="360000" y="6538320"/>
            <a:ext cx="3709800" cy="172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2"/>
          <p:cNvSpPr txBox="1"/>
          <p:nvPr>
            <p:ph type="title"/>
          </p:nvPr>
        </p:nvSpPr>
        <p:spPr>
          <a:xfrm>
            <a:off x="360000" y="615600"/>
            <a:ext cx="114674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GB" sz="4400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Classes and</a:t>
            </a:r>
            <a:br>
              <a:rPr lang="en-GB" sz="4400"/>
            </a:br>
            <a:r>
              <a:rPr b="1" lang="en-GB" sz="4400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Properties</a:t>
            </a:r>
            <a:endParaRPr b="0" sz="4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2"/>
          <p:cNvSpPr txBox="1"/>
          <p:nvPr>
            <p:ph idx="12" type="sldNum"/>
          </p:nvPr>
        </p:nvSpPr>
        <p:spPr>
          <a:xfrm>
            <a:off x="360000" y="6538320"/>
            <a:ext cx="3709800" cy="172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A diagram of a learning process&#10;&#10;Description automatically generated" id="543" name="Google Shape;54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0880" y="433080"/>
            <a:ext cx="5612040" cy="5924520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12"/>
          <p:cNvSpPr/>
          <p:nvPr/>
        </p:nvSpPr>
        <p:spPr>
          <a:xfrm>
            <a:off x="352440" y="2136240"/>
            <a:ext cx="4114080" cy="3939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282A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Simplified view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3"/>
          <p:cNvSpPr txBox="1"/>
          <p:nvPr>
            <p:ph type="title"/>
          </p:nvPr>
        </p:nvSpPr>
        <p:spPr>
          <a:xfrm>
            <a:off x="360000" y="615600"/>
            <a:ext cx="114674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GB" sz="4400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Classes and</a:t>
            </a:r>
            <a:br>
              <a:rPr lang="en-GB" sz="4400"/>
            </a:br>
            <a:r>
              <a:rPr b="1" lang="en-GB" sz="4400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Properties</a:t>
            </a:r>
            <a:endParaRPr b="0" sz="4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13"/>
          <p:cNvSpPr txBox="1"/>
          <p:nvPr>
            <p:ph idx="12" type="sldNum"/>
          </p:nvPr>
        </p:nvSpPr>
        <p:spPr>
          <a:xfrm>
            <a:off x="360000" y="6538320"/>
            <a:ext cx="3709800" cy="172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2" name="Google Shape;552;p13"/>
          <p:cNvSpPr/>
          <p:nvPr/>
        </p:nvSpPr>
        <p:spPr>
          <a:xfrm>
            <a:off x="352440" y="2136240"/>
            <a:ext cx="4114080" cy="3939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282A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Expanded view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diagram of a software company&#10;&#10;Description automatically generated" id="553" name="Google Shape;55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0280" y="223200"/>
            <a:ext cx="5316840" cy="641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50b033d9c3_0_15"/>
          <p:cNvSpPr txBox="1"/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/>
              <a:t>Classes and</a:t>
            </a:r>
            <a:br>
              <a:rPr lang="en-GB"/>
            </a:br>
            <a:r>
              <a:rPr lang="en-GB"/>
              <a:t>Properties</a:t>
            </a:r>
            <a:endParaRPr/>
          </a:p>
        </p:txBody>
      </p:sp>
      <p:sp>
        <p:nvSpPr>
          <p:cNvPr id="560" name="Google Shape;560;g350b033d9c3_0_15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ACQF QCP Webinar 1: Introduction to the project activities</a:t>
            </a:r>
            <a:endParaRPr/>
          </a:p>
        </p:txBody>
      </p:sp>
      <p:sp>
        <p:nvSpPr>
          <p:cNvPr id="561" name="Google Shape;561;g350b033d9c3_0_15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62" name="Google Shape;562;g350b033d9c3_0_15"/>
          <p:cNvSpPr txBox="1"/>
          <p:nvPr>
            <p:ph idx="1" type="body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diagram of a software company&#10;&#10;Description automatically generated" id="563" name="Google Shape;563;g350b033d9c3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98"/>
            <a:ext cx="12192000" cy="14700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50"/>
          <p:cNvSpPr txBox="1"/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/>
              <a:t>Classes and</a:t>
            </a:r>
            <a:br>
              <a:rPr lang="en-GB"/>
            </a:br>
            <a:r>
              <a:rPr lang="en-GB"/>
              <a:t>Properties</a:t>
            </a:r>
            <a:endParaRPr/>
          </a:p>
        </p:txBody>
      </p:sp>
      <p:sp>
        <p:nvSpPr>
          <p:cNvPr id="570" name="Google Shape;570;p50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ACQF QCP Webinar 1: Introduction to the project activities</a:t>
            </a:r>
            <a:endParaRPr/>
          </a:p>
        </p:txBody>
      </p:sp>
      <p:sp>
        <p:nvSpPr>
          <p:cNvPr id="571" name="Google Shape;571;p50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2" name="Google Shape;572;p50"/>
          <p:cNvSpPr txBox="1"/>
          <p:nvPr>
            <p:ph idx="1" type="body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diagram of a software company&#10;&#10;Description automatically generated" id="573" name="Google Shape;57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244130"/>
            <a:ext cx="12192000" cy="14700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51"/>
          <p:cNvSpPr txBox="1"/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rPr lang="en-GB"/>
              <a:t>Classes and</a:t>
            </a:r>
            <a:br>
              <a:rPr lang="en-GB"/>
            </a:br>
            <a:r>
              <a:rPr lang="en-GB"/>
              <a:t>Properties</a:t>
            </a:r>
            <a:endParaRPr/>
          </a:p>
        </p:txBody>
      </p:sp>
      <p:sp>
        <p:nvSpPr>
          <p:cNvPr id="580" name="Google Shape;580;p51"/>
          <p:cNvSpPr txBox="1"/>
          <p:nvPr>
            <p:ph idx="11" type="ftr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ACQF QCP Webinar 1: Introduction to the project activities</a:t>
            </a:r>
            <a:endParaRPr/>
          </a:p>
        </p:txBody>
      </p:sp>
      <p:sp>
        <p:nvSpPr>
          <p:cNvPr id="581" name="Google Shape;581;p51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 Light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2" name="Google Shape;582;p51"/>
          <p:cNvSpPr txBox="1"/>
          <p:nvPr>
            <p:ph idx="1" type="body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diagram of a software company&#10;&#10;Description automatically generated" id="583" name="Google Shape;58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0375" y="-7700562"/>
            <a:ext cx="12192000" cy="14700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7"/>
          <p:cNvSpPr txBox="1"/>
          <p:nvPr>
            <p:ph type="title"/>
          </p:nvPr>
        </p:nvSpPr>
        <p:spPr>
          <a:xfrm>
            <a:off x="360000" y="615600"/>
            <a:ext cx="114674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GB" sz="4400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Overview of properties</a:t>
            </a:r>
            <a:endParaRPr b="0" sz="4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7"/>
          <p:cNvSpPr txBox="1"/>
          <p:nvPr>
            <p:ph idx="12" type="sldNum"/>
          </p:nvPr>
        </p:nvSpPr>
        <p:spPr>
          <a:xfrm>
            <a:off x="360000" y="6538320"/>
            <a:ext cx="3709800" cy="172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591" name="Google Shape;591;p17"/>
          <p:cNvGraphicFramePr/>
          <p:nvPr/>
        </p:nvGraphicFramePr>
        <p:xfrm>
          <a:off x="1898280" y="16034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{DA5F228E-5AB9-49A5-92B3-E99765B7A188}</a:tableStyleId>
              </a:tblPr>
              <a:tblGrid>
                <a:gridCol w="2667550"/>
                <a:gridCol w="2736725"/>
                <a:gridCol w="2754200"/>
              </a:tblGrid>
              <a:tr h="2906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Class</a:t>
                      </a:r>
                      <a:endParaRPr b="0" sz="14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Property</a:t>
                      </a:r>
                      <a:endParaRPr b="0" sz="14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Expected value</a:t>
                      </a:r>
                      <a:endParaRPr b="0" sz="14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250">
                <a:tc row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Qualification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awarding information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Awarding Opportunity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DCD"/>
                    </a:solidFill>
                  </a:tcPr>
                </a:tc>
              </a:tr>
              <a:tr h="26425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education level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ACQF levels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DCD"/>
                    </a:solidFill>
                  </a:tcPr>
                </a:tc>
              </a:tr>
              <a:tr h="26425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learning outcome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Learning Outcome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DCD"/>
                    </a:solidFill>
                  </a:tcPr>
                </a:tc>
              </a:tr>
              <a:tr h="26425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publisher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Organisation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DCD"/>
                    </a:solidFill>
                  </a:tcPr>
                </a:tc>
              </a:tr>
              <a:tr h="26425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thematic area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ISCED-F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DCD"/>
                    </a:solidFill>
                  </a:tcPr>
                </a:tc>
              </a:tr>
              <a:tr h="26425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String with language 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DCD"/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Awarding Opportunity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awarding body or note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Organisation or Note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</a:tr>
              <a:tr h="264250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Learning Opportunity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default language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Language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DCD"/>
                    </a:solidFill>
                  </a:tcPr>
                </a:tc>
              </a:tr>
              <a:tr h="26425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provided by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Organisation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DCD"/>
                    </a:solidFill>
                  </a:tcPr>
                </a:tc>
              </a:tr>
              <a:tr h="26425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qualification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Qualification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DCD"/>
                    </a:solidFill>
                  </a:tcPr>
                </a:tc>
              </a:tr>
              <a:tr h="26425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String with language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DCD"/>
                    </a:solidFill>
                  </a:tcPr>
                </a:tc>
              </a:tr>
              <a:tr h="2642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Learning Outcome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String with language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</a:tr>
              <a:tr h="26425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related skill or note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Skill or Note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Location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spatial code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D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Location code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DCD"/>
                    </a:solidFill>
                  </a:tcPr>
                </a:tc>
              </a:tr>
              <a:tr h="2642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Organisation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location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Location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</a:tr>
              <a:tr h="26425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name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String with language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11525" marL="11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8"/>
          <p:cNvSpPr txBox="1"/>
          <p:nvPr>
            <p:ph type="title"/>
          </p:nvPr>
        </p:nvSpPr>
        <p:spPr>
          <a:xfrm>
            <a:off x="360000" y="615600"/>
            <a:ext cx="114674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GB" sz="4400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Controlled lists</a:t>
            </a:r>
            <a:endParaRPr b="0" sz="4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8"/>
          <p:cNvSpPr txBox="1"/>
          <p:nvPr>
            <p:ph idx="12" type="sldNum"/>
          </p:nvPr>
        </p:nvSpPr>
        <p:spPr>
          <a:xfrm>
            <a:off x="360000" y="6538320"/>
            <a:ext cx="3709800" cy="172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9" name="Google Shape;599;p18"/>
          <p:cNvSpPr txBox="1"/>
          <p:nvPr>
            <p:ph idx="1" type="body"/>
          </p:nvPr>
        </p:nvSpPr>
        <p:spPr>
          <a:xfrm>
            <a:off x="352440" y="2136240"/>
            <a:ext cx="11475000" cy="3939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2250" lvl="0" marL="228600" marR="0" rtl="0" algn="l">
              <a:lnSpc>
                <a:spcPct val="70001"/>
              </a:lnSpc>
              <a:spcBef>
                <a:spcPts val="0"/>
              </a:spcBef>
              <a:spcAft>
                <a:spcPts val="0"/>
              </a:spcAft>
              <a:buClr>
                <a:srgbClr val="24282A"/>
              </a:buClr>
              <a:buSzPts val="3500"/>
              <a:buFont typeface="Arial"/>
              <a:buChar char="•"/>
            </a:pPr>
            <a:r>
              <a:rPr b="0" i="0" lang="en-GB" sz="169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Accreditation.</a:t>
            </a:r>
            <a:r>
              <a:rPr b="1" i="0" lang="en-GB" sz="169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type</a:t>
            </a:r>
            <a:r>
              <a:rPr b="0" i="0" lang="en-GB" sz="169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(Controlled List of Accreditation Types)</a:t>
            </a:r>
            <a:endParaRPr b="0" i="0" sz="169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28600" marR="0" rtl="0" algn="l">
              <a:lnSpc>
                <a:spcPct val="70001"/>
              </a:lnSpc>
              <a:spcBef>
                <a:spcPts val="1001"/>
              </a:spcBef>
              <a:spcAft>
                <a:spcPts val="0"/>
              </a:spcAft>
              <a:buClr>
                <a:srgbClr val="24282A"/>
              </a:buClr>
              <a:buSzPts val="3500"/>
              <a:buFont typeface="Arial"/>
              <a:buChar char="•"/>
            </a:pPr>
            <a:r>
              <a:rPr b="0" i="0" lang="en-GB" sz="169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Credit Point.</a:t>
            </a:r>
            <a:r>
              <a:rPr b="1" i="0" lang="en-GB" sz="169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framework</a:t>
            </a:r>
            <a:r>
              <a:rPr b="0" i="0" lang="en-GB" sz="169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(</a:t>
            </a:r>
            <a:r>
              <a:rPr lang="en-GB" sz="1690"/>
              <a:t>Credit point frameworks</a:t>
            </a:r>
            <a:r>
              <a:rPr b="0" i="0" lang="en-GB" sz="169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)</a:t>
            </a:r>
            <a:endParaRPr b="0" i="0" sz="169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28600" marR="0" rtl="0" algn="l">
              <a:lnSpc>
                <a:spcPct val="70001"/>
              </a:lnSpc>
              <a:spcBef>
                <a:spcPts val="1001"/>
              </a:spcBef>
              <a:spcAft>
                <a:spcPts val="0"/>
              </a:spcAft>
              <a:buClr>
                <a:srgbClr val="24282A"/>
              </a:buClr>
              <a:buSzPts val="3500"/>
              <a:buFont typeface="Arial"/>
              <a:buChar char="•"/>
            </a:pPr>
            <a:r>
              <a:rPr b="0" i="0" lang="en-GB" sz="169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Learning Entitlement Specification.</a:t>
            </a:r>
            <a:r>
              <a:rPr b="1" i="0" lang="en-GB" sz="169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limit national occupation</a:t>
            </a:r>
            <a:r>
              <a:rPr b="0" i="0" lang="en-GB" sz="169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(ESCO Occupations)</a:t>
            </a:r>
            <a:endParaRPr b="0" i="0" sz="169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28600" marR="0" rtl="0" algn="l">
              <a:lnSpc>
                <a:spcPct val="70001"/>
              </a:lnSpc>
              <a:spcBef>
                <a:spcPts val="1001"/>
              </a:spcBef>
              <a:spcAft>
                <a:spcPts val="0"/>
              </a:spcAft>
              <a:buClr>
                <a:srgbClr val="24282A"/>
              </a:buClr>
              <a:buSzPts val="3500"/>
              <a:buFont typeface="Arial"/>
              <a:buChar char="•"/>
            </a:pPr>
            <a:r>
              <a:rPr b="0" i="0" lang="en-GB" sz="169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Learning Opportunity.</a:t>
            </a:r>
            <a:r>
              <a:rPr b="1" i="0" lang="en-GB" sz="169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default language</a:t>
            </a:r>
            <a:r>
              <a:rPr b="0" i="0" lang="en-GB" sz="169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 (Language Named Authority List)</a:t>
            </a:r>
            <a:endParaRPr b="0" i="0" sz="169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28600" marR="0" rtl="0" algn="l">
              <a:lnSpc>
                <a:spcPct val="70001"/>
              </a:lnSpc>
              <a:spcBef>
                <a:spcPts val="1001"/>
              </a:spcBef>
              <a:spcAft>
                <a:spcPts val="0"/>
              </a:spcAft>
              <a:buClr>
                <a:srgbClr val="24282A"/>
              </a:buClr>
              <a:buSzPts val="3500"/>
              <a:buFont typeface="Arial"/>
              <a:buChar char="•"/>
            </a:pPr>
            <a:r>
              <a:rPr b="0" i="0" lang="en-GB" sz="169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Learning Outcome.</a:t>
            </a:r>
            <a:r>
              <a:rPr b="1" i="0" lang="en-GB" sz="169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related skill</a:t>
            </a:r>
            <a:r>
              <a:rPr b="0" i="0" lang="en-GB" sz="169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(ESCO Skills)</a:t>
            </a:r>
            <a:endParaRPr b="0" i="0" sz="169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28600" marR="0" rtl="0" algn="l">
              <a:lnSpc>
                <a:spcPct val="70001"/>
              </a:lnSpc>
              <a:spcBef>
                <a:spcPts val="1001"/>
              </a:spcBef>
              <a:spcAft>
                <a:spcPts val="0"/>
              </a:spcAft>
              <a:buClr>
                <a:srgbClr val="24282A"/>
              </a:buClr>
              <a:buSzPts val="3500"/>
              <a:buFont typeface="Arial"/>
              <a:buChar char="•"/>
            </a:pPr>
            <a:r>
              <a:rPr b="0" i="0" lang="en-GB" sz="169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Location.</a:t>
            </a:r>
            <a:r>
              <a:rPr b="1" i="0" lang="en-GB" sz="169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spatial code</a:t>
            </a:r>
            <a:r>
              <a:rPr b="0" i="0" lang="en-GB" sz="169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(Countries and Territories Authority List)</a:t>
            </a:r>
            <a:endParaRPr b="0" i="0" sz="169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28600" marR="0" rtl="0" algn="l">
              <a:lnSpc>
                <a:spcPct val="70001"/>
              </a:lnSpc>
              <a:spcBef>
                <a:spcPts val="1001"/>
              </a:spcBef>
              <a:spcAft>
                <a:spcPts val="0"/>
              </a:spcAft>
              <a:buClr>
                <a:srgbClr val="24282A"/>
              </a:buClr>
              <a:buSzPts val="3500"/>
              <a:buFont typeface="Arial"/>
              <a:buChar char="•"/>
            </a:pPr>
            <a:r>
              <a:rPr b="0" i="0" lang="en-GB" sz="169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Qualification.</a:t>
            </a:r>
            <a:r>
              <a:rPr b="1" i="0" lang="en-GB" sz="169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educational level</a:t>
            </a:r>
            <a:r>
              <a:rPr b="0" i="0" lang="en-GB" sz="169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(ACQ</a:t>
            </a:r>
            <a:r>
              <a:rPr lang="en-GB" sz="1690"/>
              <a:t>F/NQFs</a:t>
            </a:r>
            <a:r>
              <a:rPr b="0" i="0" lang="en-GB" sz="169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)</a:t>
            </a:r>
            <a:endParaRPr b="0" i="0" sz="169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28600" marR="0" rtl="0" algn="l">
              <a:lnSpc>
                <a:spcPct val="70001"/>
              </a:lnSpc>
              <a:spcBef>
                <a:spcPts val="1001"/>
              </a:spcBef>
              <a:spcAft>
                <a:spcPts val="0"/>
              </a:spcAft>
              <a:buClr>
                <a:srgbClr val="24282A"/>
              </a:buClr>
              <a:buSzPts val="3500"/>
              <a:buFont typeface="Arial"/>
              <a:buChar char="•"/>
            </a:pPr>
            <a:r>
              <a:rPr b="0" i="0" lang="en-GB" sz="169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Qualification.</a:t>
            </a:r>
            <a:r>
              <a:rPr b="1" i="0" lang="en-GB" sz="169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thematic area</a:t>
            </a:r>
            <a:r>
              <a:rPr b="0" i="0" lang="en-GB" sz="169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(ISCED-F 2013)</a:t>
            </a:r>
            <a:endParaRPr b="0" i="0" sz="169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9"/>
          <p:cNvSpPr txBox="1"/>
          <p:nvPr>
            <p:ph type="title"/>
          </p:nvPr>
        </p:nvSpPr>
        <p:spPr>
          <a:xfrm>
            <a:off x="360000" y="615600"/>
            <a:ext cx="114674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GB" sz="4400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Controlled lists - Examples</a:t>
            </a:r>
            <a:endParaRPr b="0" sz="4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19"/>
          <p:cNvSpPr txBox="1"/>
          <p:nvPr>
            <p:ph idx="12" type="sldNum"/>
          </p:nvPr>
        </p:nvSpPr>
        <p:spPr>
          <a:xfrm>
            <a:off x="360000" y="6538320"/>
            <a:ext cx="3709800" cy="172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7" name="Google Shape;607;p19"/>
          <p:cNvSpPr txBox="1"/>
          <p:nvPr>
            <p:ph idx="1" type="body"/>
          </p:nvPr>
        </p:nvSpPr>
        <p:spPr>
          <a:xfrm>
            <a:off x="352440" y="2136240"/>
            <a:ext cx="11475000" cy="3939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2250" lvl="0" marL="228600" rtl="0" algn="l">
              <a:lnSpc>
                <a:spcPct val="70001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GB" sz="1690"/>
              <a:t>Accreditation Types: </a:t>
            </a:r>
            <a:r>
              <a:rPr lang="en-GB" sz="1690" u="sng">
                <a:solidFill>
                  <a:schemeClr val="hlink"/>
                </a:solidFill>
                <a:hlinkClick r:id="rId3"/>
              </a:rPr>
              <a:t>http://data.europa.eu/snb/accreditation/003293d2ce</a:t>
            </a:r>
            <a:r>
              <a:rPr lang="en-GB" sz="1690"/>
              <a:t> (Institutional License)</a:t>
            </a:r>
            <a:endParaRPr sz="16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28600" rtl="0" algn="l">
              <a:lnSpc>
                <a:spcPct val="70001"/>
              </a:lnSpc>
              <a:spcBef>
                <a:spcPts val="1001"/>
              </a:spcBef>
              <a:spcAft>
                <a:spcPts val="0"/>
              </a:spcAft>
              <a:buSzPts val="3500"/>
              <a:buChar char="•"/>
            </a:pPr>
            <a:r>
              <a:rPr lang="en-GB" sz="1690"/>
              <a:t>Credit point frameworks: </a:t>
            </a:r>
            <a:r>
              <a:rPr lang="en-GB" sz="1690" u="sng">
                <a:solidFill>
                  <a:schemeClr val="hlink"/>
                </a:solidFill>
                <a:hlinkClick r:id="rId4"/>
              </a:rPr>
              <a:t>https://data.acqf-qcp.africa/model/creditpoint-framework/resource/acts</a:t>
            </a:r>
            <a:r>
              <a:rPr lang="en-GB" sz="1690"/>
              <a:t> (African Credit Transfer System)</a:t>
            </a:r>
            <a:endParaRPr sz="16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28600" rtl="0" algn="l">
              <a:lnSpc>
                <a:spcPct val="70001"/>
              </a:lnSpc>
              <a:spcBef>
                <a:spcPts val="1001"/>
              </a:spcBef>
              <a:spcAft>
                <a:spcPts val="0"/>
              </a:spcAft>
              <a:buSzPts val="3500"/>
              <a:buChar char="•"/>
            </a:pPr>
            <a:r>
              <a:rPr lang="en-GB" sz="1690"/>
              <a:t>ESCO Occupations: </a:t>
            </a:r>
            <a:r>
              <a:rPr lang="en-GB" sz="1690" u="sng">
                <a:solidFill>
                  <a:schemeClr val="hlink"/>
                </a:solidFill>
                <a:hlinkClick r:id="rId5"/>
              </a:rPr>
              <a:t>http://data.europa.eu/esco/occupation/25206eaa-04da-4fd6-bac7-173d7eb142dc</a:t>
            </a:r>
            <a:r>
              <a:rPr lang="en-GB" sz="1690"/>
              <a:t> (casting machine operator)</a:t>
            </a:r>
            <a:endParaRPr sz="16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28600" rtl="0" algn="l">
              <a:lnSpc>
                <a:spcPct val="70001"/>
              </a:lnSpc>
              <a:spcBef>
                <a:spcPts val="1001"/>
              </a:spcBef>
              <a:spcAft>
                <a:spcPts val="0"/>
              </a:spcAft>
              <a:buSzPts val="3500"/>
              <a:buChar char="•"/>
            </a:pPr>
            <a:r>
              <a:rPr lang="en-GB" sz="1690"/>
              <a:t>Language Named Authority List: </a:t>
            </a:r>
            <a:r>
              <a:rPr lang="en-GB" sz="1690" u="sng">
                <a:solidFill>
                  <a:schemeClr val="hlink"/>
                </a:solidFill>
                <a:hlinkClick r:id="rId6"/>
              </a:rPr>
              <a:t>http://publications.europa.eu/resource/authority/language/POR</a:t>
            </a:r>
            <a:r>
              <a:rPr lang="en-GB" sz="1690"/>
              <a:t> (Portuguese)</a:t>
            </a:r>
            <a:endParaRPr sz="16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28600" rtl="0" algn="l">
              <a:lnSpc>
                <a:spcPct val="70001"/>
              </a:lnSpc>
              <a:spcBef>
                <a:spcPts val="1001"/>
              </a:spcBef>
              <a:spcAft>
                <a:spcPts val="0"/>
              </a:spcAft>
              <a:buSzPts val="3500"/>
              <a:buChar char="•"/>
            </a:pPr>
            <a:r>
              <a:rPr lang="en-GB" sz="1690"/>
              <a:t>ESCO Skills: </a:t>
            </a:r>
            <a:r>
              <a:rPr lang="en-GB" sz="1690" u="sng">
                <a:solidFill>
                  <a:schemeClr val="hlink"/>
                </a:solidFill>
                <a:hlinkClick r:id="rId7"/>
              </a:rPr>
              <a:t>http://data.europa.eu/esco/skill/c7bb240e-4e08-47d2-a4ed-b85185773d3a</a:t>
            </a:r>
            <a:r>
              <a:rPr lang="en-GB" sz="1690"/>
              <a:t> (polish silverware)</a:t>
            </a:r>
            <a:endParaRPr sz="16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28600" rtl="0" algn="l">
              <a:lnSpc>
                <a:spcPct val="70001"/>
              </a:lnSpc>
              <a:spcBef>
                <a:spcPts val="1001"/>
              </a:spcBef>
              <a:spcAft>
                <a:spcPts val="0"/>
              </a:spcAft>
              <a:buSzPts val="3500"/>
              <a:buChar char="•"/>
            </a:pPr>
            <a:r>
              <a:rPr lang="en-GB" sz="1690"/>
              <a:t>Countries and Territories Authority List: </a:t>
            </a:r>
            <a:r>
              <a:rPr lang="en-GB" sz="1690" u="sng">
                <a:solidFill>
                  <a:schemeClr val="hlink"/>
                </a:solidFill>
                <a:hlinkClick r:id="rId8"/>
              </a:rPr>
              <a:t>http://publications.europa.eu/resource/authority/country/MUS</a:t>
            </a:r>
            <a:r>
              <a:rPr lang="en-GB" sz="1690"/>
              <a:t> (Mauritius)</a:t>
            </a:r>
            <a:endParaRPr sz="16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28600" rtl="0" algn="l">
              <a:lnSpc>
                <a:spcPct val="70001"/>
              </a:lnSpc>
              <a:spcBef>
                <a:spcPts val="1001"/>
              </a:spcBef>
              <a:spcAft>
                <a:spcPts val="0"/>
              </a:spcAft>
              <a:buSzPts val="3500"/>
              <a:buChar char="•"/>
            </a:pPr>
            <a:r>
              <a:rPr lang="en-GB" sz="1690"/>
              <a:t>ACQF/NQFs: </a:t>
            </a:r>
            <a:r>
              <a:rPr lang="en-GB" sz="1690" u="sng">
                <a:solidFill>
                  <a:schemeClr val="hlink"/>
                </a:solidFill>
                <a:hlinkClick r:id="rId9"/>
              </a:rPr>
              <a:t>https://data.acqf-qcp.africa/model/acqf-levels/resource/level-1</a:t>
            </a:r>
            <a:r>
              <a:rPr lang="en-GB" sz="1690"/>
              <a:t> (Level 1)</a:t>
            </a:r>
            <a:endParaRPr sz="16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228600" rtl="0" algn="l">
              <a:lnSpc>
                <a:spcPct val="70001"/>
              </a:lnSpc>
              <a:spcBef>
                <a:spcPts val="1001"/>
              </a:spcBef>
              <a:spcAft>
                <a:spcPts val="0"/>
              </a:spcAft>
              <a:buSzPts val="3500"/>
              <a:buChar char="•"/>
            </a:pPr>
            <a:r>
              <a:rPr lang="en-GB" sz="1690"/>
              <a:t>ISCED-F 2013: </a:t>
            </a:r>
            <a:r>
              <a:rPr lang="en-GB" sz="1690" u="sng">
                <a:solidFill>
                  <a:schemeClr val="hlink"/>
                </a:solidFill>
                <a:hlinkClick r:id="rId10"/>
              </a:rPr>
              <a:t>http://data.europa.eu/snb/isced-f/0110</a:t>
            </a:r>
            <a:r>
              <a:rPr lang="en-GB" sz="1690"/>
              <a:t> (Education not further defined)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50b033d9c3_4_30"/>
          <p:cNvSpPr txBox="1"/>
          <p:nvPr>
            <p:ph type="title"/>
          </p:nvPr>
        </p:nvSpPr>
        <p:spPr>
          <a:xfrm rot="-5400000">
            <a:off x="-1092600" y="2766450"/>
            <a:ext cx="4230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Example</a:t>
            </a:r>
            <a:endParaRPr b="0" sz="4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g350b033d9c3_4_30"/>
          <p:cNvSpPr txBox="1"/>
          <p:nvPr>
            <p:ph idx="12" type="sldNum"/>
          </p:nvPr>
        </p:nvSpPr>
        <p:spPr>
          <a:xfrm>
            <a:off x="360000" y="6538320"/>
            <a:ext cx="37098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15" name="Google Shape;615;g350b033d9c3_4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4400" y="100625"/>
            <a:ext cx="10407300" cy="611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FFFFF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7" name="Google Shape;16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693" y="1742703"/>
            <a:ext cx="2371696" cy="237169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/>
          <p:nvPr/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confirm you have successfully joined Slido, please type the name of your country</a:t>
            </a:r>
            <a:endParaRPr/>
          </a:p>
        </p:txBody>
      </p:sp>
      <p:sp>
        <p:nvSpPr>
          <p:cNvPr id="169" name="Google Shape;169;p20"/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>
            <a:noFill/>
          </a:ln>
        </p:spPr>
        <p:txBody>
          <a:bodyPr anchorCtr="0" anchor="ctr" bIns="203800" lIns="741150" spcFirstLastPara="1" rIns="1852875" wrap="square" tIns="2594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21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GB" sz="221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Slido app</a:t>
            </a:r>
            <a:r>
              <a:rPr b="0" i="0" lang="en-GB" sz="221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must be installed on every computer you’re presenting from</a:t>
            </a:r>
            <a:endParaRPr/>
          </a:p>
        </p:txBody>
      </p:sp>
      <p:pic>
        <p:nvPicPr>
          <p:cNvPr id="170" name="Google Shape;17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6462" y="6190785"/>
            <a:ext cx="296462" cy="29646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0"/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fmla="val 100000" name="adj"/>
            </a:avLst>
          </a:prstGeom>
          <a:solidFill>
            <a:srgbClr val="EDFAF2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20" u="none" cap="none" strike="noStrike">
                <a:solidFill>
                  <a:srgbClr val="198038"/>
                </a:solidFill>
                <a:latin typeface="Arial"/>
                <a:ea typeface="Arial"/>
                <a:cs typeface="Arial"/>
                <a:sym typeface="Arial"/>
              </a:rPr>
              <a:t>Do not edit</a:t>
            </a:r>
            <a:br>
              <a:rPr b="1" i="0" lang="en-GB" sz="1820" u="none" cap="none" strike="noStrike">
                <a:solidFill>
                  <a:srgbClr val="19803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540" u="sng" cap="none" strike="noStrike">
                <a:solidFill>
                  <a:srgbClr val="198038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change the design</a:t>
            </a:r>
            <a:endParaRPr b="0" i="0" sz="1540" u="none" cap="none" strike="noStrike">
              <a:solidFill>
                <a:srgbClr val="1980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46748" y="6153727"/>
            <a:ext cx="1111733" cy="370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50b033d9c3_4_38"/>
          <p:cNvSpPr txBox="1"/>
          <p:nvPr>
            <p:ph type="title"/>
          </p:nvPr>
        </p:nvSpPr>
        <p:spPr>
          <a:xfrm rot="-5400000">
            <a:off x="-1092600" y="2766450"/>
            <a:ext cx="4230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Example</a:t>
            </a:r>
            <a:endParaRPr b="0" sz="4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g350b033d9c3_4_38"/>
          <p:cNvSpPr txBox="1"/>
          <p:nvPr>
            <p:ph idx="12" type="sldNum"/>
          </p:nvPr>
        </p:nvSpPr>
        <p:spPr>
          <a:xfrm>
            <a:off x="360000" y="6538320"/>
            <a:ext cx="37098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23" name="Google Shape;623;g350b033d9c3_4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6450" y="2066925"/>
            <a:ext cx="6353175" cy="27241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7"/>
          <p:cNvSpPr txBox="1"/>
          <p:nvPr>
            <p:ph type="title"/>
          </p:nvPr>
        </p:nvSpPr>
        <p:spPr>
          <a:xfrm>
            <a:off x="360000" y="612720"/>
            <a:ext cx="1147032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GB" sz="6000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Validation</a:t>
            </a:r>
            <a:endParaRPr b="0" sz="60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7"/>
          <p:cNvSpPr txBox="1"/>
          <p:nvPr>
            <p:ph idx="4294967295" type="subTitle"/>
          </p:nvPr>
        </p:nvSpPr>
        <p:spPr>
          <a:xfrm>
            <a:off x="360000" y="3429000"/>
            <a:ext cx="11470320" cy="265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30" name="Google Shape;630;p7"/>
          <p:cNvSpPr txBox="1"/>
          <p:nvPr>
            <p:ph idx="12" type="sldNum"/>
          </p:nvPr>
        </p:nvSpPr>
        <p:spPr>
          <a:xfrm>
            <a:off x="360000" y="6538320"/>
            <a:ext cx="3709800" cy="172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8"/>
          <p:cNvSpPr txBox="1"/>
          <p:nvPr>
            <p:ph type="title"/>
          </p:nvPr>
        </p:nvSpPr>
        <p:spPr>
          <a:xfrm>
            <a:off x="360000" y="615600"/>
            <a:ext cx="114674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GB" sz="4400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Validation</a:t>
            </a:r>
            <a:endParaRPr b="0" sz="4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8"/>
          <p:cNvSpPr txBox="1"/>
          <p:nvPr>
            <p:ph idx="12" type="sldNum"/>
          </p:nvPr>
        </p:nvSpPr>
        <p:spPr>
          <a:xfrm>
            <a:off x="360000" y="6538320"/>
            <a:ext cx="3709800" cy="172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8" name="Google Shape;638;p8"/>
          <p:cNvSpPr txBox="1"/>
          <p:nvPr>
            <p:ph idx="1" type="body"/>
          </p:nvPr>
        </p:nvSpPr>
        <p:spPr>
          <a:xfrm>
            <a:off x="352449" y="2136250"/>
            <a:ext cx="4920300" cy="3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>
                <a:solidFill>
                  <a:schemeClr val="accent1"/>
                </a:solidFill>
              </a:rPr>
              <a:t>Live showcase</a:t>
            </a:r>
            <a:endParaRPr b="0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9" name="Google Shape;6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8055" y="2364463"/>
            <a:ext cx="5504150" cy="348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1"/>
          <p:cNvSpPr txBox="1"/>
          <p:nvPr>
            <p:ph type="title"/>
          </p:nvPr>
        </p:nvSpPr>
        <p:spPr>
          <a:xfrm>
            <a:off x="360000" y="612720"/>
            <a:ext cx="1147032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GB" sz="6000" u="none" strike="noStrik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Slido</a:t>
            </a:r>
            <a:endParaRPr b="0" sz="60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21"/>
          <p:cNvSpPr txBox="1"/>
          <p:nvPr>
            <p:ph idx="4294967295" type="subTitle"/>
          </p:nvPr>
        </p:nvSpPr>
        <p:spPr>
          <a:xfrm>
            <a:off x="360000" y="3429000"/>
            <a:ext cx="11470320" cy="265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46" name="Google Shape;646;p21"/>
          <p:cNvSpPr txBox="1"/>
          <p:nvPr>
            <p:ph idx="12" type="sldNum"/>
          </p:nvPr>
        </p:nvSpPr>
        <p:spPr>
          <a:xfrm>
            <a:off x="360000" y="6538320"/>
            <a:ext cx="3709800" cy="172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FFFFF"/>
        </a:solidFill>
      </p:bgPr>
    </p:bg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52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52" name="Google Shape;65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693" y="1742703"/>
            <a:ext cx="2371696" cy="2371696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52"/>
          <p:cNvSpPr/>
          <p:nvPr/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suitable is the showcase JSON structure for mapping your country's qualifications data?</a:t>
            </a:r>
            <a:endParaRPr/>
          </a:p>
        </p:txBody>
      </p:sp>
      <p:sp>
        <p:nvSpPr>
          <p:cNvPr id="654" name="Google Shape;654;p52"/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>
            <a:noFill/>
          </a:ln>
        </p:spPr>
        <p:txBody>
          <a:bodyPr anchorCtr="0" anchor="ctr" bIns="203800" lIns="741150" spcFirstLastPara="1" rIns="1852875" wrap="square" tIns="2594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21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GB" sz="221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Slido app</a:t>
            </a:r>
            <a:r>
              <a:rPr b="0" i="0" lang="en-GB" sz="221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must be installed on every computer you’re presenting from</a:t>
            </a:r>
            <a:endParaRPr/>
          </a:p>
        </p:txBody>
      </p:sp>
      <p:pic>
        <p:nvPicPr>
          <p:cNvPr id="655" name="Google Shape;655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6462" y="6190785"/>
            <a:ext cx="296462" cy="296462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52"/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fmla="val 100000" name="adj"/>
            </a:avLst>
          </a:prstGeom>
          <a:solidFill>
            <a:srgbClr val="EDFAF2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20" u="none" cap="none" strike="noStrike">
                <a:solidFill>
                  <a:srgbClr val="198038"/>
                </a:solidFill>
                <a:latin typeface="Arial"/>
                <a:ea typeface="Arial"/>
                <a:cs typeface="Arial"/>
                <a:sym typeface="Arial"/>
              </a:rPr>
              <a:t>Do not edit</a:t>
            </a:r>
            <a:br>
              <a:rPr b="1" i="0" lang="en-GB" sz="1820" u="none" cap="none" strike="noStrike">
                <a:solidFill>
                  <a:srgbClr val="19803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540" u="sng" cap="none" strike="noStrike">
                <a:solidFill>
                  <a:srgbClr val="198038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change the design</a:t>
            </a:r>
            <a:endParaRPr b="0" i="0" sz="1540" u="none" cap="none" strike="noStrike">
              <a:solidFill>
                <a:srgbClr val="1980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7" name="Google Shape;657;p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46748" y="6153727"/>
            <a:ext cx="1111733" cy="370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FFFFF"/>
        </a:solidFill>
      </p:bgPr>
    </p:bg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53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63" name="Google Shape;66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693" y="1742703"/>
            <a:ext cx="2371696" cy="2371696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53"/>
          <p:cNvSpPr/>
          <p:nvPr/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approach will your country take to mapping your national data to the ACQF controlled vocabularies (e.g., ISCED, ESCO)?</a:t>
            </a:r>
            <a:endParaRPr/>
          </a:p>
        </p:txBody>
      </p:sp>
      <p:sp>
        <p:nvSpPr>
          <p:cNvPr id="665" name="Google Shape;665;p53"/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>
            <a:noFill/>
          </a:ln>
        </p:spPr>
        <p:txBody>
          <a:bodyPr anchorCtr="0" anchor="ctr" bIns="203800" lIns="741150" spcFirstLastPara="1" rIns="1852875" wrap="square" tIns="2594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21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GB" sz="221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Slido app</a:t>
            </a:r>
            <a:r>
              <a:rPr b="0" i="0" lang="en-GB" sz="221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must be installed on every computer you’re presenting from</a:t>
            </a:r>
            <a:endParaRPr/>
          </a:p>
        </p:txBody>
      </p:sp>
      <p:pic>
        <p:nvPicPr>
          <p:cNvPr id="666" name="Google Shape;666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6462" y="6190785"/>
            <a:ext cx="296462" cy="296462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53"/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fmla="val 100000" name="adj"/>
            </a:avLst>
          </a:prstGeom>
          <a:solidFill>
            <a:srgbClr val="EDFAF2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20" u="none" cap="none" strike="noStrike">
                <a:solidFill>
                  <a:srgbClr val="198038"/>
                </a:solidFill>
                <a:latin typeface="Arial"/>
                <a:ea typeface="Arial"/>
                <a:cs typeface="Arial"/>
                <a:sym typeface="Arial"/>
              </a:rPr>
              <a:t>Do not edit</a:t>
            </a:r>
            <a:br>
              <a:rPr b="1" i="0" lang="en-GB" sz="1820" u="none" cap="none" strike="noStrike">
                <a:solidFill>
                  <a:srgbClr val="19803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540" u="sng" cap="none" strike="noStrike">
                <a:solidFill>
                  <a:srgbClr val="198038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change the design</a:t>
            </a:r>
            <a:endParaRPr b="0" i="0" sz="1540" u="none" cap="none" strike="noStrike">
              <a:solidFill>
                <a:srgbClr val="1980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8" name="Google Shape;668;p5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46748" y="6153727"/>
            <a:ext cx="1111733" cy="370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FFFFF"/>
        </a:solidFill>
      </p:bgPr>
    </p:bg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54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74" name="Google Shape;674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693" y="1742703"/>
            <a:ext cx="2371696" cy="2371696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54"/>
          <p:cNvSpPr/>
          <p:nvPr/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 you plan to collect or convert data for the mandatory fields required by the ACQF platform?</a:t>
            </a:r>
            <a:endParaRPr/>
          </a:p>
        </p:txBody>
      </p:sp>
      <p:sp>
        <p:nvSpPr>
          <p:cNvPr id="676" name="Google Shape;676;p54"/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>
            <a:noFill/>
          </a:ln>
        </p:spPr>
        <p:txBody>
          <a:bodyPr anchorCtr="0" anchor="ctr" bIns="203800" lIns="741150" spcFirstLastPara="1" rIns="1852875" wrap="square" tIns="2594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21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GB" sz="221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Slido app</a:t>
            </a:r>
            <a:r>
              <a:rPr b="0" i="0" lang="en-GB" sz="221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must be installed on every computer you’re presenting from</a:t>
            </a:r>
            <a:endParaRPr/>
          </a:p>
        </p:txBody>
      </p:sp>
      <p:pic>
        <p:nvPicPr>
          <p:cNvPr id="677" name="Google Shape;677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6462" y="6190785"/>
            <a:ext cx="296462" cy="296462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54"/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fmla="val 100000" name="adj"/>
            </a:avLst>
          </a:prstGeom>
          <a:solidFill>
            <a:srgbClr val="EDFAF2"/>
          </a:solidFill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20" u="none" cap="none" strike="noStrike">
                <a:solidFill>
                  <a:srgbClr val="198038"/>
                </a:solidFill>
                <a:latin typeface="Arial"/>
                <a:ea typeface="Arial"/>
                <a:cs typeface="Arial"/>
                <a:sym typeface="Arial"/>
              </a:rPr>
              <a:t>Do not edit</a:t>
            </a:r>
            <a:br>
              <a:rPr b="1" i="0" lang="en-GB" sz="1820" u="none" cap="none" strike="noStrike">
                <a:solidFill>
                  <a:srgbClr val="19803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540" u="sng" cap="none" strike="noStrike">
                <a:solidFill>
                  <a:srgbClr val="198038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change the design</a:t>
            </a:r>
            <a:endParaRPr b="0" i="0" sz="1540" u="none" cap="none" strike="noStrike">
              <a:solidFill>
                <a:srgbClr val="1980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9" name="Google Shape;679;p5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46748" y="6153727"/>
            <a:ext cx="1111733" cy="370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1a3f76f1a5_0_42"/>
          <p:cNvSpPr txBox="1"/>
          <p:nvPr>
            <p:ph idx="1" type="body"/>
          </p:nvPr>
        </p:nvSpPr>
        <p:spPr>
          <a:xfrm>
            <a:off x="-721678" y="226203"/>
            <a:ext cx="7346100" cy="3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lang="en-GB"/>
              <a:t>06</a:t>
            </a:r>
            <a:endParaRPr/>
          </a:p>
        </p:txBody>
      </p:sp>
      <p:sp>
        <p:nvSpPr>
          <p:cNvPr id="685" name="Google Shape;685;g31a3f76f1a5_0_42"/>
          <p:cNvSpPr txBox="1"/>
          <p:nvPr>
            <p:ph idx="2" type="body"/>
          </p:nvPr>
        </p:nvSpPr>
        <p:spPr>
          <a:xfrm>
            <a:off x="882982" y="4441099"/>
            <a:ext cx="9627900" cy="18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765"/>
              <a:buNone/>
            </a:pPr>
            <a:r>
              <a:rPr lang="en-GB"/>
              <a:t>Next steps, Support &amp; Closing</a:t>
            </a:r>
            <a:endParaRPr/>
          </a:p>
        </p:txBody>
      </p:sp>
      <p:sp>
        <p:nvSpPr>
          <p:cNvPr id="686" name="Google Shape;686;g31a3f76f1a5_0_42"/>
          <p:cNvSpPr txBox="1"/>
          <p:nvPr>
            <p:ph idx="4294967295" type="sldNum"/>
          </p:nvPr>
        </p:nvSpPr>
        <p:spPr>
          <a:xfrm>
            <a:off x="0" y="6538913"/>
            <a:ext cx="37101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2d65fa69481_1_10"/>
          <p:cNvSpPr txBox="1"/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Next steps - Timeline</a:t>
            </a:r>
            <a:endParaRPr/>
          </a:p>
        </p:txBody>
      </p:sp>
      <p:sp>
        <p:nvSpPr>
          <p:cNvPr id="693" name="Google Shape;693;g2d65fa69481_1_10"/>
          <p:cNvSpPr txBox="1"/>
          <p:nvPr>
            <p:ph idx="1" type="body"/>
          </p:nvPr>
        </p:nvSpPr>
        <p:spPr>
          <a:xfrm>
            <a:off x="352486" y="2136290"/>
            <a:ext cx="11475300" cy="3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rPr b="1" lang="en-GB"/>
              <a:t>Data collection and upload </a:t>
            </a:r>
            <a:r>
              <a:rPr lang="en-GB"/>
              <a:t>(January-September 2025)</a:t>
            </a:r>
            <a:endParaRPr/>
          </a:p>
          <a:p>
            <a:pPr indent="-325754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999999"/>
              </a:buClr>
              <a:buSzPct val="75000"/>
              <a:buChar char="•"/>
            </a:pPr>
            <a:r>
              <a:rPr lang="en-GB">
                <a:solidFill>
                  <a:srgbClr val="999999"/>
                </a:solidFill>
              </a:rPr>
              <a:t>Ongoing support by the project team</a:t>
            </a:r>
            <a:endParaRPr>
              <a:solidFill>
                <a:srgbClr val="999999"/>
              </a:solidFill>
            </a:endParaRPr>
          </a:p>
          <a:p>
            <a:pPr indent="-325754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75000"/>
              <a:buChar char="•"/>
            </a:pPr>
            <a:r>
              <a:rPr lang="en-GB">
                <a:solidFill>
                  <a:srgbClr val="999999"/>
                </a:solidFill>
              </a:rPr>
              <a:t>Start of initial data upload (Q1, 2025)</a:t>
            </a:r>
            <a:endParaRPr>
              <a:solidFill>
                <a:srgbClr val="999999"/>
              </a:solidFill>
            </a:endParaRPr>
          </a:p>
          <a:p>
            <a:pPr indent="-325754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Char char="•"/>
            </a:pPr>
            <a:r>
              <a:rPr lang="en-GB">
                <a:solidFill>
                  <a:srgbClr val="000000"/>
                </a:solidFill>
              </a:rPr>
              <a:t>Report on data collection status (end of April, 2025)</a:t>
            </a:r>
            <a:endParaRPr>
              <a:solidFill>
                <a:srgbClr val="000000"/>
              </a:solidFill>
            </a:endParaRPr>
          </a:p>
          <a:p>
            <a:pPr indent="-325754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5000"/>
              <a:buChar char="•"/>
            </a:pPr>
            <a:r>
              <a:rPr lang="en-GB">
                <a:solidFill>
                  <a:schemeClr val="dk2"/>
                </a:solidFill>
              </a:rPr>
              <a:t>Ongoing data collection and validation</a:t>
            </a:r>
            <a:endParaRPr>
              <a:solidFill>
                <a:schemeClr val="dk2"/>
              </a:solidFill>
            </a:endParaRPr>
          </a:p>
          <a:p>
            <a:pPr indent="-32575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5000"/>
              <a:buChar char="•"/>
            </a:pPr>
            <a:r>
              <a:rPr lang="en-GB">
                <a:solidFill>
                  <a:schemeClr val="dk2"/>
                </a:solidFill>
              </a:rPr>
              <a:t>Report on data collection status (end of June, 2025)</a:t>
            </a:r>
            <a:endParaRPr>
              <a:solidFill>
                <a:schemeClr val="dk2"/>
              </a:solidFill>
            </a:endParaRPr>
          </a:p>
          <a:p>
            <a:pPr indent="-325754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5000"/>
              <a:buChar char="•"/>
            </a:pPr>
            <a:r>
              <a:rPr lang="en-GB">
                <a:solidFill>
                  <a:schemeClr val="dk2"/>
                </a:solidFill>
              </a:rPr>
              <a:t>End of centralised data collection period, reporting (end of September, 2025)</a:t>
            </a:r>
            <a:endParaRPr>
              <a:solidFill>
                <a:schemeClr val="dk2"/>
              </a:solidFill>
            </a:endParaRPr>
          </a:p>
          <a:p>
            <a:pPr indent="-228598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5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9498"/>
              <a:buNone/>
            </a:pPr>
            <a:r>
              <a:rPr b="1" lang="en-GB">
                <a:solidFill>
                  <a:schemeClr val="dk2"/>
                </a:solidFill>
              </a:rPr>
              <a:t>Capacity development </a:t>
            </a:r>
            <a:r>
              <a:rPr lang="en-GB"/>
              <a:t>(January-June 2025)</a:t>
            </a:r>
            <a:endParaRPr b="1">
              <a:solidFill>
                <a:schemeClr val="dk2"/>
              </a:solidFill>
            </a:endParaRPr>
          </a:p>
          <a:p>
            <a:pPr indent="-358139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GB" sz="2400">
                <a:solidFill>
                  <a:schemeClr val="dk2"/>
                </a:solidFill>
              </a:rPr>
              <a:t>From now until June: </a:t>
            </a:r>
            <a:r>
              <a:rPr lang="en-GB" sz="2400">
                <a:solidFill>
                  <a:schemeClr val="dk2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Stakeholder implementation labs with individual countries</a:t>
            </a:r>
            <a:endParaRPr sz="2400">
              <a:solidFill>
                <a:schemeClr val="dk2"/>
              </a:solidFill>
              <a:extLst>
                <a:ext uri="http://customooxmlschemas.google.com/">
                  <go:slidesCustomData xmlns:go="http://customooxmlschemas.google.com/" textRoundtripDataId="1"/>
                </a:ext>
              </a:extLst>
            </a:endParaRPr>
          </a:p>
          <a:p>
            <a:pPr indent="-358139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GB" sz="2400">
                <a:solidFill>
                  <a:schemeClr val="dk2"/>
                </a:solidFill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June: E-learning modules → Topics: Foundational QCP knowledge</a:t>
            </a:r>
            <a:endParaRPr sz="2400">
              <a:solidFill>
                <a:schemeClr val="dk2"/>
              </a:solidFill>
              <a:extLst>
                <a:ext uri="http://customooxmlschemas.google.com/">
                  <go:slidesCustomData xmlns:go="http://customooxmlschemas.google.com/" textRoundtripDataId="3"/>
                </a:ext>
              </a:extLst>
            </a:endParaRPr>
          </a:p>
          <a:p>
            <a:pPr indent="-358139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GB" sz="2400">
                <a:solidFill>
                  <a:schemeClr val="dk2"/>
                </a:solidFill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June (TBC): Peer-Learning Workshop; either in-person or </a:t>
            </a:r>
            <a:r>
              <a:rPr lang="en-GB" sz="2400">
                <a:solidFill>
                  <a:schemeClr val="dk2"/>
                </a:solidFill>
              </a:rPr>
              <a:t>virtually (2x half day)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94" name="Google Shape;694;g2d65fa69481_1_10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350b033d9c3_4_72"/>
          <p:cNvSpPr txBox="1"/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Next steps - Timeline</a:t>
            </a:r>
            <a:endParaRPr/>
          </a:p>
        </p:txBody>
      </p:sp>
      <p:sp>
        <p:nvSpPr>
          <p:cNvPr id="701" name="Google Shape;701;g350b033d9c3_4_72"/>
          <p:cNvSpPr txBox="1"/>
          <p:nvPr>
            <p:ph idx="1" type="body"/>
          </p:nvPr>
        </p:nvSpPr>
        <p:spPr>
          <a:xfrm>
            <a:off x="352486" y="2136290"/>
            <a:ext cx="11475300" cy="3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4282A"/>
                </a:solidFill>
              </a:rPr>
              <a:t>Long-term planning </a:t>
            </a:r>
            <a:r>
              <a:rPr lang="en-GB">
                <a:solidFill>
                  <a:srgbClr val="24282A"/>
                </a:solidFill>
              </a:rPr>
              <a:t>(September 2025 - Dec 2026)</a:t>
            </a:r>
            <a:endParaRPr>
              <a:solidFill>
                <a:srgbClr val="24282A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4282A"/>
              </a:buClr>
              <a:buSzPts val="1800"/>
              <a:buChar char="•"/>
            </a:pPr>
            <a:r>
              <a:rPr lang="en-GB">
                <a:solidFill>
                  <a:srgbClr val="24282A"/>
                </a:solidFill>
              </a:rPr>
              <a:t>Progressive national ownership and uploading of qualifications data</a:t>
            </a:r>
            <a:endParaRPr>
              <a:solidFill>
                <a:srgbClr val="24282A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2A"/>
              </a:buClr>
              <a:buSzPts val="1800"/>
              <a:buChar char="•"/>
            </a:pPr>
            <a:r>
              <a:rPr lang="en-GB">
                <a:solidFill>
                  <a:srgbClr val="24282A"/>
                </a:solidFill>
              </a:rPr>
              <a:t>QCP development</a:t>
            </a:r>
            <a:endParaRPr>
              <a:solidFill>
                <a:srgbClr val="24282A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2A"/>
              </a:buClr>
              <a:buSzPts val="2000"/>
              <a:buChar char="•"/>
            </a:pPr>
            <a:r>
              <a:rPr lang="en-GB" sz="2000">
                <a:solidFill>
                  <a:srgbClr val="24282A"/>
                </a:solidFill>
              </a:rPr>
              <a:t>Final implementation (lasting until Q1 2026)</a:t>
            </a:r>
            <a:endParaRPr sz="2000">
              <a:solidFill>
                <a:srgbClr val="24282A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2A"/>
              </a:buClr>
              <a:buSzPts val="2000"/>
              <a:buChar char="•"/>
            </a:pPr>
            <a:r>
              <a:rPr lang="en-GB" sz="2000">
                <a:solidFill>
                  <a:srgbClr val="24282A"/>
                </a:solidFill>
              </a:rPr>
              <a:t>Technical handover to governance body</a:t>
            </a:r>
            <a:endParaRPr sz="2000">
              <a:solidFill>
                <a:srgbClr val="24282A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2A"/>
              </a:buClr>
              <a:buSzPts val="1800"/>
              <a:buChar char="•"/>
            </a:pPr>
            <a:r>
              <a:rPr lang="en-GB">
                <a:solidFill>
                  <a:srgbClr val="24282A"/>
                </a:solidFill>
              </a:rPr>
              <a:t>QCP support:</a:t>
            </a:r>
            <a:endParaRPr sz="2000">
              <a:solidFill>
                <a:srgbClr val="24282A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2A"/>
              </a:buClr>
              <a:buSzPts val="1800"/>
              <a:buChar char="•"/>
            </a:pPr>
            <a:r>
              <a:rPr lang="en-GB" sz="2000">
                <a:solidFill>
                  <a:srgbClr val="24282A"/>
                </a:solidFill>
              </a:rPr>
              <a:t>Finalisation of training materials and other supportive documentation</a:t>
            </a:r>
            <a:endParaRPr sz="2000">
              <a:solidFill>
                <a:srgbClr val="24282A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2A"/>
              </a:buClr>
              <a:buSzPts val="1800"/>
              <a:buChar char="•"/>
            </a:pPr>
            <a:r>
              <a:rPr lang="en-GB" sz="2000">
                <a:solidFill>
                  <a:srgbClr val="24282A"/>
                </a:solidFill>
              </a:rPr>
              <a:t>Feedback collection</a:t>
            </a:r>
            <a:endParaRPr sz="2000">
              <a:solidFill>
                <a:srgbClr val="24282A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2A"/>
              </a:buClr>
              <a:buSzPts val="1800"/>
              <a:buChar char="•"/>
            </a:pPr>
            <a:r>
              <a:rPr lang="en-GB" sz="2000">
                <a:solidFill>
                  <a:srgbClr val="24282A"/>
                </a:solidFill>
              </a:rPr>
              <a:t>Technical handover to governance body</a:t>
            </a:r>
            <a:endParaRPr b="1" sz="2800"/>
          </a:p>
        </p:txBody>
      </p:sp>
      <p:sp>
        <p:nvSpPr>
          <p:cNvPr id="702" name="Google Shape;702;g350b033d9c3_4_72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/>
          <p:nvPr>
            <p:ph idx="1" type="body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</a:pPr>
            <a:r>
              <a:rPr lang="en-GB"/>
              <a:t>02</a:t>
            </a:r>
            <a:endParaRPr/>
          </a:p>
        </p:txBody>
      </p:sp>
      <p:sp>
        <p:nvSpPr>
          <p:cNvPr id="178" name="Google Shape;178;p11"/>
          <p:cNvSpPr txBox="1"/>
          <p:nvPr>
            <p:ph idx="2" type="body"/>
          </p:nvPr>
        </p:nvSpPr>
        <p:spPr>
          <a:xfrm>
            <a:off x="882982" y="4441099"/>
            <a:ext cx="9628000" cy="1828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135"/>
              <a:buNone/>
            </a:pPr>
            <a:r>
              <a:rPr lang="en-GB"/>
              <a:t>Framing discussion</a:t>
            </a:r>
            <a:endParaRPr/>
          </a:p>
        </p:txBody>
      </p:sp>
      <p:sp>
        <p:nvSpPr>
          <p:cNvPr id="179" name="Google Shape;179;p11"/>
          <p:cNvSpPr txBox="1"/>
          <p:nvPr>
            <p:ph idx="4294967295" type="sldNum"/>
          </p:nvPr>
        </p:nvSpPr>
        <p:spPr>
          <a:xfrm>
            <a:off x="0" y="6538913"/>
            <a:ext cx="3709988" cy="173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4e25a91355_0_83"/>
          <p:cNvSpPr txBox="1"/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Next steps - Validation pathway</a:t>
            </a:r>
            <a:endParaRPr/>
          </a:p>
        </p:txBody>
      </p:sp>
      <p:sp>
        <p:nvSpPr>
          <p:cNvPr id="709" name="Google Shape;709;g34e25a91355_0_83"/>
          <p:cNvSpPr txBox="1"/>
          <p:nvPr>
            <p:ph idx="1" type="body"/>
          </p:nvPr>
        </p:nvSpPr>
        <p:spPr>
          <a:xfrm>
            <a:off x="352486" y="2136290"/>
            <a:ext cx="11475300" cy="3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9498"/>
              <a:buNone/>
            </a:pPr>
            <a:r>
              <a:rPr lang="en-GB"/>
              <a:t>We suggest that each country begins developing a </a:t>
            </a:r>
            <a:r>
              <a:rPr b="1" lang="en-GB"/>
              <a:t>manageable validation set</a:t>
            </a:r>
            <a:r>
              <a:rPr lang="en-GB"/>
              <a:t> to test the automated upload functionality.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9498"/>
              <a:buNone/>
            </a:pPr>
            <a:r>
              <a:t/>
            </a:r>
            <a:endParaRPr/>
          </a:p>
          <a:p>
            <a:pPr indent="-3689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GB" sz="2600"/>
              <a:t>Map </a:t>
            </a:r>
            <a:r>
              <a:rPr lang="en-GB" sz="2600"/>
              <a:t>national fields to ACQF model</a:t>
            </a:r>
            <a:endParaRPr sz="2600"/>
          </a:p>
          <a:p>
            <a:pPr indent="-3689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2600"/>
              <a:t>Select a few, different qualifications as a </a:t>
            </a:r>
            <a:r>
              <a:rPr b="1" lang="en-GB" sz="2600"/>
              <a:t>pilot dataset</a:t>
            </a:r>
            <a:endParaRPr b="1" sz="2600"/>
          </a:p>
          <a:p>
            <a:pPr indent="-3689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GB" sz="2600"/>
              <a:t>Clean and normalise</a:t>
            </a:r>
            <a:r>
              <a:rPr lang="en-GB" sz="2600"/>
              <a:t> data values (following the controlled lists)</a:t>
            </a:r>
            <a:endParaRPr sz="2600"/>
          </a:p>
          <a:p>
            <a:pPr indent="-3689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2600"/>
              <a:t>Ensure the selected data includes </a:t>
            </a:r>
            <a:r>
              <a:rPr b="1" lang="en-GB" sz="2600"/>
              <a:t>minimum required fields</a:t>
            </a:r>
            <a:r>
              <a:rPr lang="en-GB" sz="2600"/>
              <a:t> and is formatted according to the requirements</a:t>
            </a:r>
            <a:endParaRPr sz="2600"/>
          </a:p>
          <a:p>
            <a:pPr indent="-3689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GB" sz="2600"/>
              <a:t>Upload via import</a:t>
            </a:r>
            <a:r>
              <a:rPr lang="en-GB" sz="2600"/>
              <a:t> to verify field validation and system response</a:t>
            </a:r>
            <a:endParaRPr sz="26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1447"/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1447"/>
              <a:buNone/>
            </a:pPr>
            <a:r>
              <a:rPr lang="en-GB" sz="2600"/>
              <a:t>Use this as a baseline test before expanding to full data volume</a:t>
            </a:r>
            <a:endParaRPr/>
          </a:p>
        </p:txBody>
      </p:sp>
      <p:sp>
        <p:nvSpPr>
          <p:cNvPr id="710" name="Google Shape;710;g34e25a91355_0_83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34e25a91355_0_73"/>
          <p:cNvSpPr txBox="1"/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Support</a:t>
            </a:r>
            <a:endParaRPr/>
          </a:p>
        </p:txBody>
      </p:sp>
      <p:sp>
        <p:nvSpPr>
          <p:cNvPr id="717" name="Google Shape;717;g34e25a91355_0_73"/>
          <p:cNvSpPr txBox="1"/>
          <p:nvPr>
            <p:ph idx="1" type="body"/>
          </p:nvPr>
        </p:nvSpPr>
        <p:spPr>
          <a:xfrm>
            <a:off x="356250" y="1867626"/>
            <a:ext cx="11475300" cy="44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24282A"/>
                </a:solidFill>
              </a:rPr>
              <a:t>Addressing </a:t>
            </a:r>
            <a:r>
              <a:rPr b="1" lang="en-GB" sz="2500">
                <a:solidFill>
                  <a:srgbClr val="24282A"/>
                </a:solidFill>
              </a:rPr>
              <a:t>stakeholder needs for future features</a:t>
            </a:r>
            <a:r>
              <a:rPr lang="en-GB" sz="2500">
                <a:solidFill>
                  <a:srgbClr val="24282A"/>
                </a:solidFill>
              </a:rPr>
              <a:t> (e.g. conversion into structured data, combined upload methods etc.)</a:t>
            </a:r>
            <a:endParaRPr sz="2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500"/>
              <a:t>Send technical or administrative questions to the </a:t>
            </a:r>
            <a:r>
              <a:rPr b="1" lang="en-GB" sz="2500"/>
              <a:t>support email</a:t>
            </a:r>
            <a:r>
              <a:rPr lang="en-GB" sz="2500"/>
              <a:t>: </a:t>
            </a:r>
            <a:r>
              <a:rPr lang="en-GB" sz="2500" u="sng">
                <a:solidFill>
                  <a:schemeClr val="hlink"/>
                </a:solidFill>
                <a:hlinkClick r:id="rId3"/>
              </a:rPr>
              <a:t>support@acqf-qcp.africa</a:t>
            </a:r>
            <a:r>
              <a:rPr lang="en-GB" sz="2500"/>
              <a:t>.</a:t>
            </a:r>
            <a:endParaRPr sz="2500"/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GB" sz="2100"/>
              <a:t>Data mapping assistance to align national fields with the ACQF QCP data model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 sz="2100"/>
              <a:t>Hands-on support with initial import (manual and automatic)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 sz="2100"/>
              <a:t>Troubleshooting validation errors or upload issues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 sz="2100"/>
              <a:t>Bilateral consultation sessions are available on request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 sz="2100"/>
              <a:t>Suggest further values for the controlled lists (e.g. NQFs)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 sz="2100"/>
              <a:t>Any other technical issue (e.g. bugs, user interface)</a:t>
            </a:r>
            <a:endParaRPr sz="2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GB" sz="2500"/>
              <a:t>Resource library:</a:t>
            </a:r>
            <a:r>
              <a:rPr lang="en-GB" sz="2500"/>
              <a:t> </a:t>
            </a:r>
            <a:r>
              <a:rPr lang="en-GB" sz="2500" u="sng">
                <a:solidFill>
                  <a:schemeClr val="hlink"/>
                </a:solidFill>
                <a:hlinkClick r:id="rId4"/>
              </a:rPr>
              <a:t>https://acqf.africa/qualifications-platform</a:t>
            </a:r>
            <a:r>
              <a:rPr lang="en-GB" sz="2500"/>
              <a:t> </a:t>
            </a:r>
            <a:endParaRPr/>
          </a:p>
        </p:txBody>
      </p:sp>
      <p:sp>
        <p:nvSpPr>
          <p:cNvPr id="718" name="Google Shape;718;g34e25a91355_0_73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2d65fa69481_1_3"/>
          <p:cNvSpPr txBox="1"/>
          <p:nvPr>
            <p:ph type="title"/>
          </p:nvPr>
        </p:nvSpPr>
        <p:spPr>
          <a:xfrm>
            <a:off x="359999" y="615429"/>
            <a:ext cx="11467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Questions and answers</a:t>
            </a:r>
            <a:endParaRPr/>
          </a:p>
        </p:txBody>
      </p:sp>
      <p:sp>
        <p:nvSpPr>
          <p:cNvPr id="725" name="Google Shape;725;g2d65fa69481_1_3"/>
          <p:cNvSpPr txBox="1"/>
          <p:nvPr>
            <p:ph idx="1" type="body"/>
          </p:nvPr>
        </p:nvSpPr>
        <p:spPr>
          <a:xfrm>
            <a:off x="352486" y="2136290"/>
            <a:ext cx="11475300" cy="3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Do you have any final questions or comments before we close?</a:t>
            </a:r>
            <a:endParaRPr/>
          </a:p>
        </p:txBody>
      </p:sp>
      <p:sp>
        <p:nvSpPr>
          <p:cNvPr id="726" name="Google Shape;726;g2d65fa69481_1_3"/>
          <p:cNvSpPr txBox="1"/>
          <p:nvPr>
            <p:ph idx="12" type="sldNum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22"/>
          <p:cNvSpPr txBox="1"/>
          <p:nvPr>
            <p:ph idx="1" type="body"/>
          </p:nvPr>
        </p:nvSpPr>
        <p:spPr>
          <a:xfrm>
            <a:off x="994699" y="1963490"/>
            <a:ext cx="3826147" cy="393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GB" sz="3400">
                <a:solidFill>
                  <a:schemeClr val="accent1"/>
                </a:solidFill>
              </a:rPr>
              <a:t>Thank you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3400">
              <a:solidFill>
                <a:schemeClr val="accent1"/>
              </a:solidFill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GB" sz="3400">
                <a:solidFill>
                  <a:schemeClr val="accent1"/>
                </a:solidFill>
              </a:rPr>
              <a:t>Obrigado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3400">
              <a:solidFill>
                <a:schemeClr val="accent1"/>
              </a:solidFill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GB" sz="3400">
                <a:solidFill>
                  <a:schemeClr val="accent1"/>
                </a:solidFill>
              </a:rPr>
              <a:t>Merci</a:t>
            </a:r>
            <a:endParaRPr/>
          </a:p>
        </p:txBody>
      </p:sp>
      <p:sp>
        <p:nvSpPr>
          <p:cNvPr id="732" name="Google Shape;732;p22"/>
          <p:cNvSpPr txBox="1"/>
          <p:nvPr>
            <p:ph idx="12" type="sldNum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33" name="Google Shape;73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3821" y="370051"/>
            <a:ext cx="4116691" cy="5588539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22"/>
          <p:cNvSpPr txBox="1"/>
          <p:nvPr/>
        </p:nvSpPr>
        <p:spPr>
          <a:xfrm>
            <a:off x="6533821" y="6053140"/>
            <a:ext cx="411669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Credit: Eduarda Castel Branco </a:t>
            </a:r>
            <a:endParaRPr b="0" i="0" sz="11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0b033d9c3_4_46"/>
          <p:cNvSpPr txBox="1"/>
          <p:nvPr>
            <p:ph type="title"/>
          </p:nvPr>
        </p:nvSpPr>
        <p:spPr>
          <a:xfrm>
            <a:off x="360000" y="612720"/>
            <a:ext cx="11470200" cy="238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6000"/>
              <a:t>Timeline</a:t>
            </a:r>
            <a:endParaRPr b="0" sz="60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350b033d9c3_4_46"/>
          <p:cNvSpPr txBox="1"/>
          <p:nvPr>
            <p:ph idx="4294967295" type="subTitle"/>
          </p:nvPr>
        </p:nvSpPr>
        <p:spPr>
          <a:xfrm>
            <a:off x="360000" y="3429000"/>
            <a:ext cx="11470200" cy="26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86" name="Google Shape;186;g350b033d9c3_4_46"/>
          <p:cNvSpPr txBox="1"/>
          <p:nvPr>
            <p:ph idx="12" type="sldNum"/>
          </p:nvPr>
        </p:nvSpPr>
        <p:spPr>
          <a:xfrm>
            <a:off x="360000" y="6538320"/>
            <a:ext cx="37098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01d24d35c_1_107"/>
          <p:cNvSpPr txBox="1"/>
          <p:nvPr>
            <p:ph type="title"/>
          </p:nvPr>
        </p:nvSpPr>
        <p:spPr>
          <a:xfrm>
            <a:off x="289233" y="646920"/>
            <a:ext cx="114678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Data collection phase</a:t>
            </a:r>
            <a:endParaRPr/>
          </a:p>
        </p:txBody>
      </p:sp>
      <p:sp>
        <p:nvSpPr>
          <p:cNvPr id="193" name="Google Shape;193;g3501d24d35c_1_107"/>
          <p:cNvSpPr txBox="1"/>
          <p:nvPr>
            <p:ph idx="12" type="sldNum"/>
          </p:nvPr>
        </p:nvSpPr>
        <p:spPr>
          <a:xfrm>
            <a:off x="355949" y="6543601"/>
            <a:ext cx="32613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4" name="Google Shape;194;g3501d24d35c_1_107"/>
          <p:cNvSpPr/>
          <p:nvPr/>
        </p:nvSpPr>
        <p:spPr>
          <a:xfrm>
            <a:off x="7133431" y="2855673"/>
            <a:ext cx="2498100" cy="1069800"/>
          </a:xfrm>
          <a:prstGeom prst="chevron">
            <a:avLst>
              <a:gd fmla="val 20758" name="adj"/>
            </a:avLst>
          </a:prstGeom>
          <a:solidFill>
            <a:srgbClr val="5B0F00"/>
          </a:solidFill>
          <a:ln>
            <a:noFill/>
          </a:ln>
        </p:spPr>
        <p:txBody>
          <a:bodyPr anchorCtr="0" anchor="ctr" bIns="182875" lIns="365750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Upload of initially collected data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3501d24d35c_1_107"/>
          <p:cNvSpPr/>
          <p:nvPr/>
        </p:nvSpPr>
        <p:spPr>
          <a:xfrm>
            <a:off x="4740869" y="2847067"/>
            <a:ext cx="2498100" cy="1069800"/>
          </a:xfrm>
          <a:prstGeom prst="chevron">
            <a:avLst>
              <a:gd fmla="val 20758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182875" lIns="365750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collection and upload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3501d24d35c_1_107"/>
          <p:cNvSpPr/>
          <p:nvPr/>
        </p:nvSpPr>
        <p:spPr>
          <a:xfrm>
            <a:off x="2320719" y="2840377"/>
            <a:ext cx="2498100" cy="1069800"/>
          </a:xfrm>
          <a:prstGeom prst="chevron">
            <a:avLst>
              <a:gd fmla="val 20758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182875" lIns="365750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System and quality assurance framework set-up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3501d24d35c_1_107"/>
          <p:cNvSpPr/>
          <p:nvPr/>
        </p:nvSpPr>
        <p:spPr>
          <a:xfrm>
            <a:off x="289101" y="2840377"/>
            <a:ext cx="2099400" cy="1058700"/>
          </a:xfrm>
          <a:prstGeom prst="homePlate">
            <a:avLst>
              <a:gd fmla="val 2210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82875" lIns="18287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Preparatory steps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8" name="Google Shape;198;g3501d24d35c_1_107"/>
          <p:cNvCxnSpPr/>
          <p:nvPr/>
        </p:nvCxnSpPr>
        <p:spPr>
          <a:xfrm>
            <a:off x="2117418" y="3887124"/>
            <a:ext cx="0" cy="0"/>
          </a:xfrm>
          <a:prstGeom prst="straightConnector1">
            <a:avLst/>
          </a:prstGeom>
          <a:noFill/>
          <a:ln cap="flat" cmpd="sng" w="9525">
            <a:solidFill>
              <a:srgbClr val="00A64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9" name="Google Shape;199;g3501d24d35c_1_107"/>
          <p:cNvCxnSpPr/>
          <p:nvPr/>
        </p:nvCxnSpPr>
        <p:spPr>
          <a:xfrm>
            <a:off x="6930131" y="3934152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0" name="Google Shape;200;g3501d24d35c_1_107"/>
          <p:cNvCxnSpPr/>
          <p:nvPr/>
        </p:nvCxnSpPr>
        <p:spPr>
          <a:xfrm>
            <a:off x="118295" y="3875876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" name="Google Shape;201;g3501d24d35c_1_107"/>
          <p:cNvCxnSpPr/>
          <p:nvPr/>
        </p:nvCxnSpPr>
        <p:spPr>
          <a:xfrm>
            <a:off x="4571521" y="3923628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2" name="Google Shape;202;g3501d24d35c_1_107"/>
          <p:cNvCxnSpPr/>
          <p:nvPr/>
        </p:nvCxnSpPr>
        <p:spPr>
          <a:xfrm flipH="1" rot="10800000">
            <a:off x="8382584" y="4074582"/>
            <a:ext cx="300" cy="42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3" name="Google Shape;203;g3501d24d35c_1_107"/>
          <p:cNvCxnSpPr/>
          <p:nvPr/>
        </p:nvCxnSpPr>
        <p:spPr>
          <a:xfrm flipH="1" rot="10800000">
            <a:off x="14571165" y="7132836"/>
            <a:ext cx="300" cy="4434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4" name="Google Shape;204;g3501d24d35c_1_107"/>
          <p:cNvSpPr/>
          <p:nvPr/>
        </p:nvSpPr>
        <p:spPr>
          <a:xfrm>
            <a:off x="7132525" y="4596000"/>
            <a:ext cx="2498100" cy="19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450000" spcFirstLastPara="1" rIns="487675" wrap="square" tIns="45700">
            <a:noAutofit/>
          </a:bodyPr>
          <a:lstStyle/>
          <a:p>
            <a:pPr indent="-1099" lvl="0" marL="1099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Data collection status report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99" lvl="0" marL="1099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Dataset of initially uploaded qualifications</a:t>
            </a:r>
            <a:endParaRPr b="0" i="0" sz="1400" u="none" cap="none" strike="noStrike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99" lvl="0" marL="1099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282625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Launch of automatic import feature</a:t>
            </a:r>
            <a:endParaRPr b="0" i="0" sz="1400" u="none" cap="none" strike="noStrike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3501d24d35c_1_107"/>
          <p:cNvSpPr/>
          <p:nvPr/>
        </p:nvSpPr>
        <p:spPr>
          <a:xfrm>
            <a:off x="17936635" y="10345928"/>
            <a:ext cx="2039400" cy="4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487675" spcFirstLastPara="1" rIns="487675" wrap="square" tIns="45700">
            <a:noAutofit/>
          </a:bodyPr>
          <a:lstStyle/>
          <a:p>
            <a:pPr indent="0" lvl="0" marL="0" marR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4"/>
              <a:buFont typeface="Arial"/>
              <a:buNone/>
            </a:pPr>
            <a:r>
              <a:rPr b="0" i="0" lang="en-GB" sz="2934" u="none" cap="none" strike="noStrik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</a:t>
            </a:r>
            <a:endParaRPr b="0" i="0" sz="2934" u="none" cap="none" strike="noStrike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6" name="Google Shape;206;g3501d24d35c_1_107"/>
          <p:cNvCxnSpPr/>
          <p:nvPr/>
        </p:nvCxnSpPr>
        <p:spPr>
          <a:xfrm flipH="1" rot="10800000">
            <a:off x="5990022" y="4074582"/>
            <a:ext cx="300" cy="42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7" name="Google Shape;207;g3501d24d35c_1_107"/>
          <p:cNvSpPr/>
          <p:nvPr/>
        </p:nvSpPr>
        <p:spPr>
          <a:xfrm>
            <a:off x="4819027" y="4596004"/>
            <a:ext cx="2314200" cy="10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487675" spcFirstLastPara="1" rIns="487675" wrap="square" tIns="45700">
            <a:noAutofit/>
          </a:bodyPr>
          <a:lstStyle/>
          <a:p>
            <a:pPr indent="-1099" lvl="0" marL="1099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Ongoing support by the project team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99" lvl="0" marL="1099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Review of KPIs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99" lvl="0" marL="1099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First report on data collection status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8" name="Google Shape;208;g3501d24d35c_1_107"/>
          <p:cNvCxnSpPr/>
          <p:nvPr/>
        </p:nvCxnSpPr>
        <p:spPr>
          <a:xfrm flipH="1" rot="10800000">
            <a:off x="3559674" y="4051032"/>
            <a:ext cx="300" cy="42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9" name="Google Shape;209;g3501d24d35c_1_107"/>
          <p:cNvSpPr/>
          <p:nvPr/>
        </p:nvSpPr>
        <p:spPr>
          <a:xfrm>
            <a:off x="2388678" y="4572454"/>
            <a:ext cx="2352000" cy="14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487675" spcFirstLastPara="1" rIns="487675" wrap="square" tIns="45700">
            <a:noAutofit/>
          </a:bodyPr>
          <a:lstStyle/>
          <a:p>
            <a:pPr indent="-1099" lvl="0" marL="1099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Provision of data file template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99" lvl="0" marL="1099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Stakeholder webinars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99" lvl="0" marL="1099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Definition of KPIs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99" lvl="0" marL="1099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Ongoing support by the team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0" name="Google Shape;210;g3501d24d35c_1_107"/>
          <p:cNvCxnSpPr/>
          <p:nvPr/>
        </p:nvCxnSpPr>
        <p:spPr>
          <a:xfrm flipH="1" rot="10800000">
            <a:off x="1245469" y="4040408"/>
            <a:ext cx="300" cy="42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1" name="Google Shape;211;g3501d24d35c_1_107"/>
          <p:cNvSpPr/>
          <p:nvPr/>
        </p:nvSpPr>
        <p:spPr>
          <a:xfrm>
            <a:off x="74475" y="4561825"/>
            <a:ext cx="2498100" cy="14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487675" spcFirstLastPara="1" rIns="487675" wrap="square" tIns="45700">
            <a:noAutofit/>
          </a:bodyPr>
          <a:lstStyle/>
          <a:p>
            <a:pPr indent="-1099" lvl="0" marL="1099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Nomination of QCP Contact persons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99" lvl="0" marL="1099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Data collection protocol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99" lvl="0" marL="1099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Dedicated mailbox: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support@acqf-qcp.africa</a:t>
            </a:r>
            <a:endParaRPr b="0" i="0" sz="1400" u="none" cap="none" strike="noStrike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3501d24d35c_1_107"/>
          <p:cNvSpPr/>
          <p:nvPr/>
        </p:nvSpPr>
        <p:spPr>
          <a:xfrm rot="5400000">
            <a:off x="2299080" y="361215"/>
            <a:ext cx="262500" cy="42822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3501d24d35c_1_107"/>
          <p:cNvSpPr/>
          <p:nvPr/>
        </p:nvSpPr>
        <p:spPr>
          <a:xfrm>
            <a:off x="380655" y="2027475"/>
            <a:ext cx="4190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487675" spcFirstLastPara="1" rIns="487675" wrap="square" tIns="45700">
            <a:noAutofit/>
          </a:bodyPr>
          <a:lstStyle/>
          <a:p>
            <a:pPr indent="0" lvl="0" marL="0" marR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September – December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3501d24d35c_1_107"/>
          <p:cNvSpPr/>
          <p:nvPr/>
        </p:nvSpPr>
        <p:spPr>
          <a:xfrm rot="5400000">
            <a:off x="7001933" y="141610"/>
            <a:ext cx="280500" cy="47037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3501d24d35c_1_107"/>
          <p:cNvSpPr/>
          <p:nvPr/>
        </p:nvSpPr>
        <p:spPr>
          <a:xfrm>
            <a:off x="4841819" y="2041135"/>
            <a:ext cx="470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487675" spcFirstLastPara="1" rIns="487675" wrap="square" tIns="45700">
            <a:noAutofit/>
          </a:bodyPr>
          <a:lstStyle/>
          <a:p>
            <a:pPr indent="0" lvl="0" marL="0" marR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January – July 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3501d24d35c_1_107"/>
          <p:cNvSpPr/>
          <p:nvPr/>
        </p:nvSpPr>
        <p:spPr>
          <a:xfrm>
            <a:off x="9591356" y="2855673"/>
            <a:ext cx="2498100" cy="1069800"/>
          </a:xfrm>
          <a:prstGeom prst="chevron">
            <a:avLst>
              <a:gd fmla="val 20758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82875" lIns="365750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Upload at the end of main collected data collection phase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3501d24d35c_1_107"/>
          <p:cNvSpPr/>
          <p:nvPr/>
        </p:nvSpPr>
        <p:spPr>
          <a:xfrm>
            <a:off x="9440598" y="2062276"/>
            <a:ext cx="2799600" cy="2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487675" spcFirstLastPara="1" rIns="487675" wrap="square" tIns="45700">
            <a:noAutofit/>
          </a:bodyPr>
          <a:lstStyle/>
          <a:p>
            <a:pPr indent="0" lvl="0" marL="0" marR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September 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3501d24d35c_1_107"/>
          <p:cNvSpPr/>
          <p:nvPr/>
        </p:nvSpPr>
        <p:spPr>
          <a:xfrm rot="5400000">
            <a:off x="10646175" y="1338600"/>
            <a:ext cx="280500" cy="23097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3501d24d35c_1_107"/>
          <p:cNvSpPr/>
          <p:nvPr/>
        </p:nvSpPr>
        <p:spPr>
          <a:xfrm>
            <a:off x="9629925" y="4596000"/>
            <a:ext cx="2498100" cy="19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450000" spcFirstLastPara="1" rIns="487675" wrap="square" tIns="45700">
            <a:noAutofit/>
          </a:bodyPr>
          <a:lstStyle/>
          <a:p>
            <a:pPr indent="-1101" lvl="0" marL="1101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Data collection status report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01" lvl="0" marL="1101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Dataset uploaded at the end of the data collection period</a:t>
            </a:r>
            <a:endParaRPr b="0" i="0" sz="1400" u="none" cap="none" strike="noStrike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01" lvl="0" marL="1101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282625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282625"/>
                </a:solidFill>
                <a:latin typeface="Arial"/>
                <a:ea typeface="Arial"/>
                <a:cs typeface="Arial"/>
                <a:sym typeface="Arial"/>
              </a:rPr>
              <a:t>Afterwards: continuous data collection and upload facilitated nationally</a:t>
            </a:r>
            <a:endParaRPr b="0" i="0" sz="1400" u="none" cap="none" strike="noStrike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90001" lvl="0" mar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826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0" name="Google Shape;220;g3501d24d35c_1_107"/>
          <p:cNvCxnSpPr/>
          <p:nvPr/>
        </p:nvCxnSpPr>
        <p:spPr>
          <a:xfrm flipH="1" rot="10800000">
            <a:off x="10734584" y="4074582"/>
            <a:ext cx="300" cy="42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0b033d9c3_4_52"/>
          <p:cNvSpPr txBox="1"/>
          <p:nvPr>
            <p:ph type="title"/>
          </p:nvPr>
        </p:nvSpPr>
        <p:spPr>
          <a:xfrm>
            <a:off x="360000" y="612720"/>
            <a:ext cx="11470200" cy="238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6000"/>
              <a:t>Application Structure</a:t>
            </a:r>
            <a:endParaRPr b="0" sz="60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350b033d9c3_4_52"/>
          <p:cNvSpPr txBox="1"/>
          <p:nvPr>
            <p:ph idx="4294967295" type="subTitle"/>
          </p:nvPr>
        </p:nvSpPr>
        <p:spPr>
          <a:xfrm>
            <a:off x="360000" y="3429000"/>
            <a:ext cx="11470200" cy="26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27" name="Google Shape;227;g350b033d9c3_4_52"/>
          <p:cNvSpPr txBox="1"/>
          <p:nvPr>
            <p:ph idx="12" type="sldNum"/>
          </p:nvPr>
        </p:nvSpPr>
        <p:spPr>
          <a:xfrm>
            <a:off x="360000" y="6538320"/>
            <a:ext cx="37098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PAGE </a:t>
            </a:r>
            <a:fld id="{00000000-1234-1234-1234-123412341234}" type="slidenum">
              <a:rPr b="0" i="0" lang="en-GB" sz="900" u="none" cap="none" strike="noStrik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CQF Powerpoint Template">
  <a:themeElements>
    <a:clrScheme name="ACQF Brand Colours">
      <a:dk1>
        <a:srgbClr val="24282A"/>
      </a:dk1>
      <a:lt1>
        <a:srgbClr val="FFFFFF"/>
      </a:lt1>
      <a:dk2>
        <a:srgbClr val="24282A"/>
      </a:dk2>
      <a:lt2>
        <a:srgbClr val="E7E6E6"/>
      </a:lt2>
      <a:accent1>
        <a:srgbClr val="00A643"/>
      </a:accent1>
      <a:accent2>
        <a:srgbClr val="202A44"/>
      </a:accent2>
      <a:accent3>
        <a:srgbClr val="CEB37E"/>
      </a:accent3>
      <a:accent4>
        <a:srgbClr val="971B2F"/>
      </a:accent4>
      <a:accent5>
        <a:srgbClr val="D3FFE5"/>
      </a:accent5>
      <a:accent6>
        <a:srgbClr val="DCE2EF"/>
      </a:accent6>
      <a:hlink>
        <a:srgbClr val="00A642"/>
      </a:hlink>
      <a:folHlink>
        <a:srgbClr val="003E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CQF Powerpoint Template">
  <a:themeElements>
    <a:clrScheme name="ACQF Brand Colours">
      <a:dk1>
        <a:srgbClr val="24282A"/>
      </a:dk1>
      <a:lt1>
        <a:srgbClr val="FFFFFF"/>
      </a:lt1>
      <a:dk2>
        <a:srgbClr val="24282A"/>
      </a:dk2>
      <a:lt2>
        <a:srgbClr val="E7E6E6"/>
      </a:lt2>
      <a:accent1>
        <a:srgbClr val="00A643"/>
      </a:accent1>
      <a:accent2>
        <a:srgbClr val="202A44"/>
      </a:accent2>
      <a:accent3>
        <a:srgbClr val="CEB37E"/>
      </a:accent3>
      <a:accent4>
        <a:srgbClr val="971B2F"/>
      </a:accent4>
      <a:accent5>
        <a:srgbClr val="D3FFE5"/>
      </a:accent5>
      <a:accent6>
        <a:srgbClr val="DCE2EF"/>
      </a:accent6>
      <a:hlink>
        <a:srgbClr val="00A642"/>
      </a:hlink>
      <a:folHlink>
        <a:srgbClr val="003E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2022-04-01T01:06:26Z</dcterms:created>
  <dc:creator>Andrea Bateman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1.11.0.5407</vt:lpwstr>
  </property>
</Properties>
</file>