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embeddedFontLst>
    <p:embeddedFont>
      <p:font typeface="Nunito Sans Light"/>
      <p:regular r:id="rId34"/>
      <p:bold r:id="rId35"/>
      <p:italic r:id="rId36"/>
      <p:boldItalic r:id="rId37"/>
    </p:embeddedFont>
    <p:embeddedFont>
      <p:font typeface="Nunito Sans Black"/>
      <p:bold r:id="rId38"/>
      <p:boldItalic r:id="rId39"/>
    </p:embeddedFont>
    <p:embeddedFont>
      <p:font typeface="Nunito Sans ExtraBold"/>
      <p:bold r:id="rId40"/>
      <p:boldItalic r:id="rId41"/>
    </p:embeddedFont>
    <p:embeddedFont>
      <p:font typeface="Nunito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gRnAHm7aINPYOsrSWCnf3YPVuA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9061B7-6CEE-471E-9907-780C02695DAB}">
  <a:tblStyle styleId="{029061B7-6CEE-471E-9907-780C02695D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ExtraBold-bold.fntdata"/><Relationship Id="rId20" Type="http://schemas.openxmlformats.org/officeDocument/2006/relationships/slide" Target="slides/slide15.xml"/><Relationship Id="rId42" Type="http://schemas.openxmlformats.org/officeDocument/2006/relationships/font" Target="fonts/NunitoSans-regular.fntdata"/><Relationship Id="rId41" Type="http://schemas.openxmlformats.org/officeDocument/2006/relationships/font" Target="fonts/NunitoSansExtraBold-boldItalic.fntdata"/><Relationship Id="rId22" Type="http://schemas.openxmlformats.org/officeDocument/2006/relationships/slide" Target="slides/slide17.xml"/><Relationship Id="rId44" Type="http://schemas.openxmlformats.org/officeDocument/2006/relationships/font" Target="fonts/NunitoSans-italic.fntdata"/><Relationship Id="rId21" Type="http://schemas.openxmlformats.org/officeDocument/2006/relationships/slide" Target="slides/slide16.xml"/><Relationship Id="rId43" Type="http://schemas.openxmlformats.org/officeDocument/2006/relationships/font" Target="fonts/NunitoSans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Nunito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SansLight-bold.fntdata"/><Relationship Id="rId12" Type="http://schemas.openxmlformats.org/officeDocument/2006/relationships/slide" Target="slides/slide7.xml"/><Relationship Id="rId34" Type="http://schemas.openxmlformats.org/officeDocument/2006/relationships/font" Target="fonts/NunitoSansLight-regular.fntdata"/><Relationship Id="rId15" Type="http://schemas.openxmlformats.org/officeDocument/2006/relationships/slide" Target="slides/slide10.xml"/><Relationship Id="rId37" Type="http://schemas.openxmlformats.org/officeDocument/2006/relationships/font" Target="fonts/NunitoSans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SansLight-italic.fntdata"/><Relationship Id="rId17" Type="http://schemas.openxmlformats.org/officeDocument/2006/relationships/slide" Target="slides/slide12.xml"/><Relationship Id="rId39" Type="http://schemas.openxmlformats.org/officeDocument/2006/relationships/font" Target="fonts/NunitoSansBlack-boldItalic.fntdata"/><Relationship Id="rId16" Type="http://schemas.openxmlformats.org/officeDocument/2006/relationships/slide" Target="slides/slide11.xml"/><Relationship Id="rId38" Type="http://schemas.openxmlformats.org/officeDocument/2006/relationships/font" Target="fonts/NunitoSansBlack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177" name="Google Shape;17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5" name="Google Shape;195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f3a60a61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30f3a60a61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755275f5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f755275f5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f755275f5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755275f5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f755275f5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2f755275f5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755275f59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2f755275f59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2f755275f59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148" name="Google Shape;14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167" name="Google Shape;16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cument start page">
  <p:cSld name="Document start pag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cap="flat" cmpd="sng" w="920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i="0" sz="2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p25"/>
          <p:cNvSpPr txBox="1"/>
          <p:nvPr>
            <p:ph idx="3" type="body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3" type="body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3"/>
          <p:cNvSpPr txBox="1"/>
          <p:nvPr>
            <p:ph idx="4" type="body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36"/>
          <p:cNvSpPr txBox="1"/>
          <p:nvPr>
            <p:ph idx="2" type="body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/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7"/>
          <p:cNvSpPr txBox="1"/>
          <p:nvPr>
            <p:ph idx="1" type="body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37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/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9"/>
          <p:cNvSpPr txBox="1"/>
          <p:nvPr>
            <p:ph idx="1" type="body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9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ing">
  <p:cSld name="1_Section Heading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ing">
  <p:cSld name="Section Heading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ing">
  <p:cSld name="2_Section Heading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" type="subTitle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30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/>
        </p:txBody>
      </p:sp>
      <p:sp>
        <p:nvSpPr>
          <p:cNvPr id="54" name="Google Shape;54;p31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" type="body"/>
          </p:nvPr>
        </p:nvSpPr>
        <p:spPr>
          <a:xfrm>
            <a:off x="359999" y="1825625"/>
            <a:ext cx="5659801" cy="425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2" type="body"/>
          </p:nvPr>
        </p:nvSpPr>
        <p:spPr>
          <a:xfrm>
            <a:off x="6172200" y="1825625"/>
            <a:ext cx="5655650" cy="425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b="1" i="0" sz="44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igma.com/proto/IxT46CleKeFVyh1NrvX250/ACQF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lobe with a map on it&#10;&#10;Description automatically generated" id="101" name="Google Shape;101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500" l="0" r="0" t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2" name="Google Shape;102;p1"/>
          <p:cNvSpPr txBox="1"/>
          <p:nvPr>
            <p:ph idx="11" type="ftr"/>
          </p:nvPr>
        </p:nvSpPr>
        <p:spPr>
          <a:xfrm>
            <a:off x="6826101" y="1614642"/>
            <a:ext cx="5150309" cy="2305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Qualifications and Credentials Platform (QCP) ACQF - Overview</a:t>
            </a:r>
            <a:endParaRPr/>
          </a:p>
        </p:txBody>
      </p:sp>
      <p:sp>
        <p:nvSpPr>
          <p:cNvPr id="103" name="Google Shape;103;p1"/>
          <p:cNvSpPr txBox="1"/>
          <p:nvPr>
            <p:ph idx="1" type="body"/>
          </p:nvPr>
        </p:nvSpPr>
        <p:spPr>
          <a:xfrm>
            <a:off x="6454775" y="4084373"/>
            <a:ext cx="5378450" cy="548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1600"/>
              <a:t>4th ACQF Forum: Micro-credentials for better opportunities</a:t>
            </a:r>
            <a:endParaRPr sz="1600"/>
          </a:p>
        </p:txBody>
      </p:sp>
      <p:sp>
        <p:nvSpPr>
          <p:cNvPr id="104" name="Google Shape;104;p1"/>
          <p:cNvSpPr txBox="1"/>
          <p:nvPr>
            <p:ph idx="3" type="body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2024.11.14</a:t>
            </a:r>
            <a:endParaRPr/>
          </a:p>
        </p:txBody>
      </p:sp>
      <p:pic>
        <p:nvPicPr>
          <p:cNvPr descr="A close-up of a logo&#10;&#10;Description automatically generated"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275" y="268950"/>
            <a:ext cx="3878299" cy="5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180" name="Google Shape;180;p14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181" name="Google Shape;181;p1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diagram of a software company&#10;&#10;Description automatically generated" id="183" name="Google Shape;1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0375" y="-7700562"/>
            <a:ext cx="12192000" cy="1470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Overview of properties</a:t>
            </a:r>
            <a:endParaRPr/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1" name="Google Shape;191;p23"/>
          <p:cNvGraphicFramePr/>
          <p:nvPr/>
        </p:nvGraphicFramePr>
        <p:xfrm>
          <a:off x="1898121" y="1603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{029061B7-6CEE-471E-9907-780C02695DAB}</a:tableStyleId>
              </a:tblPr>
              <a:tblGrid>
                <a:gridCol w="2415900"/>
                <a:gridCol w="2478575"/>
                <a:gridCol w="2494250"/>
              </a:tblGrid>
              <a:tr h="300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/>
                        <a:t>Class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/>
                        <a:t>Property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/>
                        <a:t>Expected value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/>
                </a:tc>
              </a:tr>
              <a:tr h="263375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Qualification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awarding information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Awarding Opportunity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education level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ACQF levels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learning outcome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Learning Outcome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publisher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Organisation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thematic area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ISCED-F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title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String with language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Awarding Opportunity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awarding body or note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Organisation or Note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</a:tr>
              <a:tr h="26337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Learning Opportunity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default language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Language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provided by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Organisation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qualification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Qualification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title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String with language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Learning Outcome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title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String with language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related skill or note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Skill or Note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</a:tr>
              <a:tr h="26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Location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spatial code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Location code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CCCDCD"/>
                    </a:solidFill>
                  </a:tcPr>
                </a:tc>
              </a:tr>
              <a:tr h="26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Organisation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location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Location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</a:tr>
              <a:tr h="2633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name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String with language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75" marB="0" marR="11675" marL="11675" anchor="ctr"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9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Controlled lists</a:t>
            </a:r>
            <a:endParaRPr/>
          </a:p>
        </p:txBody>
      </p:sp>
      <p:sp>
        <p:nvSpPr>
          <p:cNvPr id="198" name="Google Shape;198;p4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49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Accreditation.</a:t>
            </a:r>
            <a:r>
              <a:rPr b="1" lang="en-GB"/>
              <a:t>type</a:t>
            </a:r>
            <a:r>
              <a:rPr lang="en-GB"/>
              <a:t> (Controlled List of Accreditation Types)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Credit Point.</a:t>
            </a:r>
            <a:r>
              <a:rPr b="1" lang="en-GB"/>
              <a:t>framework</a:t>
            </a:r>
            <a:r>
              <a:rPr lang="en-GB"/>
              <a:t> (ACQF Specific)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Learning Entitlement Specification.</a:t>
            </a:r>
            <a:r>
              <a:rPr b="1" lang="en-GB"/>
              <a:t>limit national occupation</a:t>
            </a:r>
            <a:r>
              <a:rPr lang="en-GB"/>
              <a:t> (ESCO Occupations)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Learning Opportunity.</a:t>
            </a:r>
            <a:r>
              <a:rPr b="1" lang="en-GB"/>
              <a:t> default language</a:t>
            </a:r>
            <a:r>
              <a:rPr lang="en-GB"/>
              <a:t>  (Language Named Authority List)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Learning Outcome.</a:t>
            </a:r>
            <a:r>
              <a:rPr b="1" lang="en-GB"/>
              <a:t> related skill</a:t>
            </a:r>
            <a:r>
              <a:rPr lang="en-GB"/>
              <a:t> (ESCO Skills)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Location.</a:t>
            </a:r>
            <a:r>
              <a:rPr b="1" lang="en-GB"/>
              <a:t>spatial code</a:t>
            </a:r>
            <a:r>
              <a:rPr lang="en-GB"/>
              <a:t> (Countries and Territories Authority List)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Qualification.</a:t>
            </a:r>
            <a:r>
              <a:rPr b="1" lang="en-GB"/>
              <a:t>educational level</a:t>
            </a:r>
            <a:r>
              <a:rPr lang="en-GB"/>
              <a:t> (ACQF Specific)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Qualification.</a:t>
            </a:r>
            <a:r>
              <a:rPr b="1" lang="en-GB"/>
              <a:t>thematic area</a:t>
            </a:r>
            <a:r>
              <a:rPr lang="en-GB"/>
              <a:t> (ISCED-F 2013)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f3a60a610_0_7"/>
          <p:cNvSpPr txBox="1"/>
          <p:nvPr>
            <p:ph idx="1" type="body"/>
          </p:nvPr>
        </p:nvSpPr>
        <p:spPr>
          <a:xfrm>
            <a:off x="-721678" y="226203"/>
            <a:ext cx="7346100" cy="3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205" name="Google Shape;205;g30f3a60a610_0_7"/>
          <p:cNvSpPr txBox="1"/>
          <p:nvPr>
            <p:ph idx="2" type="body"/>
          </p:nvPr>
        </p:nvSpPr>
        <p:spPr>
          <a:xfrm>
            <a:off x="882982" y="4441099"/>
            <a:ext cx="8589900" cy="18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QCP User interface</a:t>
            </a:r>
            <a:endParaRPr/>
          </a:p>
        </p:txBody>
      </p:sp>
      <p:sp>
        <p:nvSpPr>
          <p:cNvPr id="206" name="Google Shape;206;g30f3a60a610_0_7"/>
          <p:cNvSpPr txBox="1"/>
          <p:nvPr>
            <p:ph idx="4294967295" type="sldNum"/>
          </p:nvPr>
        </p:nvSpPr>
        <p:spPr>
          <a:xfrm>
            <a:off x="0" y="6538913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type="title"/>
          </p:nvPr>
        </p:nvSpPr>
        <p:spPr>
          <a:xfrm>
            <a:off x="359999" y="615429"/>
            <a:ext cx="11467851" cy="1844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unito Sans ExtraBold"/>
              <a:buNone/>
            </a:pPr>
            <a:r>
              <a:rPr lang="en-GB"/>
              <a:t>Centralized</a:t>
            </a:r>
            <a:br>
              <a:rPr lang="en-GB"/>
            </a:br>
            <a:r>
              <a:rPr lang="en-GB"/>
              <a:t>System</a:t>
            </a:r>
            <a:br>
              <a:rPr lang="en-GB"/>
            </a:br>
            <a:r>
              <a:rPr lang="en-GB"/>
              <a:t>Architecture</a:t>
            </a:r>
            <a:endParaRPr/>
          </a:p>
        </p:txBody>
      </p:sp>
      <p:sp>
        <p:nvSpPr>
          <p:cNvPr id="212" name="Google Shape;212;p1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diagram of a software system&#10;&#10;Description automatically generated" id="213" name="Google Shape;2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5461" y="532293"/>
            <a:ext cx="862012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 txBox="1"/>
          <p:nvPr/>
        </p:nvSpPr>
        <p:spPr>
          <a:xfrm>
            <a:off x="8495272" y="797011"/>
            <a:ext cx="252695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27B427"/>
                </a:solidFill>
                <a:latin typeface="Arial"/>
                <a:ea typeface="Arial"/>
                <a:cs typeface="Arial"/>
                <a:sym typeface="Arial"/>
              </a:rPr>
              <a:t>Manage: Virtual Space Administrator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8258432" y="5682049"/>
            <a:ext cx="252695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389CF1"/>
                </a:solidFill>
                <a:latin typeface="Arial"/>
                <a:ea typeface="Arial"/>
                <a:cs typeface="Arial"/>
                <a:sym typeface="Arial"/>
              </a:rPr>
              <a:t>Manage: Administrator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Sections of User Interface</a:t>
            </a:r>
            <a:endParaRPr/>
          </a:p>
        </p:txBody>
      </p:sp>
      <p:sp>
        <p:nvSpPr>
          <p:cNvPr id="221" name="Google Shape;221;p20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Curator user interface: </a:t>
            </a:r>
            <a:r>
              <a:rPr lang="en-GB"/>
              <a:t>Provides an interface for curating and editing individual qualifications directly within visual forms.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General Public user interface: </a:t>
            </a:r>
            <a:r>
              <a:rPr lang="en-GB"/>
              <a:t>Enables the general public to view and explore qualifications.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Import Service user interface: </a:t>
            </a:r>
            <a:r>
              <a:rPr lang="en-GB"/>
              <a:t>Facilitates the bulk import of qualifications from existing databases.</a:t>
            </a:r>
            <a:endParaRPr/>
          </a:p>
        </p:txBody>
      </p:sp>
      <p:sp>
        <p:nvSpPr>
          <p:cNvPr id="222" name="Google Shape;222;p2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Today’s showcase</a:t>
            </a:r>
            <a:endParaRPr/>
          </a:p>
        </p:txBody>
      </p:sp>
      <p:sp>
        <p:nvSpPr>
          <p:cNvPr id="228" name="Google Shape;228;p21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Curator user interface: </a:t>
            </a:r>
            <a:r>
              <a:rPr lang="en-GB"/>
              <a:t>Provides an interface for curating and editing individual qualifications directly within visual forms.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>
                <a:solidFill>
                  <a:srgbClr val="C2CECE"/>
                </a:solidFill>
              </a:rPr>
              <a:t>General Public user interface: </a:t>
            </a:r>
            <a:r>
              <a:rPr lang="en-GB">
                <a:solidFill>
                  <a:srgbClr val="C2CECE"/>
                </a:solidFill>
              </a:rPr>
              <a:t>Enables the general public to view and explore qualifications.</a:t>
            </a:r>
            <a:endParaRPr>
              <a:solidFill>
                <a:srgbClr val="C2CECE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>
                <a:solidFill>
                  <a:srgbClr val="C2CECE"/>
                </a:solidFill>
              </a:rPr>
              <a:t>Import Service user interface: </a:t>
            </a:r>
            <a:r>
              <a:rPr lang="en-GB">
                <a:solidFill>
                  <a:srgbClr val="C2CECE"/>
                </a:solidFill>
              </a:rPr>
              <a:t>Facilitates the bulk import of qualifications from existing databases.</a:t>
            </a:r>
            <a:endParaRPr>
              <a:solidFill>
                <a:srgbClr val="C2CECE"/>
              </a:solidFill>
            </a:endParaRPr>
          </a:p>
        </p:txBody>
      </p:sp>
      <p:sp>
        <p:nvSpPr>
          <p:cNvPr id="229" name="Google Shape;229;p2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Mockup showcase</a:t>
            </a:r>
            <a:endParaRPr/>
          </a:p>
        </p:txBody>
      </p:sp>
      <p:sp>
        <p:nvSpPr>
          <p:cNvPr id="235" name="Google Shape;235;p4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3151" y="1940992"/>
            <a:ext cx="5961545" cy="3802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242" name="Google Shape;242;p6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Data Collection</a:t>
            </a:r>
            <a:endParaRPr/>
          </a:p>
        </p:txBody>
      </p:sp>
      <p:sp>
        <p:nvSpPr>
          <p:cNvPr id="243" name="Google Shape;243;p6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755275f59_0_16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Activity</a:t>
            </a:r>
            <a:endParaRPr/>
          </a:p>
        </p:txBody>
      </p:sp>
      <p:sp>
        <p:nvSpPr>
          <p:cNvPr id="250" name="Google Shape;250;g2f755275f59_0_16"/>
          <p:cNvSpPr txBox="1"/>
          <p:nvPr>
            <p:ph idx="1" type="body"/>
          </p:nvPr>
        </p:nvSpPr>
        <p:spPr>
          <a:xfrm>
            <a:off x="700801" y="2123925"/>
            <a:ext cx="10692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       Build a Unified Database</a:t>
            </a:r>
            <a:r>
              <a:rPr lang="en-GB"/>
              <a:t>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Integrate qualifications data across African countries, while ensuring data standardisation, integrity and validation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Coordination with national partners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Understand data state(s) and planned approaches of data insertion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Gathering and standardising qualifications data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Quality assurance and support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Data upload</a:t>
            </a:r>
            <a:endParaRPr sz="2400"/>
          </a:p>
        </p:txBody>
      </p:sp>
      <p:sp>
        <p:nvSpPr>
          <p:cNvPr id="251" name="Google Shape;251;g2f755275f59_0_16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g2f755275f59_0_16"/>
          <p:cNvSpPr/>
          <p:nvPr/>
        </p:nvSpPr>
        <p:spPr>
          <a:xfrm>
            <a:off x="360000" y="2265075"/>
            <a:ext cx="340800" cy="3317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3" name="Google Shape;253;g2f755275f59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675" y="2123925"/>
            <a:ext cx="459200" cy="4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-GB"/>
              <a:t>Introduction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-GB"/>
              <a:t>African Learning Model (ALM)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-GB"/>
              <a:t>QCP User interfaces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-GB"/>
              <a:t>Data Collection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-GB"/>
              <a:t>Discussion</a:t>
            </a:r>
            <a:endParaRPr/>
          </a:p>
        </p:txBody>
      </p:sp>
      <p:sp>
        <p:nvSpPr>
          <p:cNvPr id="113" name="Google Shape;113;p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755275f59_0_0"/>
          <p:cNvSpPr/>
          <p:nvPr/>
        </p:nvSpPr>
        <p:spPr>
          <a:xfrm>
            <a:off x="6344990" y="2031591"/>
            <a:ext cx="5146556" cy="3994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0" name="Google Shape;260;g2f755275f59_0_0"/>
          <p:cNvSpPr/>
          <p:nvPr/>
        </p:nvSpPr>
        <p:spPr>
          <a:xfrm>
            <a:off x="814906" y="2061429"/>
            <a:ext cx="5146556" cy="39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1" name="Google Shape;261;g2f755275f59_0_0"/>
          <p:cNvSpPr txBox="1"/>
          <p:nvPr>
            <p:ph type="title"/>
          </p:nvPr>
        </p:nvSpPr>
        <p:spPr>
          <a:xfrm>
            <a:off x="611090" y="3523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Activity Timeline </a:t>
            </a:r>
            <a:endParaRPr/>
          </a:p>
        </p:txBody>
      </p:sp>
      <p:sp>
        <p:nvSpPr>
          <p:cNvPr id="262" name="Google Shape;262;g2f755275f59_0_0"/>
          <p:cNvSpPr txBox="1"/>
          <p:nvPr>
            <p:ph idx="1" type="body"/>
          </p:nvPr>
        </p:nvSpPr>
        <p:spPr>
          <a:xfrm>
            <a:off x="876175" y="2093525"/>
            <a:ext cx="4591500" cy="3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2024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Preparatory steps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Workshop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Data collection protocol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Framework set-up, communication with stakeholders</a:t>
            </a:r>
            <a:endParaRPr sz="2200">
              <a:solidFill>
                <a:schemeClr val="lt1"/>
              </a:solidFill>
            </a:endParaRPr>
          </a:p>
          <a:p>
            <a:pPr indent="-3682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6"/>
              <a:buChar char="•"/>
            </a:pPr>
            <a:r>
              <a:rPr lang="en-GB" sz="2200">
                <a:solidFill>
                  <a:schemeClr val="lt1"/>
                </a:solidFill>
              </a:rPr>
              <a:t>Survey to set KPIs and map data state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Testing file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Quality assurance system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63" name="Google Shape;263;g2f755275f59_0_0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4" name="Google Shape;264;g2f755275f59_0_0"/>
          <p:cNvSpPr txBox="1"/>
          <p:nvPr>
            <p:ph idx="1" type="body"/>
          </p:nvPr>
        </p:nvSpPr>
        <p:spPr>
          <a:xfrm>
            <a:off x="6416995" y="2061429"/>
            <a:ext cx="4274100" cy="3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2025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Ongoing (bilateral) support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Ongoing data collection, start of initial upload (Q1)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Monitoring of KPIs: Data collection reports (Q1)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Data validation (Q2)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Char char="•"/>
            </a:pPr>
            <a:r>
              <a:rPr lang="en-GB" sz="2200">
                <a:solidFill>
                  <a:schemeClr val="lt1"/>
                </a:solidFill>
              </a:rPr>
              <a:t>2nd Data Collection report (Q2)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descr="Checkmark with solid fill" id="265" name="Google Shape;265;g2f755275f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6139" y="2715831"/>
            <a:ext cx="325316" cy="325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g2f755275f59_0_0"/>
          <p:cNvCxnSpPr/>
          <p:nvPr/>
        </p:nvCxnSpPr>
        <p:spPr>
          <a:xfrm>
            <a:off x="5467675" y="2465492"/>
            <a:ext cx="0" cy="3377506"/>
          </a:xfrm>
          <a:prstGeom prst="straightConnector1">
            <a:avLst/>
          </a:prstGeom>
          <a:noFill/>
          <a:ln cap="flat" cmpd="sng" w="9525">
            <a:solidFill>
              <a:srgbClr val="565F6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heckmark with solid fill" id="267" name="Google Shape;267;g2f755275f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7574" y="3089099"/>
            <a:ext cx="325316" cy="325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 with solid fill" id="268" name="Google Shape;268;g2f755275f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7574" y="3492567"/>
            <a:ext cx="325316" cy="325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 with solid fill" id="269" name="Google Shape;269;g2f755275f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7574" y="3896025"/>
            <a:ext cx="325316" cy="32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755275f59_0_24"/>
          <p:cNvSpPr txBox="1"/>
          <p:nvPr>
            <p:ph type="title"/>
          </p:nvPr>
        </p:nvSpPr>
        <p:spPr>
          <a:xfrm>
            <a:off x="371725" y="468335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Activity: Immediate steps</a:t>
            </a:r>
            <a:endParaRPr/>
          </a:p>
        </p:txBody>
      </p:sp>
      <p:sp>
        <p:nvSpPr>
          <p:cNvPr id="276" name="Google Shape;276;g2f755275f59_0_24"/>
          <p:cNvSpPr txBox="1"/>
          <p:nvPr>
            <p:ph idx="1" type="body"/>
          </p:nvPr>
        </p:nvSpPr>
        <p:spPr>
          <a:xfrm>
            <a:off x="358350" y="1717975"/>
            <a:ext cx="11475300" cy="4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1800"/>
              <a:t>       Communication framework set up: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QCP Contact persons were established. 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Creation of a dedicated mailbox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1800"/>
              <a:t>       Quality assurance: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List of actions taken to ensure data is free of error and is high quality 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Exact procedure to be circulated by the end of 2024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1800"/>
              <a:t>       Test file: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Data template file for familiarising with the ALM</a:t>
            </a:r>
            <a:endParaRPr sz="1800"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Training for QCP Contact Persons</a:t>
            </a:r>
            <a:endParaRPr sz="1800"/>
          </a:p>
          <a:p>
            <a:pPr indent="-294299" lvl="0" marL="26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26 November</a:t>
            </a:r>
            <a:endParaRPr sz="1800"/>
          </a:p>
          <a:p>
            <a:pPr indent="-2942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4 December</a:t>
            </a:r>
            <a:endParaRPr sz="1800"/>
          </a:p>
        </p:txBody>
      </p:sp>
      <p:sp>
        <p:nvSpPr>
          <p:cNvPr id="277" name="Google Shape;277;g2f755275f59_0_24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Clipboard Checked with solid fill" id="278" name="Google Shape;278;g2f755275f59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135" y="2961103"/>
            <a:ext cx="509155" cy="509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ument with solid fill" id="279" name="Google Shape;279;g2f755275f59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135" y="4266471"/>
            <a:ext cx="509155" cy="509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l center with solid fill" id="280" name="Google Shape;280;g2f755275f59_0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135" y="1655710"/>
            <a:ext cx="509155" cy="5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f755275f59_0_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775" y="5223650"/>
            <a:ext cx="455875" cy="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Overview of Data Exchange Modes</a:t>
            </a:r>
            <a:endParaRPr/>
          </a:p>
        </p:txBody>
      </p:sp>
      <p:sp>
        <p:nvSpPr>
          <p:cNvPr id="287" name="Google Shape;287;p9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Modes designed to cater to various needs and ensure seamless data integration: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-GB"/>
              <a:t>Direct Insert Using Curation Portal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-GB"/>
              <a:t>Automated Insert Using Import Features</a:t>
            </a:r>
            <a:endParaRPr/>
          </a:p>
        </p:txBody>
      </p:sp>
      <p:sp>
        <p:nvSpPr>
          <p:cNvPr id="288" name="Google Shape;288;p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Direct Insert Using Curation Portal</a:t>
            </a:r>
            <a:endParaRPr/>
          </a:p>
        </p:txBody>
      </p:sp>
      <p:sp>
        <p:nvSpPr>
          <p:cNvPr id="294" name="Google Shape;294;p10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Ideal for countries without established digital qualification databases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Supports those with only document stores (e.g., PDFs)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Features: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Full user interface (UI) for editing individual qualifications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Review and quality assurance (QA) processes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Publication capabilities</a:t>
            </a:r>
            <a:endParaRPr/>
          </a:p>
        </p:txBody>
      </p:sp>
      <p:sp>
        <p:nvSpPr>
          <p:cNvPr id="295" name="Google Shape;295;p1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Automated Insert Using Import Features</a:t>
            </a:r>
            <a:endParaRPr/>
          </a:p>
        </p:txBody>
      </p:sp>
      <p:sp>
        <p:nvSpPr>
          <p:cNvPr id="301" name="Google Shape;301;p12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Designed for existing databases wanting public access via the platform</a:t>
            </a:r>
            <a:r>
              <a:rPr b="0" lang="en-GB"/>
              <a:t> 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Data is managed as full "sets“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Features: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Cannot be edited individually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Subject to QA and republishing by the platform</a:t>
            </a:r>
            <a:endParaRPr/>
          </a:p>
        </p:txBody>
      </p:sp>
      <p:sp>
        <p:nvSpPr>
          <p:cNvPr id="302" name="Google Shape;302;p1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3" name="Google Shape;303;p12"/>
          <p:cNvSpPr txBox="1"/>
          <p:nvPr/>
        </p:nvSpPr>
        <p:spPr>
          <a:xfrm>
            <a:off x="3041939" y="3290698"/>
            <a:ext cx="61254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Defining Organisational Metrics</a:t>
            </a:r>
            <a:endParaRPr/>
          </a:p>
        </p:txBody>
      </p:sp>
      <p:sp>
        <p:nvSpPr>
          <p:cNvPr id="309" name="Google Shape;309;p17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Purpose: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Set expectations for collaboration over the next year of data collection.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Define the Metrics your organisation would like to achieve in this period.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/>
              <a:t>Focus: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Emphasis on the </a:t>
            </a:r>
            <a:r>
              <a:rPr b="1" lang="en-GB"/>
              <a:t>Direct Insert Using the Curation Portal</a:t>
            </a:r>
            <a:r>
              <a:rPr lang="en-GB"/>
              <a:t> method.</a:t>
            </a:r>
            <a:endParaRPr/>
          </a:p>
        </p:txBody>
      </p:sp>
      <p:sp>
        <p:nvSpPr>
          <p:cNvPr id="310" name="Google Shape;310;p17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05</a:t>
            </a:r>
            <a:endParaRPr/>
          </a:p>
        </p:txBody>
      </p:sp>
      <p:sp>
        <p:nvSpPr>
          <p:cNvPr id="316" name="Google Shape;316;p47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317" name="Google Shape;317;p47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/>
          <p:nvPr>
            <p:ph type="title"/>
          </p:nvPr>
        </p:nvSpPr>
        <p:spPr>
          <a:xfrm>
            <a:off x="359999" y="276621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6000"/>
              <a:t>Discussion</a:t>
            </a:r>
            <a:endParaRPr sz="6000"/>
          </a:p>
        </p:txBody>
      </p:sp>
      <p:sp>
        <p:nvSpPr>
          <p:cNvPr id="323" name="Google Shape;323;p48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/>
          <p:nvPr>
            <p:ph idx="1" type="body"/>
          </p:nvPr>
        </p:nvSpPr>
        <p:spPr>
          <a:xfrm>
            <a:off x="1541224" y="1459190"/>
            <a:ext cx="38262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Thank you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5000">
              <a:solidFill>
                <a:schemeClr val="accen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Obrigado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5000">
              <a:solidFill>
                <a:schemeClr val="accen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Merci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329" name="Google Shape;329;p2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0" name="Google Shape;3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3325" y="-12"/>
            <a:ext cx="4798667" cy="67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119" name="Google Shape;119;p16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20" name="Google Shape;120;p16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An introduction to the core concepts and initiatives enhancing qualifications and credentials in Africa within the ACQF Qualifications and Credentials Platform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Today's Focus: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GB"/>
              <a:t>Aligning Data with the African Learning Model (ALM): </a:t>
            </a:r>
            <a:r>
              <a:rPr lang="en-GB"/>
              <a:t>Standardizing qualifications data to enhance recognition and mobility across Africa.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GB"/>
              <a:t>Introducing User Interfaces: </a:t>
            </a:r>
            <a:r>
              <a:rPr lang="en-GB"/>
              <a:t>Enable user experience to increase engagement and streamline operations.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GB"/>
              <a:t>Initialising Data Collection Flow: Upcoming </a:t>
            </a:r>
            <a:r>
              <a:rPr lang="en-GB"/>
              <a:t>Data collection processes, foundational for better decision-making and strategic insights.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134" name="Google Shape;134;p15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African Learning Model (ALM)</a:t>
            </a:r>
            <a:endParaRPr/>
          </a:p>
        </p:txBody>
      </p:sp>
      <p:sp>
        <p:nvSpPr>
          <p:cNvPr id="135" name="Google Shape;135;p15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142" name="Google Shape;142;p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diagram of a learning process&#10;&#10;Description automatically generated" id="143" name="Google Shape;14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843" y="433172"/>
            <a:ext cx="5612491" cy="59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352487" y="2136290"/>
            <a:ext cx="4114482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Simplified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151" name="Google Shape;151;p5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352487" y="2136290"/>
            <a:ext cx="4114482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Expanded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a software company&#10;&#10;Description automatically generated"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126" y="223325"/>
            <a:ext cx="5317283" cy="64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160" name="Google Shape;160;p7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161" name="Google Shape;161;p7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diagram of a software company&#10;&#10;Description automatically generated"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98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170" name="Google Shape;170;p11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diagram of a software company&#10;&#10;Description automatically generated"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44130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2022-04-01T01:06:26Z</dcterms:created>
  <dc:creator>Andrea Bateman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</Properties>
</file>