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Nunito Sans" pitchFamily="2" charset="0"/>
      <p:regular r:id="rId33"/>
      <p:bold r:id="rId34"/>
      <p:italic r:id="rId35"/>
      <p:boldItalic r:id="rId36"/>
    </p:embeddedFont>
    <p:embeddedFont>
      <p:font typeface="Nunito Sans Black" pitchFamily="2" charset="0"/>
      <p:bold r:id="rId37"/>
      <p:boldItalic r:id="rId38"/>
    </p:embeddedFont>
    <p:embeddedFont>
      <p:font typeface="Nunito Sans ExtraBold" pitchFamily="2" charset="0"/>
      <p:bold r:id="rId39"/>
      <p:boldItalic r:id="rId40"/>
    </p:embeddedFont>
    <p:embeddedFont>
      <p:font typeface="Nunito Sans Light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9mVEvIKiLvNPu3zfmz+1XGPnp8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 Jahnke" initials="" lastIdx="1" clrIdx="0"/>
  <p:cmAuthor id="1" name="Zalan Tamas Jakab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4780d5a2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4780d5a29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04780d5a29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4780d5a2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4780d5a29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04780d5a2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755275f5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f755275f5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f755275f5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755275f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f755275f5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2f755275f5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755275f5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f755275f59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f755275f59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ing">
  <p:cSld name="1_Section Heading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ubTitle" idx="1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359999" y="1825625"/>
            <a:ext cx="5659801" cy="425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655650" cy="425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acqf-qcp.afri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 descr="A globe with a map on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2" name="Google Shape;102;p1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150309" cy="230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Qualifications and Credentials Platform (QCP) ACQF - Data Collection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54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Dedicated meeting</a:t>
            </a:r>
            <a:endParaRPr sz="1600"/>
          </a:p>
        </p:txBody>
      </p:sp>
      <p:sp>
        <p:nvSpPr>
          <p:cNvPr id="104" name="Google Shape;104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27th September 2024</a:t>
            </a:r>
            <a:endParaRPr/>
          </a:p>
        </p:txBody>
      </p:sp>
      <p:pic>
        <p:nvPicPr>
          <p:cNvPr id="105" name="Google Shape;105;p1" descr="A close-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275" y="268950"/>
            <a:ext cx="3878299" cy="5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Automated Insert Using Import Features</a:t>
            </a:r>
            <a:endParaRPr/>
          </a:p>
        </p:txBody>
      </p:sp>
      <p:sp>
        <p:nvSpPr>
          <p:cNvPr id="178" name="Google Shape;178;p12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Designed for existing databases wanting public access via the platform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Data is managed as full "sets“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Features: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Cannot be edited individually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Subject to QA and republishing by the platform</a:t>
            </a:r>
            <a:endParaRPr/>
          </a:p>
        </p:txBody>
      </p:sp>
      <p:sp>
        <p:nvSpPr>
          <p:cNvPr id="179" name="Google Shape;179;p1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Project Timeline</a:t>
            </a:r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4780d5a29_0_13"/>
          <p:cNvSpPr txBox="1">
            <a:spLocks noGrp="1"/>
          </p:cNvSpPr>
          <p:nvPr>
            <p:ph type="title"/>
          </p:nvPr>
        </p:nvSpPr>
        <p:spPr>
          <a:xfrm>
            <a:off x="362100" y="743977"/>
            <a:ext cx="11467800" cy="76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collection: main dates in 2024</a:t>
            </a:r>
            <a:endParaRPr/>
          </a:p>
        </p:txBody>
      </p:sp>
      <p:sp>
        <p:nvSpPr>
          <p:cNvPr id="193" name="Google Shape;193;g304780d5a29_0_13"/>
          <p:cNvSpPr txBox="1">
            <a:spLocks noGrp="1"/>
          </p:cNvSpPr>
          <p:nvPr>
            <p:ph type="body" idx="1"/>
          </p:nvPr>
        </p:nvSpPr>
        <p:spPr>
          <a:xfrm>
            <a:off x="358350" y="1755225"/>
            <a:ext cx="11475300" cy="453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Preparatory steps (until September, 2024)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Nomination of QCP Contact Persons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Finalisation of the Data Collection Protocol (KPIs, scenarios, country timelines)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Set-up of dedicated mailbox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System and quality assurance framework set-up (October - December 2024)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Testing: provision of data file template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Stakeholder consultation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Quality assurance system set-up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Ongoing support by the team</a:t>
            </a:r>
            <a:endParaRPr/>
          </a:p>
        </p:txBody>
      </p:sp>
      <p:sp>
        <p:nvSpPr>
          <p:cNvPr id="194" name="Google Shape;194;g304780d5a29_0_1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4780d5a29_0_2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collection: 2025</a:t>
            </a:r>
            <a:endParaRPr/>
          </a:p>
        </p:txBody>
      </p:sp>
      <p:sp>
        <p:nvSpPr>
          <p:cNvPr id="201" name="Google Shape;201;g304780d5a29_0_20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3. Data collection and upload (January-June 2025)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Ongoing support by the project team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Start of initial data upload (Q1, 2025)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Report on data collection status (end of Q1, 2025)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Ongoing data collection and validation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Report on data collection status (end of Q2, 2025)</a:t>
            </a:r>
            <a:endParaRPr/>
          </a:p>
        </p:txBody>
      </p:sp>
      <p:sp>
        <p:nvSpPr>
          <p:cNvPr id="202" name="Google Shape;202;g304780d5a29_0_2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04</a:t>
            </a:r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Metrics Definition</a:t>
            </a:r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KPI Definition</a:t>
            </a:r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Font typeface="Arial"/>
              <a:buAutoNum type="arabicPeriod"/>
            </a:pPr>
            <a:r>
              <a:rPr lang="en-GB" b="1"/>
              <a:t>Each organisation will define their organisational KPIs to set expectations on the collaboration in the next approx. 1 year of data collection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Font typeface="Arial"/>
              <a:buAutoNum type="arabicPeriod"/>
            </a:pPr>
            <a:r>
              <a:rPr lang="en-GB" b="1"/>
              <a:t>Focused on “Direct Insert Using Curation Portal” method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Font typeface="Arial"/>
              <a:buAutoNum type="arabicPeriod"/>
            </a:pPr>
            <a:r>
              <a:rPr lang="en-GB" b="1"/>
              <a:t>KPIs: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b="1"/>
              <a:t>Aimed publication method – Curation vs Automated import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b="1"/>
              <a:t>Target number of of qualifications inserted into the platform (outside of QA), split between qualification standards vs individuala qualifications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b="1"/>
              <a:t>Percentage of qualifications which pass the QA and are ready for publication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b="1"/>
              <a:t>Specific sections of optional data that woud plan to focus on (multiselect):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16129"/>
              <a:buFont typeface="Arial"/>
              <a:buAutoNum type="arabicPeriod"/>
            </a:pPr>
            <a:r>
              <a:rPr lang="en-GB" b="1"/>
              <a:t>Related occupations, Related skills, Accreditation, Credit points, Learning opportunities, Other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b="1"/>
              <a:t>Number of editors, Number of reviewers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b="1"/>
              <a:t>Frequency in usage of the platfrom – how often will woud add the data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b="1"/>
              <a:t>Are you planning to insert data on QF levels?</a:t>
            </a:r>
            <a:br>
              <a:rPr lang="en-GB" b="1"/>
            </a:br>
            <a:r>
              <a:rPr lang="en-GB" b="1"/>
              <a:t>	NQF, ACQF?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None/>
            </a:pPr>
            <a:endParaRPr b="1"/>
          </a:p>
        </p:txBody>
      </p:sp>
      <p:sp>
        <p:nvSpPr>
          <p:cNvPr id="216" name="Google Shape;216;p1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Defining Organisational Metrics</a:t>
            </a:r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Purpose: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Set expectations for collaboration over the next year of data collection.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Define the Metrics your organisation would like to achieve in this period.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Focus: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Emphasis on the </a:t>
            </a:r>
            <a:r>
              <a:rPr lang="en-GB" b="1"/>
              <a:t>Direct Insert Using the Curation Portal</a:t>
            </a:r>
            <a:r>
              <a:rPr lang="en-GB"/>
              <a:t> method.</a:t>
            </a:r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119849" y="68657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Metrics Questionnaire</a:t>
            </a:r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body" idx="1"/>
          </p:nvPr>
        </p:nvSpPr>
        <p:spPr>
          <a:xfrm>
            <a:off x="352487" y="2136290"/>
            <a:ext cx="6583152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Interactive Session: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We'll guide you through a questionnaire to capture your Metrics and objectives.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Action Required: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Please fill out the questionnaire as we proceed.</a:t>
            </a:r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7755147" y="2309090"/>
            <a:ext cx="3709500" cy="36174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 Code</a:t>
            </a:r>
            <a:endParaRPr/>
          </a:p>
        </p:txBody>
      </p:sp>
      <p:pic>
        <p:nvPicPr>
          <p:cNvPr id="232" name="Google Shape;2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1375" y="2703225"/>
            <a:ext cx="2817050" cy="28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/>
          <p:nvPr/>
        </p:nvSpPr>
        <p:spPr>
          <a:xfrm>
            <a:off x="7615400" y="5926500"/>
            <a:ext cx="3710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Slido</a:t>
            </a:r>
            <a:r>
              <a:rPr lang="en-GB" sz="2000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code: 4184980</a:t>
            </a:r>
            <a:endParaRPr sz="20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Publication Method Preference</a:t>
            </a:r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Question: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Which publication method do you aim to use?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Curation via Portal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Automated Import</a:t>
            </a:r>
            <a:endParaRPr/>
          </a:p>
          <a:p>
            <a:pPr marL="114300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</a:pPr>
            <a:endParaRPr b="1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Number of Editors: _______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Number of Reviewers: _______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Which languages will you use for data entry? _______</a:t>
            </a:r>
            <a:endParaRPr/>
          </a:p>
          <a:p>
            <a:pPr marL="114300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Target Number of Qualifications</a:t>
            </a: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Question: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What is your target number of qualifications to insert into the platform (excluding QA)?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Qualification Standards:</a:t>
            </a:r>
            <a:r>
              <a:rPr lang="en-GB"/>
              <a:t> _______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Individual Qualifications:</a:t>
            </a:r>
            <a:r>
              <a:rPr lang="en-GB"/>
              <a:t> _______</a:t>
            </a:r>
            <a:endParaRPr/>
          </a:p>
          <a:p>
            <a:pPr marL="114300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What percentage of qualifications do you aim to have pass QA and be ready for publication?</a:t>
            </a: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b="1"/>
              <a:t>Introduction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b="1"/>
              <a:t>Data Entry: Curation vs Import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b="1"/>
              <a:t>Project Timeline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b="1"/>
              <a:t>Metrics Definition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b="1"/>
              <a:t>Support Channels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b="1"/>
              <a:t>Discussion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solidFill>
            <a:srgbClr val="00A64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solidFill>
                  <a:schemeClr val="lt1"/>
                </a:solidFill>
              </a:rPr>
              <a:t>Target Number of Qualifications: Note</a:t>
            </a:r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 dirty="0"/>
              <a:t>Qualification Standards vs. Individual Qualifications</a:t>
            </a:r>
            <a:br>
              <a:rPr lang="en-GB" b="1" dirty="0"/>
            </a:br>
            <a:endParaRPr b="1"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 dirty="0"/>
              <a:t>Qualification Standards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dirty="0"/>
              <a:t>General frameworks outlining required knowledge, skills, and competencies.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 dirty="0"/>
              <a:t>Not tied to any specific institution.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 dirty="0"/>
              <a:t>Example:</a:t>
            </a:r>
            <a:r>
              <a:rPr lang="en-GB" dirty="0"/>
              <a:t> </a:t>
            </a:r>
            <a:r>
              <a:rPr lang="en-GB" i="1" dirty="0"/>
              <a:t>"National Diploma in Renewable Energy Technology"</a:t>
            </a:r>
            <a:r>
              <a:rPr lang="en-GB" dirty="0"/>
              <a:t> defined by Country A.</a:t>
            </a:r>
            <a:br>
              <a:rPr lang="en-GB" dirty="0"/>
            </a:b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 dirty="0"/>
              <a:t>Individual Qualifications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dirty="0"/>
              <a:t>Specific qualifications offered by institutions based on the standards.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 dirty="0"/>
              <a:t>Example:</a:t>
            </a:r>
            <a:r>
              <a:rPr lang="en-GB" dirty="0"/>
              <a:t> </a:t>
            </a:r>
            <a:r>
              <a:rPr lang="en-GB" i="1" dirty="0"/>
              <a:t>"National Diploma in Renewable Energy Technology offered by University of Technology B."</a:t>
            </a:r>
            <a:endParaRPr dirty="0"/>
          </a:p>
        </p:txBody>
      </p:sp>
      <p:sp>
        <p:nvSpPr>
          <p:cNvPr id="254" name="Google Shape;254;p2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Focus on Optional Data Sections</a:t>
            </a:r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Question: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Which optional data sections do you plan to focus on? (Select all that apply)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Related Occupations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Related Skills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Accreditation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Credit Points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Learning Opportunities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Other: _______</a:t>
            </a:r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Focus on Optional Data Sections</a:t>
            </a:r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Question: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Which optional data sections do you plan to focus on? (Select all that apply)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Related Occupations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Related Skills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Accreditation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Credit Points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Learning Opportunities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Other: _______</a:t>
            </a:r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Platform Usage Frequency</a:t>
            </a:r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 dirty="0"/>
              <a:t>Question: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dirty="0"/>
              <a:t>How often do you plan to curate data to the platform?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dirty="0"/>
              <a:t>Daily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dirty="0"/>
              <a:t>Weekly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dirty="0"/>
              <a:t>Monthly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dirty="0"/>
              <a:t>Other: _______</a:t>
            </a:r>
            <a:endParaRPr dirty="0"/>
          </a:p>
          <a:p>
            <a:pPr marL="114300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Target Completion Period: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dirty="0"/>
              <a:t>When do you aim to complete the data insertion? _______</a:t>
            </a:r>
            <a:endParaRPr dirty="0"/>
          </a:p>
        </p:txBody>
      </p:sp>
      <p:sp>
        <p:nvSpPr>
          <p:cNvPr id="275" name="Google Shape;275;p4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Qualification Framework Levels</a:t>
            </a:r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Question: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Are you planning to insert data on Qualification Framework (QF) levels?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National Qualification Framework (NQF)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African Continental Qualifications Framework (ACQF)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Both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Neither for the moment</a:t>
            </a:r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288" name="Google Shape;288;p4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Thank you for your participation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Complete the metrics: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Ensure all sections are filled out.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Submission: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Please submit your metrics by </a:t>
            </a:r>
            <a:r>
              <a:rPr lang="en-GB" b="1"/>
              <a:t>15</a:t>
            </a:r>
            <a:r>
              <a:rPr lang="en-GB" b="1" baseline="30000"/>
              <a:t>th</a:t>
            </a:r>
            <a:r>
              <a:rPr lang="en-GB" b="1"/>
              <a:t> October 2024 </a:t>
            </a:r>
            <a:r>
              <a:rPr lang="en-GB"/>
              <a:t>(If not possible during the workshop).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05</a:t>
            </a:r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Support Channels</a:t>
            </a:r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362100" y="749402"/>
            <a:ext cx="114678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Support by the project team</a:t>
            </a:r>
            <a:endParaRPr/>
          </a:p>
        </p:txBody>
      </p:sp>
      <p:sp>
        <p:nvSpPr>
          <p:cNvPr id="302" name="Google Shape;302;p4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03" name="Google Shape;303;p46"/>
          <p:cNvSpPr/>
          <p:nvPr/>
        </p:nvSpPr>
        <p:spPr>
          <a:xfrm>
            <a:off x="6409302" y="1941000"/>
            <a:ext cx="5200200" cy="4293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4" name="Google Shape;304;p46"/>
          <p:cNvSpPr/>
          <p:nvPr/>
        </p:nvSpPr>
        <p:spPr>
          <a:xfrm>
            <a:off x="861100" y="1941000"/>
            <a:ext cx="5200200" cy="42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5" name="Google Shape;305;p46"/>
          <p:cNvSpPr txBox="1">
            <a:spLocks noGrp="1"/>
          </p:cNvSpPr>
          <p:nvPr>
            <p:ph type="body" idx="1"/>
          </p:nvPr>
        </p:nvSpPr>
        <p:spPr>
          <a:xfrm>
            <a:off x="861100" y="2085139"/>
            <a:ext cx="52002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Technical support</a:t>
            </a:r>
            <a:endParaRPr sz="32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Guidance on data formats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Platform integration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Automated validation system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Manual checks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306" name="Google Shape;306;p46"/>
          <p:cNvSpPr txBox="1">
            <a:spLocks noGrp="1"/>
          </p:cNvSpPr>
          <p:nvPr>
            <p:ph type="body" idx="1"/>
          </p:nvPr>
        </p:nvSpPr>
        <p:spPr>
          <a:xfrm>
            <a:off x="6530690" y="2085139"/>
            <a:ext cx="4840800" cy="3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Communication channels</a:t>
            </a:r>
            <a:endParaRPr sz="32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Dedicated mailbox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Bilateral calls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Regular progress updates</a:t>
            </a:r>
            <a:endParaRPr sz="2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06</a:t>
            </a:r>
            <a:endParaRPr/>
          </a:p>
        </p:txBody>
      </p:sp>
      <p:sp>
        <p:nvSpPr>
          <p:cNvPr id="312" name="Google Shape;312;p4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 dirty="0"/>
              <a:t>Discussion</a:t>
            </a:r>
            <a:endParaRPr dirty="0"/>
          </a:p>
        </p:txBody>
      </p:sp>
      <p:sp>
        <p:nvSpPr>
          <p:cNvPr id="313" name="Google Shape;313;p47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>
            <a:spLocks noGrp="1"/>
          </p:cNvSpPr>
          <p:nvPr>
            <p:ph type="title"/>
          </p:nvPr>
        </p:nvSpPr>
        <p:spPr>
          <a:xfrm>
            <a:off x="359999" y="276621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6000" dirty="0"/>
              <a:t>Discussion</a:t>
            </a:r>
            <a:endParaRPr sz="6000" dirty="0"/>
          </a:p>
        </p:txBody>
      </p:sp>
      <p:sp>
        <p:nvSpPr>
          <p:cNvPr id="320" name="Google Shape;320;p4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>
            <a:spLocks noGrp="1"/>
          </p:cNvSpPr>
          <p:nvPr>
            <p:ph type="body" idx="1"/>
          </p:nvPr>
        </p:nvSpPr>
        <p:spPr>
          <a:xfrm>
            <a:off x="1541224" y="1459190"/>
            <a:ext cx="38262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5000">
                <a:solidFill>
                  <a:schemeClr val="accen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Thank you</a:t>
            </a:r>
            <a:endParaRPr sz="4400"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5000">
              <a:solidFill>
                <a:schemeClr val="accen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5000">
                <a:solidFill>
                  <a:schemeClr val="accen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Obrigado</a:t>
            </a:r>
            <a:endParaRPr sz="4400"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5000">
              <a:solidFill>
                <a:schemeClr val="accen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5000">
                <a:solidFill>
                  <a:schemeClr val="accen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Merci</a:t>
            </a:r>
            <a:endParaRPr sz="4400"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326" name="Google Shape;326;p2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327" name="Google Shape;3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325" y="-12"/>
            <a:ext cx="4798667" cy="67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755275f59_0_1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 Collection Activity</a:t>
            </a:r>
            <a:endParaRPr/>
          </a:p>
        </p:txBody>
      </p:sp>
      <p:sp>
        <p:nvSpPr>
          <p:cNvPr id="127" name="Google Shape;127;g2f755275f59_0_16"/>
          <p:cNvSpPr txBox="1">
            <a:spLocks noGrp="1"/>
          </p:cNvSpPr>
          <p:nvPr>
            <p:ph type="body" idx="1"/>
          </p:nvPr>
        </p:nvSpPr>
        <p:spPr>
          <a:xfrm>
            <a:off x="700801" y="2123925"/>
            <a:ext cx="106920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       Build a Unified Database</a:t>
            </a:r>
            <a:r>
              <a:rPr lang="en-GB"/>
              <a:t>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Integrate qualifications data across African countries, while ensuring data standardisation, integrity and validation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Coordination with national partners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Understand data state(s) and planned approaches of data insertion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Gathering and standardising qualifications data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Quality assurance and support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Data upload</a:t>
            </a:r>
            <a:endParaRPr sz="2400"/>
          </a:p>
        </p:txBody>
      </p:sp>
      <p:sp>
        <p:nvSpPr>
          <p:cNvPr id="128" name="Google Shape;128;g2f755275f59_0_1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29" name="Google Shape;129;g2f755275f59_0_16"/>
          <p:cNvSpPr/>
          <p:nvPr/>
        </p:nvSpPr>
        <p:spPr>
          <a:xfrm>
            <a:off x="360000" y="2265075"/>
            <a:ext cx="340800" cy="3317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0" name="Google Shape;130;g2f755275f5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75" y="2123925"/>
            <a:ext cx="459200" cy="4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755275f59_0_0"/>
          <p:cNvSpPr/>
          <p:nvPr/>
        </p:nvSpPr>
        <p:spPr>
          <a:xfrm>
            <a:off x="5774750" y="1959425"/>
            <a:ext cx="4591500" cy="3994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" name="Google Shape;137;g2f755275f59_0_0"/>
          <p:cNvSpPr/>
          <p:nvPr/>
        </p:nvSpPr>
        <p:spPr>
          <a:xfrm>
            <a:off x="876175" y="1959425"/>
            <a:ext cx="4591500" cy="39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8" name="Google Shape;138;g2f755275f59_0_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 Collection Activity Timeline </a:t>
            </a:r>
            <a:endParaRPr/>
          </a:p>
        </p:txBody>
      </p:sp>
      <p:sp>
        <p:nvSpPr>
          <p:cNvPr id="139" name="Google Shape;139;g2f755275f59_0_0"/>
          <p:cNvSpPr txBox="1">
            <a:spLocks noGrp="1"/>
          </p:cNvSpPr>
          <p:nvPr>
            <p:ph type="body" idx="1"/>
          </p:nvPr>
        </p:nvSpPr>
        <p:spPr>
          <a:xfrm>
            <a:off x="876175" y="2093525"/>
            <a:ext cx="4591500" cy="3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2024</a:t>
            </a:r>
            <a:endParaRPr sz="32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Preparatory steps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Workshop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Data collection protocol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Framework set-up, communication with stakeholders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Testing file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Quality assurance system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40" name="Google Shape;140;g2f755275f59_0_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41" name="Google Shape;141;g2f755275f59_0_0"/>
          <p:cNvSpPr txBox="1">
            <a:spLocks noGrp="1"/>
          </p:cNvSpPr>
          <p:nvPr>
            <p:ph type="body" idx="1"/>
          </p:nvPr>
        </p:nvSpPr>
        <p:spPr>
          <a:xfrm>
            <a:off x="5881925" y="2093525"/>
            <a:ext cx="4274100" cy="3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2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2025</a:t>
            </a:r>
            <a:endParaRPr sz="32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Ongoing (bilateral) support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Ongoing data collection, start of initial upload (Q1)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Monitoring of KPIs: Data collection reports (Q1)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Data validation (Q2)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200">
                <a:solidFill>
                  <a:schemeClr val="lt1"/>
                </a:solidFill>
              </a:rPr>
              <a:t>2nd Data Collection report (Q2)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755275f59_0_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 Collection Activity: Immediate steps</a:t>
            </a:r>
            <a:endParaRPr/>
          </a:p>
        </p:txBody>
      </p:sp>
      <p:sp>
        <p:nvSpPr>
          <p:cNvPr id="148" name="Google Shape;148;g2f755275f59_0_24"/>
          <p:cNvSpPr txBox="1">
            <a:spLocks noGrp="1"/>
          </p:cNvSpPr>
          <p:nvPr>
            <p:ph type="body" idx="1"/>
          </p:nvPr>
        </p:nvSpPr>
        <p:spPr>
          <a:xfrm>
            <a:off x="352475" y="1717950"/>
            <a:ext cx="114753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sz="1800" b="1" dirty="0"/>
              <a:t>       Nomination of QCP Contact Person(QCP-CP): main liaison person between project team and national organisation for the data collection activity.</a:t>
            </a:r>
            <a:endParaRPr sz="1800" dirty="0"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1800" dirty="0"/>
              <a:t>Knowledge of qualification data and the National Qualifications Framework (NQF)</a:t>
            </a:r>
            <a:endParaRPr sz="1800" dirty="0"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1800" dirty="0"/>
              <a:t>Proficiency in data management, including data entry, validation, and maintenance</a:t>
            </a:r>
            <a:endParaRPr sz="1800" dirty="0"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1800" dirty="0"/>
              <a:t>Some knowledge and experience of technical implementation of the qualification database, if such an application exists</a:t>
            </a:r>
            <a:endParaRPr sz="1800" dirty="0"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1800" dirty="0"/>
              <a:t>9 countries have responded</a:t>
            </a:r>
            <a:br>
              <a:rPr lang="en-GB" sz="1800" dirty="0"/>
            </a:b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sz="1800" b="1" dirty="0"/>
              <a:t>       Online workshop with Contact Persons:</a:t>
            </a:r>
            <a:endParaRPr sz="1800" b="1" dirty="0"/>
          </a:p>
          <a:p>
            <a:pPr marL="457200" lvl="0" indent="-3343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1800" dirty="0"/>
              <a:t>Understand data state</a:t>
            </a:r>
            <a:endParaRPr sz="1800" dirty="0"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1800" dirty="0"/>
              <a:t>Guidance</a:t>
            </a:r>
            <a:endParaRPr sz="1800" dirty="0"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1800" dirty="0"/>
              <a:t>Planned approach of data insertion</a:t>
            </a:r>
            <a:endParaRPr sz="1800" dirty="0"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1800" dirty="0"/>
              <a:t>Effort planned to dedicate</a:t>
            </a:r>
            <a:endParaRPr sz="1800" dirty="0"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1800" dirty="0"/>
              <a:t>Set objectives of data inserted by summer 2025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→ Data Collection Protocol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sz="1800" b="1" dirty="0"/>
              <a:t>Further information on the ACQF data model: </a:t>
            </a:r>
            <a:r>
              <a:rPr lang="en-GB" sz="1800" b="1" u="sng" dirty="0">
                <a:solidFill>
                  <a:schemeClr val="hlink"/>
                </a:solidFill>
                <a:hlinkClick r:id="rId3"/>
              </a:rPr>
              <a:t>https://data.acqf-qcp.africa/</a:t>
            </a:r>
            <a:r>
              <a:rPr lang="en-GB" sz="1800" b="1" dirty="0"/>
              <a:t> </a:t>
            </a:r>
            <a:endParaRPr sz="1800" b="1" dirty="0"/>
          </a:p>
        </p:txBody>
      </p:sp>
      <p:sp>
        <p:nvSpPr>
          <p:cNvPr id="149" name="Google Shape;149;g2f755275f59_0_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50" name="Google Shape;150;g2f755275f59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000" y="3806892"/>
            <a:ext cx="422051" cy="42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f755275f59_0_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000" y="1652475"/>
            <a:ext cx="422051" cy="42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Data Entry:</a:t>
            </a:r>
            <a:br>
              <a:rPr lang="en-GB"/>
            </a:br>
            <a:r>
              <a:rPr lang="en-GB"/>
              <a:t>Curation vs Import</a:t>
            </a:r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Overview of Data Exchange Modes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Modes designed to cater to various needs and ensure seamless data integration: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b="1"/>
              <a:t>Direct Insert Using Curation Portal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b="1"/>
              <a:t>Automated Insert Using Import Features</a:t>
            </a:r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Direct Insert Using Curation Portal</a:t>
            </a:r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Ideal for countries without established digital qualification databases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Supports those with only document stores (e.g., PDFs)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Features: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Full user interface (UI) for editing individual qualifications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Review and quality assurance (QA) processes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Publication capabilities</a:t>
            </a:r>
            <a:endParaRPr/>
          </a:p>
        </p:txBody>
      </p:sp>
      <p:sp>
        <p:nvSpPr>
          <p:cNvPr id="172" name="Google Shape;172;p1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1193</Words>
  <Application>Microsoft Office PowerPoint</Application>
  <PresentationFormat>Widescreen</PresentationFormat>
  <Paragraphs>239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Nunito Sans Light</vt:lpstr>
      <vt:lpstr>Nunito Sans</vt:lpstr>
      <vt:lpstr>Nunito Sans Black</vt:lpstr>
      <vt:lpstr>Nunito Sans ExtraBold</vt:lpstr>
      <vt:lpstr>ACQF Powerpoint Template</vt:lpstr>
      <vt:lpstr>PowerPoint Presentation</vt:lpstr>
      <vt:lpstr>Agenda</vt:lpstr>
      <vt:lpstr>PowerPoint Presentation</vt:lpstr>
      <vt:lpstr>Data Collection Activity</vt:lpstr>
      <vt:lpstr>Data Collection Activity Timeline </vt:lpstr>
      <vt:lpstr>Data Collection Activity: Immediate steps</vt:lpstr>
      <vt:lpstr>PowerPoint Presentation</vt:lpstr>
      <vt:lpstr>Overview of Data Exchange Modes</vt:lpstr>
      <vt:lpstr>Direct Insert Using Curation Portal</vt:lpstr>
      <vt:lpstr>Automated Insert Using Import Features</vt:lpstr>
      <vt:lpstr>PowerPoint Presentation</vt:lpstr>
      <vt:lpstr>Data collection: main dates in 2024</vt:lpstr>
      <vt:lpstr>Data collection: 2025</vt:lpstr>
      <vt:lpstr>PowerPoint Presentation</vt:lpstr>
      <vt:lpstr>KPI Definition</vt:lpstr>
      <vt:lpstr>Defining Organisational Metrics</vt:lpstr>
      <vt:lpstr>Metrics Questionnaire</vt:lpstr>
      <vt:lpstr>Publication Method Preference</vt:lpstr>
      <vt:lpstr>Target Number of Qualifications</vt:lpstr>
      <vt:lpstr>Target Number of Qualifications: Note</vt:lpstr>
      <vt:lpstr>Focus on Optional Data Sections</vt:lpstr>
      <vt:lpstr>Focus on Optional Data Sections</vt:lpstr>
      <vt:lpstr>Platform Usage Frequency</vt:lpstr>
      <vt:lpstr>Qualification Framework Levels</vt:lpstr>
      <vt:lpstr>Summary</vt:lpstr>
      <vt:lpstr>PowerPoint Presentation</vt:lpstr>
      <vt:lpstr>Support by the project team</vt:lpstr>
      <vt:lpstr>PowerPoint Presentation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jan forster</cp:lastModifiedBy>
  <cp:revision>2</cp:revision>
  <dcterms:created xsi:type="dcterms:W3CDTF">2022-04-01T01:06:26Z</dcterms:created>
  <dcterms:modified xsi:type="dcterms:W3CDTF">2024-09-26T18:50:24Z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</Properties>
</file>