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1.xml" ContentType="application/vnd.openxmlformats-officedocument.theme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theme/theme2.xml" ContentType="application/vnd.openxmlformats-officedocument.theme+xml"/>
  <Override PartName="/ppt/diagrams/colors2.xml" ContentType="application/vnd.openxmlformats-officedocument.drawingml.diagramColor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5"/>
  </p:notesMasterIdLst>
  <p:sldIdLst>
    <p:sldId id="271" r:id="rId2"/>
    <p:sldId id="270" r:id="rId3"/>
    <p:sldId id="272" r:id="rId4"/>
    <p:sldId id="260" r:id="rId5"/>
    <p:sldId id="278" r:id="rId6"/>
    <p:sldId id="274" r:id="rId7"/>
    <p:sldId id="273" r:id="rId8"/>
    <p:sldId id="275" r:id="rId9"/>
    <p:sldId id="276" r:id="rId10"/>
    <p:sldId id="279" r:id="rId11"/>
    <p:sldId id="280" r:id="rId12"/>
    <p:sldId id="264" r:id="rId13"/>
    <p:sldId id="268" r:id="rId14"/>
  </p:sldIdLst>
  <p:sldSz cx="12192000" cy="6858000"/>
  <p:notesSz cx="6858000" cy="9144000"/>
  <p:embeddedFontLst>
    <p:embeddedFont>
      <p:font typeface="Footlight MT Light" panose="0204060206030A020304" pitchFamily="18" charset="0"/>
      <p:regular r:id="rId16"/>
    </p:embeddedFont>
    <p:embeddedFont>
      <p:font typeface="Montserrat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27" autoAdjust="0"/>
  </p:normalViewPr>
  <p:slideViewPr>
    <p:cSldViewPr snapToGrid="0">
      <p:cViewPr varScale="1">
        <p:scale>
          <a:sx n="86" d="100"/>
          <a:sy n="86" d="100"/>
        </p:scale>
        <p:origin x="1494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D05F48-17E4-4375-A9ED-BE2157853EE8}" type="doc">
      <dgm:prSet loTypeId="urn:microsoft.com/office/officeart/2005/8/layout/cycle2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51E091BB-B540-42F5-8410-1C3806F1A48C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 i="0" dirty="0">
              <a:latin typeface="Footlight MT Light" panose="0204060206030A020304" pitchFamily="18" charset="0"/>
            </a:rPr>
            <a:t>Questions and</a:t>
          </a:r>
          <a:r>
            <a:rPr lang="en-US" b="1" i="0" dirty="0">
              <a:latin typeface="Montserrat" pitchFamily="2" charset="0"/>
            </a:rPr>
            <a:t> </a:t>
          </a:r>
          <a:r>
            <a:rPr lang="en-US" b="1" i="0" dirty="0">
              <a:latin typeface="Footlight MT Light" panose="0204060206030A020304" pitchFamily="18" charset="0"/>
            </a:rPr>
            <a:t>Answers</a:t>
          </a:r>
          <a:endParaRPr lang="en-US" dirty="0">
            <a:latin typeface="Footlight MT Light" panose="0204060206030A020304" pitchFamily="18" charset="0"/>
          </a:endParaRPr>
        </a:p>
      </dgm:t>
    </dgm:pt>
    <dgm:pt modelId="{31DE7467-59A4-416E-92A8-3E59683DE194}" type="parTrans" cxnId="{86122227-14E6-499C-9728-1379E0D3D881}">
      <dgm:prSet/>
      <dgm:spPr/>
      <dgm:t>
        <a:bodyPr/>
        <a:lstStyle/>
        <a:p>
          <a:endParaRPr lang="en-US"/>
        </a:p>
      </dgm:t>
    </dgm:pt>
    <dgm:pt modelId="{5894836C-F7A8-44D8-A22B-92672B57028F}" type="sibTrans" cxnId="{86122227-14E6-499C-9728-1379E0D3D881}">
      <dgm:prSet/>
      <dgm:spPr/>
      <dgm:t>
        <a:bodyPr/>
        <a:lstStyle/>
        <a:p>
          <a:endParaRPr lang="en-US"/>
        </a:p>
      </dgm:t>
    </dgm:pt>
    <dgm:pt modelId="{C4F2A0B4-05BC-4C51-8BF9-6662AA962DEA}" type="pres">
      <dgm:prSet presAssocID="{E5D05F48-17E4-4375-A9ED-BE2157853EE8}" presName="cycle" presStyleCnt="0">
        <dgm:presLayoutVars>
          <dgm:dir/>
          <dgm:resizeHandles val="exact"/>
        </dgm:presLayoutVars>
      </dgm:prSet>
      <dgm:spPr/>
    </dgm:pt>
    <dgm:pt modelId="{E6EBFEDB-DB55-4C9C-B716-96D4B07E8AED}" type="pres">
      <dgm:prSet presAssocID="{51E091BB-B540-42F5-8410-1C3806F1A48C}" presName="node" presStyleLbl="node1" presStyleIdx="0" presStyleCnt="1">
        <dgm:presLayoutVars>
          <dgm:bulletEnabled val="1"/>
        </dgm:presLayoutVars>
      </dgm:prSet>
      <dgm:spPr/>
    </dgm:pt>
  </dgm:ptLst>
  <dgm:cxnLst>
    <dgm:cxn modelId="{D1616601-8795-4652-8B03-B3C74DA10907}" type="presOf" srcId="{E5D05F48-17E4-4375-A9ED-BE2157853EE8}" destId="{C4F2A0B4-05BC-4C51-8BF9-6662AA962DEA}" srcOrd="0" destOrd="0" presId="urn:microsoft.com/office/officeart/2005/8/layout/cycle2"/>
    <dgm:cxn modelId="{86122227-14E6-499C-9728-1379E0D3D881}" srcId="{E5D05F48-17E4-4375-A9ED-BE2157853EE8}" destId="{51E091BB-B540-42F5-8410-1C3806F1A48C}" srcOrd="0" destOrd="0" parTransId="{31DE7467-59A4-416E-92A8-3E59683DE194}" sibTransId="{5894836C-F7A8-44D8-A22B-92672B57028F}"/>
    <dgm:cxn modelId="{E0505FB0-5CFB-4F5A-8FAB-5D971B267406}" type="presOf" srcId="{51E091BB-B540-42F5-8410-1C3806F1A48C}" destId="{E6EBFEDB-DB55-4C9C-B716-96D4B07E8AED}" srcOrd="0" destOrd="0" presId="urn:microsoft.com/office/officeart/2005/8/layout/cycle2"/>
    <dgm:cxn modelId="{F0A7ACF8-C701-4EFD-8DA1-ABF9371E550C}" type="presParOf" srcId="{C4F2A0B4-05BC-4C51-8BF9-6662AA962DEA}" destId="{E6EBFEDB-DB55-4C9C-B716-96D4B07E8AED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C403E5-C55B-402C-8F65-818286D0051B}" type="doc">
      <dgm:prSet loTypeId="urn:microsoft.com/office/officeart/2005/8/layout/equation2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649D6E1-5EC1-415B-B56C-0F7EFFE962A4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US" b="1" i="0" dirty="0">
              <a:latin typeface="Montserrat" pitchFamily="2" charset="0"/>
            </a:rPr>
            <a:t>THANK</a:t>
          </a:r>
          <a:r>
            <a:rPr lang="en-US" b="1" i="0" dirty="0"/>
            <a:t> YOU</a:t>
          </a:r>
          <a:endParaRPr lang="en-US" dirty="0"/>
        </a:p>
      </dgm:t>
    </dgm:pt>
    <dgm:pt modelId="{7BBE956C-CD5F-411D-97A8-314471E67359}" type="parTrans" cxnId="{E2E89FB3-BF4D-4BFC-9FAA-7E00B318E9CF}">
      <dgm:prSet/>
      <dgm:spPr/>
      <dgm:t>
        <a:bodyPr/>
        <a:lstStyle/>
        <a:p>
          <a:endParaRPr lang="en-US"/>
        </a:p>
      </dgm:t>
    </dgm:pt>
    <dgm:pt modelId="{B44FD41E-E4C9-4FE7-8B42-47976807FA8D}" type="sibTrans" cxnId="{E2E89FB3-BF4D-4BFC-9FAA-7E00B318E9CF}">
      <dgm:prSet/>
      <dgm:spPr/>
      <dgm:t>
        <a:bodyPr/>
        <a:lstStyle/>
        <a:p>
          <a:endParaRPr lang="en-US"/>
        </a:p>
      </dgm:t>
    </dgm:pt>
    <dgm:pt modelId="{83F96AE3-ACBB-4617-98CF-125275B4596E}" type="pres">
      <dgm:prSet presAssocID="{5FC403E5-C55B-402C-8F65-818286D0051B}" presName="Name0" presStyleCnt="0">
        <dgm:presLayoutVars>
          <dgm:dir/>
          <dgm:resizeHandles val="exact"/>
        </dgm:presLayoutVars>
      </dgm:prSet>
      <dgm:spPr/>
    </dgm:pt>
    <dgm:pt modelId="{C235EF84-4617-4ECE-AF91-C835568DA957}" type="pres">
      <dgm:prSet presAssocID="{5FC403E5-C55B-402C-8F65-818286D0051B}" presName="vNodes" presStyleCnt="0"/>
      <dgm:spPr/>
    </dgm:pt>
    <dgm:pt modelId="{99DD3828-98FA-4F8A-8E55-C231AC8D0CFD}" type="pres">
      <dgm:prSet presAssocID="{5FC403E5-C55B-402C-8F65-818286D0051B}" presName="lastNode" presStyleLbl="node1" presStyleIdx="0" presStyleCnt="1">
        <dgm:presLayoutVars>
          <dgm:bulletEnabled val="1"/>
        </dgm:presLayoutVars>
      </dgm:prSet>
      <dgm:spPr/>
    </dgm:pt>
  </dgm:ptLst>
  <dgm:cxnLst>
    <dgm:cxn modelId="{68B12933-21AD-479A-9390-8E92CCE3EDCB}" type="presOf" srcId="{5FC403E5-C55B-402C-8F65-818286D0051B}" destId="{83F96AE3-ACBB-4617-98CF-125275B4596E}" srcOrd="0" destOrd="0" presId="urn:microsoft.com/office/officeart/2005/8/layout/equation2"/>
    <dgm:cxn modelId="{E2E89FB3-BF4D-4BFC-9FAA-7E00B318E9CF}" srcId="{5FC403E5-C55B-402C-8F65-818286D0051B}" destId="{4649D6E1-5EC1-415B-B56C-0F7EFFE962A4}" srcOrd="0" destOrd="0" parTransId="{7BBE956C-CD5F-411D-97A8-314471E67359}" sibTransId="{B44FD41E-E4C9-4FE7-8B42-47976807FA8D}"/>
    <dgm:cxn modelId="{F83077C7-43F9-41BB-A822-C166B7C72102}" type="presOf" srcId="{4649D6E1-5EC1-415B-B56C-0F7EFFE962A4}" destId="{99DD3828-98FA-4F8A-8E55-C231AC8D0CFD}" srcOrd="0" destOrd="0" presId="urn:microsoft.com/office/officeart/2005/8/layout/equation2"/>
    <dgm:cxn modelId="{41D0115C-45E8-46CD-BC2D-F67DB7150603}" type="presParOf" srcId="{83F96AE3-ACBB-4617-98CF-125275B4596E}" destId="{C235EF84-4617-4ECE-AF91-C835568DA957}" srcOrd="0" destOrd="0" presId="urn:microsoft.com/office/officeart/2005/8/layout/equation2"/>
    <dgm:cxn modelId="{3D60A827-0284-44CB-A9B6-923CFA5D720C}" type="presParOf" srcId="{83F96AE3-ACBB-4617-98CF-125275B4596E}" destId="{99DD3828-98FA-4F8A-8E55-C231AC8D0CFD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BFEDB-DB55-4C9C-B716-96D4B07E8AED}">
      <dsp:nvSpPr>
        <dsp:cNvPr id="0" name=""/>
        <dsp:cNvSpPr/>
      </dsp:nvSpPr>
      <dsp:spPr>
        <a:xfrm>
          <a:off x="3675909" y="125"/>
          <a:ext cx="3243906" cy="32439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i="0" kern="1200" dirty="0">
              <a:latin typeface="Footlight MT Light" panose="0204060206030A020304" pitchFamily="18" charset="0"/>
            </a:rPr>
            <a:t>Questions and</a:t>
          </a:r>
          <a:r>
            <a:rPr lang="en-US" sz="4200" b="1" i="0" kern="1200" dirty="0">
              <a:latin typeface="Montserrat" pitchFamily="2" charset="0"/>
            </a:rPr>
            <a:t> </a:t>
          </a:r>
          <a:r>
            <a:rPr lang="en-US" sz="4200" b="1" i="0" kern="1200" dirty="0">
              <a:latin typeface="Footlight MT Light" panose="0204060206030A020304" pitchFamily="18" charset="0"/>
            </a:rPr>
            <a:t>Answers</a:t>
          </a:r>
          <a:endParaRPr lang="en-US" sz="4200" kern="1200" dirty="0">
            <a:latin typeface="Footlight MT Light" panose="0204060206030A020304" pitchFamily="18" charset="0"/>
          </a:endParaRPr>
        </a:p>
      </dsp:txBody>
      <dsp:txXfrm>
        <a:off x="4150968" y="475184"/>
        <a:ext cx="2293788" cy="22937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DD3828-98FA-4F8A-8E55-C231AC8D0CFD}">
      <dsp:nvSpPr>
        <dsp:cNvPr id="0" name=""/>
        <dsp:cNvSpPr/>
      </dsp:nvSpPr>
      <dsp:spPr>
        <a:xfrm>
          <a:off x="1455539" y="2296"/>
          <a:ext cx="3184921" cy="31849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i="0" kern="1200" dirty="0">
              <a:latin typeface="Montserrat" pitchFamily="2" charset="0"/>
            </a:rPr>
            <a:t>THANK</a:t>
          </a:r>
          <a:r>
            <a:rPr lang="en-US" sz="4500" b="1" i="0" kern="1200" dirty="0"/>
            <a:t> YOU</a:t>
          </a:r>
          <a:endParaRPr lang="en-US" sz="4500" kern="1200" dirty="0"/>
        </a:p>
      </dsp:txBody>
      <dsp:txXfrm>
        <a:off x="1921960" y="468717"/>
        <a:ext cx="2252079" cy="2252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A9C0815B-73E4-4C7A-8E2F-FC6971CD8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fbf5fcfcf5_0_0:notes">
            <a:extLst>
              <a:ext uri="{FF2B5EF4-FFF2-40B4-BE49-F238E27FC236}">
                <a16:creationId xmlns:a16="http://schemas.microsoft.com/office/drawing/2014/main" id="{FA84802F-2982-3D0A-4A06-530D676E70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2fbf5fcfcf5_0_0:notes">
            <a:extLst>
              <a:ext uri="{FF2B5EF4-FFF2-40B4-BE49-F238E27FC236}">
                <a16:creationId xmlns:a16="http://schemas.microsoft.com/office/drawing/2014/main" id="{786E15D2-1218-6E16-3734-8A4FBBE9CA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484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A9C0815B-73E4-4C7A-8E2F-FC6971CD8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fbf5fcfcf5_0_0:notes">
            <a:extLst>
              <a:ext uri="{FF2B5EF4-FFF2-40B4-BE49-F238E27FC236}">
                <a16:creationId xmlns:a16="http://schemas.microsoft.com/office/drawing/2014/main" id="{FA84802F-2982-3D0A-4A06-530D676E70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g2fbf5fcfcf5_0_0:notes">
            <a:extLst>
              <a:ext uri="{FF2B5EF4-FFF2-40B4-BE49-F238E27FC236}">
                <a16:creationId xmlns:a16="http://schemas.microsoft.com/office/drawing/2014/main" id="{786E15D2-1218-6E16-3734-8A4FBBE9CA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0004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fbf5fcfcf5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>
              <a:latin typeface="Montserra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g2fbf5fcfc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1434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15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>
                <a:latin typeface="Montserrat" pitchFamily="2" charset="0"/>
              </a:rPr>
              <a:t>Selected examples will shape continental qualifications frameworks, offer replicable solutions for African institutions, and strengthen links between skills development and green economic transformation. Help us create a sustainable workforce by sharing your institution’s experience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404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8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5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8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.png"/><Relationship Id="rId9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8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.png"/><Relationship Id="rId9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>
          <a:extLst>
            <a:ext uri="{FF2B5EF4-FFF2-40B4-BE49-F238E27FC236}">
              <a16:creationId xmlns:a16="http://schemas.microsoft.com/office/drawing/2014/main" id="{9739E22B-AD58-3C58-76B9-4D09071B3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6;p15">
            <a:extLst>
              <a:ext uri="{FF2B5EF4-FFF2-40B4-BE49-F238E27FC236}">
                <a16:creationId xmlns:a16="http://schemas.microsoft.com/office/drawing/2014/main" id="{45F37CA9-D098-CF9D-5AEB-CE3C763B26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645" y="637059"/>
            <a:ext cx="2953702" cy="69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3DA10-F710-540A-B32A-C0A42ABF21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2"/>
          <a:stretch/>
        </p:blipFill>
        <p:spPr>
          <a:xfrm>
            <a:off x="0" y="5711482"/>
            <a:ext cx="12192000" cy="1146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DBA574-61BB-2309-EE18-CB8C9E2F08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80"/>
          <a:stretch/>
        </p:blipFill>
        <p:spPr>
          <a:xfrm>
            <a:off x="8940799" y="5240357"/>
            <a:ext cx="2659743" cy="1617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59A5D1-B6C1-3719-6F4C-408797C2AB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44" y="4831279"/>
            <a:ext cx="2758124" cy="2758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34D741-B943-B628-F3E7-EF892BE67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1" y="5363571"/>
            <a:ext cx="2855029" cy="20170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21EF58-BB16-29D9-E507-6F6367F5BF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26866" r="62466" b="28557"/>
          <a:stretch/>
        </p:blipFill>
        <p:spPr>
          <a:xfrm>
            <a:off x="6880884" y="198034"/>
            <a:ext cx="5357170" cy="536105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A5E3226-75F5-E000-4517-2B2E9198D84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smtClean="0">
                <a:solidFill>
                  <a:schemeClr val="bg1"/>
                </a:solidFill>
              </a:rPr>
              <a:t>1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6D62D-D68C-4316-BEFF-BB0440445C8A}"/>
              </a:ext>
            </a:extLst>
          </p:cNvPr>
          <p:cNvSpPr txBox="1"/>
          <p:nvPr/>
        </p:nvSpPr>
        <p:spPr>
          <a:xfrm flipH="1">
            <a:off x="1415746" y="2406019"/>
            <a:ext cx="9226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Greening Skills and Qualifications in Africa – Users’ Engagement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19970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CBE9F-AAEE-5EC2-1837-B56EC04F4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0063AE-B0C0-C880-A09F-DE90CDD11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9" b="6666"/>
          <a:stretch/>
        </p:blipFill>
        <p:spPr>
          <a:xfrm>
            <a:off x="0" y="5486393"/>
            <a:ext cx="12192000" cy="506438"/>
          </a:xfrm>
          <a:prstGeom prst="rect">
            <a:avLst/>
          </a:prstGeom>
        </p:spPr>
      </p:pic>
      <p:pic>
        <p:nvPicPr>
          <p:cNvPr id="3" name="Google Shape;106;p15">
            <a:extLst>
              <a:ext uri="{FF2B5EF4-FFF2-40B4-BE49-F238E27FC236}">
                <a16:creationId xmlns:a16="http://schemas.microsoft.com/office/drawing/2014/main" id="{D8797EB9-DA34-ABC6-D066-98575EF875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645" y="637059"/>
            <a:ext cx="2953702" cy="69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B2BC2-8BAC-D277-255A-377E19DE5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80" y="5861981"/>
            <a:ext cx="1734215" cy="756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AB18D-8C12-074D-0A6A-1E22B92B2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70" y="5942395"/>
            <a:ext cx="1490865" cy="724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CD7F0-8927-60AD-174C-30F92DCDB2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4" y="5215316"/>
            <a:ext cx="3083971" cy="217876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AD80AF4-C8CB-4DAB-AFC0-55DC0EA9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162" y="1485155"/>
            <a:ext cx="4100888" cy="769441"/>
          </a:xfrm>
        </p:spPr>
        <p:txBody>
          <a:bodyPr/>
          <a:lstStyle/>
          <a:p>
            <a:r>
              <a:rPr lang="en-US" sz="2500" b="1" dirty="0">
                <a:latin typeface="Montserrat" pitchFamily="2" charset="0"/>
              </a:rPr>
              <a:t>SUBMISSION DEADLINE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F6D5C58-81E2-00E8-45A5-14DC966212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smtClean="0">
                <a:solidFill>
                  <a:schemeClr val="tx1"/>
                </a:solidFill>
              </a:rPr>
              <a:t>10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2D3E77-AAFB-4A08-BB39-2AAE09B95ED9}"/>
              </a:ext>
            </a:extLst>
          </p:cNvPr>
          <p:cNvSpPr/>
          <p:nvPr/>
        </p:nvSpPr>
        <p:spPr>
          <a:xfrm>
            <a:off x="4362172" y="4024523"/>
            <a:ext cx="42374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Montserrat" pitchFamily="2" charset="0"/>
              </a:rPr>
              <a:t>Extended Deadline: 9 June 2025</a:t>
            </a:r>
            <a:endParaRPr lang="en-US" sz="2500" baseline="30000" dirty="0">
              <a:latin typeface="Montserrat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51E081-4390-4B74-B894-288F8F971625}"/>
              </a:ext>
            </a:extLst>
          </p:cNvPr>
          <p:cNvSpPr/>
          <p:nvPr/>
        </p:nvSpPr>
        <p:spPr>
          <a:xfrm>
            <a:off x="3977162" y="2692323"/>
            <a:ext cx="4100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itchFamily="2" charset="0"/>
              </a:rPr>
              <a:t>Submit here: bit.ly/44HqtdD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1A67D-FF9D-4A16-AB82-90ECF10FF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1468" y="3692018"/>
            <a:ext cx="911387" cy="911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90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4E935-CE52-045A-750A-4344EF0FD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9D8B77-2EA0-2374-2AAB-335520E9B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9" b="6666"/>
          <a:stretch/>
        </p:blipFill>
        <p:spPr>
          <a:xfrm>
            <a:off x="0" y="5486393"/>
            <a:ext cx="12192000" cy="506438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3BCDD3E-5E88-9307-ED91-AF3627E6B4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smtClean="0">
                <a:solidFill>
                  <a:schemeClr val="tx1"/>
                </a:solidFill>
              </a:rPr>
              <a:t>11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11" name="Picture 10" descr="A close-up of a green poster&#10;&#10;AI-generated content may be incorrect.">
            <a:extLst>
              <a:ext uri="{FF2B5EF4-FFF2-40B4-BE49-F238E27FC236}">
                <a16:creationId xmlns:a16="http://schemas.microsoft.com/office/drawing/2014/main" id="{8C704980-79C7-2863-4CA1-9E2F9C3B3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36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C152-6F49-C565-9124-EDA4A20D4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0CF0B6-A549-4F51-A87E-1F86B5846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26866" r="62466" b="28557"/>
          <a:stretch/>
        </p:blipFill>
        <p:spPr>
          <a:xfrm>
            <a:off x="6880884" y="198034"/>
            <a:ext cx="5357170" cy="53610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74D90F-8905-C275-CE8C-3AD141041F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9" b="6666"/>
          <a:stretch/>
        </p:blipFill>
        <p:spPr>
          <a:xfrm>
            <a:off x="0" y="5486393"/>
            <a:ext cx="12192000" cy="506438"/>
          </a:xfrm>
          <a:prstGeom prst="rect">
            <a:avLst/>
          </a:prstGeom>
        </p:spPr>
      </p:pic>
      <p:pic>
        <p:nvPicPr>
          <p:cNvPr id="3" name="Google Shape;106;p15">
            <a:extLst>
              <a:ext uri="{FF2B5EF4-FFF2-40B4-BE49-F238E27FC236}">
                <a16:creationId xmlns:a16="http://schemas.microsoft.com/office/drawing/2014/main" id="{D24C51E7-C861-C370-C28F-D04FE00AFE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645" y="637059"/>
            <a:ext cx="2953702" cy="69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67169A-3952-579B-E5BC-DBFEC2F73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80" y="5861981"/>
            <a:ext cx="1734215" cy="756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9F5CBB-AF6E-6CF4-2E09-8FCC97935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70" y="5942395"/>
            <a:ext cx="1490865" cy="724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F05A78-6296-BB03-909B-E8B2995B8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4" y="5215316"/>
            <a:ext cx="3083971" cy="2178768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8219CF2-604D-7BAC-574F-978FCBDD4A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4344"/>
              </p:ext>
            </p:extLst>
          </p:nvPr>
        </p:nvGraphicFramePr>
        <p:xfrm>
          <a:off x="703645" y="1439668"/>
          <a:ext cx="10595726" cy="3244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95CFB86-88FA-C1BF-2252-4A98DB1631C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smtClean="0">
                <a:solidFill>
                  <a:schemeClr val="tx1"/>
                </a:solidFill>
              </a:rPr>
              <a:t>12</a:t>
            </a:fld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66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D3119-51EB-8B2A-EAA5-A87CF7140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9EBC8B-D559-4271-9024-501344ECA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26866" r="62466" b="28557"/>
          <a:stretch/>
        </p:blipFill>
        <p:spPr>
          <a:xfrm>
            <a:off x="6880884" y="198034"/>
            <a:ext cx="5357170" cy="53610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7F5ACA-40C0-C0D8-0614-E89B9126B3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9" b="6666"/>
          <a:stretch/>
        </p:blipFill>
        <p:spPr>
          <a:xfrm>
            <a:off x="0" y="5486393"/>
            <a:ext cx="12192000" cy="506438"/>
          </a:xfrm>
          <a:prstGeom prst="rect">
            <a:avLst/>
          </a:prstGeom>
        </p:spPr>
      </p:pic>
      <p:pic>
        <p:nvPicPr>
          <p:cNvPr id="3" name="Google Shape;106;p15">
            <a:extLst>
              <a:ext uri="{FF2B5EF4-FFF2-40B4-BE49-F238E27FC236}">
                <a16:creationId xmlns:a16="http://schemas.microsoft.com/office/drawing/2014/main" id="{6B9B389C-B09A-C9E1-4E45-A3C41E2B54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645" y="637059"/>
            <a:ext cx="2953702" cy="69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DCEB9-29B6-D95C-FC5E-64779F9C0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80" y="5861981"/>
            <a:ext cx="1734215" cy="756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531AE3-4EB7-C839-1E01-D44BBEC49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70" y="5942395"/>
            <a:ext cx="1490865" cy="724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33EDE3-4B32-3230-97C2-2AA7F4512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4" y="5215316"/>
            <a:ext cx="3083971" cy="217876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AA87D40-2E93-77F4-8BFB-A7C2C2A79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0351579"/>
              </p:ext>
            </p:extLst>
          </p:nvPr>
        </p:nvGraphicFramePr>
        <p:xfrm>
          <a:off x="3048000" y="1872343"/>
          <a:ext cx="6096000" cy="3189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43B5B-8400-416D-C773-14130C0BA5F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smtClean="0">
                <a:solidFill>
                  <a:schemeClr val="tx1"/>
                </a:solidFill>
              </a:rPr>
              <a:t>13</a:t>
            </a:fld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33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>
          <a:extLst>
            <a:ext uri="{FF2B5EF4-FFF2-40B4-BE49-F238E27FC236}">
              <a16:creationId xmlns:a16="http://schemas.microsoft.com/office/drawing/2014/main" id="{9739E22B-AD58-3C58-76B9-4D09071B3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97DB0FD-5E56-40CA-8E2F-75382889AD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26866" r="62466" b="28557"/>
          <a:stretch/>
        </p:blipFill>
        <p:spPr>
          <a:xfrm>
            <a:off x="6880884" y="198034"/>
            <a:ext cx="5357170" cy="5361051"/>
          </a:xfrm>
          <a:prstGeom prst="rect">
            <a:avLst/>
          </a:prstGeom>
        </p:spPr>
      </p:pic>
      <p:pic>
        <p:nvPicPr>
          <p:cNvPr id="4" name="Google Shape;106;p15">
            <a:extLst>
              <a:ext uri="{FF2B5EF4-FFF2-40B4-BE49-F238E27FC236}">
                <a16:creationId xmlns:a16="http://schemas.microsoft.com/office/drawing/2014/main" id="{45F37CA9-D098-CF9D-5AEB-CE3C763B26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294" y="637059"/>
            <a:ext cx="3016053" cy="45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3DA10-F710-540A-B32A-C0A42ABF21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2"/>
          <a:stretch/>
        </p:blipFill>
        <p:spPr>
          <a:xfrm>
            <a:off x="0" y="5711482"/>
            <a:ext cx="12192000" cy="1146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DBA574-61BB-2309-EE18-CB8C9E2F08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80"/>
          <a:stretch/>
        </p:blipFill>
        <p:spPr>
          <a:xfrm>
            <a:off x="8940799" y="5240357"/>
            <a:ext cx="2659743" cy="1617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59A5D1-B6C1-3719-6F4C-408797C2AB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44" y="4831279"/>
            <a:ext cx="2758124" cy="2758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34D741-B943-B628-F3E7-EF892BE67D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1" y="5363571"/>
            <a:ext cx="2855029" cy="2017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5E15FA-C74B-467C-B229-91046BFD8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858" y="1028073"/>
            <a:ext cx="7679871" cy="615553"/>
          </a:xfrm>
        </p:spPr>
        <p:txBody>
          <a:bodyPr/>
          <a:lstStyle/>
          <a:p>
            <a:pPr algn="ctr"/>
            <a:r>
              <a:rPr lang="en-US" sz="4000" b="1" dirty="0">
                <a:latin typeface="Montserrat" pitchFamily="2" charset="0"/>
              </a:rPr>
              <a:t>Outline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A5E3226-75F5-E000-4517-2B2E9198D8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smtClean="0">
                <a:solidFill>
                  <a:schemeClr val="bg1"/>
                </a:solidFill>
              </a:rPr>
              <a:t>2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8CBA1C-820D-4AE0-98F0-87A3549C8A30}"/>
              </a:ext>
            </a:extLst>
          </p:cNvPr>
          <p:cNvSpPr/>
          <p:nvPr/>
        </p:nvSpPr>
        <p:spPr>
          <a:xfrm>
            <a:off x="5724744" y="3238724"/>
            <a:ext cx="742511" cy="380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Footlight MT Light" panose="0204060206030A020304" pitchFamily="18" charset="0"/>
              </a:rPr>
              <a:t>Outline</a:t>
            </a:r>
            <a:endParaRPr lang="en-US" sz="1050" b="1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31AC00-004E-4C9F-9EC4-BB3C7CDACB87}"/>
              </a:ext>
            </a:extLst>
          </p:cNvPr>
          <p:cNvSpPr/>
          <p:nvPr/>
        </p:nvSpPr>
        <p:spPr>
          <a:xfrm>
            <a:off x="2864592" y="1791862"/>
            <a:ext cx="2202847" cy="6043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500" dirty="0">
                <a:latin typeface="Montserrat" pitchFamily="2" charset="0"/>
              </a:rPr>
              <a:t>Introduction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5C78ED-E6A1-4FE2-9398-AB739ADE2345}"/>
              </a:ext>
            </a:extLst>
          </p:cNvPr>
          <p:cNvSpPr/>
          <p:nvPr/>
        </p:nvSpPr>
        <p:spPr>
          <a:xfrm>
            <a:off x="2863666" y="2449872"/>
            <a:ext cx="2030066" cy="604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500" dirty="0">
                <a:latin typeface="Montserrat" pitchFamily="2" charset="0"/>
              </a:rPr>
              <a:t>Objectives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3E9347-51B2-4AA3-89B9-DF8B6EDE0778}"/>
              </a:ext>
            </a:extLst>
          </p:cNvPr>
          <p:cNvSpPr/>
          <p:nvPr/>
        </p:nvSpPr>
        <p:spPr>
          <a:xfrm>
            <a:off x="2826779" y="4019884"/>
            <a:ext cx="12192000" cy="501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>
                <a:latin typeface="Montserrat" pitchFamily="2" charset="0"/>
              </a:rPr>
              <a:t>Call for Good Practices and Green Skills and Qualifications Survey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A5B564-A2BC-4678-9AB8-005FA5D30B42}"/>
              </a:ext>
            </a:extLst>
          </p:cNvPr>
          <p:cNvSpPr/>
          <p:nvPr/>
        </p:nvSpPr>
        <p:spPr>
          <a:xfrm>
            <a:off x="2854064" y="4613711"/>
            <a:ext cx="4004622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latin typeface="Montserrat" pitchFamily="2" charset="0"/>
              </a:rPr>
              <a:t>Questions And Answers</a:t>
            </a:r>
          </a:p>
          <a:p>
            <a:pPr lvl="0"/>
            <a:r>
              <a:rPr lang="en-US" dirty="0">
                <a:latin typeface="Footlight MT Light" panose="0204060206030A020304" pitchFamily="18" charset="0"/>
              </a:rPr>
              <a:t> </a:t>
            </a:r>
            <a:endParaRPr lang="en-US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1589158-0B10-4C51-AA7A-B20071EA5E3D}"/>
              </a:ext>
            </a:extLst>
          </p:cNvPr>
          <p:cNvSpPr/>
          <p:nvPr/>
        </p:nvSpPr>
        <p:spPr>
          <a:xfrm>
            <a:off x="2083988" y="2133838"/>
            <a:ext cx="606056" cy="113407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08B4455-C6BA-4AB0-B987-BACAA7412606}"/>
              </a:ext>
            </a:extLst>
          </p:cNvPr>
          <p:cNvSpPr/>
          <p:nvPr/>
        </p:nvSpPr>
        <p:spPr>
          <a:xfrm>
            <a:off x="2083988" y="2785150"/>
            <a:ext cx="606056" cy="113407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7D8C03DA-6699-42F4-8C63-B259139B1EA0}"/>
              </a:ext>
            </a:extLst>
          </p:cNvPr>
          <p:cNvSpPr/>
          <p:nvPr/>
        </p:nvSpPr>
        <p:spPr>
          <a:xfrm>
            <a:off x="2113451" y="4826403"/>
            <a:ext cx="606056" cy="113407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21978A-B4FF-422B-900B-83A6C6ED518F}"/>
              </a:ext>
            </a:extLst>
          </p:cNvPr>
          <p:cNvSpPr/>
          <p:nvPr/>
        </p:nvSpPr>
        <p:spPr>
          <a:xfrm>
            <a:off x="2839190" y="3159904"/>
            <a:ext cx="81166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Montserrat" pitchFamily="2" charset="0"/>
              </a:rPr>
              <a:t>A Concept for Greening Skills and Qualifications in Africa – Users’ Engagement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7100C6DF-9142-4929-9FF9-AB5548099902}"/>
              </a:ext>
            </a:extLst>
          </p:cNvPr>
          <p:cNvSpPr/>
          <p:nvPr/>
        </p:nvSpPr>
        <p:spPr>
          <a:xfrm>
            <a:off x="2117853" y="3496351"/>
            <a:ext cx="606056" cy="113407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A43843E-B0FA-4B2F-AF4C-E2F9561A0AF1}"/>
              </a:ext>
            </a:extLst>
          </p:cNvPr>
          <p:cNvSpPr/>
          <p:nvPr/>
        </p:nvSpPr>
        <p:spPr>
          <a:xfrm>
            <a:off x="2109384" y="4258356"/>
            <a:ext cx="606056" cy="113407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C70F9D-6E3F-43CF-A277-D71A5022F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26866" r="62466" b="28557"/>
          <a:stretch/>
        </p:blipFill>
        <p:spPr>
          <a:xfrm>
            <a:off x="6880884" y="198034"/>
            <a:ext cx="5357170" cy="5361051"/>
          </a:xfrm>
          <a:prstGeom prst="rect">
            <a:avLst/>
          </a:prstGeom>
        </p:spPr>
      </p:pic>
      <p:pic>
        <p:nvPicPr>
          <p:cNvPr id="4" name="Google Shape;106;p15">
            <a:extLst>
              <a:ext uri="{FF2B5EF4-FFF2-40B4-BE49-F238E27FC236}">
                <a16:creationId xmlns:a16="http://schemas.microsoft.com/office/drawing/2014/main" id="{B543BC94-9AA4-864F-A29E-73A92C1A77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645" y="637059"/>
            <a:ext cx="2953702" cy="69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2"/>
          <a:stretch/>
        </p:blipFill>
        <p:spPr>
          <a:xfrm>
            <a:off x="0" y="5711482"/>
            <a:ext cx="12192000" cy="1146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80"/>
          <a:stretch/>
        </p:blipFill>
        <p:spPr>
          <a:xfrm>
            <a:off x="8940799" y="5240357"/>
            <a:ext cx="2659743" cy="1617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44" y="4831279"/>
            <a:ext cx="2758124" cy="2758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1" y="5363571"/>
            <a:ext cx="2855029" cy="2017026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4ED9850-388A-C2BD-5F0C-939F21DF48A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smtClean="0">
                <a:solidFill>
                  <a:schemeClr val="bg1"/>
                </a:solidFill>
              </a:rPr>
              <a:t>3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CD439F-735C-4756-ACD1-86625D2E6E12}"/>
              </a:ext>
            </a:extLst>
          </p:cNvPr>
          <p:cNvSpPr/>
          <p:nvPr/>
        </p:nvSpPr>
        <p:spPr>
          <a:xfrm>
            <a:off x="4467980" y="1080763"/>
            <a:ext cx="35654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latin typeface="Montserrat" pitchFamily="2" charset="0"/>
              </a:rPr>
              <a:t>Introduction</a:t>
            </a:r>
            <a:endParaRPr lang="en-US" sz="4000" dirty="0">
              <a:latin typeface="Montserrat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946AE0-1853-47E5-881B-BE54C5759ABA}"/>
              </a:ext>
            </a:extLst>
          </p:cNvPr>
          <p:cNvSpPr/>
          <p:nvPr/>
        </p:nvSpPr>
        <p:spPr>
          <a:xfrm>
            <a:off x="510401" y="1956618"/>
            <a:ext cx="111711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Montserrat" pitchFamily="2" charset="0"/>
              </a:rPr>
              <a:t>The All-Africa Students Union (AASU), the leading representative organization of African students is undertaking the ACQF-II Pilot Project: </a:t>
            </a:r>
            <a:r>
              <a:rPr lang="en-GB" b="1" dirty="0">
                <a:latin typeface="Montserrat" pitchFamily="2" charset="0"/>
              </a:rPr>
              <a:t>"Greening Skills and Qualifications in Africa – Users’ Engagement.“ </a:t>
            </a:r>
            <a:r>
              <a:rPr lang="en-GB" dirty="0">
                <a:latin typeface="Montserrat" pitchFamily="2" charset="0"/>
              </a:rPr>
              <a:t>This initiative seeks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7CBB03-16FC-47E4-99BE-08669A5CB94C}"/>
              </a:ext>
            </a:extLst>
          </p:cNvPr>
          <p:cNvSpPr/>
          <p:nvPr/>
        </p:nvSpPr>
        <p:spPr>
          <a:xfrm>
            <a:off x="753760" y="2749667"/>
            <a:ext cx="10816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Montserrat" pitchFamily="2" charset="0"/>
              </a:rPr>
              <a:t>To actively involve stakeholders in the contextualisation and integration of green skills and qualifications into education systems and national qualification frameworks. 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EA352C-3BB1-423B-9517-CBADCD4B5A8A}"/>
              </a:ext>
            </a:extLst>
          </p:cNvPr>
          <p:cNvSpPr/>
          <p:nvPr/>
        </p:nvSpPr>
        <p:spPr>
          <a:xfrm>
            <a:off x="592432" y="2842056"/>
            <a:ext cx="161328" cy="16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EF47E8-F0CE-43B0-A059-A6C21FAE0404}"/>
              </a:ext>
            </a:extLst>
          </p:cNvPr>
          <p:cNvSpPr/>
          <p:nvPr/>
        </p:nvSpPr>
        <p:spPr>
          <a:xfrm>
            <a:off x="757876" y="3357362"/>
            <a:ext cx="10787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Montserrat" pitchFamily="2" charset="0"/>
              </a:rPr>
              <a:t>To align these systems with the requirements of the emerging green economy, emphasizing sustainability, climate action, climate justice, and the incorporation of indigenous knowledge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AED6F3-1DFB-4F54-A9E5-F5A463113E05}"/>
              </a:ext>
            </a:extLst>
          </p:cNvPr>
          <p:cNvSpPr/>
          <p:nvPr/>
        </p:nvSpPr>
        <p:spPr>
          <a:xfrm>
            <a:off x="596548" y="3439297"/>
            <a:ext cx="161328" cy="16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BD6B90-30AC-4F4A-9954-082D540A59B2}"/>
              </a:ext>
            </a:extLst>
          </p:cNvPr>
          <p:cNvSpPr txBox="1"/>
          <p:nvPr/>
        </p:nvSpPr>
        <p:spPr>
          <a:xfrm>
            <a:off x="703645" y="4324865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062699-AAE7-4C50-A6CA-C5EEAFE29790}"/>
              </a:ext>
            </a:extLst>
          </p:cNvPr>
          <p:cNvSpPr/>
          <p:nvPr/>
        </p:nvSpPr>
        <p:spPr>
          <a:xfrm>
            <a:off x="547471" y="4220859"/>
            <a:ext cx="11352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ontserrat" pitchFamily="2" charset="0"/>
              </a:rPr>
              <a:t>This project is rooted in strategic frameworks, including the </a:t>
            </a:r>
            <a:r>
              <a:rPr lang="en-US" b="1" dirty="0">
                <a:latin typeface="Montserrat" pitchFamily="2" charset="0"/>
              </a:rPr>
              <a:t>SDGs, Agenda 2063</a:t>
            </a:r>
            <a:r>
              <a:rPr lang="en-US" dirty="0">
                <a:latin typeface="Montserrat" pitchFamily="2" charset="0"/>
              </a:rPr>
              <a:t>, and the </a:t>
            </a:r>
            <a:r>
              <a:rPr lang="en-US" b="1" dirty="0">
                <a:latin typeface="Montserrat" pitchFamily="2" charset="0"/>
              </a:rPr>
              <a:t>Continental Education Strategy for Africa (CESA 2.0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89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E838CC-7978-40AA-A431-0CFC9F949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26866" r="62466" b="28557"/>
          <a:stretch/>
        </p:blipFill>
        <p:spPr>
          <a:xfrm>
            <a:off x="6880884" y="198034"/>
            <a:ext cx="5357170" cy="53610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9" b="6666"/>
          <a:stretch/>
        </p:blipFill>
        <p:spPr>
          <a:xfrm>
            <a:off x="0" y="5486393"/>
            <a:ext cx="12192000" cy="506438"/>
          </a:xfrm>
          <a:prstGeom prst="rect">
            <a:avLst/>
          </a:prstGeom>
        </p:spPr>
      </p:pic>
      <p:pic>
        <p:nvPicPr>
          <p:cNvPr id="3" name="Google Shape;106;p15">
            <a:extLst>
              <a:ext uri="{FF2B5EF4-FFF2-40B4-BE49-F238E27FC236}">
                <a16:creationId xmlns:a16="http://schemas.microsoft.com/office/drawing/2014/main" id="{B543BC94-9AA4-864F-A29E-73A92C1A775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531" y="327051"/>
            <a:ext cx="2953702" cy="69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80" y="5861981"/>
            <a:ext cx="1734215" cy="756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70" y="5942395"/>
            <a:ext cx="1490865" cy="72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4" y="5215316"/>
            <a:ext cx="3083971" cy="2178768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6F879CF-4C5B-20C9-0C37-182F145DF67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smtClean="0">
                <a:solidFill>
                  <a:schemeClr val="tx1"/>
                </a:solidFill>
              </a:rPr>
              <a:t>4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7D02E9-A3E3-469F-B55B-096DAF089E7E}"/>
              </a:ext>
            </a:extLst>
          </p:cNvPr>
          <p:cNvSpPr/>
          <p:nvPr/>
        </p:nvSpPr>
        <p:spPr>
          <a:xfrm>
            <a:off x="4578597" y="789204"/>
            <a:ext cx="30348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latin typeface="Montserrat" pitchFamily="2" charset="0"/>
              </a:rPr>
              <a:t>Objectives</a:t>
            </a:r>
            <a:endParaRPr lang="en-US" sz="4000" dirty="0">
              <a:latin typeface="Montserrat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902DC7-3921-4DE1-9F85-173C02A97465}"/>
              </a:ext>
            </a:extLst>
          </p:cNvPr>
          <p:cNvSpPr/>
          <p:nvPr/>
        </p:nvSpPr>
        <p:spPr>
          <a:xfrm>
            <a:off x="838196" y="1895180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902E10-30D9-4145-B053-7E55C8DBB5BD}"/>
              </a:ext>
            </a:extLst>
          </p:cNvPr>
          <p:cNvSpPr/>
          <p:nvPr/>
        </p:nvSpPr>
        <p:spPr>
          <a:xfrm>
            <a:off x="838196" y="2451235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DBC818-1BAF-42A8-8CE5-0846A88DB755}"/>
              </a:ext>
            </a:extLst>
          </p:cNvPr>
          <p:cNvSpPr/>
          <p:nvPr/>
        </p:nvSpPr>
        <p:spPr>
          <a:xfrm>
            <a:off x="838196" y="3093789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B9B46F-0DA7-445E-971F-C1BC54B14513}"/>
              </a:ext>
            </a:extLst>
          </p:cNvPr>
          <p:cNvSpPr/>
          <p:nvPr/>
        </p:nvSpPr>
        <p:spPr>
          <a:xfrm>
            <a:off x="854669" y="3691034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F1497C-7DD4-4322-8387-C507AF5E35FF}"/>
              </a:ext>
            </a:extLst>
          </p:cNvPr>
          <p:cNvSpPr/>
          <p:nvPr/>
        </p:nvSpPr>
        <p:spPr>
          <a:xfrm>
            <a:off x="858830" y="4267641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965BBD-16B5-4402-9D93-03D76D500F30}"/>
              </a:ext>
            </a:extLst>
          </p:cNvPr>
          <p:cNvSpPr/>
          <p:nvPr/>
        </p:nvSpPr>
        <p:spPr>
          <a:xfrm>
            <a:off x="838196" y="1797494"/>
            <a:ext cx="9304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228600">
              <a:buSzPts val="1400"/>
              <a:defRPr/>
            </a:pPr>
            <a:r>
              <a:rPr lang="en-GB" dirty="0">
                <a:latin typeface="Montserrat" pitchFamily="2" charset="0"/>
                <a:ea typeface="Arial" panose="020B0604020202020204" pitchFamily="34" charset="0"/>
              </a:rPr>
              <a:t>Define Green Skills and Qualifications in Africa by analysing employer demands, education supply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E3F0BB-95A0-44BD-A563-4D351A8BA5C1}"/>
              </a:ext>
            </a:extLst>
          </p:cNvPr>
          <p:cNvSpPr/>
          <p:nvPr/>
        </p:nvSpPr>
        <p:spPr>
          <a:xfrm>
            <a:off x="854669" y="2338259"/>
            <a:ext cx="70948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228600">
              <a:buSzPts val="1400"/>
              <a:defRPr/>
            </a:pPr>
            <a:r>
              <a:rPr lang="en-GB" dirty="0">
                <a:latin typeface="Montserrat" pitchFamily="2" charset="0"/>
                <a:ea typeface="Arial" panose="020B0604020202020204" pitchFamily="34" charset="0"/>
              </a:rPr>
              <a:t>Alignment with climate policies and trade agreements, including </a:t>
            </a:r>
            <a:r>
              <a:rPr lang="en-GB" dirty="0" err="1">
                <a:latin typeface="Montserrat" pitchFamily="2" charset="0"/>
                <a:ea typeface="Arial" panose="020B0604020202020204" pitchFamily="34" charset="0"/>
              </a:rPr>
              <a:t>AfCFTA</a:t>
            </a:r>
            <a:endParaRPr lang="en-US" dirty="0">
              <a:latin typeface="Montserrat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95B89D-C6BB-45BE-A308-F815CECED1A5}"/>
              </a:ext>
            </a:extLst>
          </p:cNvPr>
          <p:cNvSpPr/>
          <p:nvPr/>
        </p:nvSpPr>
        <p:spPr>
          <a:xfrm>
            <a:off x="838196" y="3008468"/>
            <a:ext cx="10902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228600">
              <a:buSzPts val="1400"/>
              <a:defRPr/>
            </a:pPr>
            <a:r>
              <a:rPr lang="en-GB" dirty="0">
                <a:latin typeface="Montserrat" pitchFamily="2" charset="0"/>
                <a:ea typeface="Arial" panose="020B0604020202020204" pitchFamily="34" charset="0"/>
                <a:cs typeface="Arial" panose="020B0604020202020204" pitchFamily="34" charset="0"/>
              </a:rPr>
              <a:t>Develop insights for a stakeholder toolkit to guide curriculum design, certification, and workforce greening strategies.</a:t>
            </a:r>
            <a:endParaRPr lang="en-US" dirty="0">
              <a:latin typeface="Montserrat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B86233-B47F-4218-A859-F55BCFFD54CF}"/>
              </a:ext>
            </a:extLst>
          </p:cNvPr>
          <p:cNvSpPr/>
          <p:nvPr/>
        </p:nvSpPr>
        <p:spPr>
          <a:xfrm>
            <a:off x="860625" y="3587322"/>
            <a:ext cx="8900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228600">
              <a:buSzPts val="1400"/>
              <a:defRPr/>
            </a:pPr>
            <a:r>
              <a:rPr lang="en-GB" dirty="0">
                <a:latin typeface="Montserrat" pitchFamily="2" charset="0"/>
                <a:ea typeface="Arial" panose="020B0604020202020204" pitchFamily="34" charset="0"/>
              </a:rPr>
              <a:t>Identify gaps and best practices for Green Skills development to aid academic institutions and industry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9B1810-9C12-4AF2-8FAE-F5FBF586D6AE}"/>
              </a:ext>
            </a:extLst>
          </p:cNvPr>
          <p:cNvSpPr/>
          <p:nvPr/>
        </p:nvSpPr>
        <p:spPr>
          <a:xfrm>
            <a:off x="854670" y="4195540"/>
            <a:ext cx="10727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228600">
              <a:buSzPts val="1400"/>
              <a:defRPr/>
            </a:pPr>
            <a:r>
              <a:rPr lang="en-GB" dirty="0">
                <a:latin typeface="Montserrat" pitchFamily="2" charset="0"/>
                <a:ea typeface="Arial" panose="020B0604020202020204" pitchFamily="34" charset="0"/>
              </a:rPr>
              <a:t>Propose preliminary recommendations for integrating Green Skills into Qualifications Frameworks, leveraging RPL and micro credentials for flexible upskilling.</a:t>
            </a: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300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CBE9F-AAEE-5EC2-1837-B56EC04F4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7E81A0A-B2A7-43CC-8DB9-61F0014DB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26866" r="62466" b="28557"/>
          <a:stretch/>
        </p:blipFill>
        <p:spPr>
          <a:xfrm>
            <a:off x="6880884" y="198034"/>
            <a:ext cx="5357170" cy="53610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0063AE-B0C0-C880-A09F-DE90CDD11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9" b="6666"/>
          <a:stretch/>
        </p:blipFill>
        <p:spPr>
          <a:xfrm>
            <a:off x="0" y="5486393"/>
            <a:ext cx="12192000" cy="506438"/>
          </a:xfrm>
          <a:prstGeom prst="rect">
            <a:avLst/>
          </a:prstGeom>
        </p:spPr>
      </p:pic>
      <p:pic>
        <p:nvPicPr>
          <p:cNvPr id="3" name="Google Shape;106;p15">
            <a:extLst>
              <a:ext uri="{FF2B5EF4-FFF2-40B4-BE49-F238E27FC236}">
                <a16:creationId xmlns:a16="http://schemas.microsoft.com/office/drawing/2014/main" id="{D8797EB9-DA34-ABC6-D066-98575EF875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645" y="637059"/>
            <a:ext cx="2953702" cy="69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B2BC2-8BAC-D277-255A-377E19DE5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80" y="5861981"/>
            <a:ext cx="1734215" cy="756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AB18D-8C12-074D-0A6A-1E22B92B2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70" y="5942395"/>
            <a:ext cx="1490865" cy="724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CD7F0-8927-60AD-174C-30F92DCDB2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4" y="5215316"/>
            <a:ext cx="3083971" cy="2178768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F6D5C58-81E2-00E8-45A5-14DC9662121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smtClean="0">
                <a:solidFill>
                  <a:schemeClr val="tx1"/>
                </a:solidFill>
              </a:rPr>
              <a:t>5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91C300-8A7D-4044-802F-F53A790C54BF}"/>
              </a:ext>
            </a:extLst>
          </p:cNvPr>
          <p:cNvSpPr/>
          <p:nvPr/>
        </p:nvSpPr>
        <p:spPr>
          <a:xfrm>
            <a:off x="3277538" y="1167355"/>
            <a:ext cx="6557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Montserrat" pitchFamily="2" charset="0"/>
              </a:rPr>
              <a:t>ACQF priority countries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983801-7E10-4C7B-9098-559CAA85070C}"/>
              </a:ext>
            </a:extLst>
          </p:cNvPr>
          <p:cNvSpPr/>
          <p:nvPr/>
        </p:nvSpPr>
        <p:spPr>
          <a:xfrm>
            <a:off x="703645" y="1904608"/>
            <a:ext cx="10480822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kern="100" dirty="0">
                <a:latin typeface="Montserrat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This project will focus on engaging stakeholders and contextualizing green skills and qualifications by targeting the following countries across the continent, which are in alignment with the ACQF priority countries</a:t>
            </a:r>
            <a:endParaRPr lang="en-US" sz="1600" kern="100" dirty="0">
              <a:effectLst/>
              <a:latin typeface="Aptos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1934A0-8AE8-44AA-9BFD-303B415BD092}"/>
              </a:ext>
            </a:extLst>
          </p:cNvPr>
          <p:cNvSpPr/>
          <p:nvPr/>
        </p:nvSpPr>
        <p:spPr>
          <a:xfrm>
            <a:off x="846786" y="2780409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47230-0BAF-450C-82A7-AD46822EE177}"/>
              </a:ext>
            </a:extLst>
          </p:cNvPr>
          <p:cNvSpPr/>
          <p:nvPr/>
        </p:nvSpPr>
        <p:spPr>
          <a:xfrm>
            <a:off x="846785" y="3247789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E379C9-FC4F-46F5-9707-175D9940E908}"/>
              </a:ext>
            </a:extLst>
          </p:cNvPr>
          <p:cNvSpPr/>
          <p:nvPr/>
        </p:nvSpPr>
        <p:spPr>
          <a:xfrm>
            <a:off x="838197" y="3790901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0C5B21-4FDB-4970-B3CA-015ABC8D1C3C}"/>
              </a:ext>
            </a:extLst>
          </p:cNvPr>
          <p:cNvSpPr/>
          <p:nvPr/>
        </p:nvSpPr>
        <p:spPr>
          <a:xfrm>
            <a:off x="3157925" y="2780409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07C493-EEC6-488B-AB22-F52FB4E86470}"/>
              </a:ext>
            </a:extLst>
          </p:cNvPr>
          <p:cNvSpPr/>
          <p:nvPr/>
        </p:nvSpPr>
        <p:spPr>
          <a:xfrm>
            <a:off x="3166653" y="3220818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9DFED4-E0D9-42A2-B928-5BD5EEA3B5B5}"/>
              </a:ext>
            </a:extLst>
          </p:cNvPr>
          <p:cNvSpPr/>
          <p:nvPr/>
        </p:nvSpPr>
        <p:spPr>
          <a:xfrm>
            <a:off x="3170755" y="3745783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F53D4A-C642-45F9-A844-087E8FDFBC68}"/>
              </a:ext>
            </a:extLst>
          </p:cNvPr>
          <p:cNvSpPr/>
          <p:nvPr/>
        </p:nvSpPr>
        <p:spPr>
          <a:xfrm>
            <a:off x="5393386" y="2780409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76EF92-DE72-4322-A530-8AD0748A45CB}"/>
              </a:ext>
            </a:extLst>
          </p:cNvPr>
          <p:cNvSpPr/>
          <p:nvPr/>
        </p:nvSpPr>
        <p:spPr>
          <a:xfrm>
            <a:off x="5393386" y="3241700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6AFD66-7866-4ECF-B8B5-2C654111E69F}"/>
              </a:ext>
            </a:extLst>
          </p:cNvPr>
          <p:cNvSpPr/>
          <p:nvPr/>
        </p:nvSpPr>
        <p:spPr>
          <a:xfrm>
            <a:off x="5404035" y="3760505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B55ED4-4E2F-46B5-AC2A-5CAC42D21347}"/>
              </a:ext>
            </a:extLst>
          </p:cNvPr>
          <p:cNvSpPr/>
          <p:nvPr/>
        </p:nvSpPr>
        <p:spPr>
          <a:xfrm>
            <a:off x="7742763" y="2763475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4DBB93-2CCC-48B5-B6B5-8DF7AF665A1D}"/>
              </a:ext>
            </a:extLst>
          </p:cNvPr>
          <p:cNvSpPr/>
          <p:nvPr/>
        </p:nvSpPr>
        <p:spPr>
          <a:xfrm>
            <a:off x="7742763" y="3258635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3ED701-C0D8-407C-B223-5CDBFC4AD3D9}"/>
              </a:ext>
            </a:extLst>
          </p:cNvPr>
          <p:cNvSpPr/>
          <p:nvPr/>
        </p:nvSpPr>
        <p:spPr>
          <a:xfrm>
            <a:off x="1138478" y="2687005"/>
            <a:ext cx="8242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Montserrat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Angola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CF9D54-3478-40ED-B2CA-04E2C1307DAF}"/>
              </a:ext>
            </a:extLst>
          </p:cNvPr>
          <p:cNvSpPr/>
          <p:nvPr/>
        </p:nvSpPr>
        <p:spPr>
          <a:xfrm>
            <a:off x="1061297" y="3148409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Montserrat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 Botswana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DB3F2B-C492-46B4-B83A-0842FBF6AE79}"/>
              </a:ext>
            </a:extLst>
          </p:cNvPr>
          <p:cNvSpPr/>
          <p:nvPr/>
        </p:nvSpPr>
        <p:spPr>
          <a:xfrm>
            <a:off x="1096608" y="3673795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Montserrat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Cape Verde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B02665-0699-4066-99D9-BC4E0DA867CB}"/>
              </a:ext>
            </a:extLst>
          </p:cNvPr>
          <p:cNvSpPr/>
          <p:nvPr/>
        </p:nvSpPr>
        <p:spPr>
          <a:xfrm>
            <a:off x="3469331" y="2672239"/>
            <a:ext cx="825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Montserrat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 Ghana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CDFE62-A4C3-43EF-90F1-DC24D6A4D983}"/>
              </a:ext>
            </a:extLst>
          </p:cNvPr>
          <p:cNvSpPr/>
          <p:nvPr/>
        </p:nvSpPr>
        <p:spPr>
          <a:xfrm>
            <a:off x="3518408" y="3148409"/>
            <a:ext cx="1276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Montserrat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The Gambia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133D0F-7282-413E-AD64-B4340F25FD0E}"/>
              </a:ext>
            </a:extLst>
          </p:cNvPr>
          <p:cNvSpPr/>
          <p:nvPr/>
        </p:nvSpPr>
        <p:spPr>
          <a:xfrm>
            <a:off x="3527305" y="3662116"/>
            <a:ext cx="635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Montserrat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Togo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FF3BF3-6D61-48A7-910C-C993476B6546}"/>
              </a:ext>
            </a:extLst>
          </p:cNvPr>
          <p:cNvSpPr/>
          <p:nvPr/>
        </p:nvSpPr>
        <p:spPr>
          <a:xfrm>
            <a:off x="5752983" y="2719996"/>
            <a:ext cx="11095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Montserrat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DR Congo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11A413-4075-4C12-948A-7FEEC2D91AC6}"/>
              </a:ext>
            </a:extLst>
          </p:cNvPr>
          <p:cNvSpPr/>
          <p:nvPr/>
        </p:nvSpPr>
        <p:spPr>
          <a:xfrm>
            <a:off x="5789355" y="3127527"/>
            <a:ext cx="1138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Montserrat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Cameroon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BE91BA-1F43-41BF-9485-335CB1E77C16}"/>
              </a:ext>
            </a:extLst>
          </p:cNvPr>
          <p:cNvSpPr/>
          <p:nvPr/>
        </p:nvSpPr>
        <p:spPr>
          <a:xfrm>
            <a:off x="5757327" y="3659205"/>
            <a:ext cx="1321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100" dirty="0">
                <a:latin typeface="Montserrat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Sierra Leone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F8273D-590D-4E06-B65F-159CCD6E2F99}"/>
              </a:ext>
            </a:extLst>
          </p:cNvPr>
          <p:cNvSpPr/>
          <p:nvPr/>
        </p:nvSpPr>
        <p:spPr>
          <a:xfrm>
            <a:off x="8112163" y="2673598"/>
            <a:ext cx="912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Montserrat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Senegal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C24EC21-2C30-457D-B19C-A1FD0A9C7BB5}"/>
              </a:ext>
            </a:extLst>
          </p:cNvPr>
          <p:cNvSpPr/>
          <p:nvPr/>
        </p:nvSpPr>
        <p:spPr>
          <a:xfrm>
            <a:off x="8056633" y="3156358"/>
            <a:ext cx="1423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Montserrat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 Mozambique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216CCAA-70B6-49E3-876A-BE0E71DB07D7}"/>
              </a:ext>
            </a:extLst>
          </p:cNvPr>
          <p:cNvSpPr/>
          <p:nvPr/>
        </p:nvSpPr>
        <p:spPr>
          <a:xfrm>
            <a:off x="8103574" y="3609127"/>
            <a:ext cx="9060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Montserrat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Uganda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536DBB9-E26C-4FF8-8CDE-864AB5D6C990}"/>
              </a:ext>
            </a:extLst>
          </p:cNvPr>
          <p:cNvSpPr/>
          <p:nvPr/>
        </p:nvSpPr>
        <p:spPr>
          <a:xfrm>
            <a:off x="7751110" y="3700882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4A75203-E84F-4EC2-8507-91A3F310ABF3}"/>
              </a:ext>
            </a:extLst>
          </p:cNvPr>
          <p:cNvSpPr/>
          <p:nvPr/>
        </p:nvSpPr>
        <p:spPr>
          <a:xfrm>
            <a:off x="9563219" y="2759093"/>
            <a:ext cx="186267" cy="1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9ECA0E-77CC-4FF1-81C9-7C914499F6DC}"/>
              </a:ext>
            </a:extLst>
          </p:cNvPr>
          <p:cNvSpPr/>
          <p:nvPr/>
        </p:nvSpPr>
        <p:spPr>
          <a:xfrm>
            <a:off x="9810679" y="2647642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Montserrat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Zimbabwe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4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CBE9F-AAEE-5EC2-1837-B56EC04F4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5BF525E-FB70-47CA-A755-CF2A191E7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26866" r="62466" b="28557"/>
          <a:stretch/>
        </p:blipFill>
        <p:spPr>
          <a:xfrm>
            <a:off x="6914458" y="365391"/>
            <a:ext cx="5357170" cy="53610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0063AE-B0C0-C880-A09F-DE90CDD115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9" b="6666"/>
          <a:stretch/>
        </p:blipFill>
        <p:spPr>
          <a:xfrm>
            <a:off x="0" y="5486393"/>
            <a:ext cx="12192000" cy="506438"/>
          </a:xfrm>
          <a:prstGeom prst="rect">
            <a:avLst/>
          </a:prstGeom>
        </p:spPr>
      </p:pic>
      <p:pic>
        <p:nvPicPr>
          <p:cNvPr id="3" name="Google Shape;106;p15">
            <a:extLst>
              <a:ext uri="{FF2B5EF4-FFF2-40B4-BE49-F238E27FC236}">
                <a16:creationId xmlns:a16="http://schemas.microsoft.com/office/drawing/2014/main" id="{D8797EB9-DA34-ABC6-D066-98575EF875E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645" y="637059"/>
            <a:ext cx="2953702" cy="69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B2BC2-8BAC-D277-255A-377E19DE5D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80" y="5861981"/>
            <a:ext cx="1734215" cy="756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AB18D-8C12-074D-0A6A-1E22B92B2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70" y="5942395"/>
            <a:ext cx="1490865" cy="724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CD7F0-8927-60AD-174C-30F92DCDB2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4" y="5215316"/>
            <a:ext cx="3083971" cy="217876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AD80AF4-C8CB-4DAB-AFC0-55DC0EA9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039" y="1571510"/>
            <a:ext cx="9033933" cy="615553"/>
          </a:xfrm>
        </p:spPr>
        <p:txBody>
          <a:bodyPr/>
          <a:lstStyle/>
          <a:p>
            <a:pPr algn="ctr"/>
            <a:r>
              <a:rPr lang="en-US" sz="2000" b="1" dirty="0">
                <a:latin typeface="Montserrat" pitchFamily="2" charset="0"/>
              </a:rPr>
              <a:t>Call for Good Practices: Greening Skills and Qualifications in Africa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F6D5C58-81E2-00E8-45A5-14DC966212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smtClean="0">
                <a:solidFill>
                  <a:schemeClr val="tx1"/>
                </a:solidFill>
              </a:rPr>
              <a:t>6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4BD5FE-4A94-4A75-9D90-CE2DEBF38A48}"/>
              </a:ext>
            </a:extLst>
          </p:cNvPr>
          <p:cNvSpPr/>
          <p:nvPr/>
        </p:nvSpPr>
        <p:spPr>
          <a:xfrm>
            <a:off x="1377506" y="2117319"/>
            <a:ext cx="94369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Montserrat" pitchFamily="2" charset="0"/>
              </a:rPr>
              <a:t>We are seeking models integrating sustainability into education, training, and workforce development, focusing on innovative practices in skills recognition (RPL), micro-credentials, institutional partnerships, and policies. </a:t>
            </a:r>
          </a:p>
          <a:p>
            <a:pPr algn="just"/>
            <a:endParaRPr lang="en-US" dirty="0">
              <a:latin typeface="Montserrat" pitchFamily="2" charset="0"/>
            </a:endParaRP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9D235CFF-B5CD-4372-83FE-554FB99012E9}"/>
              </a:ext>
            </a:extLst>
          </p:cNvPr>
          <p:cNvSpPr txBox="1">
            <a:spLocks/>
          </p:cNvSpPr>
          <p:nvPr/>
        </p:nvSpPr>
        <p:spPr>
          <a:xfrm>
            <a:off x="2490020" y="3251777"/>
            <a:ext cx="721195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latin typeface="Montserrat" pitchFamily="2" charset="0"/>
              </a:rPr>
              <a:t>Why Submit Your Practice?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18F4C5AF-B717-4B92-B687-741170C7D969}"/>
              </a:ext>
            </a:extLst>
          </p:cNvPr>
          <p:cNvSpPr/>
          <p:nvPr/>
        </p:nvSpPr>
        <p:spPr>
          <a:xfrm>
            <a:off x="1501543" y="3652212"/>
            <a:ext cx="182880" cy="194492"/>
          </a:xfrm>
          <a:prstGeom prst="star5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4D86E11C-084D-461D-8821-2DB4C10FA707}"/>
              </a:ext>
            </a:extLst>
          </p:cNvPr>
          <p:cNvSpPr/>
          <p:nvPr/>
        </p:nvSpPr>
        <p:spPr>
          <a:xfrm>
            <a:off x="1490277" y="5011249"/>
            <a:ext cx="182880" cy="194492"/>
          </a:xfrm>
          <a:prstGeom prst="star5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606EB07E-90F3-4E11-8ECB-D21D4530E9B1}"/>
              </a:ext>
            </a:extLst>
          </p:cNvPr>
          <p:cNvSpPr/>
          <p:nvPr/>
        </p:nvSpPr>
        <p:spPr>
          <a:xfrm>
            <a:off x="1491918" y="4542000"/>
            <a:ext cx="182880" cy="194492"/>
          </a:xfrm>
          <a:prstGeom prst="star5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94058B-2FB8-4D13-87E0-8590BBAA0930}"/>
              </a:ext>
            </a:extLst>
          </p:cNvPr>
          <p:cNvSpPr/>
          <p:nvPr/>
        </p:nvSpPr>
        <p:spPr>
          <a:xfrm>
            <a:off x="1684422" y="3609319"/>
            <a:ext cx="9522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Montserrat" pitchFamily="2" charset="0"/>
              </a:rPr>
              <a:t>Successfully share initiatives on how to incorporate green competencies into education and training systems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02AFC0-6070-4FC1-BA01-B9A97F60BC59}"/>
              </a:ext>
            </a:extLst>
          </p:cNvPr>
          <p:cNvSpPr/>
          <p:nvPr/>
        </p:nvSpPr>
        <p:spPr>
          <a:xfrm>
            <a:off x="1694048" y="4498018"/>
            <a:ext cx="9907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ontserrat" pitchFamily="2" charset="0"/>
              </a:rPr>
              <a:t>Share insights on how to advance equitable workforce development through innovative recognition methods (RPL/micro-credentials) 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ACE874-A5C6-441C-A4BD-F59271CFE38D}"/>
              </a:ext>
            </a:extLst>
          </p:cNvPr>
          <p:cNvSpPr/>
          <p:nvPr/>
        </p:nvSpPr>
        <p:spPr>
          <a:xfrm>
            <a:off x="1673157" y="477096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>
                <a:latin typeface="Montserrat" pitchFamily="2" charset="0"/>
              </a:rPr>
              <a:t>Offer scalable models for policy and institutional adoption</a:t>
            </a: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A68348D7-9413-4F89-95F3-780687F38197}"/>
              </a:ext>
            </a:extLst>
          </p:cNvPr>
          <p:cNvSpPr/>
          <p:nvPr/>
        </p:nvSpPr>
        <p:spPr>
          <a:xfrm>
            <a:off x="1490277" y="4132539"/>
            <a:ext cx="182880" cy="194492"/>
          </a:xfrm>
          <a:prstGeom prst="star5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E448DC-19A0-4D26-9CC8-B4AD2622D686}"/>
              </a:ext>
            </a:extLst>
          </p:cNvPr>
          <p:cNvSpPr/>
          <p:nvPr/>
        </p:nvSpPr>
        <p:spPr>
          <a:xfrm>
            <a:off x="1674798" y="4091186"/>
            <a:ext cx="82905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Montserrat" pitchFamily="2" charset="0"/>
              </a:rPr>
              <a:t>Demonstrate alignment with continental qualifications frameworks and climate objectives</a:t>
            </a:r>
          </a:p>
        </p:txBody>
      </p:sp>
    </p:spTree>
    <p:extLst>
      <p:ext uri="{BB962C8B-B14F-4D97-AF65-F5344CB8AC3E}">
        <p14:creationId xmlns:p14="http://schemas.microsoft.com/office/powerpoint/2010/main" val="3844859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CBE9F-AAEE-5EC2-1837-B56EC04F4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3A8ECBB1-D8A0-42F0-A5A5-BBBEF50D4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26866" r="62466" b="28557"/>
          <a:stretch/>
        </p:blipFill>
        <p:spPr>
          <a:xfrm>
            <a:off x="6999422" y="198034"/>
            <a:ext cx="5357170" cy="53610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0063AE-B0C0-C880-A09F-DE90CDD11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9" b="6666"/>
          <a:stretch/>
        </p:blipFill>
        <p:spPr>
          <a:xfrm>
            <a:off x="0" y="5486393"/>
            <a:ext cx="12192000" cy="506438"/>
          </a:xfrm>
          <a:prstGeom prst="rect">
            <a:avLst/>
          </a:prstGeom>
        </p:spPr>
      </p:pic>
      <p:pic>
        <p:nvPicPr>
          <p:cNvPr id="3" name="Google Shape;106;p15">
            <a:extLst>
              <a:ext uri="{FF2B5EF4-FFF2-40B4-BE49-F238E27FC236}">
                <a16:creationId xmlns:a16="http://schemas.microsoft.com/office/drawing/2014/main" id="{D8797EB9-DA34-ABC6-D066-98575EF875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645" y="637059"/>
            <a:ext cx="2953702" cy="69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B2BC2-8BAC-D277-255A-377E19DE5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80" y="5861981"/>
            <a:ext cx="1734215" cy="756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AB18D-8C12-074D-0A6A-1E22B92B2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70" y="5942395"/>
            <a:ext cx="1490865" cy="724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CD7F0-8927-60AD-174C-30F92DCDB2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4" y="5215316"/>
            <a:ext cx="3083971" cy="217876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AD80AF4-C8CB-4DAB-AFC0-55DC0EA9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138" y="1894021"/>
            <a:ext cx="3252788" cy="307777"/>
          </a:xfrm>
        </p:spPr>
        <p:txBody>
          <a:bodyPr/>
          <a:lstStyle/>
          <a:p>
            <a:r>
              <a:rPr lang="en-US" sz="2000" b="1" dirty="0">
                <a:latin typeface="Montserrat" pitchFamily="2" charset="0"/>
              </a:rPr>
              <a:t>FOCUS AREAS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F6D5C58-81E2-00E8-45A5-14DC966212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smtClean="0">
                <a:solidFill>
                  <a:schemeClr val="tx1"/>
                </a:solidFill>
              </a:rPr>
              <a:t>7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4BD5FE-4A94-4A75-9D90-CE2DEBF38A48}"/>
              </a:ext>
            </a:extLst>
          </p:cNvPr>
          <p:cNvSpPr/>
          <p:nvPr/>
        </p:nvSpPr>
        <p:spPr>
          <a:xfrm>
            <a:off x="1377506" y="2416167"/>
            <a:ext cx="9436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Policy Innovations – National/regional strategies for green skills</a:t>
            </a:r>
            <a:endParaRPr lang="en-US" dirty="0">
              <a:latin typeface="Montserrat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2D3E77-AAFB-4A08-BB39-2AAE09B95ED9}"/>
              </a:ext>
            </a:extLst>
          </p:cNvPr>
          <p:cNvSpPr/>
          <p:nvPr/>
        </p:nvSpPr>
        <p:spPr>
          <a:xfrm>
            <a:off x="1377506" y="324559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climate resilience innovations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CEF37C-5DE7-47CA-86DC-7723E46FC899}"/>
              </a:ext>
            </a:extLst>
          </p:cNvPr>
          <p:cNvSpPr/>
          <p:nvPr/>
        </p:nvSpPr>
        <p:spPr>
          <a:xfrm>
            <a:off x="1377506" y="2808932"/>
            <a:ext cx="50468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initiatives must be Africa-based with proven results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74A5AF-A894-43CB-9CF0-6FEF2F41BEDF}"/>
              </a:ext>
            </a:extLst>
          </p:cNvPr>
          <p:cNvSpPr/>
          <p:nvPr/>
        </p:nvSpPr>
        <p:spPr>
          <a:xfrm>
            <a:off x="1377506" y="3593308"/>
            <a:ext cx="3368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Employer-led green job certifications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3E0B08-F521-46FD-AD59-0BA787316151}"/>
              </a:ext>
            </a:extLst>
          </p:cNvPr>
          <p:cNvSpPr/>
          <p:nvPr/>
        </p:nvSpPr>
        <p:spPr>
          <a:xfrm>
            <a:off x="1377506" y="3997919"/>
            <a:ext cx="48317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Sustainability-focused curricula &amp; teacher development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A7DFE5C-B3AA-43FD-9C1F-90E15365E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2829" y="224589"/>
            <a:ext cx="451485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87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CBE9F-AAEE-5EC2-1837-B56EC04F4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CDE5DE5-E4FA-442D-A494-B394D7A23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26866" r="62466" b="28557"/>
          <a:stretch/>
        </p:blipFill>
        <p:spPr>
          <a:xfrm>
            <a:off x="6880884" y="198034"/>
            <a:ext cx="5357170" cy="53610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0063AE-B0C0-C880-A09F-DE90CDD11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9" b="6666"/>
          <a:stretch/>
        </p:blipFill>
        <p:spPr>
          <a:xfrm>
            <a:off x="0" y="5486393"/>
            <a:ext cx="12192000" cy="506438"/>
          </a:xfrm>
          <a:prstGeom prst="rect">
            <a:avLst/>
          </a:prstGeom>
        </p:spPr>
      </p:pic>
      <p:pic>
        <p:nvPicPr>
          <p:cNvPr id="3" name="Google Shape;106;p15">
            <a:extLst>
              <a:ext uri="{FF2B5EF4-FFF2-40B4-BE49-F238E27FC236}">
                <a16:creationId xmlns:a16="http://schemas.microsoft.com/office/drawing/2014/main" id="{D8797EB9-DA34-ABC6-D066-98575EF875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645" y="637059"/>
            <a:ext cx="2953702" cy="69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B2BC2-8BAC-D277-255A-377E19DE5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80" y="5861981"/>
            <a:ext cx="1734215" cy="756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AB18D-8C12-074D-0A6A-1E22B92B2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70" y="5942395"/>
            <a:ext cx="1490865" cy="724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CD7F0-8927-60AD-174C-30F92DCDB2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4" y="5215316"/>
            <a:ext cx="3083971" cy="217876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AD80AF4-C8CB-4DAB-AFC0-55DC0EA9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9349" y="1344897"/>
            <a:ext cx="3252788" cy="384721"/>
          </a:xfrm>
        </p:spPr>
        <p:txBody>
          <a:bodyPr/>
          <a:lstStyle/>
          <a:p>
            <a:r>
              <a:rPr lang="en-US" sz="2500" b="1" dirty="0">
                <a:latin typeface="Montserrat" pitchFamily="2" charset="0"/>
              </a:rPr>
              <a:t>Who Can Submit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F6D5C58-81E2-00E8-45A5-14DC966212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smtClean="0">
                <a:solidFill>
                  <a:schemeClr val="tx1"/>
                </a:solidFill>
              </a:rPr>
              <a:t>8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4BD5FE-4A94-4A75-9D90-CE2DEBF38A48}"/>
              </a:ext>
            </a:extLst>
          </p:cNvPr>
          <p:cNvSpPr/>
          <p:nvPr/>
        </p:nvSpPr>
        <p:spPr>
          <a:xfrm>
            <a:off x="703645" y="4435279"/>
            <a:ext cx="3264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Students &amp; Youth-led </a:t>
            </a:r>
            <a:r>
              <a:rPr lang="en-US" dirty="0" err="1"/>
              <a:t>Organisation</a:t>
            </a:r>
            <a:endParaRPr lang="en-US" dirty="0">
              <a:latin typeface="Montserrat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2D3E77-AAFB-4A08-BB39-2AAE09B95ED9}"/>
              </a:ext>
            </a:extLst>
          </p:cNvPr>
          <p:cNvSpPr/>
          <p:nvPr/>
        </p:nvSpPr>
        <p:spPr>
          <a:xfrm>
            <a:off x="8058291" y="4434765"/>
            <a:ext cx="37707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TVET centers, NGOs, and private sector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CEF37C-5DE7-47CA-86DC-7723E46FC899}"/>
              </a:ext>
            </a:extLst>
          </p:cNvPr>
          <p:cNvSpPr/>
          <p:nvPr/>
        </p:nvSpPr>
        <p:spPr>
          <a:xfrm>
            <a:off x="4224730" y="4434766"/>
            <a:ext cx="3637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Governments &amp; educational institutions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5955CD-AFA5-4676-B8D2-6D194DA23E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645" y="2238641"/>
            <a:ext cx="2579111" cy="23807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1D0C26-ABA7-4B63-988E-4DD880EC07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0742" y="2159255"/>
            <a:ext cx="1970142" cy="19701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6471EC-DF95-4940-B006-045C42B1F5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8301" y="1882810"/>
            <a:ext cx="2498120" cy="24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61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CBE9F-AAEE-5EC2-1837-B56EC04F4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8DECC3-AE4B-41AF-BA07-D1B83844C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884" y="1208228"/>
            <a:ext cx="4441544" cy="44415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0063AE-B0C0-C880-A09F-DE90CDD11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9" b="6666"/>
          <a:stretch/>
        </p:blipFill>
        <p:spPr>
          <a:xfrm>
            <a:off x="0" y="5486393"/>
            <a:ext cx="12192000" cy="506438"/>
          </a:xfrm>
          <a:prstGeom prst="rect">
            <a:avLst/>
          </a:prstGeom>
        </p:spPr>
      </p:pic>
      <p:pic>
        <p:nvPicPr>
          <p:cNvPr id="3" name="Google Shape;106;p15">
            <a:extLst>
              <a:ext uri="{FF2B5EF4-FFF2-40B4-BE49-F238E27FC236}">
                <a16:creationId xmlns:a16="http://schemas.microsoft.com/office/drawing/2014/main" id="{D8797EB9-DA34-ABC6-D066-98575EF875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645" y="637059"/>
            <a:ext cx="2953702" cy="69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B2BC2-8BAC-D277-255A-377E19DE5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80" y="5861981"/>
            <a:ext cx="1734215" cy="756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AB18D-8C12-074D-0A6A-1E22B92B2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70" y="5942395"/>
            <a:ext cx="1490865" cy="724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CD7F0-8927-60AD-174C-30F92DCDB2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4" y="5215316"/>
            <a:ext cx="3083971" cy="217876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AD80AF4-C8CB-4DAB-AFC0-55DC0EA9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749" y="1461297"/>
            <a:ext cx="5076518" cy="769441"/>
          </a:xfrm>
        </p:spPr>
        <p:txBody>
          <a:bodyPr/>
          <a:lstStyle/>
          <a:p>
            <a:r>
              <a:rPr lang="en-US" sz="2500" b="1" dirty="0">
                <a:latin typeface="Montserrat" pitchFamily="2" charset="0"/>
              </a:rPr>
              <a:t>SUBMISSION REQUIREMENT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F6D5C58-81E2-00E8-45A5-14DC966212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smtClean="0">
                <a:solidFill>
                  <a:schemeClr val="tx1"/>
                </a:solidFill>
              </a:rPr>
              <a:t>9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2D3E77-AAFB-4A08-BB39-2AAE09B95ED9}"/>
              </a:ext>
            </a:extLst>
          </p:cNvPr>
          <p:cNvSpPr/>
          <p:nvPr/>
        </p:nvSpPr>
        <p:spPr>
          <a:xfrm>
            <a:off x="804453" y="2662565"/>
            <a:ext cx="5020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Supporting Evidence: Reports, policies and testimonials,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CEF37C-5DE7-47CA-86DC-7723E46FC899}"/>
              </a:ext>
            </a:extLst>
          </p:cNvPr>
          <p:cNvSpPr/>
          <p:nvPr/>
        </p:nvSpPr>
        <p:spPr>
          <a:xfrm>
            <a:off x="804453" y="3147748"/>
            <a:ext cx="6226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Relevance: Clear connection to green skills, qualifications frameworks, or just transition strategies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51E081-4390-4B74-B894-288F8F971625}"/>
              </a:ext>
            </a:extLst>
          </p:cNvPr>
          <p:cNvSpPr/>
          <p:nvPr/>
        </p:nvSpPr>
        <p:spPr>
          <a:xfrm>
            <a:off x="770526" y="2287222"/>
            <a:ext cx="62398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Case Study (500–800 words): Context, objectives, result and scalability</a:t>
            </a:r>
          </a:p>
        </p:txBody>
      </p:sp>
    </p:spTree>
    <p:extLst>
      <p:ext uri="{BB962C8B-B14F-4D97-AF65-F5344CB8AC3E}">
        <p14:creationId xmlns:p14="http://schemas.microsoft.com/office/powerpoint/2010/main" val="3909052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2203B17F16D040A1E444A021DFF119" ma:contentTypeVersion="13" ma:contentTypeDescription="Create a new document." ma:contentTypeScope="" ma:versionID="a4477b7aaefebf49d9f3fa8c19f258ff">
  <xsd:schema xmlns:xsd="http://www.w3.org/2001/XMLSchema" xmlns:xs="http://www.w3.org/2001/XMLSchema" xmlns:p="http://schemas.microsoft.com/office/2006/metadata/properties" xmlns:ns2="05ef24fd-2dda-45b0-83fd-a9e6f5cd7406" xmlns:ns3="9cf1f23c-94c0-4dcc-a7fa-999e323c9245" targetNamespace="http://schemas.microsoft.com/office/2006/metadata/properties" ma:root="true" ma:fieldsID="b45f155593f15e42cc3a772c45272010" ns2:_="" ns3:_="">
    <xsd:import namespace="05ef24fd-2dda-45b0-83fd-a9e6f5cd7406"/>
    <xsd:import namespace="9cf1f23c-94c0-4dcc-a7fa-999e323c92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f24fd-2dda-45b0-83fd-a9e6f5cd74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1f23c-94c0-4dcc-a7fa-999e323c924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c3438c5-9aa0-4ee5-85a2-9e811049bc4c}" ma:internalName="TaxCatchAll" ma:showField="CatchAllData" ma:web="9cf1f23c-94c0-4dcc-a7fa-999e323c92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f24fd-2dda-45b0-83fd-a9e6f5cd7406">
      <Terms xmlns="http://schemas.microsoft.com/office/infopath/2007/PartnerControls"/>
    </lcf76f155ced4ddcb4097134ff3c332f>
    <TaxCatchAll xmlns="9cf1f23c-94c0-4dcc-a7fa-999e323c9245" xsi:nil="true"/>
  </documentManagement>
</p:properties>
</file>

<file path=customXml/itemProps1.xml><?xml version="1.0" encoding="utf-8"?>
<ds:datastoreItem xmlns:ds="http://schemas.openxmlformats.org/officeDocument/2006/customXml" ds:itemID="{81314D7E-3EF7-4C11-952E-EE8DE7C23967}"/>
</file>

<file path=customXml/itemProps2.xml><?xml version="1.0" encoding="utf-8"?>
<ds:datastoreItem xmlns:ds="http://schemas.openxmlformats.org/officeDocument/2006/customXml" ds:itemID="{15DE8C5D-040D-401B-9413-2A9557F70FBC}"/>
</file>

<file path=customXml/itemProps3.xml><?xml version="1.0" encoding="utf-8"?>
<ds:datastoreItem xmlns:ds="http://schemas.openxmlformats.org/officeDocument/2006/customXml" ds:itemID="{6ABE205D-8D27-4C40-8198-31E1E2B1FE6A}"/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547</Words>
  <Application>Microsoft Office PowerPoint</Application>
  <PresentationFormat>Widescreen</PresentationFormat>
  <Paragraphs>78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Montserrat</vt:lpstr>
      <vt:lpstr>Arial</vt:lpstr>
      <vt:lpstr>Calibri</vt:lpstr>
      <vt:lpstr>Aptos</vt:lpstr>
      <vt:lpstr>Footlight MT Light</vt:lpstr>
      <vt:lpstr>Wingdings</vt:lpstr>
      <vt:lpstr>Office Theme</vt:lpstr>
      <vt:lpstr>PowerPoint Presentation</vt:lpstr>
      <vt:lpstr>Outline</vt:lpstr>
      <vt:lpstr>PowerPoint Presentation</vt:lpstr>
      <vt:lpstr>PowerPoint Presentation</vt:lpstr>
      <vt:lpstr>PowerPoint Presentation</vt:lpstr>
      <vt:lpstr>Call for Good Practices: Greening Skills and Qualifications in Africa</vt:lpstr>
      <vt:lpstr>FOCUS AREAS</vt:lpstr>
      <vt:lpstr>Who Can Submit</vt:lpstr>
      <vt:lpstr>SUBMISSION REQUIREMENT</vt:lpstr>
      <vt:lpstr>SUBMISSION DEADLINE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Sasu Adonteng</dc:creator>
  <cp:lastModifiedBy>Samuel A</cp:lastModifiedBy>
  <cp:revision>69</cp:revision>
  <dcterms:modified xsi:type="dcterms:W3CDTF">2025-06-07T08:19:18Z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0x0101009B2203B17F16D040A1E444A021DFF119</vt:lpwstr>
  </property>
</Properties>
</file>