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7" r:id="rId2"/>
    <p:sldId id="258" r:id="rId3"/>
    <p:sldId id="319" r:id="rId4"/>
    <p:sldId id="320" r:id="rId5"/>
    <p:sldId id="303" r:id="rId6"/>
    <p:sldId id="318" r:id="rId7"/>
    <p:sldId id="280" r:id="rId8"/>
    <p:sldId id="322" r:id="rId9"/>
    <p:sldId id="323" r:id="rId10"/>
    <p:sldId id="326" r:id="rId11"/>
    <p:sldId id="327" r:id="rId12"/>
    <p:sldId id="315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16" autoAdjust="0"/>
  </p:normalViewPr>
  <p:slideViewPr>
    <p:cSldViewPr>
      <p:cViewPr varScale="1">
        <p:scale>
          <a:sx n="50" d="100"/>
          <a:sy n="50" d="100"/>
        </p:scale>
        <p:origin x="1188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972D-F9E8-4ADC-B722-D50301FF16B5}" type="datetimeFigureOut">
              <a:rPr lang="en-KE" smtClean="0"/>
              <a:t>06/05/2025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6F65D-1DB8-46A2-A716-67618727340E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4206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5A63F-0AC8-4573-A6F5-00C8BDABE568}" type="slidenum">
              <a:rPr lang="en-KE" smtClean="0"/>
              <a:t>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1299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5A63F-0AC8-4573-A6F5-00C8BDABE568}" type="slidenum">
              <a:rPr lang="en-KE" smtClean="0"/>
              <a:t>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7451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F65D-1DB8-46A2-A716-67618727340E}" type="slidenum">
              <a:rPr lang="en-KE" smtClean="0"/>
              <a:t>11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4719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A6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328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6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328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72275"/>
            <a:ext cx="12192000" cy="85725"/>
          </a:xfrm>
          <a:custGeom>
            <a:avLst/>
            <a:gdLst/>
            <a:ahLst/>
            <a:cxnLst/>
            <a:rect l="l" t="t" r="r" b="b"/>
            <a:pathLst>
              <a:path w="12192000" h="85725">
                <a:moveTo>
                  <a:pt x="12192000" y="0"/>
                </a:moveTo>
                <a:lnTo>
                  <a:pt x="0" y="0"/>
                </a:lnTo>
                <a:lnTo>
                  <a:pt x="0" y="85725"/>
                </a:lnTo>
                <a:lnTo>
                  <a:pt x="12192000" y="85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6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96151" y="1776412"/>
            <a:ext cx="5038725" cy="458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6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72275"/>
            <a:ext cx="12192000" cy="85725"/>
          </a:xfrm>
          <a:custGeom>
            <a:avLst/>
            <a:gdLst/>
            <a:ahLst/>
            <a:cxnLst/>
            <a:rect l="l" t="t" r="r" b="b"/>
            <a:pathLst>
              <a:path w="12192000" h="85725">
                <a:moveTo>
                  <a:pt x="12192000" y="0"/>
                </a:moveTo>
                <a:lnTo>
                  <a:pt x="0" y="0"/>
                </a:lnTo>
                <a:lnTo>
                  <a:pt x="0" y="85725"/>
                </a:lnTo>
                <a:lnTo>
                  <a:pt x="12192000" y="85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1950" y="6496050"/>
            <a:ext cx="3519804" cy="0"/>
          </a:xfrm>
          <a:custGeom>
            <a:avLst/>
            <a:gdLst/>
            <a:ahLst/>
            <a:cxnLst/>
            <a:rect l="l" t="t" r="r" b="b"/>
            <a:pathLst>
              <a:path w="3519804">
                <a:moveTo>
                  <a:pt x="0" y="0"/>
                </a:moveTo>
                <a:lnTo>
                  <a:pt x="3519804" y="0"/>
                </a:lnTo>
              </a:path>
            </a:pathLst>
          </a:custGeom>
          <a:ln w="19050">
            <a:solidFill>
              <a:srgbClr val="2328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39583" y="290169"/>
            <a:ext cx="180975" cy="169545"/>
          </a:xfrm>
          <a:custGeom>
            <a:avLst/>
            <a:gdLst/>
            <a:ahLst/>
            <a:cxnLst/>
            <a:rect l="l" t="t" r="r" b="b"/>
            <a:pathLst>
              <a:path w="180975" h="169545">
                <a:moveTo>
                  <a:pt x="180644" y="0"/>
                </a:moveTo>
                <a:lnTo>
                  <a:pt x="0" y="0"/>
                </a:lnTo>
                <a:lnTo>
                  <a:pt x="0" y="55892"/>
                </a:lnTo>
                <a:lnTo>
                  <a:pt x="0" y="168935"/>
                </a:lnTo>
                <a:lnTo>
                  <a:pt x="69430" y="168935"/>
                </a:lnTo>
                <a:lnTo>
                  <a:pt x="69430" y="55892"/>
                </a:lnTo>
                <a:lnTo>
                  <a:pt x="180644" y="55892"/>
                </a:lnTo>
                <a:lnTo>
                  <a:pt x="180644" y="0"/>
                </a:lnTo>
                <a:close/>
              </a:path>
            </a:pathLst>
          </a:custGeom>
          <a:solidFill>
            <a:srgbClr val="242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2900" y="181686"/>
            <a:ext cx="834840" cy="3605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239583" y="184746"/>
            <a:ext cx="188595" cy="106045"/>
          </a:xfrm>
          <a:custGeom>
            <a:avLst/>
            <a:gdLst/>
            <a:ahLst/>
            <a:cxnLst/>
            <a:rect l="l" t="t" r="r" b="b"/>
            <a:pathLst>
              <a:path w="188594" h="106045">
                <a:moveTo>
                  <a:pt x="188315" y="0"/>
                </a:moveTo>
                <a:lnTo>
                  <a:pt x="0" y="0"/>
                </a:lnTo>
                <a:lnTo>
                  <a:pt x="0" y="55880"/>
                </a:lnTo>
                <a:lnTo>
                  <a:pt x="0" y="105422"/>
                </a:lnTo>
                <a:lnTo>
                  <a:pt x="69430" y="105422"/>
                </a:lnTo>
                <a:lnTo>
                  <a:pt x="69430" y="55880"/>
                </a:lnTo>
                <a:lnTo>
                  <a:pt x="188315" y="55880"/>
                </a:lnTo>
                <a:lnTo>
                  <a:pt x="188315" y="0"/>
                </a:lnTo>
                <a:close/>
              </a:path>
            </a:pathLst>
          </a:custGeom>
          <a:solidFill>
            <a:srgbClr val="242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353" y="121602"/>
            <a:ext cx="11353292" cy="809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A6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147" y="1333563"/>
            <a:ext cx="6537007" cy="469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328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9102" y="6541461"/>
            <a:ext cx="446405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900" y="181686"/>
            <a:ext cx="1065530" cy="360680"/>
            <a:chOff x="362900" y="181686"/>
            <a:chExt cx="1065530" cy="360680"/>
          </a:xfrm>
        </p:grpSpPr>
        <p:sp>
          <p:nvSpPr>
            <p:cNvPr id="3" name="object 3"/>
            <p:cNvSpPr/>
            <p:nvPr/>
          </p:nvSpPr>
          <p:spPr>
            <a:xfrm>
              <a:off x="1239583" y="290169"/>
              <a:ext cx="180975" cy="169545"/>
            </a:xfrm>
            <a:custGeom>
              <a:avLst/>
              <a:gdLst/>
              <a:ahLst/>
              <a:cxnLst/>
              <a:rect l="l" t="t" r="r" b="b"/>
              <a:pathLst>
                <a:path w="180975" h="169545">
                  <a:moveTo>
                    <a:pt x="180644" y="0"/>
                  </a:moveTo>
                  <a:lnTo>
                    <a:pt x="0" y="0"/>
                  </a:lnTo>
                  <a:lnTo>
                    <a:pt x="0" y="55892"/>
                  </a:lnTo>
                  <a:lnTo>
                    <a:pt x="0" y="168935"/>
                  </a:lnTo>
                  <a:lnTo>
                    <a:pt x="69430" y="168935"/>
                  </a:lnTo>
                  <a:lnTo>
                    <a:pt x="69430" y="55892"/>
                  </a:lnTo>
                  <a:lnTo>
                    <a:pt x="180644" y="55892"/>
                  </a:lnTo>
                  <a:lnTo>
                    <a:pt x="180644" y="0"/>
                  </a:lnTo>
                  <a:close/>
                </a:path>
              </a:pathLst>
            </a:custGeom>
            <a:solidFill>
              <a:srgbClr val="242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900" y="181686"/>
              <a:ext cx="834840" cy="3605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39583" y="184746"/>
              <a:ext cx="188595" cy="106045"/>
            </a:xfrm>
            <a:custGeom>
              <a:avLst/>
              <a:gdLst/>
              <a:ahLst/>
              <a:cxnLst/>
              <a:rect l="l" t="t" r="r" b="b"/>
              <a:pathLst>
                <a:path w="188594" h="106045">
                  <a:moveTo>
                    <a:pt x="188315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105422"/>
                  </a:lnTo>
                  <a:lnTo>
                    <a:pt x="69430" y="105422"/>
                  </a:lnTo>
                  <a:lnTo>
                    <a:pt x="69430" y="55880"/>
                  </a:lnTo>
                  <a:lnTo>
                    <a:pt x="188315" y="55880"/>
                  </a:lnTo>
                  <a:lnTo>
                    <a:pt x="188315" y="0"/>
                  </a:lnTo>
                  <a:close/>
                </a:path>
              </a:pathLst>
            </a:custGeom>
            <a:solidFill>
              <a:srgbClr val="242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4048125"/>
            <a:ext cx="12192000" cy="2809875"/>
          </a:xfrm>
          <a:custGeom>
            <a:avLst/>
            <a:gdLst/>
            <a:ahLst/>
            <a:cxnLst/>
            <a:rect l="l" t="t" r="r" b="b"/>
            <a:pathLst>
              <a:path w="12192000" h="2809875">
                <a:moveTo>
                  <a:pt x="12192000" y="0"/>
                </a:moveTo>
                <a:lnTo>
                  <a:pt x="0" y="0"/>
                </a:lnTo>
                <a:lnTo>
                  <a:pt x="0" y="2809875"/>
                </a:lnTo>
                <a:lnTo>
                  <a:pt x="12192000" y="280987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2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459909" y="401164"/>
            <a:ext cx="1692275" cy="817244"/>
            <a:chOff x="6459909" y="401164"/>
            <a:chExt cx="1692275" cy="81724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2241" y="401806"/>
              <a:ext cx="1466650" cy="8163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59906" y="401167"/>
              <a:ext cx="1692275" cy="438784"/>
            </a:xfrm>
            <a:custGeom>
              <a:avLst/>
              <a:gdLst/>
              <a:ahLst/>
              <a:cxnLst/>
              <a:rect l="l" t="t" r="r" b="b"/>
              <a:pathLst>
                <a:path w="1692275" h="438784">
                  <a:moveTo>
                    <a:pt x="490397" y="438188"/>
                  </a:moveTo>
                  <a:lnTo>
                    <a:pt x="446747" y="344220"/>
                  </a:lnTo>
                  <a:lnTo>
                    <a:pt x="407885" y="260591"/>
                  </a:lnTo>
                  <a:lnTo>
                    <a:pt x="344246" y="123634"/>
                  </a:lnTo>
                  <a:lnTo>
                    <a:pt x="305193" y="39585"/>
                  </a:lnTo>
                  <a:lnTo>
                    <a:pt x="305193" y="260591"/>
                  </a:lnTo>
                  <a:lnTo>
                    <a:pt x="187020" y="260591"/>
                  </a:lnTo>
                  <a:lnTo>
                    <a:pt x="246087" y="123634"/>
                  </a:lnTo>
                  <a:lnTo>
                    <a:pt x="305193" y="260591"/>
                  </a:lnTo>
                  <a:lnTo>
                    <a:pt x="305193" y="39585"/>
                  </a:lnTo>
                  <a:lnTo>
                    <a:pt x="289344" y="5461"/>
                  </a:lnTo>
                  <a:lnTo>
                    <a:pt x="200418" y="5461"/>
                  </a:lnTo>
                  <a:lnTo>
                    <a:pt x="0" y="438188"/>
                  </a:lnTo>
                  <a:lnTo>
                    <a:pt x="112687" y="438188"/>
                  </a:lnTo>
                  <a:lnTo>
                    <a:pt x="151066" y="344220"/>
                  </a:lnTo>
                  <a:lnTo>
                    <a:pt x="341147" y="344220"/>
                  </a:lnTo>
                  <a:lnTo>
                    <a:pt x="379514" y="438188"/>
                  </a:lnTo>
                  <a:lnTo>
                    <a:pt x="490397" y="438188"/>
                  </a:lnTo>
                  <a:close/>
                </a:path>
                <a:path w="1692275" h="438784">
                  <a:moveTo>
                    <a:pt x="858329" y="46583"/>
                  </a:moveTo>
                  <a:lnTo>
                    <a:pt x="812812" y="19519"/>
                  </a:lnTo>
                  <a:lnTo>
                    <a:pt x="774141" y="7086"/>
                  </a:lnTo>
                  <a:lnTo>
                    <a:pt x="733386" y="749"/>
                  </a:lnTo>
                  <a:lnTo>
                    <a:pt x="712724" y="0"/>
                  </a:lnTo>
                  <a:lnTo>
                    <a:pt x="680313" y="1714"/>
                  </a:lnTo>
                  <a:lnTo>
                    <a:pt x="621982" y="15341"/>
                  </a:lnTo>
                  <a:lnTo>
                    <a:pt x="572909" y="42075"/>
                  </a:lnTo>
                  <a:lnTo>
                    <a:pt x="534530" y="80721"/>
                  </a:lnTo>
                  <a:lnTo>
                    <a:pt x="508330" y="129616"/>
                  </a:lnTo>
                  <a:lnTo>
                    <a:pt x="495084" y="187045"/>
                  </a:lnTo>
                  <a:lnTo>
                    <a:pt x="493420" y="218770"/>
                  </a:lnTo>
                  <a:lnTo>
                    <a:pt x="495084" y="250520"/>
                  </a:lnTo>
                  <a:lnTo>
                    <a:pt x="508330" y="308102"/>
                  </a:lnTo>
                  <a:lnTo>
                    <a:pt x="534479" y="357238"/>
                  </a:lnTo>
                  <a:lnTo>
                    <a:pt x="572871" y="396049"/>
                  </a:lnTo>
                  <a:lnTo>
                    <a:pt x="621969" y="422833"/>
                  </a:lnTo>
                  <a:lnTo>
                    <a:pt x="680300" y="436473"/>
                  </a:lnTo>
                  <a:lnTo>
                    <a:pt x="712724" y="438188"/>
                  </a:lnTo>
                  <a:lnTo>
                    <a:pt x="733386" y="437451"/>
                  </a:lnTo>
                  <a:lnTo>
                    <a:pt x="774141" y="431114"/>
                  </a:lnTo>
                  <a:lnTo>
                    <a:pt x="812812" y="418604"/>
                  </a:lnTo>
                  <a:lnTo>
                    <a:pt x="858329" y="391629"/>
                  </a:lnTo>
                  <a:lnTo>
                    <a:pt x="823607" y="312813"/>
                  </a:lnTo>
                  <a:lnTo>
                    <a:pt x="796950" y="328993"/>
                  </a:lnTo>
                  <a:lnTo>
                    <a:pt x="769988" y="340550"/>
                  </a:lnTo>
                  <a:lnTo>
                    <a:pt x="742721" y="347484"/>
                  </a:lnTo>
                  <a:lnTo>
                    <a:pt x="715162" y="349796"/>
                  </a:lnTo>
                  <a:lnTo>
                    <a:pt x="690499" y="347713"/>
                  </a:lnTo>
                  <a:lnTo>
                    <a:pt x="650455" y="331203"/>
                  </a:lnTo>
                  <a:lnTo>
                    <a:pt x="622935" y="298259"/>
                  </a:lnTo>
                  <a:lnTo>
                    <a:pt x="609066" y="249313"/>
                  </a:lnTo>
                  <a:lnTo>
                    <a:pt x="607339" y="218884"/>
                  </a:lnTo>
                  <a:lnTo>
                    <a:pt x="609066" y="188455"/>
                  </a:lnTo>
                  <a:lnTo>
                    <a:pt x="622935" y="139661"/>
                  </a:lnTo>
                  <a:lnTo>
                    <a:pt x="650455" y="106997"/>
                  </a:lnTo>
                  <a:lnTo>
                    <a:pt x="690499" y="90627"/>
                  </a:lnTo>
                  <a:lnTo>
                    <a:pt x="715162" y="88582"/>
                  </a:lnTo>
                  <a:lnTo>
                    <a:pt x="742721" y="90893"/>
                  </a:lnTo>
                  <a:lnTo>
                    <a:pt x="769988" y="97802"/>
                  </a:lnTo>
                  <a:lnTo>
                    <a:pt x="796950" y="109321"/>
                  </a:lnTo>
                  <a:lnTo>
                    <a:pt x="823607" y="125425"/>
                  </a:lnTo>
                  <a:lnTo>
                    <a:pt x="858329" y="46583"/>
                  </a:lnTo>
                  <a:close/>
                </a:path>
                <a:path w="1692275" h="438784">
                  <a:moveTo>
                    <a:pt x="1691678" y="6070"/>
                  </a:moveTo>
                  <a:lnTo>
                    <a:pt x="1392555" y="6070"/>
                  </a:lnTo>
                  <a:lnTo>
                    <a:pt x="1392555" y="92202"/>
                  </a:lnTo>
                  <a:lnTo>
                    <a:pt x="1392555" y="172008"/>
                  </a:lnTo>
                  <a:lnTo>
                    <a:pt x="1392555" y="258140"/>
                  </a:lnTo>
                  <a:lnTo>
                    <a:pt x="1392555" y="438023"/>
                  </a:lnTo>
                  <a:lnTo>
                    <a:pt x="1502816" y="438023"/>
                  </a:lnTo>
                  <a:lnTo>
                    <a:pt x="1502816" y="258140"/>
                  </a:lnTo>
                  <a:lnTo>
                    <a:pt x="1679486" y="258140"/>
                  </a:lnTo>
                  <a:lnTo>
                    <a:pt x="1679486" y="172008"/>
                  </a:lnTo>
                  <a:lnTo>
                    <a:pt x="1502816" y="172008"/>
                  </a:lnTo>
                  <a:lnTo>
                    <a:pt x="1502816" y="92202"/>
                  </a:lnTo>
                  <a:lnTo>
                    <a:pt x="1691678" y="92202"/>
                  </a:lnTo>
                  <a:lnTo>
                    <a:pt x="1691678" y="6070"/>
                  </a:lnTo>
                  <a:close/>
                </a:path>
              </a:pathLst>
            </a:custGeom>
            <a:solidFill>
              <a:srgbClr val="242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553200" y="1571625"/>
            <a:ext cx="0" cy="2148205"/>
          </a:xfrm>
          <a:custGeom>
            <a:avLst/>
            <a:gdLst/>
            <a:ahLst/>
            <a:cxnLst/>
            <a:rect l="l" t="t" r="r" b="b"/>
            <a:pathLst>
              <a:path h="2148204">
                <a:moveTo>
                  <a:pt x="0" y="0"/>
                </a:moveTo>
                <a:lnTo>
                  <a:pt x="0" y="2147824"/>
                </a:lnTo>
              </a:path>
            </a:pathLst>
          </a:custGeom>
          <a:ln w="92075">
            <a:solidFill>
              <a:srgbClr val="2328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5404" y="4543425"/>
            <a:ext cx="5378450" cy="0"/>
          </a:xfrm>
          <a:custGeom>
            <a:avLst/>
            <a:gdLst/>
            <a:ahLst/>
            <a:cxnLst/>
            <a:rect l="l" t="t" r="r" b="b"/>
            <a:pathLst>
              <a:path w="5378450">
                <a:moveTo>
                  <a:pt x="0" y="0"/>
                </a:moveTo>
                <a:lnTo>
                  <a:pt x="5378069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524" y="181686"/>
            <a:ext cx="5591175" cy="1047750"/>
          </a:xfrm>
          <a:prstGeom prst="rect">
            <a:avLst/>
          </a:prstGeom>
        </p:spPr>
      </p:pic>
      <p:pic>
        <p:nvPicPr>
          <p:cNvPr id="18" name="Picture 4" descr="Africa Map PowerPoint Presentation Slides - PPT Template">
            <a:extLst>
              <a:ext uri="{FF2B5EF4-FFF2-40B4-BE49-F238E27FC236}">
                <a16:creationId xmlns:a16="http://schemas.microsoft.com/office/drawing/2014/main" id="{BAF77B40-9669-A8F2-17C9-49189AE0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" y="1168246"/>
            <a:ext cx="6477000" cy="49277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038435" y="1864532"/>
            <a:ext cx="4597063" cy="16324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dirty="0">
                <a:latin typeface="Calibri"/>
                <a:cs typeface="Calibri"/>
              </a:rPr>
              <a:t>ACQF</a:t>
            </a:r>
            <a:r>
              <a:rPr lang="en-US" sz="3500" spc="-105" dirty="0">
                <a:latin typeface="Calibri"/>
                <a:cs typeface="Calibri"/>
              </a:rPr>
              <a:t> Network </a:t>
            </a:r>
            <a:r>
              <a:rPr sz="3500" spc="-10" dirty="0">
                <a:latin typeface="Calibri"/>
                <a:cs typeface="Calibri"/>
              </a:rPr>
              <a:t>Webinar</a:t>
            </a:r>
            <a:br>
              <a:rPr lang="en-US" sz="3500" spc="-10" dirty="0">
                <a:latin typeface="Calibri"/>
                <a:cs typeface="Calibri"/>
              </a:rPr>
            </a:br>
            <a:br>
              <a:rPr lang="en-US" sz="3500" spc="-10" dirty="0">
                <a:latin typeface="Calibri"/>
                <a:cs typeface="Calibri"/>
              </a:rPr>
            </a:br>
            <a:r>
              <a:rPr lang="en-US" sz="3500" spc="-10" dirty="0">
                <a:latin typeface="Calibri"/>
                <a:cs typeface="Calibri"/>
              </a:rPr>
              <a:t>         05/06/2025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17739" y="4732875"/>
            <a:ext cx="4179570" cy="10155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58875" marR="5080" indent="-1146175">
              <a:lnSpc>
                <a:spcPct val="122900"/>
              </a:lnSpc>
              <a:spcBef>
                <a:spcPts val="90"/>
              </a:spcBef>
            </a:pPr>
            <a:r>
              <a:rPr lang="en-US" sz="2750" spc="-55" dirty="0">
                <a:solidFill>
                  <a:srgbClr val="FFFFFF"/>
                </a:solidFill>
                <a:latin typeface="Arial MT"/>
                <a:cs typeface="Arial MT"/>
              </a:rPr>
              <a:t>ACQF WORK PLAN, 2025.</a:t>
            </a:r>
          </a:p>
          <a:p>
            <a:pPr marL="1158875" marR="5080" indent="-1146175">
              <a:lnSpc>
                <a:spcPct val="122900"/>
              </a:lnSpc>
              <a:spcBef>
                <a:spcPts val="90"/>
              </a:spcBef>
            </a:pPr>
            <a:endParaRPr sz="2750" dirty="0">
              <a:latin typeface="Arial MT"/>
              <a:cs typeface="Arial M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9C5E95-D41D-BE29-9650-1FF67ECC20F5}"/>
              </a:ext>
            </a:extLst>
          </p:cNvPr>
          <p:cNvSpPr txBox="1"/>
          <p:nvPr/>
        </p:nvSpPr>
        <p:spPr>
          <a:xfrm>
            <a:off x="228600" y="1371600"/>
            <a:ext cx="3276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K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14B7E-1E6B-E096-BD47-FFBF4A265C31}"/>
              </a:ext>
            </a:extLst>
          </p:cNvPr>
          <p:cNvSpPr txBox="1"/>
          <p:nvPr/>
        </p:nvSpPr>
        <p:spPr>
          <a:xfrm>
            <a:off x="1447800" y="1905000"/>
            <a:ext cx="9677400" cy="1595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3200" b="1" spc="60" dirty="0">
                <a:solidFill>
                  <a:srgbClr val="00A643"/>
                </a:solidFill>
                <a:latin typeface="Baguet Script" panose="00000500000000000000" pitchFamily="2" charset="0"/>
                <a:ea typeface="+mj-ea"/>
                <a:cs typeface="Arial"/>
              </a:rPr>
              <a:t>THE ACQF Network Calendar of Activities</a:t>
            </a:r>
          </a:p>
          <a:p>
            <a:pPr marL="12700">
              <a:spcBef>
                <a:spcPts val="130"/>
              </a:spcBef>
            </a:pPr>
            <a:endParaRPr lang="en-US" sz="3200" b="1" spc="60" dirty="0">
              <a:solidFill>
                <a:srgbClr val="00A643"/>
              </a:solidFill>
              <a:latin typeface="Baguet Script" panose="00000500000000000000" pitchFamily="2" charset="0"/>
              <a:ea typeface="+mj-ea"/>
              <a:cs typeface="Arial"/>
            </a:endParaRPr>
          </a:p>
          <a:p>
            <a:pPr marL="12700">
              <a:spcBef>
                <a:spcPts val="130"/>
              </a:spcBef>
            </a:pPr>
            <a:r>
              <a:rPr lang="en-US" sz="3200" b="1" spc="60" dirty="0">
                <a:solidFill>
                  <a:srgbClr val="00A643"/>
                </a:solidFill>
                <a:latin typeface="Baguet Script" panose="00000500000000000000" pitchFamily="2" charset="0"/>
                <a:ea typeface="+mj-ea"/>
                <a:cs typeface="Arial"/>
              </a:rPr>
              <a:t>Jan 2025 – December 2026</a:t>
            </a:r>
            <a:endParaRPr lang="en-KE" sz="3200" b="1" spc="60" dirty="0">
              <a:solidFill>
                <a:srgbClr val="00A643"/>
              </a:solidFill>
              <a:latin typeface="Baguet Script" panose="00000500000000000000" pitchFamily="2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74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7E263A-83CD-25B8-1F4D-ADC1B3A22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11277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0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25" y="66611"/>
            <a:ext cx="11911330" cy="6748780"/>
            <a:chOff x="161925" y="66611"/>
            <a:chExt cx="11911330" cy="6748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25" y="66611"/>
              <a:ext cx="11911076" cy="67485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125" y="142972"/>
              <a:ext cx="11683321" cy="65102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9075" y="123825"/>
              <a:ext cx="11744325" cy="6581775"/>
            </a:xfrm>
            <a:custGeom>
              <a:avLst/>
              <a:gdLst/>
              <a:ahLst/>
              <a:cxnLst/>
              <a:rect l="l" t="t" r="r" b="b"/>
              <a:pathLst>
                <a:path w="11744325" h="6581775">
                  <a:moveTo>
                    <a:pt x="0" y="6581775"/>
                  </a:moveTo>
                  <a:lnTo>
                    <a:pt x="11744325" y="6581775"/>
                  </a:lnTo>
                  <a:lnTo>
                    <a:pt x="11744325" y="0"/>
                  </a:lnTo>
                  <a:lnTo>
                    <a:pt x="0" y="0"/>
                  </a:lnTo>
                  <a:lnTo>
                    <a:pt x="0" y="65817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852" rIns="0" bIns="0" rtlCol="0">
            <a:spAutoFit/>
          </a:bodyPr>
          <a:lstStyle/>
          <a:p>
            <a:pPr marL="4533265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Storyline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70676" y="1855851"/>
            <a:ext cx="5670550" cy="1298575"/>
            <a:chOff x="6170676" y="1855851"/>
            <a:chExt cx="5670550" cy="1298575"/>
          </a:xfrm>
        </p:grpSpPr>
        <p:sp>
          <p:nvSpPr>
            <p:cNvPr id="4" name="object 4"/>
            <p:cNvSpPr/>
            <p:nvPr/>
          </p:nvSpPr>
          <p:spPr>
            <a:xfrm>
              <a:off x="6177026" y="2338451"/>
              <a:ext cx="5657850" cy="809625"/>
            </a:xfrm>
            <a:custGeom>
              <a:avLst/>
              <a:gdLst/>
              <a:ahLst/>
              <a:cxnLst/>
              <a:rect l="l" t="t" r="r" b="b"/>
              <a:pathLst>
                <a:path w="5657850" h="809625">
                  <a:moveTo>
                    <a:pt x="0" y="809625"/>
                  </a:moveTo>
                  <a:lnTo>
                    <a:pt x="5657850" y="809625"/>
                  </a:lnTo>
                  <a:lnTo>
                    <a:pt x="5657850" y="0"/>
                  </a:lnTo>
                  <a:lnTo>
                    <a:pt x="0" y="0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1F2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2776" y="1862201"/>
              <a:ext cx="3952875" cy="952500"/>
            </a:xfrm>
            <a:custGeom>
              <a:avLst/>
              <a:gdLst/>
              <a:ahLst/>
              <a:cxnLst/>
              <a:rect l="l" t="t" r="r" b="b"/>
              <a:pathLst>
                <a:path w="3952875" h="952500">
                  <a:moveTo>
                    <a:pt x="3793998" y="0"/>
                  </a:moveTo>
                  <a:lnTo>
                    <a:pt x="158750" y="0"/>
                  </a:lnTo>
                  <a:lnTo>
                    <a:pt x="108541" y="8085"/>
                  </a:lnTo>
                  <a:lnTo>
                    <a:pt x="64958" y="30605"/>
                  </a:lnTo>
                  <a:lnTo>
                    <a:pt x="30605" y="64958"/>
                  </a:lnTo>
                  <a:lnTo>
                    <a:pt x="8085" y="108541"/>
                  </a:lnTo>
                  <a:lnTo>
                    <a:pt x="0" y="158750"/>
                  </a:lnTo>
                  <a:lnTo>
                    <a:pt x="0" y="793623"/>
                  </a:lnTo>
                  <a:lnTo>
                    <a:pt x="8085" y="843844"/>
                  </a:lnTo>
                  <a:lnTo>
                    <a:pt x="30605" y="887458"/>
                  </a:lnTo>
                  <a:lnTo>
                    <a:pt x="64958" y="921849"/>
                  </a:lnTo>
                  <a:lnTo>
                    <a:pt x="108541" y="944401"/>
                  </a:lnTo>
                  <a:lnTo>
                    <a:pt x="158750" y="952500"/>
                  </a:lnTo>
                  <a:lnTo>
                    <a:pt x="3793998" y="952500"/>
                  </a:lnTo>
                  <a:lnTo>
                    <a:pt x="3844219" y="944401"/>
                  </a:lnTo>
                  <a:lnTo>
                    <a:pt x="3887833" y="921849"/>
                  </a:lnTo>
                  <a:lnTo>
                    <a:pt x="3922224" y="887458"/>
                  </a:lnTo>
                  <a:lnTo>
                    <a:pt x="3944776" y="843844"/>
                  </a:lnTo>
                  <a:lnTo>
                    <a:pt x="3952875" y="793623"/>
                  </a:lnTo>
                  <a:lnTo>
                    <a:pt x="3952875" y="158750"/>
                  </a:lnTo>
                  <a:lnTo>
                    <a:pt x="3944776" y="108541"/>
                  </a:lnTo>
                  <a:lnTo>
                    <a:pt x="3922224" y="64958"/>
                  </a:lnTo>
                  <a:lnTo>
                    <a:pt x="3887833" y="30605"/>
                  </a:lnTo>
                  <a:lnTo>
                    <a:pt x="3844219" y="8085"/>
                  </a:lnTo>
                  <a:lnTo>
                    <a:pt x="3793998" y="0"/>
                  </a:lnTo>
                  <a:close/>
                </a:path>
              </a:pathLst>
            </a:custGeom>
            <a:solidFill>
              <a:srgbClr val="1F2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62776" y="1862201"/>
              <a:ext cx="3952875" cy="952500"/>
            </a:xfrm>
            <a:custGeom>
              <a:avLst/>
              <a:gdLst/>
              <a:ahLst/>
              <a:cxnLst/>
              <a:rect l="l" t="t" r="r" b="b"/>
              <a:pathLst>
                <a:path w="3952875" h="952500">
                  <a:moveTo>
                    <a:pt x="0" y="158750"/>
                  </a:moveTo>
                  <a:lnTo>
                    <a:pt x="8085" y="108541"/>
                  </a:lnTo>
                  <a:lnTo>
                    <a:pt x="30605" y="64958"/>
                  </a:lnTo>
                  <a:lnTo>
                    <a:pt x="64958" y="30605"/>
                  </a:lnTo>
                  <a:lnTo>
                    <a:pt x="108541" y="8085"/>
                  </a:lnTo>
                  <a:lnTo>
                    <a:pt x="158750" y="0"/>
                  </a:lnTo>
                  <a:lnTo>
                    <a:pt x="3793998" y="0"/>
                  </a:lnTo>
                  <a:lnTo>
                    <a:pt x="3844219" y="8085"/>
                  </a:lnTo>
                  <a:lnTo>
                    <a:pt x="3887833" y="30605"/>
                  </a:lnTo>
                  <a:lnTo>
                    <a:pt x="3922224" y="64958"/>
                  </a:lnTo>
                  <a:lnTo>
                    <a:pt x="3944776" y="108541"/>
                  </a:lnTo>
                  <a:lnTo>
                    <a:pt x="3952875" y="158750"/>
                  </a:lnTo>
                  <a:lnTo>
                    <a:pt x="3952875" y="793623"/>
                  </a:lnTo>
                  <a:lnTo>
                    <a:pt x="3944776" y="843844"/>
                  </a:lnTo>
                  <a:lnTo>
                    <a:pt x="3922224" y="887458"/>
                  </a:lnTo>
                  <a:lnTo>
                    <a:pt x="3887833" y="921849"/>
                  </a:lnTo>
                  <a:lnTo>
                    <a:pt x="3844219" y="944401"/>
                  </a:lnTo>
                  <a:lnTo>
                    <a:pt x="3793998" y="952500"/>
                  </a:lnTo>
                  <a:lnTo>
                    <a:pt x="158750" y="952500"/>
                  </a:lnTo>
                  <a:lnTo>
                    <a:pt x="108541" y="944401"/>
                  </a:lnTo>
                  <a:lnTo>
                    <a:pt x="64958" y="921849"/>
                  </a:lnTo>
                  <a:lnTo>
                    <a:pt x="30605" y="887458"/>
                  </a:lnTo>
                  <a:lnTo>
                    <a:pt x="8085" y="843844"/>
                  </a:lnTo>
                  <a:lnTo>
                    <a:pt x="0" y="793623"/>
                  </a:lnTo>
                  <a:lnTo>
                    <a:pt x="0" y="1587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170676" y="3313176"/>
            <a:ext cx="5670550" cy="1289050"/>
            <a:chOff x="6170676" y="3313176"/>
            <a:chExt cx="5670550" cy="1289050"/>
          </a:xfrm>
        </p:grpSpPr>
        <p:sp>
          <p:nvSpPr>
            <p:cNvPr id="8" name="object 8"/>
            <p:cNvSpPr/>
            <p:nvPr/>
          </p:nvSpPr>
          <p:spPr>
            <a:xfrm>
              <a:off x="6177026" y="3786251"/>
              <a:ext cx="5657850" cy="809625"/>
            </a:xfrm>
            <a:custGeom>
              <a:avLst/>
              <a:gdLst/>
              <a:ahLst/>
              <a:cxnLst/>
              <a:rect l="l" t="t" r="r" b="b"/>
              <a:pathLst>
                <a:path w="5657850" h="809625">
                  <a:moveTo>
                    <a:pt x="0" y="809625"/>
                  </a:moveTo>
                  <a:lnTo>
                    <a:pt x="5657850" y="809625"/>
                  </a:lnTo>
                  <a:lnTo>
                    <a:pt x="5657850" y="0"/>
                  </a:lnTo>
                  <a:lnTo>
                    <a:pt x="0" y="0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1F2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2776" y="3319526"/>
              <a:ext cx="3952875" cy="942975"/>
            </a:xfrm>
            <a:custGeom>
              <a:avLst/>
              <a:gdLst/>
              <a:ahLst/>
              <a:cxnLst/>
              <a:rect l="l" t="t" r="r" b="b"/>
              <a:pathLst>
                <a:path w="3952875" h="942975">
                  <a:moveTo>
                    <a:pt x="3795649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785749"/>
                  </a:lnTo>
                  <a:lnTo>
                    <a:pt x="8011" y="835409"/>
                  </a:lnTo>
                  <a:lnTo>
                    <a:pt x="30317" y="878564"/>
                  </a:lnTo>
                  <a:lnTo>
                    <a:pt x="64328" y="912612"/>
                  </a:lnTo>
                  <a:lnTo>
                    <a:pt x="107452" y="934950"/>
                  </a:lnTo>
                  <a:lnTo>
                    <a:pt x="157099" y="942975"/>
                  </a:lnTo>
                  <a:lnTo>
                    <a:pt x="3795649" y="942975"/>
                  </a:lnTo>
                  <a:lnTo>
                    <a:pt x="3845309" y="934950"/>
                  </a:lnTo>
                  <a:lnTo>
                    <a:pt x="3888464" y="912612"/>
                  </a:lnTo>
                  <a:lnTo>
                    <a:pt x="3922512" y="878564"/>
                  </a:lnTo>
                  <a:lnTo>
                    <a:pt x="3944850" y="835409"/>
                  </a:lnTo>
                  <a:lnTo>
                    <a:pt x="3952875" y="785749"/>
                  </a:lnTo>
                  <a:lnTo>
                    <a:pt x="3952875" y="157099"/>
                  </a:lnTo>
                  <a:lnTo>
                    <a:pt x="3944850" y="107452"/>
                  </a:lnTo>
                  <a:lnTo>
                    <a:pt x="3922512" y="64328"/>
                  </a:lnTo>
                  <a:lnTo>
                    <a:pt x="3888464" y="30317"/>
                  </a:lnTo>
                  <a:lnTo>
                    <a:pt x="3845309" y="8011"/>
                  </a:lnTo>
                  <a:lnTo>
                    <a:pt x="3795649" y="0"/>
                  </a:lnTo>
                  <a:close/>
                </a:path>
              </a:pathLst>
            </a:custGeom>
            <a:solidFill>
              <a:srgbClr val="1F2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2776" y="3319526"/>
              <a:ext cx="3952875" cy="942975"/>
            </a:xfrm>
            <a:custGeom>
              <a:avLst/>
              <a:gdLst/>
              <a:ahLst/>
              <a:cxnLst/>
              <a:rect l="l" t="t" r="r" b="b"/>
              <a:pathLst>
                <a:path w="3952875" h="94297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3795649" y="0"/>
                  </a:lnTo>
                  <a:lnTo>
                    <a:pt x="3845309" y="8011"/>
                  </a:lnTo>
                  <a:lnTo>
                    <a:pt x="3888464" y="30317"/>
                  </a:lnTo>
                  <a:lnTo>
                    <a:pt x="3922512" y="64328"/>
                  </a:lnTo>
                  <a:lnTo>
                    <a:pt x="3944850" y="107452"/>
                  </a:lnTo>
                  <a:lnTo>
                    <a:pt x="3952875" y="157099"/>
                  </a:lnTo>
                  <a:lnTo>
                    <a:pt x="3952875" y="785749"/>
                  </a:lnTo>
                  <a:lnTo>
                    <a:pt x="3944850" y="835409"/>
                  </a:lnTo>
                  <a:lnTo>
                    <a:pt x="3922512" y="878564"/>
                  </a:lnTo>
                  <a:lnTo>
                    <a:pt x="3888464" y="912612"/>
                  </a:lnTo>
                  <a:lnTo>
                    <a:pt x="3845309" y="934950"/>
                  </a:lnTo>
                  <a:lnTo>
                    <a:pt x="3795649" y="942975"/>
                  </a:lnTo>
                  <a:lnTo>
                    <a:pt x="157099" y="942975"/>
                  </a:lnTo>
                  <a:lnTo>
                    <a:pt x="107452" y="934950"/>
                  </a:lnTo>
                  <a:lnTo>
                    <a:pt x="64328" y="912612"/>
                  </a:lnTo>
                  <a:lnTo>
                    <a:pt x="30317" y="878564"/>
                  </a:lnTo>
                  <a:lnTo>
                    <a:pt x="8011" y="835409"/>
                  </a:lnTo>
                  <a:lnTo>
                    <a:pt x="0" y="785749"/>
                  </a:lnTo>
                  <a:lnTo>
                    <a:pt x="0" y="1570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177026" y="4767326"/>
            <a:ext cx="5657850" cy="1276286"/>
            <a:chOff x="6177026" y="4767326"/>
            <a:chExt cx="5657850" cy="1276286"/>
          </a:xfrm>
        </p:grpSpPr>
        <p:sp>
          <p:nvSpPr>
            <p:cNvPr id="12" name="object 12"/>
            <p:cNvSpPr/>
            <p:nvPr/>
          </p:nvSpPr>
          <p:spPr>
            <a:xfrm>
              <a:off x="6177026" y="5243512"/>
              <a:ext cx="5657850" cy="800100"/>
            </a:xfrm>
            <a:custGeom>
              <a:avLst/>
              <a:gdLst/>
              <a:ahLst/>
              <a:cxnLst/>
              <a:rect l="l" t="t" r="r" b="b"/>
              <a:pathLst>
                <a:path w="5657850" h="800100">
                  <a:moveTo>
                    <a:pt x="0" y="800100"/>
                  </a:moveTo>
                  <a:lnTo>
                    <a:pt x="5657850" y="800100"/>
                  </a:lnTo>
                  <a:lnTo>
                    <a:pt x="5657850" y="0"/>
                  </a:lnTo>
                  <a:lnTo>
                    <a:pt x="0" y="0"/>
                  </a:lnTo>
                  <a:lnTo>
                    <a:pt x="0" y="800100"/>
                  </a:lnTo>
                  <a:close/>
                </a:path>
              </a:pathLst>
            </a:custGeom>
            <a:ln w="12700">
              <a:solidFill>
                <a:srgbClr val="1F2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2776" y="4767326"/>
              <a:ext cx="3952875" cy="942975"/>
            </a:xfrm>
            <a:custGeom>
              <a:avLst/>
              <a:gdLst/>
              <a:ahLst/>
              <a:cxnLst/>
              <a:rect l="l" t="t" r="r" b="b"/>
              <a:pathLst>
                <a:path w="3952875" h="942975">
                  <a:moveTo>
                    <a:pt x="3795649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785749"/>
                  </a:lnTo>
                  <a:lnTo>
                    <a:pt x="8011" y="835421"/>
                  </a:lnTo>
                  <a:lnTo>
                    <a:pt x="30317" y="878564"/>
                  </a:lnTo>
                  <a:lnTo>
                    <a:pt x="64328" y="912586"/>
                  </a:lnTo>
                  <a:lnTo>
                    <a:pt x="107452" y="934898"/>
                  </a:lnTo>
                  <a:lnTo>
                    <a:pt x="157099" y="942911"/>
                  </a:lnTo>
                  <a:lnTo>
                    <a:pt x="3795649" y="942911"/>
                  </a:lnTo>
                  <a:lnTo>
                    <a:pt x="3845309" y="934898"/>
                  </a:lnTo>
                  <a:lnTo>
                    <a:pt x="3888464" y="912586"/>
                  </a:lnTo>
                  <a:lnTo>
                    <a:pt x="3922512" y="878564"/>
                  </a:lnTo>
                  <a:lnTo>
                    <a:pt x="3944850" y="835421"/>
                  </a:lnTo>
                  <a:lnTo>
                    <a:pt x="3952875" y="785749"/>
                  </a:lnTo>
                  <a:lnTo>
                    <a:pt x="3952875" y="157099"/>
                  </a:lnTo>
                  <a:lnTo>
                    <a:pt x="3944850" y="107452"/>
                  </a:lnTo>
                  <a:lnTo>
                    <a:pt x="3922512" y="64328"/>
                  </a:lnTo>
                  <a:lnTo>
                    <a:pt x="3888464" y="30317"/>
                  </a:lnTo>
                  <a:lnTo>
                    <a:pt x="3845309" y="8011"/>
                  </a:lnTo>
                  <a:lnTo>
                    <a:pt x="3795649" y="0"/>
                  </a:lnTo>
                  <a:close/>
                </a:path>
              </a:pathLst>
            </a:custGeom>
            <a:solidFill>
              <a:srgbClr val="1F2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2776" y="4767326"/>
              <a:ext cx="3952875" cy="942975"/>
            </a:xfrm>
            <a:custGeom>
              <a:avLst/>
              <a:gdLst/>
              <a:ahLst/>
              <a:cxnLst/>
              <a:rect l="l" t="t" r="r" b="b"/>
              <a:pathLst>
                <a:path w="3952875" h="94297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3795649" y="0"/>
                  </a:lnTo>
                  <a:lnTo>
                    <a:pt x="3845309" y="8011"/>
                  </a:lnTo>
                  <a:lnTo>
                    <a:pt x="3888464" y="30317"/>
                  </a:lnTo>
                  <a:lnTo>
                    <a:pt x="3922512" y="64328"/>
                  </a:lnTo>
                  <a:lnTo>
                    <a:pt x="3944850" y="107452"/>
                  </a:lnTo>
                  <a:lnTo>
                    <a:pt x="3952875" y="157099"/>
                  </a:lnTo>
                  <a:lnTo>
                    <a:pt x="3952875" y="785749"/>
                  </a:lnTo>
                  <a:lnTo>
                    <a:pt x="3944850" y="835421"/>
                  </a:lnTo>
                  <a:lnTo>
                    <a:pt x="3922512" y="878564"/>
                  </a:lnTo>
                  <a:lnTo>
                    <a:pt x="3888464" y="912586"/>
                  </a:lnTo>
                  <a:lnTo>
                    <a:pt x="3845309" y="934898"/>
                  </a:lnTo>
                  <a:lnTo>
                    <a:pt x="3795649" y="942911"/>
                  </a:lnTo>
                  <a:lnTo>
                    <a:pt x="157099" y="942911"/>
                  </a:lnTo>
                  <a:lnTo>
                    <a:pt x="107452" y="934898"/>
                  </a:lnTo>
                  <a:lnTo>
                    <a:pt x="64328" y="912586"/>
                  </a:lnTo>
                  <a:lnTo>
                    <a:pt x="30317" y="878564"/>
                  </a:lnTo>
                  <a:lnTo>
                    <a:pt x="8011" y="835421"/>
                  </a:lnTo>
                  <a:lnTo>
                    <a:pt x="0" y="785749"/>
                  </a:lnTo>
                  <a:lnTo>
                    <a:pt x="0" y="1570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43116" y="2023363"/>
            <a:ext cx="3643884" cy="3185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A Brief Background</a:t>
            </a:r>
            <a:endParaRPr sz="3200" dirty="0">
              <a:latin typeface="Calibri"/>
              <a:cs typeface="Calibri"/>
            </a:endParaRPr>
          </a:p>
          <a:p>
            <a:pPr marL="12700" marR="847725">
              <a:lnSpc>
                <a:spcPct val="298000"/>
              </a:lnSpc>
            </a:pPr>
            <a:r>
              <a:rPr lang="en-US" sz="3200" spc="-10" dirty="0">
                <a:solidFill>
                  <a:srgbClr val="FFFFFF"/>
                </a:solidFill>
                <a:latin typeface="Calibri"/>
                <a:cs typeface="Calibri"/>
              </a:rPr>
              <a:t>Work Plan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en-US" sz="32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847725">
              <a:lnSpc>
                <a:spcPct val="298000"/>
              </a:lnSpc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Way forward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5750" y="914400"/>
            <a:ext cx="5181600" cy="5762625"/>
            <a:chOff x="285750" y="914400"/>
            <a:chExt cx="5181600" cy="576262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914400"/>
              <a:ext cx="5181600" cy="57626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" y="1123975"/>
              <a:ext cx="4581525" cy="5162423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2</a:t>
            </a:fld>
            <a:endParaRPr sz="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71F6-458B-BB74-D899-D626DAC4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11353292" cy="677108"/>
          </a:xfrm>
        </p:spPr>
        <p:txBody>
          <a:bodyPr/>
          <a:lstStyle/>
          <a:p>
            <a:r>
              <a:rPr lang="en-US" dirty="0"/>
              <a:t>Background information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5A5C2-DED2-D340-4D20-D904D9AB7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11582400" cy="5570756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Establishment of the ACQF is a policy initiative of the African Union (AU), required by key continental integration strategies and initiatives in the fields of education and training.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The European Training Foundation was entrusted by the EU Delegation to African Union (AU) with implementation of the project “Support to the implementation of the African Continental Qualifications Framework (ACQF)  &amp; further ACQF-II.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/>
              <a:t>ACQF-I: </a:t>
            </a:r>
            <a:r>
              <a:rPr lang="en-US" sz="2800" dirty="0"/>
              <a:t>(2019-2022) involved over 40 African countries in different types of activities, from the initial mapping study to capacity development and knowledge-sharing, and support to countries.</a:t>
            </a:r>
            <a:endParaRPr lang="en-KE" sz="2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5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06AB-E0F8-B2AB-E123-FFA422A8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04800"/>
            <a:ext cx="11353292" cy="677108"/>
          </a:xfrm>
        </p:spPr>
        <p:txBody>
          <a:bodyPr/>
          <a:lstStyle/>
          <a:p>
            <a:r>
              <a:rPr lang="en-US" dirty="0"/>
              <a:t>ACQF-II (2023 – 2026) 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8FAF1-4DC5-94B3-524D-2F3FDC0CC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147" y="1333563"/>
            <a:ext cx="11113453" cy="430887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/>
              <a:t>ACQF-II: </a:t>
            </a:r>
            <a:r>
              <a:rPr lang="en-US" sz="2800" dirty="0"/>
              <a:t>builds upon the achievements and outputs of the first ACQF project and are oriented to implementation at national, regional, and continental levels. </a:t>
            </a:r>
          </a:p>
          <a:p>
            <a:pPr algn="just"/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Overall Objective (Impact) of the ACQF-II project is to contribute to improved mobility, lifelong learning opportunities for African youth, as a result of enhanced comparability and transparency of qualifications, recognition of skills and diplomas, improved mutual trust and information-sharing between qualifications frameworks and systems on the continent.</a:t>
            </a:r>
            <a:endParaRPr lang="en-KE" sz="2800" dirty="0"/>
          </a:p>
        </p:txBody>
      </p:sp>
    </p:spTree>
    <p:extLst>
      <p:ext uri="{BB962C8B-B14F-4D97-AF65-F5344CB8AC3E}">
        <p14:creationId xmlns:p14="http://schemas.microsoft.com/office/powerpoint/2010/main" val="255391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770" y="98043"/>
            <a:ext cx="790955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ACQF</a:t>
            </a:r>
            <a:r>
              <a:rPr spc="125" dirty="0"/>
              <a:t> </a:t>
            </a:r>
            <a:r>
              <a:rPr dirty="0"/>
              <a:t>Network:</a:t>
            </a:r>
            <a:r>
              <a:rPr spc="80" dirty="0"/>
              <a:t> </a:t>
            </a:r>
            <a:r>
              <a:rPr spc="-10" dirty="0"/>
              <a:t>sustainability</a:t>
            </a:r>
          </a:p>
        </p:txBody>
      </p:sp>
      <p:sp>
        <p:nvSpPr>
          <p:cNvPr id="3" name="object 3"/>
          <p:cNvSpPr/>
          <p:nvPr/>
        </p:nvSpPr>
        <p:spPr>
          <a:xfrm>
            <a:off x="5310251" y="928687"/>
            <a:ext cx="6657975" cy="5791200"/>
          </a:xfrm>
          <a:custGeom>
            <a:avLst/>
            <a:gdLst/>
            <a:ahLst/>
            <a:cxnLst/>
            <a:rect l="l" t="t" r="r" b="b"/>
            <a:pathLst>
              <a:path w="6657975" h="5791200">
                <a:moveTo>
                  <a:pt x="0" y="5791200"/>
                </a:moveTo>
                <a:lnTo>
                  <a:pt x="6657975" y="5791200"/>
                </a:lnTo>
                <a:lnTo>
                  <a:pt x="6657975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9525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83910" y="789416"/>
            <a:ext cx="6511925" cy="9372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701800">
              <a:lnSpc>
                <a:spcPct val="100000"/>
              </a:lnSpc>
              <a:spcBef>
                <a:spcPts val="750"/>
              </a:spcBef>
            </a:pPr>
            <a:r>
              <a:rPr sz="1800" b="1" dirty="0">
                <a:solidFill>
                  <a:srgbClr val="961B2E"/>
                </a:solidFill>
                <a:latin typeface="Calibri"/>
                <a:cs typeface="Calibri"/>
              </a:rPr>
              <a:t>Main</a:t>
            </a:r>
            <a:r>
              <a:rPr sz="1800" b="1" spc="-55" dirty="0">
                <a:solidFill>
                  <a:srgbClr val="961B2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61B2E"/>
                </a:solidFill>
                <a:latin typeface="Calibri"/>
                <a:cs typeface="Calibri"/>
              </a:rPr>
              <a:t>objectives</a:t>
            </a:r>
            <a:r>
              <a:rPr sz="1800" b="1" spc="-35" dirty="0">
                <a:solidFill>
                  <a:srgbClr val="961B2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61B2E"/>
                </a:solidFill>
                <a:latin typeface="Calibri"/>
                <a:cs typeface="Calibri"/>
              </a:rPr>
              <a:t>of</a:t>
            </a:r>
            <a:r>
              <a:rPr sz="1800" b="1" spc="-25" dirty="0">
                <a:solidFill>
                  <a:srgbClr val="961B2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61B2E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961B2E"/>
                </a:solidFill>
                <a:latin typeface="Calibri"/>
                <a:cs typeface="Calibri"/>
              </a:rPr>
              <a:t>ACQF</a:t>
            </a:r>
            <a:r>
              <a:rPr sz="1800" b="1" spc="-55" dirty="0">
                <a:solidFill>
                  <a:srgbClr val="961B2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61B2E"/>
                </a:solidFill>
                <a:latin typeface="Calibri"/>
                <a:cs typeface="Calibri"/>
              </a:rPr>
              <a:t>Network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5600" algn="l"/>
              </a:tabLst>
            </a:pPr>
            <a:r>
              <a:rPr sz="1500" spc="-75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sustain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implementation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 ACQF</a:t>
            </a:r>
            <a:r>
              <a:rPr sz="15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QCP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355600" algn="l"/>
                <a:tab pos="685800" algn="l"/>
                <a:tab pos="1291590" algn="l"/>
                <a:tab pos="1997710" algn="l"/>
                <a:tab pos="3180715" algn="l"/>
                <a:tab pos="3495040" algn="l"/>
                <a:tab pos="4058920" algn="l"/>
                <a:tab pos="5137150" algn="l"/>
                <a:tab pos="6208395" algn="l"/>
              </a:tabLst>
            </a:pP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foster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further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development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clear,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meaningful,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comparable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Page</a:t>
            </a:r>
            <a:r>
              <a:rPr spc="-25" dirty="0"/>
              <a:t> </a:t>
            </a:r>
            <a:fld id="{81D60167-4931-47E6-BA6A-407CBD079E47}" type="slidenum">
              <a:rPr spc="-35" dirty="0"/>
              <a:t>5</a:t>
            </a:fld>
            <a:endParaRPr spc="-35" dirty="0"/>
          </a:p>
        </p:txBody>
      </p:sp>
      <p:sp>
        <p:nvSpPr>
          <p:cNvPr id="5" name="object 5"/>
          <p:cNvSpPr txBox="1"/>
          <p:nvPr/>
        </p:nvSpPr>
        <p:spPr>
          <a:xfrm>
            <a:off x="5383910" y="1691576"/>
            <a:ext cx="6520815" cy="48710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marR="15240" algn="just">
              <a:lnSpc>
                <a:spcPts val="1650"/>
              </a:lnSpc>
              <a:spcBef>
                <a:spcPts val="280"/>
              </a:spcBef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operational</a:t>
            </a:r>
            <a:r>
              <a:rPr sz="1500" spc="1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‘green’</a:t>
            </a:r>
            <a:r>
              <a:rPr sz="1500" spc="1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NQFs</a:t>
            </a:r>
            <a:r>
              <a:rPr sz="1500" spc="1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in</a:t>
            </a:r>
            <a:r>
              <a:rPr sz="1500" spc="1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African</a:t>
            </a:r>
            <a:r>
              <a:rPr sz="1500" spc="1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countries</a:t>
            </a:r>
            <a:r>
              <a:rPr sz="1500" spc="1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1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500" spc="1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their</a:t>
            </a:r>
            <a:r>
              <a:rPr sz="1500" spc="1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cooperation, referencing,</a:t>
            </a:r>
            <a:r>
              <a:rPr sz="15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peer</a:t>
            </a:r>
            <a:r>
              <a:rPr sz="1500" spc="-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mutual</a:t>
            </a:r>
            <a:r>
              <a:rPr sz="15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trust.</a:t>
            </a:r>
            <a:endParaRPr sz="1500">
              <a:latin typeface="Calibri"/>
              <a:cs typeface="Calibri"/>
            </a:endParaRPr>
          </a:p>
          <a:p>
            <a:pPr marL="353060" marR="13335" indent="-340995" algn="just">
              <a:lnSpc>
                <a:spcPts val="1730"/>
              </a:lnSpc>
              <a:spcBef>
                <a:spcPts val="320"/>
              </a:spcBef>
              <a:buAutoNum type="arabicPeriod" startAt="3"/>
              <a:tabLst>
                <a:tab pos="355600" algn="l"/>
              </a:tabLst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3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promote</a:t>
            </a:r>
            <a:r>
              <a:rPr sz="1500" spc="3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3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use</a:t>
            </a:r>
            <a:r>
              <a:rPr sz="1500" spc="40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3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ACQF</a:t>
            </a:r>
            <a:r>
              <a:rPr sz="1500" spc="40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levels</a:t>
            </a:r>
            <a:r>
              <a:rPr sz="1500" spc="3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on</a:t>
            </a:r>
            <a:r>
              <a:rPr sz="1500" spc="3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3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3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credentials</a:t>
            </a:r>
            <a:r>
              <a:rPr sz="1500" spc="3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and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databases</a:t>
            </a:r>
            <a:r>
              <a:rPr sz="1500" spc="4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459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4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upon</a:t>
            </a:r>
            <a:r>
              <a:rPr sz="1500" spc="4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referencing</a:t>
            </a:r>
            <a:r>
              <a:rPr sz="1500" spc="4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ACQF,</a:t>
            </a:r>
            <a:r>
              <a:rPr sz="1500" spc="4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facilitating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mutual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5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-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qualifications.</a:t>
            </a:r>
            <a:endParaRPr sz="1500">
              <a:latin typeface="Calibri"/>
              <a:cs typeface="Calibri"/>
            </a:endParaRPr>
          </a:p>
          <a:p>
            <a:pPr marL="353060" marR="5080" indent="-340995" algn="just">
              <a:lnSpc>
                <a:spcPct val="94600"/>
              </a:lnSpc>
              <a:spcBef>
                <a:spcPts val="270"/>
              </a:spcBef>
              <a:buAutoNum type="arabicPeriod" startAt="3"/>
              <a:tabLst>
                <a:tab pos="355600" algn="l"/>
              </a:tabLst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2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contribute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2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change</a:t>
            </a:r>
            <a:r>
              <a:rPr sz="1500" spc="229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reforms,</a:t>
            </a:r>
            <a:r>
              <a:rPr sz="1500" spc="2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supporting</a:t>
            </a:r>
            <a:r>
              <a:rPr sz="1500" spc="1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impact-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oriented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education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training,</a:t>
            </a:r>
            <a:r>
              <a:rPr sz="1500" spc="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improved</a:t>
            </a:r>
            <a:r>
              <a:rPr sz="150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access</a:t>
            </a:r>
            <a:r>
              <a:rPr sz="1500" spc="1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completion</a:t>
            </a:r>
            <a:r>
              <a:rPr sz="1500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rates,</a:t>
            </a:r>
            <a:r>
              <a:rPr sz="150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accessible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50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of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prior</a:t>
            </a:r>
            <a:r>
              <a:rPr sz="1500" spc="4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learning,</a:t>
            </a:r>
            <a:r>
              <a:rPr sz="1500" spc="85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functioning</a:t>
            </a:r>
            <a:r>
              <a:rPr sz="1500" spc="4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credit</a:t>
            </a:r>
            <a:r>
              <a:rPr sz="1500" spc="85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accumulation</a:t>
            </a:r>
            <a:r>
              <a:rPr sz="1500" spc="95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484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transfer</a:t>
            </a:r>
            <a:r>
              <a:rPr sz="1500" spc="4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systems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and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quality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assurance.</a:t>
            </a:r>
            <a:endParaRPr sz="1500">
              <a:latin typeface="Calibri"/>
              <a:cs typeface="Calibri"/>
            </a:endParaRPr>
          </a:p>
          <a:p>
            <a:pPr marL="353060" marR="12700" indent="-340995" algn="just">
              <a:lnSpc>
                <a:spcPct val="94600"/>
              </a:lnSpc>
              <a:spcBef>
                <a:spcPts val="325"/>
              </a:spcBef>
              <a:buAutoNum type="arabicPeriod" startAt="3"/>
              <a:tabLst>
                <a:tab pos="355600" algn="l"/>
              </a:tabLst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500" spc="229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efficient</a:t>
            </a:r>
            <a:r>
              <a:rPr sz="1500" spc="2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management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2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229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credentials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2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real-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time</a:t>
            </a:r>
            <a:r>
              <a:rPr sz="1500" spc="2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information-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sharing,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through</a:t>
            </a:r>
            <a:r>
              <a:rPr sz="1500" spc="2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data</a:t>
            </a:r>
            <a:r>
              <a:rPr sz="1500" spc="2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analysis,</a:t>
            </a:r>
            <a:r>
              <a:rPr sz="1500" spc="2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anticipation</a:t>
            </a:r>
            <a:r>
              <a:rPr sz="1500" spc="2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2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skills</a:t>
            </a:r>
            <a:r>
              <a:rPr sz="1500" spc="2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needs,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3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interoperable</a:t>
            </a:r>
            <a:r>
              <a:rPr sz="1500" spc="3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databases</a:t>
            </a:r>
            <a:r>
              <a:rPr sz="1500" spc="2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2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3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connected</a:t>
            </a:r>
            <a:r>
              <a:rPr sz="1500" spc="3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3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QCP,</a:t>
            </a:r>
            <a:r>
              <a:rPr sz="1500" spc="3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across</a:t>
            </a:r>
            <a:r>
              <a:rPr sz="1500" spc="3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all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African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countries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regions.</a:t>
            </a:r>
            <a:endParaRPr sz="1500">
              <a:latin typeface="Calibri"/>
              <a:cs typeface="Calibri"/>
            </a:endParaRPr>
          </a:p>
          <a:p>
            <a:pPr marL="353060" marR="12700" indent="-340995" algn="just">
              <a:lnSpc>
                <a:spcPts val="1730"/>
              </a:lnSpc>
              <a:spcBef>
                <a:spcPts val="345"/>
              </a:spcBef>
              <a:buAutoNum type="arabicPeriod" startAt="3"/>
              <a:tabLst>
                <a:tab pos="355600" algn="l"/>
              </a:tabLst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2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cooperate</a:t>
            </a:r>
            <a:r>
              <a:rPr sz="1500" spc="3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3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work</a:t>
            </a:r>
            <a:r>
              <a:rPr sz="1500" spc="2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in</a:t>
            </a:r>
            <a:r>
              <a:rPr sz="1500" spc="2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synergy</a:t>
            </a:r>
            <a:r>
              <a:rPr sz="1500" spc="30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with</a:t>
            </a:r>
            <a:r>
              <a:rPr sz="1500" spc="2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3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Addis</a:t>
            </a:r>
            <a:r>
              <a:rPr sz="1500" spc="3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500" spc="2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Convention,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promoting</a:t>
            </a:r>
            <a:r>
              <a:rPr sz="1500" spc="21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linkages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21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synergies</a:t>
            </a:r>
            <a:r>
              <a:rPr sz="1500" spc="20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between</a:t>
            </a:r>
            <a:r>
              <a:rPr sz="1500" spc="22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ACQF-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NQFs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21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facilitating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5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credentials.</a:t>
            </a:r>
            <a:endParaRPr sz="1500">
              <a:latin typeface="Calibri"/>
              <a:cs typeface="Calibri"/>
            </a:endParaRPr>
          </a:p>
          <a:p>
            <a:pPr marL="353060" marR="13335" indent="-340995" algn="just">
              <a:lnSpc>
                <a:spcPts val="1730"/>
              </a:lnSpc>
              <a:spcBef>
                <a:spcPts val="219"/>
              </a:spcBef>
              <a:buAutoNum type="arabicPeriod" startAt="3"/>
              <a:tabLst>
                <a:tab pos="355600" algn="l"/>
              </a:tabLst>
            </a:pPr>
            <a:r>
              <a:rPr sz="1500" spc="-65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contribute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 improve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global</a:t>
            </a:r>
            <a:r>
              <a:rPr sz="15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transparency</a:t>
            </a:r>
            <a:r>
              <a:rPr sz="15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-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education,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and 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credentials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from</a:t>
            </a:r>
            <a:r>
              <a:rPr sz="1500" spc="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African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countries.</a:t>
            </a:r>
            <a:endParaRPr sz="1500">
              <a:latin typeface="Calibri"/>
              <a:cs typeface="Calibri"/>
            </a:endParaRPr>
          </a:p>
          <a:p>
            <a:pPr marL="353695" indent="-340995" algn="just">
              <a:lnSpc>
                <a:spcPct val="100000"/>
              </a:lnSpc>
              <a:spcBef>
                <a:spcPts val="175"/>
              </a:spcBef>
              <a:buAutoNum type="arabicPeriod" startAt="3"/>
              <a:tabLst>
                <a:tab pos="353695" algn="l"/>
              </a:tabLst>
            </a:pPr>
            <a:r>
              <a:rPr sz="1500" spc="-75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foster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joint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research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projects</a:t>
            </a:r>
            <a:r>
              <a:rPr sz="1500" spc="-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for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advancement</a:t>
            </a:r>
            <a:r>
              <a:rPr sz="1500" spc="-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-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ACQF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Network.</a:t>
            </a:r>
            <a:endParaRPr sz="1500">
              <a:latin typeface="Calibri"/>
              <a:cs typeface="Calibri"/>
            </a:endParaRPr>
          </a:p>
          <a:p>
            <a:pPr marL="353060" marR="17145" indent="-340995" algn="just">
              <a:lnSpc>
                <a:spcPts val="1730"/>
              </a:lnSpc>
              <a:spcBef>
                <a:spcPts val="345"/>
              </a:spcBef>
              <a:buAutoNum type="arabicPeriod" startAt="3"/>
              <a:tabLst>
                <a:tab pos="355600" algn="l"/>
              </a:tabLst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1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collaborate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with</a:t>
            </a:r>
            <a:r>
              <a:rPr sz="1500" spc="1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existing</a:t>
            </a:r>
            <a:r>
              <a:rPr sz="1500" spc="2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regional</a:t>
            </a:r>
            <a:r>
              <a:rPr sz="1500" spc="2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structures,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especially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with</a:t>
            </a:r>
            <a:r>
              <a:rPr sz="1500" spc="1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229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regional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economic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communities,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relevant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global</a:t>
            </a:r>
            <a:r>
              <a:rPr sz="15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networks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 frameworks.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62" y="1157287"/>
            <a:ext cx="4791075" cy="5048250"/>
          </a:xfrm>
          <a:prstGeom prst="rect">
            <a:avLst/>
          </a:prstGeom>
          <a:solidFill>
            <a:srgbClr val="F5EFE4"/>
          </a:solidFill>
          <a:ln w="9525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51205">
              <a:lnSpc>
                <a:spcPts val="2740"/>
              </a:lnSpc>
            </a:pPr>
            <a:r>
              <a:rPr sz="2400" b="1" dirty="0">
                <a:solidFill>
                  <a:srgbClr val="2E5395"/>
                </a:solidFill>
                <a:latin typeface="Calibri"/>
                <a:cs typeface="Calibri"/>
              </a:rPr>
              <a:t>Core</a:t>
            </a:r>
            <a:r>
              <a:rPr sz="2400" b="1" spc="-8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395"/>
                </a:solidFill>
                <a:latin typeface="Calibri"/>
                <a:cs typeface="Calibri"/>
              </a:rPr>
              <a:t>Values</a:t>
            </a:r>
            <a:r>
              <a:rPr sz="2400" b="1" spc="-6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395"/>
                </a:solidFill>
                <a:latin typeface="Calibri"/>
                <a:cs typeface="Calibri"/>
              </a:rPr>
              <a:t>of</a:t>
            </a:r>
            <a:r>
              <a:rPr sz="2400" b="1" spc="-8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395"/>
                </a:solidFill>
                <a:latin typeface="Calibri"/>
                <a:cs typeface="Calibri"/>
              </a:rPr>
              <a:t>ACQF</a:t>
            </a:r>
            <a:r>
              <a:rPr sz="2400" b="1" spc="-5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395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  <a:p>
            <a:pPr marL="424180" marR="200660" indent="-340995">
              <a:lnSpc>
                <a:spcPct val="114799"/>
              </a:lnSpc>
              <a:spcBef>
                <a:spcPts val="520"/>
              </a:spcBef>
              <a:buAutoNum type="arabicPeriod"/>
              <a:tabLst>
                <a:tab pos="42672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Focus on</a:t>
            </a: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3282A"/>
                </a:solidFill>
                <a:latin typeface="Calibri"/>
                <a:cs typeface="Calibri"/>
              </a:rPr>
              <a:t>ACQF-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QCP</a:t>
            </a:r>
            <a:r>
              <a:rPr sz="2400" spc="-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common 	interest</a:t>
            </a:r>
            <a:endParaRPr sz="2400">
              <a:latin typeface="Calibri"/>
              <a:cs typeface="Calibri"/>
            </a:endParaRPr>
          </a:p>
          <a:p>
            <a:pPr marL="424180" indent="-34099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2418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African</a:t>
            </a:r>
            <a:r>
              <a:rPr sz="2400" spc="-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knowledge</a:t>
            </a:r>
            <a:endParaRPr sz="2400">
              <a:latin typeface="Calibri"/>
              <a:cs typeface="Calibri"/>
            </a:endParaRPr>
          </a:p>
          <a:p>
            <a:pPr marL="424180" indent="-34099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24180" algn="l"/>
              </a:tabLst>
            </a:pP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Inclusiveness</a:t>
            </a:r>
            <a:endParaRPr sz="2400">
              <a:latin typeface="Calibri"/>
              <a:cs typeface="Calibri"/>
            </a:endParaRPr>
          </a:p>
          <a:p>
            <a:pPr marL="424180" indent="-340995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24180" algn="l"/>
              </a:tabLst>
            </a:pP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Innovation</a:t>
            </a:r>
            <a:endParaRPr sz="2400">
              <a:latin typeface="Calibri"/>
              <a:cs typeface="Calibri"/>
            </a:endParaRPr>
          </a:p>
          <a:p>
            <a:pPr marL="424180" indent="-34099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2418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Supported</a:t>
            </a: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by</a:t>
            </a:r>
            <a:r>
              <a:rPr sz="2400" spc="-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424180" indent="-34099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24180" algn="l"/>
              </a:tabLst>
            </a:pP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Collaborative</a:t>
            </a:r>
            <a:r>
              <a:rPr sz="2400" spc="-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approaches</a:t>
            </a:r>
            <a:r>
              <a:rPr sz="2400" spc="-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426720">
              <a:lnSpc>
                <a:spcPct val="100000"/>
              </a:lnSpc>
              <a:spcBef>
                <a:spcPts val="425"/>
              </a:spcBef>
            </a:pP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participative governance</a:t>
            </a:r>
            <a:endParaRPr sz="2400">
              <a:latin typeface="Calibri"/>
              <a:cs typeface="Calibri"/>
            </a:endParaRPr>
          </a:p>
          <a:p>
            <a:pPr marL="423545" indent="-340360">
              <a:lnSpc>
                <a:spcPct val="100000"/>
              </a:lnSpc>
              <a:spcBef>
                <a:spcPts val="725"/>
              </a:spcBef>
              <a:buAutoNum type="arabicPeriod" startAt="7"/>
              <a:tabLst>
                <a:tab pos="423545" algn="l"/>
              </a:tabLst>
            </a:pP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Transparency</a:t>
            </a:r>
            <a:r>
              <a:rPr sz="24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integrity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-1"/>
            <a:ext cx="2876550" cy="67532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3215" y="140969"/>
            <a:ext cx="664464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Main</a:t>
            </a:r>
            <a:r>
              <a:rPr sz="3200" spc="-20" dirty="0"/>
              <a:t> </a:t>
            </a:r>
            <a:r>
              <a:rPr sz="3200" dirty="0"/>
              <a:t>areas</a:t>
            </a:r>
            <a:r>
              <a:rPr sz="3200" spc="-60" dirty="0"/>
              <a:t> </a:t>
            </a:r>
            <a:r>
              <a:rPr sz="3200" spc="75" dirty="0"/>
              <a:t>of</a:t>
            </a:r>
            <a:r>
              <a:rPr sz="3200" spc="-5" dirty="0"/>
              <a:t> </a:t>
            </a:r>
            <a:r>
              <a:rPr sz="3200" dirty="0"/>
              <a:t>activity</a:t>
            </a:r>
            <a:r>
              <a:rPr sz="3200" spc="30" dirty="0"/>
              <a:t> </a:t>
            </a:r>
            <a:r>
              <a:rPr sz="3200" dirty="0"/>
              <a:t>of</a:t>
            </a:r>
            <a:r>
              <a:rPr sz="3200" spc="-5" dirty="0"/>
              <a:t> </a:t>
            </a:r>
            <a:r>
              <a:rPr sz="3200" spc="-20" dirty="0"/>
              <a:t>ACQF</a:t>
            </a:r>
            <a:r>
              <a:rPr lang="en-US" sz="3200" spc="-20" dirty="0"/>
              <a:t>-II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3462401" y="747776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2401" y="1595500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2401" y="2452751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2401" y="3290951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2401" y="4148201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2401" y="5005451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2401" y="5853112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19170" y="757237"/>
            <a:ext cx="8317230" cy="57332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875" marR="238760" indent="256540">
              <a:lnSpc>
                <a:spcPts val="2180"/>
              </a:lnSpc>
              <a:spcBef>
                <a:spcPts val="380"/>
              </a:spcBef>
              <a:buSzPct val="95000"/>
              <a:buAutoNum type="arabicPeriod"/>
              <a:tabLst>
                <a:tab pos="272415" algn="l"/>
              </a:tabLst>
            </a:pPr>
            <a:r>
              <a:rPr sz="2000" b="1" spc="-20" dirty="0">
                <a:solidFill>
                  <a:srgbClr val="23282A"/>
                </a:solidFill>
                <a:latin typeface="Calibri"/>
                <a:cs typeface="Calibri"/>
              </a:rPr>
              <a:t>Referencing</a:t>
            </a:r>
            <a:r>
              <a:rPr sz="2000" b="1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national</a:t>
            </a:r>
            <a:r>
              <a:rPr sz="20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20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frameworks</a:t>
            </a:r>
            <a:r>
              <a:rPr sz="2000" spc="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3282A"/>
                </a:solidFill>
                <a:latin typeface="Calibri"/>
                <a:cs typeface="Calibri"/>
              </a:rPr>
              <a:t>systems</a:t>
            </a:r>
            <a:r>
              <a:rPr sz="20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ACQF,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following</a:t>
            </a:r>
            <a:r>
              <a:rPr sz="20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agreed</a:t>
            </a:r>
            <a:r>
              <a:rPr sz="2000" spc="-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criteria</a:t>
            </a:r>
            <a:r>
              <a:rPr sz="2000" spc="-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2000" spc="-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procedures.</a:t>
            </a:r>
            <a:endParaRPr sz="2000" dirty="0">
              <a:latin typeface="Calibri"/>
              <a:cs typeface="Calibri"/>
            </a:endParaRPr>
          </a:p>
          <a:p>
            <a:pPr marL="12700" marR="5080" indent="236854">
              <a:lnSpc>
                <a:spcPct val="94800"/>
              </a:lnSpc>
              <a:spcBef>
                <a:spcPts val="2285"/>
              </a:spcBef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850" b="1" spc="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850" b="1" spc="1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850" b="1" spc="1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prior</a:t>
            </a:r>
            <a:r>
              <a:rPr sz="1850" b="1" spc="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learning</a:t>
            </a:r>
            <a:r>
              <a:rPr sz="1850" b="1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–</a:t>
            </a:r>
            <a:r>
              <a:rPr sz="1850" spc="1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for</a:t>
            </a:r>
            <a:r>
              <a:rPr sz="1850" spc="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example,</a:t>
            </a:r>
            <a:r>
              <a:rPr sz="185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850" spc="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development</a:t>
            </a:r>
            <a:r>
              <a:rPr sz="1850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850" spc="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common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guidelines</a:t>
            </a:r>
            <a:r>
              <a:rPr sz="1850" spc="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approaches,</a:t>
            </a:r>
            <a:r>
              <a:rPr sz="1850" spc="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updated</a:t>
            </a:r>
            <a:r>
              <a:rPr sz="1850" spc="1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inventory</a:t>
            </a:r>
            <a:r>
              <a:rPr sz="1850" spc="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850" spc="1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RPL</a:t>
            </a:r>
            <a:r>
              <a:rPr sz="1850" spc="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systems</a:t>
            </a:r>
            <a:r>
              <a:rPr sz="1850" spc="114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on</a:t>
            </a:r>
            <a:r>
              <a:rPr sz="1850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850" spc="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continent,</a:t>
            </a:r>
            <a:r>
              <a:rPr sz="1850" spc="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50" dirty="0">
                <a:solidFill>
                  <a:srgbClr val="23282A"/>
                </a:solidFill>
                <a:latin typeface="Calibri"/>
                <a:cs typeface="Calibri"/>
              </a:rPr>
              <a:t>a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wide</a:t>
            </a:r>
            <a:r>
              <a:rPr sz="1850" spc="1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information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850" spc="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campaign</a:t>
            </a:r>
            <a:endParaRPr sz="1850" dirty="0">
              <a:latin typeface="Calibri"/>
              <a:cs typeface="Calibri"/>
            </a:endParaRPr>
          </a:p>
          <a:p>
            <a:pPr marL="249554" indent="-236854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ACQF</a:t>
            </a:r>
            <a:r>
              <a:rPr sz="1850" b="1" spc="1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850" b="1" spc="1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lang="en-US" sz="1850" b="1" spc="175" dirty="0">
                <a:solidFill>
                  <a:srgbClr val="23282A"/>
                </a:solidFill>
                <a:latin typeface="Calibri"/>
                <a:cs typeface="Calibri"/>
              </a:rPr>
              <a:t>&amp; </a:t>
            </a:r>
            <a:r>
              <a:rPr lang="en-US" sz="1850" b="1" dirty="0">
                <a:solidFill>
                  <a:srgbClr val="23282A"/>
                </a:solidFill>
                <a:latin typeface="Calibri"/>
                <a:cs typeface="Calibri"/>
              </a:rPr>
              <a:t>Credentials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Platform (</a:t>
            </a:r>
            <a:r>
              <a:rPr lang="en-US" sz="1850" b="1" dirty="0">
                <a:solidFill>
                  <a:srgbClr val="23282A"/>
                </a:solidFill>
                <a:latin typeface="Calibri"/>
                <a:cs typeface="Calibri"/>
              </a:rPr>
              <a:t>QCP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)</a:t>
            </a:r>
            <a:r>
              <a:rPr sz="1850" b="1" spc="1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b="1" spc="1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management</a:t>
            </a:r>
            <a:r>
              <a:rPr sz="1850" b="1" spc="10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information</a:t>
            </a:r>
            <a:r>
              <a:rPr sz="1850" b="1" spc="1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23282A"/>
                </a:solidFill>
                <a:latin typeface="Calibri"/>
                <a:cs typeface="Calibri"/>
              </a:rPr>
              <a:t>system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 marL="12700" marR="584200" indent="236854">
              <a:lnSpc>
                <a:spcPts val="2100"/>
              </a:lnSpc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:</a:t>
            </a:r>
            <a:r>
              <a:rPr sz="1850" spc="1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Development</a:t>
            </a:r>
            <a:r>
              <a:rPr sz="1850" spc="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850" spc="1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850" spc="1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profiles</a:t>
            </a:r>
            <a:r>
              <a:rPr sz="1850" spc="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adequate</a:t>
            </a:r>
            <a:r>
              <a:rPr sz="1850" spc="1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for</a:t>
            </a:r>
            <a:r>
              <a:rPr sz="1850" spc="1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common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continental</a:t>
            </a:r>
            <a:r>
              <a:rPr sz="1850" spc="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use</a:t>
            </a:r>
            <a:r>
              <a:rPr sz="1850" spc="1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(e.g.</a:t>
            </a:r>
            <a:r>
              <a:rPr lang="en-US" sz="18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related</a:t>
            </a:r>
            <a:r>
              <a:rPr sz="1850" spc="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with</a:t>
            </a:r>
            <a:r>
              <a:rPr sz="1850" spc="1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economic</a:t>
            </a:r>
            <a:r>
              <a:rPr sz="1850" spc="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integration</a:t>
            </a:r>
            <a:r>
              <a:rPr sz="1850" spc="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/</a:t>
            </a:r>
            <a:r>
              <a:rPr sz="1850" spc="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AfCFTA).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 marL="249554" indent="-236854">
              <a:lnSpc>
                <a:spcPct val="100000"/>
              </a:lnSpc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Capacity</a:t>
            </a:r>
            <a:r>
              <a:rPr sz="1850" b="1" spc="1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development</a:t>
            </a:r>
            <a:r>
              <a:rPr sz="1850" b="1" spc="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in</a:t>
            </a:r>
            <a:r>
              <a:rPr sz="1850" spc="114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relevant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areas.</a:t>
            </a:r>
            <a:r>
              <a:rPr sz="185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Online,</a:t>
            </a:r>
            <a:r>
              <a:rPr sz="1850" spc="10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onsite,</a:t>
            </a:r>
            <a:r>
              <a:rPr sz="1850" spc="1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hybrid.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 marL="12700" marR="370840" indent="236854">
              <a:lnSpc>
                <a:spcPts val="2100"/>
              </a:lnSpc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Advocacy,</a:t>
            </a:r>
            <a:r>
              <a:rPr sz="1850" b="1" spc="1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communication,</a:t>
            </a:r>
            <a:r>
              <a:rPr sz="1850" b="1" spc="1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networking</a:t>
            </a:r>
            <a:r>
              <a:rPr sz="1850" b="1" spc="1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b="1" spc="1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cooperation:</a:t>
            </a:r>
            <a:r>
              <a:rPr sz="1850" b="1" spc="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African</a:t>
            </a:r>
            <a:r>
              <a:rPr sz="1850" spc="1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stakeholders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(education</a:t>
            </a:r>
            <a:r>
              <a:rPr sz="185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training,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employment,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social</a:t>
            </a:r>
            <a:r>
              <a:rPr sz="1850" spc="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partners)</a:t>
            </a:r>
            <a:r>
              <a:rPr sz="1850" spc="1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other</a:t>
            </a:r>
            <a:r>
              <a:rPr sz="1850" spc="1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RQFs</a:t>
            </a:r>
            <a:r>
              <a:rPr sz="1850" spc="1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globally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 marL="249554" indent="-236854">
              <a:lnSpc>
                <a:spcPct val="100000"/>
              </a:lnSpc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Analysis,</a:t>
            </a:r>
            <a:r>
              <a:rPr sz="1850" b="1" spc="1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monitoring</a:t>
            </a:r>
            <a:r>
              <a:rPr sz="1850" b="1" spc="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b="1" spc="1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evaluation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:</a:t>
            </a:r>
            <a:r>
              <a:rPr sz="1850" spc="1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for</a:t>
            </a:r>
            <a:r>
              <a:rPr sz="1850" spc="1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continuous</a:t>
            </a:r>
            <a:r>
              <a:rPr sz="1850" spc="1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improvement.</a:t>
            </a:r>
            <a:endParaRPr sz="18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7585" y="-21272"/>
            <a:ext cx="69278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5" dirty="0"/>
              <a:t>Actions</a:t>
            </a:r>
            <a:r>
              <a:rPr spc="-180" dirty="0"/>
              <a:t> </a:t>
            </a:r>
            <a:r>
              <a:rPr dirty="0"/>
              <a:t>and</a:t>
            </a:r>
            <a:r>
              <a:rPr spc="-175" dirty="0"/>
              <a:t> </a:t>
            </a:r>
            <a:r>
              <a:rPr spc="-50" dirty="0"/>
              <a:t>achievements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67" y="809429"/>
            <a:ext cx="2700466" cy="6432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8297" y="847153"/>
            <a:ext cx="2391410" cy="5270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53035">
              <a:lnSpc>
                <a:spcPts val="1880"/>
              </a:lnSpc>
              <a:spcBef>
                <a:spcPts val="320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Capacity</a:t>
            </a:r>
            <a:r>
              <a:rPr sz="17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development,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17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1.1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50" y="1409636"/>
            <a:ext cx="2738501" cy="53674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8770" y="1511935"/>
            <a:ext cx="2315210" cy="4302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2755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Multi-country: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55"/>
              </a:lnSpc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11</a:t>
            </a:r>
            <a:r>
              <a:rPr sz="2400" spc="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Forums</a:t>
            </a:r>
            <a:endParaRPr sz="2400">
              <a:latin typeface="Calibri"/>
              <a:cs typeface="Calibri"/>
            </a:endParaRPr>
          </a:p>
          <a:p>
            <a:pPr marL="239395" marR="5080" indent="-227329">
              <a:lnSpc>
                <a:spcPct val="91300"/>
              </a:lnSpc>
              <a:spcBef>
                <a:spcPts val="450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Country</a:t>
            </a:r>
            <a:r>
              <a:rPr sz="2400" spc="-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specific: 	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16</a:t>
            </a:r>
            <a:r>
              <a:rPr sz="2400" spc="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workshops, 	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many</a:t>
            </a:r>
            <a:r>
              <a:rPr sz="2400" spc="-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webinars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95"/>
              </a:spcBef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QCP:</a:t>
            </a:r>
            <a:r>
              <a:rPr sz="24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8</a:t>
            </a:r>
            <a:r>
              <a:rPr sz="2400" spc="-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webinars</a:t>
            </a:r>
            <a:endParaRPr sz="2400">
              <a:latin typeface="Calibri"/>
              <a:cs typeface="Calibri"/>
            </a:endParaRPr>
          </a:p>
          <a:p>
            <a:pPr marL="239395" marR="192405" indent="-227329">
              <a:lnSpc>
                <a:spcPct val="91300"/>
              </a:lnSpc>
              <a:spcBef>
                <a:spcPts val="455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M&amp;E: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23282A"/>
                </a:solidFill>
                <a:latin typeface="Calibri"/>
                <a:cs typeface="Calibri"/>
              </a:rPr>
              <a:t>5 	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workshops</a:t>
            </a:r>
            <a:r>
              <a:rPr sz="2400" spc="-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and 	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webinars</a:t>
            </a:r>
            <a:endParaRPr sz="2400">
              <a:latin typeface="Calibri"/>
              <a:cs typeface="Calibri"/>
            </a:endParaRPr>
          </a:p>
          <a:p>
            <a:pPr marL="239395" marR="434975" indent="-227329" algn="just">
              <a:lnSpc>
                <a:spcPct val="92500"/>
              </a:lnSpc>
              <a:spcBef>
                <a:spcPts val="415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All</a:t>
            </a:r>
            <a:r>
              <a:rPr sz="24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co-hosted 	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with</a:t>
            </a:r>
            <a:r>
              <a:rPr sz="24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national 	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NQA</a:t>
            </a:r>
            <a:r>
              <a:rPr sz="24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–</a:t>
            </a: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 NQI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28975" y="809429"/>
            <a:ext cx="2738755" cy="5967730"/>
            <a:chOff x="3228975" y="809429"/>
            <a:chExt cx="2738755" cy="59677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7992" y="809429"/>
              <a:ext cx="2700466" cy="6432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8975" y="1409636"/>
              <a:ext cx="2738501" cy="53674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38829" y="847153"/>
            <a:ext cx="2419985" cy="56000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03835" marR="88900" indent="271780">
              <a:lnSpc>
                <a:spcPts val="1880"/>
              </a:lnSpc>
              <a:spcBef>
                <a:spcPts val="320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sz="17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documents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sz="17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2.1</a:t>
            </a:r>
            <a:endParaRPr sz="1700">
              <a:latin typeface="Calibri"/>
              <a:cs typeface="Calibri"/>
            </a:endParaRPr>
          </a:p>
          <a:p>
            <a:pPr marL="184150" marR="146685" indent="-171450">
              <a:lnSpc>
                <a:spcPct val="91100"/>
              </a:lnSpc>
              <a:spcBef>
                <a:spcPts val="124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Angola:</a:t>
            </a:r>
            <a:r>
              <a:rPr sz="17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Handbook</a:t>
            </a:r>
            <a:r>
              <a:rPr sz="17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and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training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-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supporting implementation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700" spc="-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National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Catalogue.</a:t>
            </a:r>
            <a:r>
              <a:rPr sz="1700" spc="-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Website</a:t>
            </a:r>
            <a:r>
              <a:rPr sz="1700" spc="-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INQ</a:t>
            </a:r>
            <a:endParaRPr sz="1700">
              <a:latin typeface="Calibri"/>
              <a:cs typeface="Calibri"/>
            </a:endParaRPr>
          </a:p>
          <a:p>
            <a:pPr marL="184150" marR="344170" indent="-171450">
              <a:lnSpc>
                <a:spcPts val="188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DR</a:t>
            </a:r>
            <a:r>
              <a:rPr sz="17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Congo: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NQA,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start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endParaRPr sz="1700">
              <a:latin typeface="Calibri"/>
              <a:cs typeface="Calibri"/>
            </a:endParaRPr>
          </a:p>
          <a:p>
            <a:pPr marL="184150" marR="252729" indent="-171450">
              <a:lnSpc>
                <a:spcPts val="1880"/>
              </a:lnSpc>
              <a:spcBef>
                <a:spcPts val="29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Eswatini:</a:t>
            </a:r>
            <a:r>
              <a:rPr sz="17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RPL.</a:t>
            </a:r>
            <a:r>
              <a:rPr sz="1700" spc="-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Website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EQA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184150" algn="l"/>
              </a:tabLst>
            </a:pPr>
            <a:r>
              <a:rPr sz="1700" b="1" dirty="0">
                <a:solidFill>
                  <a:srgbClr val="23282A"/>
                </a:solidFill>
                <a:latin typeface="Calibri"/>
                <a:cs typeface="Calibri"/>
              </a:rPr>
              <a:t>Ghana:</a:t>
            </a:r>
            <a:r>
              <a:rPr sz="1700" b="1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,</a:t>
            </a:r>
            <a:r>
              <a:rPr sz="17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RPL,</a:t>
            </a:r>
            <a:r>
              <a:rPr sz="1700" spc="-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23282A"/>
                </a:solidFill>
                <a:latin typeface="Calibri"/>
                <a:cs typeface="Calibri"/>
              </a:rPr>
              <a:t>CATS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35"/>
              </a:spcBef>
              <a:buChar char="•"/>
              <a:tabLst>
                <a:tab pos="184150" algn="l"/>
              </a:tabLst>
            </a:pP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Guiné-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Bissau:</a:t>
            </a:r>
            <a:r>
              <a:rPr sz="17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endParaRPr sz="1700">
              <a:latin typeface="Calibri"/>
              <a:cs typeface="Calibri"/>
            </a:endParaRPr>
          </a:p>
          <a:p>
            <a:pPr marL="184150" marR="5715" indent="-171450">
              <a:lnSpc>
                <a:spcPts val="188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Mozambique:</a:t>
            </a:r>
            <a:r>
              <a:rPr sz="1700" spc="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50" dirty="0">
                <a:solidFill>
                  <a:srgbClr val="23282A"/>
                </a:solidFill>
                <a:latin typeface="Calibri"/>
                <a:cs typeface="Calibri"/>
              </a:rPr>
              <a:t>2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regulations</a:t>
            </a:r>
            <a:r>
              <a:rPr sz="17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r>
              <a:rPr sz="1700" spc="-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TC;</a:t>
            </a:r>
            <a:r>
              <a:rPr sz="17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M&amp;E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system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Senegal:</a:t>
            </a:r>
            <a:r>
              <a:rPr sz="1700" spc="-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3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Seychelles:</a:t>
            </a:r>
            <a:r>
              <a:rPr sz="1700" spc="-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23282A"/>
                </a:solidFill>
                <a:latin typeface="Calibri"/>
                <a:cs typeface="Calibri"/>
              </a:rPr>
              <a:t>CATS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0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Sierra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Leone:</a:t>
            </a:r>
            <a:r>
              <a:rPr sz="17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RPL,</a:t>
            </a:r>
            <a:r>
              <a:rPr sz="17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23282A"/>
                </a:solidFill>
                <a:latin typeface="Calibri"/>
                <a:cs typeface="Calibri"/>
              </a:rPr>
              <a:t>CATS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3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Somalia:</a:t>
            </a:r>
            <a:r>
              <a:rPr sz="1700" spc="-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30" dirty="0">
                <a:solidFill>
                  <a:srgbClr val="23282A"/>
                </a:solidFill>
                <a:latin typeface="Calibri"/>
                <a:cs typeface="Calibri"/>
              </a:rPr>
              <a:t>NQF,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RPL,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23282A"/>
                </a:solidFill>
                <a:latin typeface="Calibri"/>
                <a:cs typeface="Calibri"/>
              </a:rPr>
              <a:t>CATS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1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Zambia:</a:t>
            </a:r>
            <a:r>
              <a:rPr sz="17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start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r>
              <a:rPr sz="1700" spc="-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review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95992" y="809429"/>
            <a:ext cx="2709991" cy="64320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65570" y="847153"/>
            <a:ext cx="2395220" cy="527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960"/>
              </a:lnSpc>
              <a:spcBef>
                <a:spcPts val="125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Handbooks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7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guidelines</a:t>
            </a:r>
            <a:endParaRPr sz="1700">
              <a:latin typeface="Calibri"/>
              <a:cs typeface="Calibri"/>
            </a:endParaRPr>
          </a:p>
          <a:p>
            <a:pPr marR="3810" algn="ctr">
              <a:lnSpc>
                <a:spcPts val="1960"/>
              </a:lnSpc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 continental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76975" y="1409636"/>
            <a:ext cx="2748026" cy="53674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422644" y="1501711"/>
            <a:ext cx="2275840" cy="49739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marR="586105" indent="-229235">
              <a:lnSpc>
                <a:spcPts val="248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RPL</a:t>
            </a:r>
            <a:r>
              <a:rPr sz="2150" spc="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25" dirty="0">
                <a:solidFill>
                  <a:srgbClr val="23282A"/>
                </a:solidFill>
                <a:latin typeface="Calibri"/>
                <a:cs typeface="Calibri"/>
              </a:rPr>
              <a:t>for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Practitioners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Micro-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credentials</a:t>
            </a:r>
            <a:endParaRPr sz="2150">
              <a:latin typeface="Calibri"/>
              <a:cs typeface="Calibri"/>
            </a:endParaRPr>
          </a:p>
          <a:p>
            <a:pPr marL="241300" marR="5080" indent="-229235">
              <a:lnSpc>
                <a:spcPts val="2410"/>
              </a:lnSpc>
              <a:spcBef>
                <a:spcPts val="49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Referencing</a:t>
            </a:r>
            <a:r>
              <a:rPr sz="215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20" dirty="0">
                <a:solidFill>
                  <a:srgbClr val="23282A"/>
                </a:solidFill>
                <a:latin typeface="Calibri"/>
                <a:cs typeface="Calibri"/>
              </a:rPr>
              <a:t>ACQF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short</a:t>
            </a:r>
            <a:r>
              <a:rPr sz="2150" spc="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20" dirty="0">
                <a:solidFill>
                  <a:srgbClr val="23282A"/>
                </a:solidFill>
                <a:latin typeface="Calibri"/>
                <a:cs typeface="Calibri"/>
              </a:rPr>
              <a:t>guide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490"/>
              </a:lnSpc>
              <a:spcBef>
                <a:spcPts val="21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Registration</a:t>
            </a:r>
            <a:r>
              <a:rPr sz="2150" spc="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25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endParaRPr sz="2150">
              <a:latin typeface="Calibri"/>
              <a:cs typeface="Calibri"/>
            </a:endParaRPr>
          </a:p>
          <a:p>
            <a:pPr marL="241300" marR="263525" indent="-229235">
              <a:lnSpc>
                <a:spcPct val="94100"/>
              </a:lnSpc>
              <a:spcBef>
                <a:spcPts val="350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QCP</a:t>
            </a:r>
            <a:r>
              <a:rPr sz="2150" spc="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training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modules</a:t>
            </a:r>
            <a:r>
              <a:rPr sz="215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25" dirty="0">
                <a:solidFill>
                  <a:srgbClr val="23282A"/>
                </a:solidFill>
                <a:latin typeface="Calibri"/>
                <a:cs typeface="Calibri"/>
              </a:rPr>
              <a:t>and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communication leaflet</a:t>
            </a:r>
            <a:endParaRPr sz="215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27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Green</a:t>
            </a:r>
            <a:r>
              <a:rPr sz="2150" spc="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skills</a:t>
            </a:r>
            <a:endParaRPr sz="2150">
              <a:latin typeface="Calibri"/>
              <a:cs typeface="Calibri"/>
            </a:endParaRPr>
          </a:p>
          <a:p>
            <a:pPr marL="241300" marR="81280" indent="-229235" algn="just">
              <a:lnSpc>
                <a:spcPct val="9460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Common</a:t>
            </a:r>
            <a:r>
              <a:rPr sz="2150" spc="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profiles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215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occupations</a:t>
            </a:r>
            <a:r>
              <a:rPr sz="2150" spc="1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50" dirty="0">
                <a:solidFill>
                  <a:srgbClr val="23282A"/>
                </a:solidFill>
                <a:latin typeface="Calibri"/>
                <a:cs typeface="Calibri"/>
              </a:rPr>
              <a:t>–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data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 driven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53517" y="809429"/>
            <a:ext cx="2700466" cy="64320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813290" y="965898"/>
            <a:ext cx="181102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Surveys,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Data,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Tools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4500" y="1409636"/>
            <a:ext cx="2738501" cy="536740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479915" y="1471231"/>
            <a:ext cx="2245360" cy="31540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Char char="•"/>
              <a:tabLst>
                <a:tab pos="241300" algn="l"/>
              </a:tabLst>
            </a:pPr>
            <a:r>
              <a:rPr sz="2150" spc="-25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RPL</a:t>
            </a:r>
            <a:r>
              <a:rPr sz="2150" spc="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-</a:t>
            </a:r>
            <a:r>
              <a:rPr sz="2150" spc="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50" dirty="0">
                <a:solidFill>
                  <a:srgbClr val="23282A"/>
                </a:solidFill>
                <a:latin typeface="Calibri"/>
                <a:cs typeface="Calibri"/>
              </a:rPr>
              <a:t>2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490"/>
              </a:lnSpc>
              <a:spcBef>
                <a:spcPts val="27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Micro-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credentials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–</a:t>
            </a:r>
            <a:r>
              <a:rPr sz="2150" spc="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50" dirty="0">
                <a:solidFill>
                  <a:srgbClr val="23282A"/>
                </a:solidFill>
                <a:latin typeface="Calibri"/>
                <a:cs typeface="Calibri"/>
              </a:rPr>
              <a:t>3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Satisfaction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49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Big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Data</a:t>
            </a:r>
            <a:r>
              <a:rPr sz="2150" spc="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50" dirty="0">
                <a:solidFill>
                  <a:srgbClr val="23282A"/>
                </a:solidFill>
                <a:latin typeface="Calibri"/>
                <a:cs typeface="Calibri"/>
              </a:rPr>
              <a:t>–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Dashboards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ACQF</a:t>
            </a:r>
            <a:r>
              <a:rPr sz="2150" spc="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Website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sz="2150" spc="-25" dirty="0">
                <a:solidFill>
                  <a:srgbClr val="23282A"/>
                </a:solidFill>
                <a:latin typeface="Calibri"/>
                <a:cs typeface="Calibri"/>
              </a:rPr>
              <a:t>QCP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Page</a:t>
            </a:r>
            <a:r>
              <a:rPr spc="-25" dirty="0"/>
              <a:t> </a:t>
            </a:r>
            <a:fld id="{81D60167-4931-47E6-BA6A-407CBD079E47}" type="slidenum">
              <a:rPr spc="-35" dirty="0"/>
              <a:t>7</a:t>
            </a:fld>
            <a:endParaRPr spc="-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545" y="84455"/>
            <a:ext cx="52590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ACQF-</a:t>
            </a:r>
            <a:r>
              <a:rPr spc="65" dirty="0"/>
              <a:t>II</a:t>
            </a:r>
            <a:r>
              <a:rPr spc="50" dirty="0"/>
              <a:t> </a:t>
            </a:r>
            <a:r>
              <a:rPr spc="229" dirty="0"/>
              <a:t>2025-</a:t>
            </a:r>
            <a:r>
              <a:rPr spc="165" dirty="0"/>
              <a:t>2026</a:t>
            </a:r>
          </a:p>
        </p:txBody>
      </p:sp>
      <p:sp>
        <p:nvSpPr>
          <p:cNvPr id="4" name="object 4"/>
          <p:cNvSpPr/>
          <p:nvPr/>
        </p:nvSpPr>
        <p:spPr>
          <a:xfrm>
            <a:off x="4805426" y="900112"/>
            <a:ext cx="7219950" cy="5819775"/>
          </a:xfrm>
          <a:custGeom>
            <a:avLst/>
            <a:gdLst/>
            <a:ahLst/>
            <a:cxnLst/>
            <a:rect l="l" t="t" r="r" b="b"/>
            <a:pathLst>
              <a:path w="7219950" h="5819775">
                <a:moveTo>
                  <a:pt x="0" y="5819775"/>
                </a:moveTo>
                <a:lnTo>
                  <a:pt x="7219950" y="5819775"/>
                </a:lnTo>
                <a:lnTo>
                  <a:pt x="7219950" y="0"/>
                </a:lnTo>
                <a:lnTo>
                  <a:pt x="0" y="0"/>
                </a:lnTo>
                <a:lnTo>
                  <a:pt x="0" y="5819775"/>
                </a:lnTo>
                <a:close/>
              </a:path>
            </a:pathLst>
          </a:custGeom>
          <a:ln w="9525">
            <a:solidFill>
              <a:srgbClr val="96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3150" y="790765"/>
            <a:ext cx="7033895" cy="597725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40029" indent="-227329" algn="just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b="1" spc="-35" dirty="0">
                <a:solidFill>
                  <a:srgbClr val="23282A"/>
                </a:solidFill>
                <a:latin typeface="Arial"/>
                <a:cs typeface="Arial"/>
              </a:rPr>
              <a:t>Continuation</a:t>
            </a:r>
            <a:r>
              <a:rPr sz="2400" b="1" spc="-70" dirty="0">
                <a:solidFill>
                  <a:srgbClr val="23282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282A"/>
                </a:solidFill>
                <a:latin typeface="Arial"/>
                <a:cs typeface="Arial"/>
              </a:rPr>
              <a:t>of</a:t>
            </a:r>
            <a:r>
              <a:rPr sz="2400" b="1" spc="-65" dirty="0">
                <a:solidFill>
                  <a:srgbClr val="23282A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23282A"/>
                </a:solidFill>
                <a:latin typeface="Arial"/>
                <a:cs typeface="Arial"/>
              </a:rPr>
              <a:t>all</a:t>
            </a:r>
            <a:r>
              <a:rPr sz="2400" b="1" spc="-35" dirty="0">
                <a:solidFill>
                  <a:srgbClr val="23282A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23282A"/>
                </a:solidFill>
                <a:latin typeface="Arial"/>
                <a:cs typeface="Arial"/>
              </a:rPr>
              <a:t>strands</a:t>
            </a:r>
            <a:r>
              <a:rPr sz="2400" b="1" spc="-65" dirty="0">
                <a:solidFill>
                  <a:srgbClr val="23282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282A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23282A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  <a:p>
            <a:pPr marL="523875" marR="836930" indent="-511809" algn="just">
              <a:lnSpc>
                <a:spcPts val="2630"/>
              </a:lnSpc>
              <a:spcBef>
                <a:spcPts val="944"/>
              </a:spcBef>
              <a:buAutoNum type="arabicPeriod"/>
              <a:tabLst>
                <a:tab pos="527050" algn="l"/>
              </a:tabLst>
            </a:pP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Capacity</a:t>
            </a:r>
            <a:r>
              <a:rPr sz="2400" spc="-10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development:</a:t>
            </a:r>
            <a:r>
              <a:rPr sz="2400" spc="-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30" dirty="0">
                <a:solidFill>
                  <a:srgbClr val="23282A"/>
                </a:solidFill>
                <a:latin typeface="Arial MT"/>
                <a:cs typeface="Arial MT"/>
              </a:rPr>
              <a:t>a)</a:t>
            </a:r>
            <a:r>
              <a:rPr sz="2400" spc="-7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Forums</a:t>
            </a:r>
            <a:r>
              <a:rPr sz="2400" spc="-1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60" dirty="0">
                <a:solidFill>
                  <a:srgbClr val="23282A"/>
                </a:solidFill>
                <a:latin typeface="Arial MT"/>
                <a:cs typeface="Arial MT"/>
              </a:rPr>
              <a:t>of</a:t>
            </a:r>
            <a:r>
              <a:rPr sz="2400" spc="-114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3282A"/>
                </a:solidFill>
                <a:latin typeface="Arial MT"/>
                <a:cs typeface="Arial MT"/>
              </a:rPr>
              <a:t>NQF 	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Authorities</a:t>
            </a:r>
            <a:r>
              <a:rPr sz="2400" spc="6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and</a:t>
            </a:r>
            <a:r>
              <a:rPr sz="2400" spc="4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stakeholders;</a:t>
            </a:r>
            <a:r>
              <a:rPr sz="2400" spc="8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b)</a:t>
            </a:r>
            <a:r>
              <a:rPr sz="2400" spc="8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Country- 	specific</a:t>
            </a:r>
            <a:endParaRPr sz="2400">
              <a:latin typeface="Arial MT"/>
              <a:cs typeface="Arial MT"/>
            </a:endParaRPr>
          </a:p>
          <a:p>
            <a:pPr marL="524510" indent="-511809" algn="just">
              <a:lnSpc>
                <a:spcPts val="2755"/>
              </a:lnSpc>
              <a:spcBef>
                <a:spcPts val="600"/>
              </a:spcBef>
              <a:buAutoNum type="arabicPeriod"/>
              <a:tabLst>
                <a:tab pos="524510" algn="l"/>
              </a:tabLst>
            </a:pP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Support</a:t>
            </a:r>
            <a:r>
              <a:rPr sz="2400" spc="18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70" dirty="0">
                <a:solidFill>
                  <a:srgbClr val="23282A"/>
                </a:solidFill>
                <a:latin typeface="Arial MT"/>
                <a:cs typeface="Arial MT"/>
              </a:rPr>
              <a:t>to</a:t>
            </a:r>
            <a:r>
              <a:rPr sz="2400" spc="13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development</a:t>
            </a:r>
            <a:r>
              <a:rPr sz="2400" spc="9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and</a:t>
            </a:r>
            <a:r>
              <a:rPr sz="2400" spc="15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implementation</a:t>
            </a:r>
            <a:r>
              <a:rPr sz="2400" spc="9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35" dirty="0">
                <a:solidFill>
                  <a:srgbClr val="23282A"/>
                </a:solidFill>
                <a:latin typeface="Arial MT"/>
                <a:cs typeface="Arial MT"/>
              </a:rPr>
              <a:t>of</a:t>
            </a:r>
            <a:endParaRPr sz="2400">
              <a:latin typeface="Arial MT"/>
              <a:cs typeface="Arial MT"/>
            </a:endParaRPr>
          </a:p>
          <a:p>
            <a:pPr marL="527050">
              <a:lnSpc>
                <a:spcPts val="2755"/>
              </a:lnSpc>
            </a:pPr>
            <a:r>
              <a:rPr sz="2400" spc="-60" dirty="0">
                <a:solidFill>
                  <a:srgbClr val="23282A"/>
                </a:solidFill>
                <a:latin typeface="Arial MT"/>
                <a:cs typeface="Arial MT"/>
              </a:rPr>
              <a:t>NQFs,</a:t>
            </a:r>
            <a:r>
              <a:rPr sz="2400" spc="-3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105" dirty="0">
                <a:solidFill>
                  <a:srgbClr val="23282A"/>
                </a:solidFill>
                <a:latin typeface="Arial MT"/>
                <a:cs typeface="Arial MT"/>
              </a:rPr>
              <a:t>RPL,</a:t>
            </a:r>
            <a:r>
              <a:rPr sz="2400" spc="-9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3282A"/>
                </a:solidFill>
                <a:latin typeface="Arial MT"/>
                <a:cs typeface="Arial MT"/>
              </a:rPr>
              <a:t>CATS</a:t>
            </a:r>
            <a:endParaRPr sz="2400">
              <a:latin typeface="Arial MT"/>
              <a:cs typeface="Arial MT"/>
            </a:endParaRPr>
          </a:p>
          <a:p>
            <a:pPr marL="527050" indent="-514350">
              <a:lnSpc>
                <a:spcPts val="2755"/>
              </a:lnSpc>
              <a:spcBef>
                <a:spcPts val="725"/>
              </a:spcBef>
              <a:buAutoNum type="arabicPeriod" startAt="3"/>
              <a:tabLst>
                <a:tab pos="527050" algn="l"/>
              </a:tabLst>
            </a:pPr>
            <a:r>
              <a:rPr sz="2400" spc="-85" dirty="0">
                <a:solidFill>
                  <a:srgbClr val="23282A"/>
                </a:solidFill>
                <a:latin typeface="Arial MT"/>
                <a:cs typeface="Arial MT"/>
              </a:rPr>
              <a:t>QCP:</a:t>
            </a:r>
            <a:r>
              <a:rPr sz="2400" spc="4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23282A"/>
                </a:solidFill>
                <a:latin typeface="Arial MT"/>
                <a:cs typeface="Arial MT"/>
              </a:rPr>
              <a:t>full</a:t>
            </a:r>
            <a:r>
              <a:rPr sz="2400" spc="3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operationalisation,</a:t>
            </a:r>
            <a:r>
              <a:rPr sz="2400" spc="5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specific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 support</a:t>
            </a:r>
            <a:r>
              <a:rPr sz="2400" spc="6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40" dirty="0">
                <a:solidFill>
                  <a:srgbClr val="23282A"/>
                </a:solidFill>
                <a:latin typeface="Arial MT"/>
                <a:cs typeface="Arial MT"/>
              </a:rPr>
              <a:t>to</a:t>
            </a:r>
            <a:endParaRPr sz="2400">
              <a:latin typeface="Arial MT"/>
              <a:cs typeface="Arial MT"/>
            </a:endParaRPr>
          </a:p>
          <a:p>
            <a:pPr marL="527050">
              <a:lnSpc>
                <a:spcPts val="2755"/>
              </a:lnSpc>
            </a:pP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country</a:t>
            </a:r>
            <a:r>
              <a:rPr sz="2400" spc="10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teams</a:t>
            </a:r>
            <a:endParaRPr sz="2400">
              <a:latin typeface="Arial MT"/>
              <a:cs typeface="Arial MT"/>
            </a:endParaRPr>
          </a:p>
          <a:p>
            <a:pPr marL="527050" indent="-514350">
              <a:lnSpc>
                <a:spcPct val="100000"/>
              </a:lnSpc>
              <a:spcBef>
                <a:spcPts val="650"/>
              </a:spcBef>
              <a:buAutoNum type="arabicPeriod" startAt="4"/>
              <a:tabLst>
                <a:tab pos="527050" algn="l"/>
              </a:tabLst>
            </a:pPr>
            <a:r>
              <a:rPr sz="2400" spc="-25" dirty="0">
                <a:solidFill>
                  <a:srgbClr val="23282A"/>
                </a:solidFill>
                <a:latin typeface="Arial MT"/>
                <a:cs typeface="Arial MT"/>
              </a:rPr>
              <a:t>ACQF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60" dirty="0">
                <a:solidFill>
                  <a:srgbClr val="23282A"/>
                </a:solidFill>
                <a:latin typeface="Arial MT"/>
                <a:cs typeface="Arial MT"/>
              </a:rPr>
              <a:t>Network</a:t>
            </a: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150" dirty="0">
                <a:solidFill>
                  <a:srgbClr val="23282A"/>
                </a:solidFill>
                <a:latin typeface="Arial MT"/>
                <a:cs typeface="Arial MT"/>
              </a:rPr>
              <a:t>–</a:t>
            </a:r>
            <a:r>
              <a:rPr sz="2400" spc="-1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support</a:t>
            </a:r>
            <a:r>
              <a:rPr sz="2400" spc="-4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65" dirty="0">
                <a:solidFill>
                  <a:srgbClr val="23282A"/>
                </a:solidFill>
                <a:latin typeface="Arial MT"/>
                <a:cs typeface="Arial MT"/>
              </a:rPr>
              <a:t>for</a:t>
            </a:r>
            <a:r>
              <a:rPr sz="2400" spc="1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sustainability</a:t>
            </a:r>
            <a:endParaRPr sz="2400">
              <a:latin typeface="Arial MT"/>
              <a:cs typeface="Arial MT"/>
            </a:endParaRPr>
          </a:p>
          <a:p>
            <a:pPr marL="527050" marR="149860" indent="-514984">
              <a:lnSpc>
                <a:spcPts val="2630"/>
              </a:lnSpc>
              <a:spcBef>
                <a:spcPts val="1019"/>
              </a:spcBef>
              <a:buAutoNum type="arabicPeriod" startAt="4"/>
              <a:tabLst>
                <a:tab pos="527050" algn="l"/>
              </a:tabLst>
            </a:pPr>
            <a:r>
              <a:rPr sz="2400" spc="-30" dirty="0">
                <a:solidFill>
                  <a:srgbClr val="23282A"/>
                </a:solidFill>
                <a:latin typeface="Arial MT"/>
                <a:cs typeface="Arial MT"/>
              </a:rPr>
              <a:t>Green</a:t>
            </a:r>
            <a:r>
              <a:rPr sz="2400" spc="-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skills:</a:t>
            </a:r>
            <a:r>
              <a:rPr sz="2400" spc="75" dirty="0">
                <a:solidFill>
                  <a:srgbClr val="23282A"/>
                </a:solidFill>
                <a:latin typeface="Arial MT"/>
                <a:cs typeface="Arial MT"/>
              </a:rPr>
              <a:t> new</a:t>
            </a:r>
            <a:r>
              <a:rPr sz="2400" spc="2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70" dirty="0">
                <a:solidFill>
                  <a:srgbClr val="23282A"/>
                </a:solidFill>
                <a:latin typeface="Arial MT"/>
                <a:cs typeface="Arial MT"/>
              </a:rPr>
              <a:t>pilot</a:t>
            </a:r>
            <a:r>
              <a:rPr sz="2400" spc="9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project implemented</a:t>
            </a:r>
            <a:r>
              <a:rPr sz="2400" spc="4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3282A"/>
                </a:solidFill>
                <a:latin typeface="Arial MT"/>
                <a:cs typeface="Arial MT"/>
              </a:rPr>
              <a:t>by </a:t>
            </a:r>
            <a:r>
              <a:rPr sz="2400" spc="-20" dirty="0">
                <a:solidFill>
                  <a:srgbClr val="23282A"/>
                </a:solidFill>
                <a:latin typeface="Arial MT"/>
                <a:cs typeface="Arial MT"/>
              </a:rPr>
              <a:t>AASU</a:t>
            </a:r>
            <a:endParaRPr sz="2400">
              <a:latin typeface="Arial MT"/>
              <a:cs typeface="Arial MT"/>
            </a:endParaRPr>
          </a:p>
          <a:p>
            <a:pPr marL="527050" marR="172085" indent="-514984">
              <a:lnSpc>
                <a:spcPts val="2550"/>
              </a:lnSpc>
              <a:spcBef>
                <a:spcPts val="1040"/>
              </a:spcBef>
              <a:buAutoNum type="arabicPeriod" startAt="4"/>
              <a:tabLst>
                <a:tab pos="527050" algn="l"/>
              </a:tabLst>
            </a:pP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Micro-credentials:</a:t>
            </a:r>
            <a:r>
              <a:rPr sz="2400" spc="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policies</a:t>
            </a:r>
            <a:r>
              <a:rPr sz="2400" spc="8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and</a:t>
            </a:r>
            <a:r>
              <a:rPr sz="2400" spc="6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guidelines </a:t>
            </a:r>
            <a:r>
              <a:rPr sz="2400" spc="105" dirty="0">
                <a:solidFill>
                  <a:srgbClr val="23282A"/>
                </a:solidFill>
                <a:latin typeface="Arial MT"/>
                <a:cs typeface="Arial MT"/>
              </a:rPr>
              <a:t>with </a:t>
            </a: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countries</a:t>
            </a:r>
            <a:endParaRPr sz="2400">
              <a:latin typeface="Arial MT"/>
              <a:cs typeface="Arial MT"/>
            </a:endParaRPr>
          </a:p>
          <a:p>
            <a:pPr marL="527050" indent="-514350">
              <a:lnSpc>
                <a:spcPts val="2755"/>
              </a:lnSpc>
              <a:spcBef>
                <a:spcPts val="695"/>
              </a:spcBef>
              <a:buAutoNum type="arabicPeriod" startAt="4"/>
              <a:tabLst>
                <a:tab pos="527050" algn="l"/>
              </a:tabLst>
            </a:pP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More</a:t>
            </a:r>
            <a:r>
              <a:rPr sz="2400" spc="-3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common</a:t>
            </a:r>
            <a:r>
              <a:rPr sz="2400" spc="-3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profiles</a:t>
            </a:r>
            <a:r>
              <a:rPr sz="2400" spc="2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of</a:t>
            </a:r>
            <a:r>
              <a:rPr sz="2400" spc="1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occupations</a:t>
            </a:r>
            <a:r>
              <a:rPr sz="2400" spc="2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3282A"/>
                </a:solidFill>
                <a:latin typeface="Arial MT"/>
                <a:cs typeface="Arial MT"/>
              </a:rPr>
              <a:t>and</a:t>
            </a:r>
            <a:endParaRPr sz="2400">
              <a:latin typeface="Arial MT"/>
              <a:cs typeface="Arial MT"/>
            </a:endParaRPr>
          </a:p>
          <a:p>
            <a:pPr marL="527050">
              <a:lnSpc>
                <a:spcPts val="2755"/>
              </a:lnSpc>
            </a:pP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qualifications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102" y="6566534"/>
            <a:ext cx="26035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dirty="0">
                <a:solidFill>
                  <a:srgbClr val="23282A"/>
                </a:solidFill>
                <a:latin typeface="Arial MT"/>
                <a:cs typeface="Arial MT"/>
              </a:rPr>
              <a:t>Page</a:t>
            </a:r>
            <a:r>
              <a:rPr sz="500" spc="-6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500" spc="-25" dirty="0">
                <a:solidFill>
                  <a:srgbClr val="23282A"/>
                </a:solidFill>
                <a:latin typeface="Arial MT"/>
                <a:cs typeface="Arial MT"/>
              </a:rPr>
              <a:t>26</a:t>
            </a:r>
            <a:endParaRPr sz="500">
              <a:latin typeface="Arial MT"/>
              <a:cs typeface="Arial MT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9DF290AF-13B1-0671-B7B5-22E9E299A03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38" y="910992"/>
            <a:ext cx="4806950" cy="59470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72275"/>
            <a:ext cx="12192000" cy="85725"/>
          </a:xfrm>
          <a:custGeom>
            <a:avLst/>
            <a:gdLst/>
            <a:ahLst/>
            <a:cxnLst/>
            <a:rect l="l" t="t" r="r" b="b"/>
            <a:pathLst>
              <a:path w="12192000" h="85725">
                <a:moveTo>
                  <a:pt x="12192000" y="0"/>
                </a:moveTo>
                <a:lnTo>
                  <a:pt x="0" y="0"/>
                </a:lnTo>
                <a:lnTo>
                  <a:pt x="0" y="85725"/>
                </a:lnTo>
                <a:lnTo>
                  <a:pt x="12192000" y="85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2900" y="181686"/>
            <a:ext cx="1065530" cy="360680"/>
            <a:chOff x="362900" y="181686"/>
            <a:chExt cx="1065530" cy="360680"/>
          </a:xfrm>
        </p:grpSpPr>
        <p:sp>
          <p:nvSpPr>
            <p:cNvPr id="4" name="object 4"/>
            <p:cNvSpPr/>
            <p:nvPr/>
          </p:nvSpPr>
          <p:spPr>
            <a:xfrm>
              <a:off x="1239583" y="290169"/>
              <a:ext cx="180975" cy="169545"/>
            </a:xfrm>
            <a:custGeom>
              <a:avLst/>
              <a:gdLst/>
              <a:ahLst/>
              <a:cxnLst/>
              <a:rect l="l" t="t" r="r" b="b"/>
              <a:pathLst>
                <a:path w="180975" h="169545">
                  <a:moveTo>
                    <a:pt x="180644" y="0"/>
                  </a:moveTo>
                  <a:lnTo>
                    <a:pt x="0" y="0"/>
                  </a:lnTo>
                  <a:lnTo>
                    <a:pt x="0" y="55892"/>
                  </a:lnTo>
                  <a:lnTo>
                    <a:pt x="0" y="168935"/>
                  </a:lnTo>
                  <a:lnTo>
                    <a:pt x="69430" y="168935"/>
                  </a:lnTo>
                  <a:lnTo>
                    <a:pt x="69430" y="55892"/>
                  </a:lnTo>
                  <a:lnTo>
                    <a:pt x="180644" y="55892"/>
                  </a:lnTo>
                  <a:lnTo>
                    <a:pt x="180644" y="0"/>
                  </a:lnTo>
                  <a:close/>
                </a:path>
              </a:pathLst>
            </a:custGeom>
            <a:solidFill>
              <a:srgbClr val="242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900" y="181686"/>
              <a:ext cx="834840" cy="3605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39583" y="184746"/>
              <a:ext cx="188595" cy="106045"/>
            </a:xfrm>
            <a:custGeom>
              <a:avLst/>
              <a:gdLst/>
              <a:ahLst/>
              <a:cxnLst/>
              <a:rect l="l" t="t" r="r" b="b"/>
              <a:pathLst>
                <a:path w="188594" h="106045">
                  <a:moveTo>
                    <a:pt x="188315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105422"/>
                  </a:lnTo>
                  <a:lnTo>
                    <a:pt x="69430" y="105422"/>
                  </a:lnTo>
                  <a:lnTo>
                    <a:pt x="69430" y="55880"/>
                  </a:lnTo>
                  <a:lnTo>
                    <a:pt x="188315" y="55880"/>
                  </a:lnTo>
                  <a:lnTo>
                    <a:pt x="188315" y="0"/>
                  </a:lnTo>
                  <a:close/>
                </a:path>
              </a:pathLst>
            </a:custGeom>
            <a:solidFill>
              <a:srgbClr val="242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23010" marR="5080">
              <a:lnSpc>
                <a:spcPts val="2930"/>
              </a:lnSpc>
              <a:spcBef>
                <a:spcPts val="455"/>
              </a:spcBef>
            </a:pPr>
            <a:r>
              <a:rPr sz="2700" spc="150" dirty="0"/>
              <a:t>2023-</a:t>
            </a:r>
            <a:r>
              <a:rPr sz="2700" spc="60" dirty="0"/>
              <a:t>2024:</a:t>
            </a:r>
            <a:r>
              <a:rPr sz="2700" spc="-5" dirty="0"/>
              <a:t> </a:t>
            </a:r>
            <a:r>
              <a:rPr sz="2700" spc="130" dirty="0"/>
              <a:t>11</a:t>
            </a:r>
            <a:r>
              <a:rPr sz="2700" spc="-20" dirty="0"/>
              <a:t> </a:t>
            </a:r>
            <a:r>
              <a:rPr sz="2700" dirty="0"/>
              <a:t>ACQF-</a:t>
            </a:r>
            <a:r>
              <a:rPr sz="2700" spc="55" dirty="0"/>
              <a:t>II</a:t>
            </a:r>
            <a:r>
              <a:rPr sz="2700" spc="-20" dirty="0"/>
              <a:t> </a:t>
            </a:r>
            <a:r>
              <a:rPr sz="2700" spc="-30" dirty="0"/>
              <a:t>capacity</a:t>
            </a:r>
            <a:r>
              <a:rPr sz="2700" spc="10" dirty="0"/>
              <a:t> </a:t>
            </a:r>
            <a:r>
              <a:rPr sz="2700" dirty="0"/>
              <a:t>development,</a:t>
            </a:r>
            <a:r>
              <a:rPr sz="2700" spc="5" dirty="0"/>
              <a:t> </a:t>
            </a:r>
            <a:r>
              <a:rPr sz="2700" dirty="0"/>
              <a:t>peer</a:t>
            </a:r>
            <a:r>
              <a:rPr sz="2700" spc="40" dirty="0"/>
              <a:t> </a:t>
            </a:r>
            <a:r>
              <a:rPr sz="2700" spc="-10" dirty="0"/>
              <a:t>learning, </a:t>
            </a:r>
            <a:r>
              <a:rPr sz="2700" dirty="0"/>
              <a:t>referencing</a:t>
            </a:r>
            <a:r>
              <a:rPr sz="2700" spc="-100" dirty="0"/>
              <a:t> </a:t>
            </a:r>
            <a:r>
              <a:rPr sz="2700" spc="80" dirty="0"/>
              <a:t>multi-</a:t>
            </a:r>
            <a:r>
              <a:rPr sz="2700" spc="-10" dirty="0"/>
              <a:t>country</a:t>
            </a:r>
            <a:r>
              <a:rPr sz="2700" spc="-35" dirty="0"/>
              <a:t> </a:t>
            </a:r>
            <a:r>
              <a:rPr sz="2700" spc="-45" dirty="0"/>
              <a:t>workshops;</a:t>
            </a:r>
            <a:r>
              <a:rPr sz="2700" spc="-105" dirty="0"/>
              <a:t> </a:t>
            </a:r>
            <a:r>
              <a:rPr sz="2700" spc="130" dirty="0"/>
              <a:t>21</a:t>
            </a:r>
            <a:r>
              <a:rPr sz="2700" spc="-130" dirty="0"/>
              <a:t> </a:t>
            </a:r>
            <a:r>
              <a:rPr sz="2700" spc="-25" dirty="0"/>
              <a:t>countries </a:t>
            </a:r>
            <a:r>
              <a:rPr sz="2700" spc="285" dirty="0"/>
              <a:t>-</a:t>
            </a:r>
            <a:r>
              <a:rPr sz="2700" spc="-85" dirty="0"/>
              <a:t> </a:t>
            </a:r>
            <a:r>
              <a:rPr sz="2700" spc="120" dirty="0"/>
              <a:t>3</a:t>
            </a:r>
            <a:r>
              <a:rPr sz="2700" spc="-65" dirty="0"/>
              <a:t> </a:t>
            </a:r>
            <a:r>
              <a:rPr sz="2700" spc="-10" dirty="0"/>
              <a:t>regions</a:t>
            </a:r>
            <a:endParaRPr sz="2700"/>
          </a:p>
        </p:txBody>
      </p:sp>
      <p:grpSp>
        <p:nvGrpSpPr>
          <p:cNvPr id="8" name="object 8"/>
          <p:cNvGrpSpPr/>
          <p:nvPr/>
        </p:nvGrpSpPr>
        <p:grpSpPr>
          <a:xfrm>
            <a:off x="514350" y="1295400"/>
            <a:ext cx="2929255" cy="1462405"/>
            <a:chOff x="514350" y="1295400"/>
            <a:chExt cx="2929255" cy="146240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4973" y="1999233"/>
              <a:ext cx="538616" cy="542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350" y="1295400"/>
              <a:ext cx="2424176" cy="14620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9925" y="1412557"/>
            <a:ext cx="2115820" cy="1174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05" algn="ctr">
              <a:lnSpc>
                <a:spcPts val="229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1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Johannesburg: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2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WS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1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SADCQF,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TVET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ts val="229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Symposium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38525" y="1295400"/>
            <a:ext cx="2929255" cy="1462405"/>
            <a:chOff x="3438525" y="1295400"/>
            <a:chExt cx="2929255" cy="146240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8671" y="1999233"/>
              <a:ext cx="529098" cy="542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8525" y="1295400"/>
              <a:ext cx="2424176" cy="14620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824604" y="1552257"/>
            <a:ext cx="1668145" cy="8972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3175" algn="ctr">
              <a:lnSpc>
                <a:spcPct val="92300"/>
              </a:lnSpc>
              <a:spcBef>
                <a:spcPts val="310"/>
              </a:spcBef>
            </a:pP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Jul</a:t>
            </a:r>
            <a:r>
              <a:rPr sz="20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2023</a:t>
            </a:r>
            <a:r>
              <a:rPr sz="20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Addis: validation</a:t>
            </a:r>
            <a:r>
              <a:rPr sz="2000" spc="-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3282A"/>
                </a:solidFill>
                <a:latin typeface="Calibri"/>
                <a:cs typeface="Calibri"/>
              </a:rPr>
              <a:t>ACQF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Policy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62700" y="1295400"/>
            <a:ext cx="2929255" cy="1462405"/>
            <a:chOff x="6362700" y="1295400"/>
            <a:chExt cx="2929255" cy="146240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62846" y="1999233"/>
              <a:ext cx="529098" cy="542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62700" y="1295400"/>
              <a:ext cx="2424176" cy="14620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665341" y="1552257"/>
            <a:ext cx="1840864" cy="8972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92300"/>
              </a:lnSpc>
              <a:spcBef>
                <a:spcPts val="31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Nairobi: Programme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NQF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76400" y="1295400"/>
            <a:ext cx="10034905" cy="2005330"/>
            <a:chOff x="1676400" y="1295400"/>
            <a:chExt cx="10034905" cy="200533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6400" y="2714561"/>
              <a:ext cx="8853551" cy="5857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96400" y="1295400"/>
              <a:ext cx="2414651" cy="14620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662794" y="1691957"/>
            <a:ext cx="1703705" cy="6108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9390" marR="5080" indent="-187325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Nov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Accra: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NQF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4350" y="3267075"/>
            <a:ext cx="2929255" cy="1471930"/>
            <a:chOff x="514350" y="3267075"/>
            <a:chExt cx="2929255" cy="147193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04973" y="3980087"/>
              <a:ext cx="538616" cy="5455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350" y="3267075"/>
              <a:ext cx="2424176" cy="147154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58507" y="3669728"/>
            <a:ext cx="1936114" cy="6108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16230" marR="5080" indent="-304165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Dec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Maputo: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NQF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38525" y="3267075"/>
            <a:ext cx="2929255" cy="1471930"/>
            <a:chOff x="3438525" y="3267075"/>
            <a:chExt cx="2929255" cy="1471930"/>
          </a:xfrm>
        </p:grpSpPr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38671" y="3980087"/>
              <a:ext cx="529098" cy="545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38525" y="3267075"/>
              <a:ext cx="2424176" cy="147154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891534" y="3530028"/>
            <a:ext cx="1532255" cy="897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29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ts val="225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Johannesburg: SADCQF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362700" y="3267075"/>
            <a:ext cx="2929255" cy="1471930"/>
            <a:chOff x="6362700" y="3267075"/>
            <a:chExt cx="2929255" cy="1471930"/>
          </a:xfrm>
        </p:grpSpPr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62846" y="3980087"/>
              <a:ext cx="529098" cy="545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62700" y="3267075"/>
              <a:ext cx="2424176" cy="147154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510655" y="3530028"/>
            <a:ext cx="2145030" cy="8972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 algn="ctr">
              <a:lnSpc>
                <a:spcPct val="92300"/>
              </a:lnSpc>
              <a:spcBef>
                <a:spcPts val="31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June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2024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Kinshasa: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25" baseline="24691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2025" spc="127" baseline="246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NQF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Authorities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676400" y="3267075"/>
            <a:ext cx="10034905" cy="2014855"/>
            <a:chOff x="1676400" y="3267075"/>
            <a:chExt cx="10034905" cy="2014855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76400" y="4695888"/>
              <a:ext cx="8853551" cy="5857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96400" y="3267075"/>
              <a:ext cx="2414651" cy="147154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520808" y="3530028"/>
            <a:ext cx="1983105" cy="8972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 algn="ctr">
              <a:lnSpc>
                <a:spcPct val="92300"/>
              </a:lnSpc>
              <a:spcBef>
                <a:spcPts val="31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Sept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Luanda: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25" baseline="2469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025" spc="165" baseline="246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sz="20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NQF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Authorities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14350" y="5238813"/>
            <a:ext cx="2929255" cy="1471930"/>
            <a:chOff x="514350" y="5238813"/>
            <a:chExt cx="2929255" cy="1471930"/>
          </a:xfrm>
        </p:grpSpPr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04973" y="5951826"/>
              <a:ext cx="538616" cy="5455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4350" y="5238813"/>
              <a:ext cx="2424176" cy="147154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807402" y="5507672"/>
            <a:ext cx="1839595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5885" marR="5080" indent="-83820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Oct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Nairobi: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3rd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RPL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00785" y="6070282"/>
            <a:ext cx="10566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Campaign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438525" y="5238813"/>
            <a:ext cx="2424176" cy="1471549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3821176" y="5367972"/>
            <a:ext cx="1671320" cy="897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" algn="ctr">
              <a:lnSpc>
                <a:spcPts val="229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Nov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38100" marR="30480" indent="-635" algn="ctr">
              <a:lnSpc>
                <a:spcPts val="225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Seychelles: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025" spc="-37" baseline="24691" dirty="0">
                <a:solidFill>
                  <a:srgbClr val="FFFFFF"/>
                </a:solidFill>
                <a:latin typeface="Calibri"/>
                <a:cs typeface="Calibri"/>
              </a:rPr>
              <a:t>th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Micro-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9250" y="6147352"/>
            <a:ext cx="4882515" cy="5588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3587750" algn="l"/>
                <a:tab pos="3739515" algn="l"/>
              </a:tabLst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23282A"/>
                  </a:solidFill>
                </a:uFill>
                <a:latin typeface="Calibri"/>
                <a:cs typeface="Calibri"/>
              </a:rPr>
              <a:t>	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credentials</a:t>
            </a:r>
            <a:endParaRPr sz="20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220"/>
              </a:spcBef>
            </a:pPr>
            <a:r>
              <a:rPr sz="900" spc="-20" dirty="0">
                <a:solidFill>
                  <a:srgbClr val="23282A"/>
                </a:solidFill>
                <a:latin typeface="Arial MT"/>
                <a:cs typeface="Arial MT"/>
              </a:rPr>
              <a:t>Page</a:t>
            </a:r>
            <a:r>
              <a:rPr sz="900" spc="-2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900" spc="-35" dirty="0">
                <a:solidFill>
                  <a:srgbClr val="23282A"/>
                </a:solidFill>
                <a:latin typeface="Arial MT"/>
                <a:cs typeface="Arial MT"/>
              </a:rPr>
              <a:t>37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CBDD3F-8D62-C1F1-B80E-66D97B26105A}"/>
              </a:ext>
            </a:extLst>
          </p:cNvPr>
          <p:cNvSpPr txBox="1"/>
          <p:nvPr/>
        </p:nvSpPr>
        <p:spPr>
          <a:xfrm>
            <a:off x="6705600" y="5626686"/>
            <a:ext cx="5410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spc="160" dirty="0"/>
              <a:t>Plus over </a:t>
            </a:r>
            <a:r>
              <a:rPr lang="en-US" sz="2400" i="1" spc="160" dirty="0"/>
              <a:t>16</a:t>
            </a:r>
            <a:r>
              <a:rPr lang="en-US" sz="2400" i="1" spc="5" dirty="0"/>
              <a:t> </a:t>
            </a:r>
            <a:r>
              <a:rPr lang="en-US" sz="2400" i="1" dirty="0"/>
              <a:t>Country-</a:t>
            </a:r>
            <a:r>
              <a:rPr lang="en-US" sz="2400" i="1" spc="-75" dirty="0"/>
              <a:t>specific</a:t>
            </a:r>
            <a:r>
              <a:rPr lang="en-US" sz="2400" i="1" spc="75" dirty="0"/>
              <a:t> </a:t>
            </a:r>
            <a:r>
              <a:rPr lang="en-US" sz="2400" i="1" spc="-10" dirty="0"/>
              <a:t>workshops!</a:t>
            </a:r>
            <a:endParaRPr lang="en-KE" sz="2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B02ABC81-97B5-4AB7-9B93-B9E3F41D7E92}"/>
</file>

<file path=customXml/itemProps2.xml><?xml version="1.0" encoding="utf-8"?>
<ds:datastoreItem xmlns:ds="http://schemas.openxmlformats.org/officeDocument/2006/customXml" ds:itemID="{A5EDEEB1-2BEC-40BE-B446-6F006FB73523}"/>
</file>

<file path=customXml/itemProps3.xml><?xml version="1.0" encoding="utf-8"?>
<ds:datastoreItem xmlns:ds="http://schemas.openxmlformats.org/officeDocument/2006/customXml" ds:itemID="{8404C8DC-9FAD-47E3-8ADE-A3D2D0FD70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1007</Words>
  <Application>Microsoft Office PowerPoint</Application>
  <PresentationFormat>Widescreen</PresentationFormat>
  <Paragraphs>133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Arial MT</vt:lpstr>
      <vt:lpstr>Baguet Script</vt:lpstr>
      <vt:lpstr>Calibri</vt:lpstr>
      <vt:lpstr>Wingdings</vt:lpstr>
      <vt:lpstr>Office Theme</vt:lpstr>
      <vt:lpstr>ACQF Network Webinar           05/06/2025</vt:lpstr>
      <vt:lpstr>Storyline</vt:lpstr>
      <vt:lpstr>Background information</vt:lpstr>
      <vt:lpstr>ACQF-II (2023 – 2026) </vt:lpstr>
      <vt:lpstr>ACQF Network: sustainability</vt:lpstr>
      <vt:lpstr>Main areas of activity of ACQF-II</vt:lpstr>
      <vt:lpstr>Actions and achievements</vt:lpstr>
      <vt:lpstr>ACQF-II 2025-2026</vt:lpstr>
      <vt:lpstr>2023-2024: 11 ACQF-II capacity development, peer learning, referencing multi-country workshops; 21 countries - 3 regions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Alice Kande</dc:creator>
  <cp:lastModifiedBy>Nolusindiso Kayi</cp:lastModifiedBy>
  <cp:revision>9</cp:revision>
  <dcterms:created xsi:type="dcterms:W3CDTF">2025-06-04T12:59:39Z</dcterms:created>
  <dcterms:modified xsi:type="dcterms:W3CDTF">2025-06-06T10:39:07Z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2024-12-20T00:00:00Z</vt:filetime>
  </property>
  <property fmtid="{D5CDD505-2E9C-101B-9397-08002B2CF9AE}" pid="3" name="LastSaved">
    <vt:filetime>2025-06-04T00:00:00Z</vt:filetime>
  </property>
  <property fmtid="{D5CDD505-2E9C-101B-9397-08002B2CF9AE}" pid="4" name="ContentTypeId">
    <vt:lpwstr>0x0101009B2203B17F16D040A1E444A021DFF119</vt:lpwstr>
  </property>
</Properties>
</file>