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entation.xml" ContentType="application/vnd.openxmlformats-officedocument.presentationml.presentation.main+xml"/>
  <Override PartName="/ppt/slides/slide113.xml" ContentType="application/vnd.openxmlformats-officedocument.presentationml.slide+xml"/>
  <Override PartName="/ppt/notesSlides/notesSlide62.xml" ContentType="application/vnd.openxmlformats-officedocument.presentationml.notesSlide+xml"/>
  <Override PartName="/ppt/notesSlides/notesSlide76.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7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14.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16.xml" ContentType="application/vnd.openxmlformats-officedocument.presentationml.tags+xml"/>
  <Override PartName="/ppt/tags/tag6.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5"/>
  </p:notesMasterIdLst>
  <p:sldIdLst>
    <p:sldId id="256" r:id="rId2"/>
    <p:sldId id="823" r:id="rId3"/>
    <p:sldId id="824" r:id="rId4"/>
    <p:sldId id="365" r:id="rId5"/>
    <p:sldId id="812" r:id="rId6"/>
    <p:sldId id="397" r:id="rId7"/>
    <p:sldId id="401" r:id="rId8"/>
    <p:sldId id="780" r:id="rId9"/>
    <p:sldId id="813" r:id="rId10"/>
    <p:sldId id="366" r:id="rId11"/>
    <p:sldId id="367" r:id="rId12"/>
    <p:sldId id="825" r:id="rId13"/>
    <p:sldId id="398" r:id="rId14"/>
    <p:sldId id="834" r:id="rId15"/>
    <p:sldId id="826" r:id="rId16"/>
    <p:sldId id="814" r:id="rId17"/>
    <p:sldId id="777" r:id="rId18"/>
    <p:sldId id="827" r:id="rId19"/>
    <p:sldId id="403" r:id="rId20"/>
    <p:sldId id="815" r:id="rId21"/>
    <p:sldId id="373" r:id="rId22"/>
    <p:sldId id="377" r:id="rId23"/>
    <p:sldId id="404" r:id="rId24"/>
    <p:sldId id="779" r:id="rId25"/>
    <p:sldId id="783" r:id="rId26"/>
    <p:sldId id="816" r:id="rId27"/>
    <p:sldId id="400" r:id="rId28"/>
    <p:sldId id="375" r:id="rId29"/>
    <p:sldId id="376" r:id="rId30"/>
    <p:sldId id="388" r:id="rId31"/>
    <p:sldId id="391" r:id="rId32"/>
    <p:sldId id="385" r:id="rId33"/>
    <p:sldId id="394" r:id="rId34"/>
    <p:sldId id="395" r:id="rId35"/>
    <p:sldId id="396" r:id="rId36"/>
    <p:sldId id="374" r:id="rId37"/>
    <p:sldId id="382" r:id="rId38"/>
    <p:sldId id="828" r:id="rId39"/>
    <p:sldId id="829" r:id="rId40"/>
    <p:sldId id="830" r:id="rId41"/>
    <p:sldId id="831" r:id="rId42"/>
    <p:sldId id="832" r:id="rId43"/>
    <p:sldId id="384" r:id="rId44"/>
    <p:sldId id="833" r:id="rId45"/>
    <p:sldId id="817" r:id="rId46"/>
    <p:sldId id="372" r:id="rId47"/>
    <p:sldId id="818" r:id="rId48"/>
    <p:sldId id="405" r:id="rId49"/>
    <p:sldId id="739" r:id="rId50"/>
    <p:sldId id="741" r:id="rId51"/>
    <p:sldId id="654" r:id="rId52"/>
    <p:sldId id="598" r:id="rId53"/>
    <p:sldId id="838" r:id="rId54"/>
    <p:sldId id="819" r:id="rId55"/>
    <p:sldId id="802" r:id="rId56"/>
    <p:sldId id="402" r:id="rId57"/>
    <p:sldId id="803" r:id="rId58"/>
    <p:sldId id="804" r:id="rId59"/>
    <p:sldId id="389" r:id="rId60"/>
    <p:sldId id="392" r:id="rId61"/>
    <p:sldId id="796" r:id="rId62"/>
    <p:sldId id="390" r:id="rId63"/>
    <p:sldId id="820" r:id="rId64"/>
    <p:sldId id="434" r:id="rId65"/>
    <p:sldId id="409" r:id="rId66"/>
    <p:sldId id="410" r:id="rId67"/>
    <p:sldId id="411" r:id="rId68"/>
    <p:sldId id="412" r:id="rId69"/>
    <p:sldId id="413" r:id="rId70"/>
    <p:sldId id="414" r:id="rId71"/>
    <p:sldId id="800" r:id="rId72"/>
    <p:sldId id="415" r:id="rId73"/>
    <p:sldId id="416" r:id="rId74"/>
    <p:sldId id="418" r:id="rId75"/>
    <p:sldId id="421" r:id="rId76"/>
    <p:sldId id="420" r:id="rId77"/>
    <p:sldId id="427" r:id="rId78"/>
    <p:sldId id="381" r:id="rId79"/>
    <p:sldId id="821" r:id="rId80"/>
    <p:sldId id="277" r:id="rId81"/>
    <p:sldId id="291" r:id="rId82"/>
    <p:sldId id="292" r:id="rId83"/>
    <p:sldId id="293" r:id="rId84"/>
    <p:sldId id="295" r:id="rId85"/>
    <p:sldId id="296" r:id="rId86"/>
    <p:sldId id="297" r:id="rId87"/>
    <p:sldId id="298" r:id="rId88"/>
    <p:sldId id="299" r:id="rId89"/>
    <p:sldId id="301" r:id="rId90"/>
    <p:sldId id="302" r:id="rId91"/>
    <p:sldId id="303" r:id="rId92"/>
    <p:sldId id="304" r:id="rId93"/>
    <p:sldId id="305" r:id="rId94"/>
    <p:sldId id="307" r:id="rId95"/>
    <p:sldId id="308" r:id="rId96"/>
    <p:sldId id="310" r:id="rId97"/>
    <p:sldId id="311" r:id="rId98"/>
    <p:sldId id="312" r:id="rId99"/>
    <p:sldId id="313" r:id="rId100"/>
    <p:sldId id="314" r:id="rId101"/>
    <p:sldId id="309" r:id="rId102"/>
    <p:sldId id="316" r:id="rId103"/>
    <p:sldId id="317" r:id="rId104"/>
    <p:sldId id="318" r:id="rId105"/>
    <p:sldId id="319" r:id="rId106"/>
    <p:sldId id="822" r:id="rId107"/>
    <p:sldId id="836" r:id="rId108"/>
    <p:sldId id="839" r:id="rId109"/>
    <p:sldId id="837" r:id="rId110"/>
    <p:sldId id="840" r:id="rId111"/>
    <p:sldId id="841" r:id="rId112"/>
    <p:sldId id="842" r:id="rId113"/>
    <p:sldId id="835" r:id="rId1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87823" autoAdjust="0"/>
  </p:normalViewPr>
  <p:slideViewPr>
    <p:cSldViewPr>
      <p:cViewPr varScale="1">
        <p:scale>
          <a:sx n="107" d="100"/>
          <a:sy n="107" d="100"/>
        </p:scale>
        <p:origin x="147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11BDB-2653-214E-956F-BD352388ABD5}" type="datetimeFigureOut">
              <a:rPr lang="en-US" smtClean="0"/>
              <a:t>3/16/26</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AE681-0FB2-AA46-8113-40D965ED04A3}" type="slidenum">
              <a:rPr lang="es-ES_tradnl" smtClean="0"/>
              <a:t>‹#›</a:t>
            </a:fld>
            <a:endParaRPr lang="es-ES_tradnl"/>
          </a:p>
        </p:txBody>
      </p:sp>
    </p:spTree>
    <p:extLst>
      <p:ext uri="{BB962C8B-B14F-4D97-AF65-F5344CB8AC3E}">
        <p14:creationId xmlns:p14="http://schemas.microsoft.com/office/powerpoint/2010/main" val="38350324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a:t>
            </a:fld>
            <a:endParaRPr lang="es-ES_tradnl"/>
          </a:p>
        </p:txBody>
      </p:sp>
    </p:spTree>
    <p:extLst>
      <p:ext uri="{BB962C8B-B14F-4D97-AF65-F5344CB8AC3E}">
        <p14:creationId xmlns:p14="http://schemas.microsoft.com/office/powerpoint/2010/main" val="1099099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10</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11</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12</a:t>
            </a:fld>
            <a:endParaRPr lang="es-ES_tradnl"/>
          </a:p>
        </p:txBody>
      </p:sp>
    </p:spTree>
    <p:extLst>
      <p:ext uri="{BB962C8B-B14F-4D97-AF65-F5344CB8AC3E}">
        <p14:creationId xmlns:p14="http://schemas.microsoft.com/office/powerpoint/2010/main" val="2008813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13</a:t>
            </a:fld>
            <a:endParaRPr lang="es-ES_tradnl"/>
          </a:p>
        </p:txBody>
      </p:sp>
    </p:spTree>
    <p:extLst>
      <p:ext uri="{BB962C8B-B14F-4D97-AF65-F5344CB8AC3E}">
        <p14:creationId xmlns:p14="http://schemas.microsoft.com/office/powerpoint/2010/main" val="113136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14</a:t>
            </a:fld>
            <a:endParaRPr lang="es-ES_tradnl"/>
          </a:p>
        </p:txBody>
      </p:sp>
    </p:spTree>
    <p:extLst>
      <p:ext uri="{BB962C8B-B14F-4D97-AF65-F5344CB8AC3E}">
        <p14:creationId xmlns:p14="http://schemas.microsoft.com/office/powerpoint/2010/main" val="3983645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15</a:t>
            </a:fld>
            <a:endParaRPr lang="es-ES_tradnl"/>
          </a:p>
        </p:txBody>
      </p:sp>
    </p:spTree>
    <p:extLst>
      <p:ext uri="{BB962C8B-B14F-4D97-AF65-F5344CB8AC3E}">
        <p14:creationId xmlns:p14="http://schemas.microsoft.com/office/powerpoint/2010/main" val="223421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16</a:t>
            </a:fld>
            <a:endParaRPr lang="es-ES_tradnl"/>
          </a:p>
        </p:txBody>
      </p:sp>
    </p:spTree>
    <p:extLst>
      <p:ext uri="{BB962C8B-B14F-4D97-AF65-F5344CB8AC3E}">
        <p14:creationId xmlns:p14="http://schemas.microsoft.com/office/powerpoint/2010/main" val="1741013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17</a:t>
            </a:fld>
            <a:endParaRPr lang="es-ES_tradnl"/>
          </a:p>
        </p:txBody>
      </p:sp>
    </p:spTree>
    <p:extLst>
      <p:ext uri="{BB962C8B-B14F-4D97-AF65-F5344CB8AC3E}">
        <p14:creationId xmlns:p14="http://schemas.microsoft.com/office/powerpoint/2010/main" val="2955517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18</a:t>
            </a:fld>
            <a:endParaRPr lang="es-ES_tradnl"/>
          </a:p>
        </p:txBody>
      </p:sp>
    </p:spTree>
    <p:extLst>
      <p:ext uri="{BB962C8B-B14F-4D97-AF65-F5344CB8AC3E}">
        <p14:creationId xmlns:p14="http://schemas.microsoft.com/office/powerpoint/2010/main" val="39689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19</a:t>
            </a:fld>
            <a:endParaRPr lang="es-ES_tradnl"/>
          </a:p>
        </p:txBody>
      </p:sp>
    </p:spTree>
    <p:extLst>
      <p:ext uri="{BB962C8B-B14F-4D97-AF65-F5344CB8AC3E}">
        <p14:creationId xmlns:p14="http://schemas.microsoft.com/office/powerpoint/2010/main" val="166975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2</a:t>
            </a:fld>
            <a:endParaRPr lang="es-ES_tradnl"/>
          </a:p>
        </p:txBody>
      </p:sp>
    </p:spTree>
    <p:extLst>
      <p:ext uri="{BB962C8B-B14F-4D97-AF65-F5344CB8AC3E}">
        <p14:creationId xmlns:p14="http://schemas.microsoft.com/office/powerpoint/2010/main" val="344281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20</a:t>
            </a:fld>
            <a:endParaRPr lang="es-ES_tradnl"/>
          </a:p>
        </p:txBody>
      </p:sp>
    </p:spTree>
    <p:extLst>
      <p:ext uri="{BB962C8B-B14F-4D97-AF65-F5344CB8AC3E}">
        <p14:creationId xmlns:p14="http://schemas.microsoft.com/office/powerpoint/2010/main" val="953273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21</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22</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23</a:t>
            </a:fld>
            <a:endParaRPr lang="es-ES_tradnl"/>
          </a:p>
        </p:txBody>
      </p:sp>
    </p:spTree>
    <p:extLst>
      <p:ext uri="{BB962C8B-B14F-4D97-AF65-F5344CB8AC3E}">
        <p14:creationId xmlns:p14="http://schemas.microsoft.com/office/powerpoint/2010/main" val="2626608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24</a:t>
            </a:fld>
            <a:endParaRPr lang="es-ES_tradnl"/>
          </a:p>
        </p:txBody>
      </p:sp>
    </p:spTree>
    <p:extLst>
      <p:ext uri="{BB962C8B-B14F-4D97-AF65-F5344CB8AC3E}">
        <p14:creationId xmlns:p14="http://schemas.microsoft.com/office/powerpoint/2010/main" val="2170392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25</a:t>
            </a:fld>
            <a:endParaRPr lang="es-ES_tradnl"/>
          </a:p>
        </p:txBody>
      </p:sp>
    </p:spTree>
    <p:extLst>
      <p:ext uri="{BB962C8B-B14F-4D97-AF65-F5344CB8AC3E}">
        <p14:creationId xmlns:p14="http://schemas.microsoft.com/office/powerpoint/2010/main" val="4035043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26</a:t>
            </a:fld>
            <a:endParaRPr lang="es-ES_tradnl"/>
          </a:p>
        </p:txBody>
      </p:sp>
    </p:spTree>
    <p:extLst>
      <p:ext uri="{BB962C8B-B14F-4D97-AF65-F5344CB8AC3E}">
        <p14:creationId xmlns:p14="http://schemas.microsoft.com/office/powerpoint/2010/main" val="3982888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27</a:t>
            </a:fld>
            <a:endParaRPr lang="es-ES_tradnl"/>
          </a:p>
        </p:txBody>
      </p:sp>
    </p:spTree>
    <p:extLst>
      <p:ext uri="{BB962C8B-B14F-4D97-AF65-F5344CB8AC3E}">
        <p14:creationId xmlns:p14="http://schemas.microsoft.com/office/powerpoint/2010/main" val="3168835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28</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29</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3</a:t>
            </a:fld>
            <a:endParaRPr lang="es-ES_tradnl"/>
          </a:p>
        </p:txBody>
      </p:sp>
    </p:spTree>
    <p:extLst>
      <p:ext uri="{BB962C8B-B14F-4D97-AF65-F5344CB8AC3E}">
        <p14:creationId xmlns:p14="http://schemas.microsoft.com/office/powerpoint/2010/main" val="3386267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30</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31</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32</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33</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34</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35</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36</a:t>
            </a:fld>
            <a:endParaRPr lang="es-ES_tradnl"/>
          </a:p>
        </p:txBody>
      </p:sp>
    </p:spTree>
    <p:extLst>
      <p:ext uri="{BB962C8B-B14F-4D97-AF65-F5344CB8AC3E}">
        <p14:creationId xmlns:p14="http://schemas.microsoft.com/office/powerpoint/2010/main" val="4095615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37</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38</a:t>
            </a:fld>
            <a:endParaRPr lang="es-ES_tradnl"/>
          </a:p>
        </p:txBody>
      </p:sp>
    </p:spTree>
    <p:extLst>
      <p:ext uri="{BB962C8B-B14F-4D97-AF65-F5344CB8AC3E}">
        <p14:creationId xmlns:p14="http://schemas.microsoft.com/office/powerpoint/2010/main" val="416009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39</a:t>
            </a:fld>
            <a:endParaRPr lang="es-ES_tradnl"/>
          </a:p>
        </p:txBody>
      </p:sp>
    </p:spTree>
    <p:extLst>
      <p:ext uri="{BB962C8B-B14F-4D97-AF65-F5344CB8AC3E}">
        <p14:creationId xmlns:p14="http://schemas.microsoft.com/office/powerpoint/2010/main" val="98215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4</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40</a:t>
            </a:fld>
            <a:endParaRPr lang="es-ES_tradnl"/>
          </a:p>
        </p:txBody>
      </p:sp>
    </p:spTree>
    <p:extLst>
      <p:ext uri="{BB962C8B-B14F-4D97-AF65-F5344CB8AC3E}">
        <p14:creationId xmlns:p14="http://schemas.microsoft.com/office/powerpoint/2010/main" val="214317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41</a:t>
            </a:fld>
            <a:endParaRPr lang="es-ES_tradnl"/>
          </a:p>
        </p:txBody>
      </p:sp>
    </p:spTree>
    <p:extLst>
      <p:ext uri="{BB962C8B-B14F-4D97-AF65-F5344CB8AC3E}">
        <p14:creationId xmlns:p14="http://schemas.microsoft.com/office/powerpoint/2010/main" val="1823360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42</a:t>
            </a:fld>
            <a:endParaRPr lang="es-ES_tradnl"/>
          </a:p>
        </p:txBody>
      </p:sp>
    </p:spTree>
    <p:extLst>
      <p:ext uri="{BB962C8B-B14F-4D97-AF65-F5344CB8AC3E}">
        <p14:creationId xmlns:p14="http://schemas.microsoft.com/office/powerpoint/2010/main" val="3122184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43</a:t>
            </a:fld>
            <a:endParaRPr lang="es-ES_tradnl"/>
          </a:p>
        </p:txBody>
      </p:sp>
    </p:spTree>
    <p:extLst>
      <p:ext uri="{BB962C8B-B14F-4D97-AF65-F5344CB8AC3E}">
        <p14:creationId xmlns:p14="http://schemas.microsoft.com/office/powerpoint/2010/main" val="4116064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44</a:t>
            </a:fld>
            <a:endParaRPr lang="es-ES_tradnl"/>
          </a:p>
        </p:txBody>
      </p:sp>
    </p:spTree>
    <p:extLst>
      <p:ext uri="{BB962C8B-B14F-4D97-AF65-F5344CB8AC3E}">
        <p14:creationId xmlns:p14="http://schemas.microsoft.com/office/powerpoint/2010/main" val="3647848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45</a:t>
            </a:fld>
            <a:endParaRPr lang="es-ES_tradnl"/>
          </a:p>
        </p:txBody>
      </p:sp>
    </p:spTree>
    <p:extLst>
      <p:ext uri="{BB962C8B-B14F-4D97-AF65-F5344CB8AC3E}">
        <p14:creationId xmlns:p14="http://schemas.microsoft.com/office/powerpoint/2010/main" val="13371625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46</a:t>
            </a:fld>
            <a:endParaRPr lang="es-ES_tradnl"/>
          </a:p>
        </p:txBody>
      </p:sp>
    </p:spTree>
    <p:extLst>
      <p:ext uri="{BB962C8B-B14F-4D97-AF65-F5344CB8AC3E}">
        <p14:creationId xmlns:p14="http://schemas.microsoft.com/office/powerpoint/2010/main" val="2996910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47</a:t>
            </a:fld>
            <a:endParaRPr lang="es-ES_tradnl"/>
          </a:p>
        </p:txBody>
      </p:sp>
    </p:spTree>
    <p:extLst>
      <p:ext uri="{BB962C8B-B14F-4D97-AF65-F5344CB8AC3E}">
        <p14:creationId xmlns:p14="http://schemas.microsoft.com/office/powerpoint/2010/main" val="3236453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48</a:t>
            </a:fld>
            <a:endParaRPr lang="es-ES_tradnl"/>
          </a:p>
        </p:txBody>
      </p:sp>
    </p:spTree>
    <p:extLst>
      <p:ext uri="{BB962C8B-B14F-4D97-AF65-F5344CB8AC3E}">
        <p14:creationId xmlns:p14="http://schemas.microsoft.com/office/powerpoint/2010/main" val="5357511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t>
            </a:r>
            <a:r>
              <a:rPr lang="fr-FR" dirty="0" err="1"/>
              <a:t>next</a:t>
            </a:r>
            <a:r>
              <a:rPr lang="fr-FR" dirty="0"/>
              <a:t> </a:t>
            </a:r>
            <a:r>
              <a:rPr lang="fr-FR" dirty="0" err="1"/>
              <a:t>step</a:t>
            </a:r>
            <a:r>
              <a:rPr lang="fr-FR" dirty="0"/>
              <a:t>, badge and the </a:t>
            </a:r>
            <a:r>
              <a:rPr lang="fr-FR" dirty="0" err="1"/>
              <a:t>like</a:t>
            </a:r>
            <a:endParaRPr lang="fr-FR" dirty="0"/>
          </a:p>
        </p:txBody>
      </p:sp>
      <p:sp>
        <p:nvSpPr>
          <p:cNvPr id="4" name="Slide Number Placeholder 3"/>
          <p:cNvSpPr>
            <a:spLocks noGrp="1"/>
          </p:cNvSpPr>
          <p:nvPr>
            <p:ph type="sldNum" sz="quarter" idx="5"/>
          </p:nvPr>
        </p:nvSpPr>
        <p:spPr/>
        <p:txBody>
          <a:bodyPr/>
          <a:lstStyle/>
          <a:p>
            <a:fld id="{11DAE681-0FB2-AA46-8113-40D965ED04A3}" type="slidenum">
              <a:rPr lang="es-ES_tradnl" smtClean="0"/>
              <a:t>50</a:t>
            </a:fld>
            <a:endParaRPr lang="es-ES_tradnl"/>
          </a:p>
        </p:txBody>
      </p:sp>
    </p:spTree>
    <p:extLst>
      <p:ext uri="{BB962C8B-B14F-4D97-AF65-F5344CB8AC3E}">
        <p14:creationId xmlns:p14="http://schemas.microsoft.com/office/powerpoint/2010/main" val="196329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5</a:t>
            </a:fld>
            <a:endParaRPr lang="es-ES_tradnl"/>
          </a:p>
        </p:txBody>
      </p:sp>
    </p:spTree>
    <p:extLst>
      <p:ext uri="{BB962C8B-B14F-4D97-AF65-F5344CB8AC3E}">
        <p14:creationId xmlns:p14="http://schemas.microsoft.com/office/powerpoint/2010/main" val="3891279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52</a:t>
            </a:fld>
            <a:endParaRPr lang="es-ES_tradnl"/>
          </a:p>
        </p:txBody>
      </p:sp>
    </p:spTree>
    <p:extLst>
      <p:ext uri="{BB962C8B-B14F-4D97-AF65-F5344CB8AC3E}">
        <p14:creationId xmlns:p14="http://schemas.microsoft.com/office/powerpoint/2010/main" val="925513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53</a:t>
            </a:fld>
            <a:endParaRPr lang="es-ES_tradnl"/>
          </a:p>
        </p:txBody>
      </p:sp>
    </p:spTree>
    <p:extLst>
      <p:ext uri="{BB962C8B-B14F-4D97-AF65-F5344CB8AC3E}">
        <p14:creationId xmlns:p14="http://schemas.microsoft.com/office/powerpoint/2010/main" val="3635608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54</a:t>
            </a:fld>
            <a:endParaRPr lang="es-ES_tradnl"/>
          </a:p>
        </p:txBody>
      </p:sp>
    </p:spTree>
    <p:extLst>
      <p:ext uri="{BB962C8B-B14F-4D97-AF65-F5344CB8AC3E}">
        <p14:creationId xmlns:p14="http://schemas.microsoft.com/office/powerpoint/2010/main" val="1253946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55</a:t>
            </a:fld>
            <a:endParaRPr lang="es-ES_tradnl"/>
          </a:p>
        </p:txBody>
      </p:sp>
    </p:spTree>
    <p:extLst>
      <p:ext uri="{BB962C8B-B14F-4D97-AF65-F5344CB8AC3E}">
        <p14:creationId xmlns:p14="http://schemas.microsoft.com/office/powerpoint/2010/main" val="22091279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56</a:t>
            </a:fld>
            <a:endParaRPr lang="es-ES_tradnl"/>
          </a:p>
        </p:txBody>
      </p:sp>
    </p:spTree>
    <p:extLst>
      <p:ext uri="{BB962C8B-B14F-4D97-AF65-F5344CB8AC3E}">
        <p14:creationId xmlns:p14="http://schemas.microsoft.com/office/powerpoint/2010/main" val="23023787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57</a:t>
            </a:fld>
            <a:endParaRPr lang="es-ES_tradnl"/>
          </a:p>
        </p:txBody>
      </p:sp>
    </p:spTree>
    <p:extLst>
      <p:ext uri="{BB962C8B-B14F-4D97-AF65-F5344CB8AC3E}">
        <p14:creationId xmlns:p14="http://schemas.microsoft.com/office/powerpoint/2010/main" val="4284605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58</a:t>
            </a:fld>
            <a:endParaRPr lang="es-ES_tradnl"/>
          </a:p>
        </p:txBody>
      </p:sp>
    </p:spTree>
    <p:extLst>
      <p:ext uri="{BB962C8B-B14F-4D97-AF65-F5344CB8AC3E}">
        <p14:creationId xmlns:p14="http://schemas.microsoft.com/office/powerpoint/2010/main" val="32021433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59</a:t>
            </a:fld>
            <a:endParaRPr lang="es-ES_tradnl"/>
          </a:p>
        </p:txBody>
      </p:sp>
    </p:spTree>
    <p:extLst>
      <p:ext uri="{BB962C8B-B14F-4D97-AF65-F5344CB8AC3E}">
        <p14:creationId xmlns:p14="http://schemas.microsoft.com/office/powerpoint/2010/main" val="19705900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60</a:t>
            </a:fld>
            <a:endParaRPr lang="es-ES_tradnl"/>
          </a:p>
        </p:txBody>
      </p:sp>
    </p:spTree>
    <p:extLst>
      <p:ext uri="{BB962C8B-B14F-4D97-AF65-F5344CB8AC3E}">
        <p14:creationId xmlns:p14="http://schemas.microsoft.com/office/powerpoint/2010/main" val="36849508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61</a:t>
            </a:fld>
            <a:endParaRPr lang="es-ES_tradnl"/>
          </a:p>
        </p:txBody>
      </p:sp>
    </p:spTree>
    <p:extLst>
      <p:ext uri="{BB962C8B-B14F-4D97-AF65-F5344CB8AC3E}">
        <p14:creationId xmlns:p14="http://schemas.microsoft.com/office/powerpoint/2010/main" val="144095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6</a:t>
            </a:fld>
            <a:endParaRPr lang="es-ES_tradnl"/>
          </a:p>
        </p:txBody>
      </p:sp>
    </p:spTree>
    <p:extLst>
      <p:ext uri="{BB962C8B-B14F-4D97-AF65-F5344CB8AC3E}">
        <p14:creationId xmlns:p14="http://schemas.microsoft.com/office/powerpoint/2010/main" val="29962911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62</a:t>
            </a:fld>
            <a:endParaRPr lang="es-ES_tradnl"/>
          </a:p>
        </p:txBody>
      </p:sp>
    </p:spTree>
    <p:extLst>
      <p:ext uri="{BB962C8B-B14F-4D97-AF65-F5344CB8AC3E}">
        <p14:creationId xmlns:p14="http://schemas.microsoft.com/office/powerpoint/2010/main" val="36786862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63</a:t>
            </a:fld>
            <a:endParaRPr lang="es-ES_tradnl"/>
          </a:p>
        </p:txBody>
      </p:sp>
    </p:spTree>
    <p:extLst>
      <p:ext uri="{BB962C8B-B14F-4D97-AF65-F5344CB8AC3E}">
        <p14:creationId xmlns:p14="http://schemas.microsoft.com/office/powerpoint/2010/main" val="40835658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64</a:t>
            </a:fld>
            <a:endParaRPr lang="es-ES_tradnl"/>
          </a:p>
        </p:txBody>
      </p:sp>
    </p:spTree>
    <p:extLst>
      <p:ext uri="{BB962C8B-B14F-4D97-AF65-F5344CB8AC3E}">
        <p14:creationId xmlns:p14="http://schemas.microsoft.com/office/powerpoint/2010/main" val="28181156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0038313-C2FF-2645-A0FC-CCFABA03F0FF}" type="slidenum">
              <a:rPr lang="en-GB" sz="1200"/>
              <a:pPr/>
              <a:t>65</a:t>
            </a:fld>
            <a:endParaRPr lang="en-GB" sz="1200"/>
          </a:p>
        </p:txBody>
      </p:sp>
      <p:sp>
        <p:nvSpPr>
          <p:cNvPr id="68611" name="Slide Image Placeholder 1"/>
          <p:cNvSpPr>
            <a:spLocks noGrp="1" noRot="1" noChangeAspect="1" noTextEdit="1"/>
          </p:cNvSpPr>
          <p:nvPr>
            <p:ph type="sldImg"/>
          </p:nvPr>
        </p:nvSpPr>
        <p:spPr>
          <a:xfrm>
            <a:off x="1154113" y="692150"/>
            <a:ext cx="4557712" cy="3417888"/>
          </a:xfrm>
          <a:solidFill>
            <a:srgbClr val="FFFFFF"/>
          </a:solidFill>
          <a:ln/>
        </p:spPr>
      </p:sp>
      <p:sp>
        <p:nvSpPr>
          <p:cNvPr id="68612" name="Notes Placeholder 2"/>
          <p:cNvSpPr>
            <a:spLocks noGrp="1"/>
          </p:cNvSpPr>
          <p:nvPr>
            <p:ph type="body" idx="1"/>
          </p:nvPr>
        </p:nvSpPr>
        <p:spPr>
          <a:xfrm>
            <a:off x="914400" y="4341813"/>
            <a:ext cx="5029200" cy="4117975"/>
          </a:xfrm>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lIns="90695" tIns="44552" rIns="90695" bIns="44552"/>
          <a:lstStyle/>
          <a:p>
            <a:pPr eaLnBrk="1" hangingPunct="1">
              <a:spcBef>
                <a:spcPct val="0"/>
              </a:spcBef>
            </a:pPr>
            <a:endParaRPr lang="en-GB" sz="3200">
              <a:solidFill>
                <a:schemeClr val="bg1"/>
              </a:solidFill>
              <a:cs typeface="Arial" charset="0"/>
            </a:endParaRPr>
          </a:p>
        </p:txBody>
      </p:sp>
      <p:sp>
        <p:nvSpPr>
          <p:cNvPr id="686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38" tIns="45569" rIns="91138" bIns="45569"/>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Tx/>
              <a:buChar char="-"/>
            </a:pPr>
            <a:fld id="{134E00A5-802A-5C48-B0CB-32E20BA3D29D}" type="slidenum">
              <a:rPr lang="en-US" sz="3200">
                <a:solidFill>
                  <a:schemeClr val="bg1"/>
                </a:solidFill>
                <a:latin typeface="Times New Roman" charset="0"/>
                <a:cs typeface="Arial" charset="0"/>
              </a:rPr>
              <a:pPr>
                <a:buFontTx/>
                <a:buChar char="-"/>
              </a:pPr>
              <a:t>65</a:t>
            </a:fld>
            <a:endParaRPr lang="en-US" sz="3200">
              <a:solidFill>
                <a:schemeClr val="bg1"/>
              </a:solidFill>
              <a:latin typeface="Times New Roman" charset="0"/>
              <a:cs typeface="Arial" charset="0"/>
            </a:endParaRPr>
          </a:p>
        </p:txBody>
      </p:sp>
    </p:spTree>
    <p:extLst>
      <p:ext uri="{BB962C8B-B14F-4D97-AF65-F5344CB8AC3E}">
        <p14:creationId xmlns:p14="http://schemas.microsoft.com/office/powerpoint/2010/main" val="13567987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DEB77CE-E438-454F-AA72-AC437853C4EB}" type="slidenum">
              <a:rPr lang="en-GB" sz="1200"/>
              <a:pPr/>
              <a:t>66</a:t>
            </a:fld>
            <a:endParaRPr lang="en-GB" sz="1200"/>
          </a:p>
        </p:txBody>
      </p:sp>
      <p:sp>
        <p:nvSpPr>
          <p:cNvPr id="69635" name="Slide Image Placeholder 1"/>
          <p:cNvSpPr>
            <a:spLocks noGrp="1" noRot="1" noChangeAspect="1" noTextEdit="1"/>
          </p:cNvSpPr>
          <p:nvPr>
            <p:ph type="sldImg"/>
          </p:nvPr>
        </p:nvSpPr>
        <p:spPr>
          <a:xfrm>
            <a:off x="1154113" y="692150"/>
            <a:ext cx="4557712" cy="3417888"/>
          </a:xfrm>
          <a:solidFill>
            <a:srgbClr val="FFFFFF"/>
          </a:solidFill>
          <a:ln/>
        </p:spPr>
      </p:sp>
      <p:sp>
        <p:nvSpPr>
          <p:cNvPr id="69636" name="Notes Placeholder 2"/>
          <p:cNvSpPr>
            <a:spLocks noGrp="1"/>
          </p:cNvSpPr>
          <p:nvPr>
            <p:ph type="body" idx="1"/>
          </p:nvPr>
        </p:nvSpPr>
        <p:spPr>
          <a:xfrm>
            <a:off x="914400" y="4341813"/>
            <a:ext cx="5029200" cy="4117975"/>
          </a:xfrm>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lIns="90695" tIns="44552" rIns="90695" bIns="44552"/>
          <a:lstStyle/>
          <a:p>
            <a:pPr eaLnBrk="1" hangingPunct="1">
              <a:spcBef>
                <a:spcPct val="0"/>
              </a:spcBef>
            </a:pPr>
            <a:endParaRPr lang="en-GB" sz="3200">
              <a:solidFill>
                <a:schemeClr val="bg1"/>
              </a:solidFill>
              <a:cs typeface="Arial" charset="0"/>
            </a:endParaRPr>
          </a:p>
        </p:txBody>
      </p:sp>
      <p:sp>
        <p:nvSpPr>
          <p:cNvPr id="6963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38" tIns="45569" rIns="91138" bIns="45569"/>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Tx/>
              <a:buChar char="-"/>
            </a:pPr>
            <a:fld id="{5A18E84B-04B2-1F4F-9544-5CD4DD7817A3}" type="slidenum">
              <a:rPr lang="en-US" sz="3200">
                <a:solidFill>
                  <a:schemeClr val="bg1"/>
                </a:solidFill>
                <a:latin typeface="Times New Roman" charset="0"/>
                <a:cs typeface="Arial" charset="0"/>
              </a:rPr>
              <a:pPr>
                <a:buFontTx/>
                <a:buChar char="-"/>
              </a:pPr>
              <a:t>66</a:t>
            </a:fld>
            <a:endParaRPr lang="en-US" sz="3200">
              <a:solidFill>
                <a:schemeClr val="bg1"/>
              </a:solidFill>
              <a:latin typeface="Times New Roman" charset="0"/>
              <a:cs typeface="Arial" charset="0"/>
            </a:endParaRPr>
          </a:p>
        </p:txBody>
      </p:sp>
    </p:spTree>
    <p:extLst>
      <p:ext uri="{BB962C8B-B14F-4D97-AF65-F5344CB8AC3E}">
        <p14:creationId xmlns:p14="http://schemas.microsoft.com/office/powerpoint/2010/main" val="2119667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51D577F-85DF-B743-B777-6D6D90F383B1}" type="slidenum">
              <a:rPr lang="en-GB" sz="1200"/>
              <a:pPr/>
              <a:t>67</a:t>
            </a:fld>
            <a:endParaRPr lang="en-GB" sz="1200"/>
          </a:p>
        </p:txBody>
      </p:sp>
      <p:sp>
        <p:nvSpPr>
          <p:cNvPr id="70659" name="Slide Image Placeholder 1"/>
          <p:cNvSpPr>
            <a:spLocks noGrp="1" noRot="1" noChangeAspect="1" noTextEdit="1"/>
          </p:cNvSpPr>
          <p:nvPr>
            <p:ph type="sldImg"/>
          </p:nvPr>
        </p:nvSpPr>
        <p:spPr>
          <a:xfrm>
            <a:off x="1154113" y="692150"/>
            <a:ext cx="4557712" cy="3417888"/>
          </a:xfrm>
          <a:solidFill>
            <a:srgbClr val="FFFFFF"/>
          </a:solidFill>
          <a:ln/>
        </p:spPr>
      </p:sp>
      <p:sp>
        <p:nvSpPr>
          <p:cNvPr id="70660" name="Notes Placeholder 2"/>
          <p:cNvSpPr>
            <a:spLocks noGrp="1"/>
          </p:cNvSpPr>
          <p:nvPr>
            <p:ph type="body" idx="1"/>
          </p:nvPr>
        </p:nvSpPr>
        <p:spPr>
          <a:xfrm>
            <a:off x="914400" y="4341813"/>
            <a:ext cx="5029200" cy="4117975"/>
          </a:xfrm>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lIns="90695" tIns="44552" rIns="90695" bIns="44552"/>
          <a:lstStyle/>
          <a:p>
            <a:pPr eaLnBrk="1" hangingPunct="1">
              <a:spcBef>
                <a:spcPct val="0"/>
              </a:spcBef>
            </a:pPr>
            <a:endParaRPr lang="en-GB" sz="3200">
              <a:solidFill>
                <a:schemeClr val="bg1"/>
              </a:solidFill>
              <a:cs typeface="Arial" charset="0"/>
            </a:endParaRPr>
          </a:p>
        </p:txBody>
      </p:sp>
      <p:sp>
        <p:nvSpPr>
          <p:cNvPr id="7066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38" tIns="45569" rIns="91138" bIns="45569"/>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Tx/>
              <a:buChar char="-"/>
            </a:pPr>
            <a:fld id="{311E1163-0A89-B24A-BD55-26006CE8B824}" type="slidenum">
              <a:rPr lang="en-US" sz="3200">
                <a:solidFill>
                  <a:schemeClr val="bg1"/>
                </a:solidFill>
                <a:latin typeface="Times New Roman" charset="0"/>
                <a:cs typeface="Arial" charset="0"/>
              </a:rPr>
              <a:pPr>
                <a:buFontTx/>
                <a:buChar char="-"/>
              </a:pPr>
              <a:t>67</a:t>
            </a:fld>
            <a:endParaRPr lang="en-US" sz="3200">
              <a:solidFill>
                <a:schemeClr val="bg1"/>
              </a:solidFill>
              <a:latin typeface="Times New Roman" charset="0"/>
              <a:cs typeface="Arial" charset="0"/>
            </a:endParaRPr>
          </a:p>
        </p:txBody>
      </p:sp>
    </p:spTree>
    <p:extLst>
      <p:ext uri="{BB962C8B-B14F-4D97-AF65-F5344CB8AC3E}">
        <p14:creationId xmlns:p14="http://schemas.microsoft.com/office/powerpoint/2010/main" val="353705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B79C538-9398-F94A-B1EC-D11591308458}" type="slidenum">
              <a:rPr lang="en-GB" sz="1200"/>
              <a:pPr/>
              <a:t>68</a:t>
            </a:fld>
            <a:endParaRPr lang="en-GB" sz="1200"/>
          </a:p>
        </p:txBody>
      </p:sp>
      <p:sp>
        <p:nvSpPr>
          <p:cNvPr id="71683" name="Slide Image Placeholder 1"/>
          <p:cNvSpPr>
            <a:spLocks noGrp="1" noRot="1" noChangeAspect="1" noTextEdit="1"/>
          </p:cNvSpPr>
          <p:nvPr>
            <p:ph type="sldImg"/>
          </p:nvPr>
        </p:nvSpPr>
        <p:spPr>
          <a:xfrm>
            <a:off x="1154113" y="692150"/>
            <a:ext cx="4557712" cy="3417888"/>
          </a:xfrm>
          <a:solidFill>
            <a:srgbClr val="FFFFFF"/>
          </a:solidFill>
          <a:ln/>
        </p:spPr>
      </p:sp>
      <p:sp>
        <p:nvSpPr>
          <p:cNvPr id="71684" name="Notes Placeholder 2"/>
          <p:cNvSpPr>
            <a:spLocks noGrp="1"/>
          </p:cNvSpPr>
          <p:nvPr>
            <p:ph type="body" idx="1"/>
          </p:nvPr>
        </p:nvSpPr>
        <p:spPr>
          <a:xfrm>
            <a:off x="914400" y="4341813"/>
            <a:ext cx="5029200" cy="4117975"/>
          </a:xfrm>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lIns="90695" tIns="44552" rIns="90695" bIns="44552"/>
          <a:lstStyle/>
          <a:p>
            <a:pPr eaLnBrk="1" hangingPunct="1">
              <a:spcBef>
                <a:spcPct val="0"/>
              </a:spcBef>
            </a:pPr>
            <a:endParaRPr lang="en-GB" sz="3200">
              <a:solidFill>
                <a:schemeClr val="bg1"/>
              </a:solidFill>
              <a:cs typeface="Arial" charset="0"/>
            </a:endParaRPr>
          </a:p>
        </p:txBody>
      </p:sp>
      <p:sp>
        <p:nvSpPr>
          <p:cNvPr id="716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38" tIns="45569" rIns="91138" bIns="45569"/>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Tx/>
              <a:buChar char="-"/>
            </a:pPr>
            <a:fld id="{D26235A0-4B1D-7E47-BE1F-0D804D51B8B7}" type="slidenum">
              <a:rPr lang="en-US" sz="3200">
                <a:solidFill>
                  <a:schemeClr val="bg1"/>
                </a:solidFill>
                <a:latin typeface="Times New Roman" charset="0"/>
                <a:cs typeface="Arial" charset="0"/>
              </a:rPr>
              <a:pPr>
                <a:buFontTx/>
                <a:buChar char="-"/>
              </a:pPr>
              <a:t>68</a:t>
            </a:fld>
            <a:endParaRPr lang="en-US" sz="3200">
              <a:solidFill>
                <a:schemeClr val="bg1"/>
              </a:solidFill>
              <a:latin typeface="Times New Roman" charset="0"/>
              <a:cs typeface="Arial" charset="0"/>
            </a:endParaRPr>
          </a:p>
        </p:txBody>
      </p:sp>
    </p:spTree>
    <p:extLst>
      <p:ext uri="{BB962C8B-B14F-4D97-AF65-F5344CB8AC3E}">
        <p14:creationId xmlns:p14="http://schemas.microsoft.com/office/powerpoint/2010/main" val="28912241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6E55979-6BE0-C546-B645-045C40A1F34F}" type="slidenum">
              <a:rPr lang="en-GB" sz="1200"/>
              <a:pPr/>
              <a:t>69</a:t>
            </a:fld>
            <a:endParaRPr lang="en-GB" sz="1200"/>
          </a:p>
        </p:txBody>
      </p:sp>
      <p:sp>
        <p:nvSpPr>
          <p:cNvPr id="72707" name="Slide Image Placeholder 1"/>
          <p:cNvSpPr>
            <a:spLocks noGrp="1" noRot="1" noChangeAspect="1" noTextEdit="1"/>
          </p:cNvSpPr>
          <p:nvPr>
            <p:ph type="sldImg"/>
          </p:nvPr>
        </p:nvSpPr>
        <p:spPr>
          <a:xfrm>
            <a:off x="1154113" y="692150"/>
            <a:ext cx="4557712" cy="3417888"/>
          </a:xfrm>
          <a:solidFill>
            <a:srgbClr val="FFFFFF"/>
          </a:solidFill>
          <a:ln/>
        </p:spPr>
      </p:sp>
      <p:sp>
        <p:nvSpPr>
          <p:cNvPr id="72708" name="Notes Placeholder 2"/>
          <p:cNvSpPr>
            <a:spLocks noGrp="1"/>
          </p:cNvSpPr>
          <p:nvPr>
            <p:ph type="body" idx="1"/>
          </p:nvPr>
        </p:nvSpPr>
        <p:spPr>
          <a:xfrm>
            <a:off x="914400" y="4341813"/>
            <a:ext cx="5029200" cy="4117975"/>
          </a:xfrm>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lIns="90695" tIns="44552" rIns="90695" bIns="44552"/>
          <a:lstStyle/>
          <a:p>
            <a:pPr eaLnBrk="1" hangingPunct="1">
              <a:spcBef>
                <a:spcPct val="0"/>
              </a:spcBef>
            </a:pPr>
            <a:endParaRPr lang="en-GB" sz="3200">
              <a:solidFill>
                <a:schemeClr val="bg1"/>
              </a:solidFill>
              <a:cs typeface="Arial" charset="0"/>
            </a:endParaRPr>
          </a:p>
        </p:txBody>
      </p:sp>
      <p:sp>
        <p:nvSpPr>
          <p:cNvPr id="727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38" tIns="45569" rIns="91138" bIns="45569"/>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Tx/>
              <a:buChar char="-"/>
            </a:pPr>
            <a:fld id="{91B539F5-6CE4-5F4C-A5B8-92ED265D9493}" type="slidenum">
              <a:rPr lang="en-US" sz="3200">
                <a:solidFill>
                  <a:schemeClr val="bg1"/>
                </a:solidFill>
                <a:latin typeface="Times New Roman" charset="0"/>
                <a:cs typeface="Arial" charset="0"/>
              </a:rPr>
              <a:pPr>
                <a:buFontTx/>
                <a:buChar char="-"/>
              </a:pPr>
              <a:t>69</a:t>
            </a:fld>
            <a:endParaRPr lang="en-US" sz="3200">
              <a:solidFill>
                <a:schemeClr val="bg1"/>
              </a:solidFill>
              <a:latin typeface="Times New Roman" charset="0"/>
              <a:cs typeface="Arial" charset="0"/>
            </a:endParaRPr>
          </a:p>
        </p:txBody>
      </p:sp>
    </p:spTree>
    <p:extLst>
      <p:ext uri="{BB962C8B-B14F-4D97-AF65-F5344CB8AC3E}">
        <p14:creationId xmlns:p14="http://schemas.microsoft.com/office/powerpoint/2010/main" val="35336748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E87BD90-5943-054F-898C-445A496D901E}" type="slidenum">
              <a:rPr lang="en-GB" sz="1200"/>
              <a:pPr/>
              <a:t>70</a:t>
            </a:fld>
            <a:endParaRPr lang="en-GB" sz="1200"/>
          </a:p>
        </p:txBody>
      </p:sp>
      <p:sp>
        <p:nvSpPr>
          <p:cNvPr id="73731" name="Slide Image Placeholder 1"/>
          <p:cNvSpPr>
            <a:spLocks noGrp="1" noRot="1" noChangeAspect="1" noTextEdit="1"/>
          </p:cNvSpPr>
          <p:nvPr>
            <p:ph type="sldImg"/>
          </p:nvPr>
        </p:nvSpPr>
        <p:spPr>
          <a:xfrm>
            <a:off x="1154113" y="692150"/>
            <a:ext cx="4557712" cy="3417888"/>
          </a:xfrm>
          <a:solidFill>
            <a:srgbClr val="FFFFFF"/>
          </a:solidFill>
          <a:ln/>
        </p:spPr>
      </p:sp>
      <p:sp>
        <p:nvSpPr>
          <p:cNvPr id="73732" name="Notes Placeholder 2"/>
          <p:cNvSpPr>
            <a:spLocks noGrp="1"/>
          </p:cNvSpPr>
          <p:nvPr>
            <p:ph type="body" idx="1"/>
          </p:nvPr>
        </p:nvSpPr>
        <p:spPr>
          <a:xfrm>
            <a:off x="914400" y="4341813"/>
            <a:ext cx="5029200" cy="4117975"/>
          </a:xfrm>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lIns="90695" tIns="44552" rIns="90695" bIns="44552"/>
          <a:lstStyle/>
          <a:p>
            <a:pPr eaLnBrk="1" hangingPunct="1">
              <a:spcBef>
                <a:spcPct val="0"/>
              </a:spcBef>
            </a:pPr>
            <a:endParaRPr lang="en-GB" sz="3200">
              <a:solidFill>
                <a:schemeClr val="bg1"/>
              </a:solidFill>
              <a:cs typeface="Arial" charset="0"/>
            </a:endParaRPr>
          </a:p>
        </p:txBody>
      </p:sp>
      <p:sp>
        <p:nvSpPr>
          <p:cNvPr id="737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38" tIns="45569" rIns="91138" bIns="45569"/>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Tx/>
              <a:buChar char="-"/>
            </a:pPr>
            <a:fld id="{00BDCB71-5870-624D-B22F-948E0BB2E2A1}" type="slidenum">
              <a:rPr lang="en-US" sz="3200">
                <a:solidFill>
                  <a:schemeClr val="bg1"/>
                </a:solidFill>
                <a:latin typeface="Times New Roman" charset="0"/>
                <a:cs typeface="Arial" charset="0"/>
              </a:rPr>
              <a:pPr>
                <a:buFontTx/>
                <a:buChar char="-"/>
              </a:pPr>
              <a:t>70</a:t>
            </a:fld>
            <a:endParaRPr lang="en-US" sz="3200">
              <a:solidFill>
                <a:schemeClr val="bg1"/>
              </a:solidFill>
              <a:latin typeface="Times New Roman" charset="0"/>
              <a:cs typeface="Arial" charset="0"/>
            </a:endParaRPr>
          </a:p>
        </p:txBody>
      </p:sp>
    </p:spTree>
    <p:extLst>
      <p:ext uri="{BB962C8B-B14F-4D97-AF65-F5344CB8AC3E}">
        <p14:creationId xmlns:p14="http://schemas.microsoft.com/office/powerpoint/2010/main" val="18529949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E87BD90-5943-054F-898C-445A496D901E}" type="slidenum">
              <a:rPr lang="en-GB" sz="1200"/>
              <a:pPr/>
              <a:t>71</a:t>
            </a:fld>
            <a:endParaRPr lang="en-GB" sz="1200"/>
          </a:p>
        </p:txBody>
      </p:sp>
      <p:sp>
        <p:nvSpPr>
          <p:cNvPr id="73731" name="Slide Image Placeholder 1"/>
          <p:cNvSpPr>
            <a:spLocks noGrp="1" noRot="1" noChangeAspect="1" noTextEdit="1"/>
          </p:cNvSpPr>
          <p:nvPr>
            <p:ph type="sldImg"/>
          </p:nvPr>
        </p:nvSpPr>
        <p:spPr>
          <a:xfrm>
            <a:off x="1154113" y="692150"/>
            <a:ext cx="4557712" cy="3417888"/>
          </a:xfrm>
          <a:solidFill>
            <a:srgbClr val="FFFFFF"/>
          </a:solidFill>
          <a:ln/>
        </p:spPr>
      </p:sp>
      <p:sp>
        <p:nvSpPr>
          <p:cNvPr id="73732" name="Notes Placeholder 2"/>
          <p:cNvSpPr>
            <a:spLocks noGrp="1"/>
          </p:cNvSpPr>
          <p:nvPr>
            <p:ph type="body" idx="1"/>
          </p:nvPr>
        </p:nvSpPr>
        <p:spPr>
          <a:xfrm>
            <a:off x="914400" y="4341813"/>
            <a:ext cx="5029200" cy="4117975"/>
          </a:xfrm>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lIns="90695" tIns="44552" rIns="90695" bIns="44552"/>
          <a:lstStyle/>
          <a:p>
            <a:pPr eaLnBrk="1" hangingPunct="1">
              <a:spcBef>
                <a:spcPct val="0"/>
              </a:spcBef>
            </a:pPr>
            <a:endParaRPr lang="en-GB" sz="3200">
              <a:solidFill>
                <a:schemeClr val="bg1"/>
              </a:solidFill>
              <a:cs typeface="Arial" charset="0"/>
            </a:endParaRPr>
          </a:p>
        </p:txBody>
      </p:sp>
      <p:sp>
        <p:nvSpPr>
          <p:cNvPr id="737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38" tIns="45569" rIns="91138" bIns="45569"/>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Tx/>
              <a:buChar char="-"/>
            </a:pPr>
            <a:fld id="{00BDCB71-5870-624D-B22F-948E0BB2E2A1}" type="slidenum">
              <a:rPr lang="en-US" sz="3200">
                <a:solidFill>
                  <a:schemeClr val="bg1"/>
                </a:solidFill>
                <a:latin typeface="Times New Roman" charset="0"/>
                <a:cs typeface="Arial" charset="0"/>
              </a:rPr>
              <a:pPr>
                <a:buFontTx/>
                <a:buChar char="-"/>
              </a:pPr>
              <a:t>71</a:t>
            </a:fld>
            <a:endParaRPr lang="en-US" sz="3200">
              <a:solidFill>
                <a:schemeClr val="bg1"/>
              </a:solidFill>
              <a:latin typeface="Times New Roman" charset="0"/>
              <a:cs typeface="Arial" charset="0"/>
            </a:endParaRPr>
          </a:p>
        </p:txBody>
      </p:sp>
    </p:spTree>
    <p:extLst>
      <p:ext uri="{BB962C8B-B14F-4D97-AF65-F5344CB8AC3E}">
        <p14:creationId xmlns:p14="http://schemas.microsoft.com/office/powerpoint/2010/main" val="59267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7</a:t>
            </a:fld>
            <a:endParaRPr lang="es-ES_tradnl"/>
          </a:p>
        </p:txBody>
      </p:sp>
    </p:spTree>
    <p:extLst>
      <p:ext uri="{BB962C8B-B14F-4D97-AF65-F5344CB8AC3E}">
        <p14:creationId xmlns:p14="http://schemas.microsoft.com/office/powerpoint/2010/main" val="1266998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 The first line</a:t>
            </a:r>
            <a:r>
              <a:rPr lang="en-GB" baseline="0" noProof="0" dirty="0"/>
              <a:t> of the QA in Assessment is verified in RPL: the assessor should never be the trainer </a:t>
            </a:r>
          </a:p>
          <a:p>
            <a:endParaRPr lang="en-GB" baseline="0" noProof="0" dirty="0"/>
          </a:p>
          <a:p>
            <a:r>
              <a:rPr lang="en-GB" baseline="0" noProof="0" dirty="0"/>
              <a:t>°Authentic assessment is actually assessing the person doing what they are being evaluated on. </a:t>
            </a:r>
          </a:p>
          <a:p>
            <a:endParaRPr lang="en-GB" baseline="0" noProof="0" dirty="0"/>
          </a:p>
          <a:p>
            <a:r>
              <a:rPr lang="en-GB" baseline="0" noProof="0" dirty="0"/>
              <a:t>Presentation skills: </a:t>
            </a:r>
          </a:p>
          <a:p>
            <a:r>
              <a:rPr lang="en-GB" baseline="0" noProof="0" dirty="0"/>
              <a:t>Authentic assessment = do a presentation </a:t>
            </a:r>
          </a:p>
          <a:p>
            <a:endParaRPr lang="en-GB" baseline="0" noProof="0" dirty="0"/>
          </a:p>
          <a:p>
            <a:r>
              <a:rPr lang="en-GB" baseline="0" noProof="0" dirty="0"/>
              <a:t>Not authentic = only multiple choice on key </a:t>
            </a:r>
            <a:r>
              <a:rPr lang="en-GB" baseline="0" noProof="0" dirty="0" err="1"/>
              <a:t>cenceptd</a:t>
            </a:r>
            <a:r>
              <a:rPr lang="en-GB" baseline="0" noProof="0" dirty="0"/>
              <a:t> of presentations</a:t>
            </a:r>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72</a:t>
            </a:fld>
            <a:endParaRPr lang="es-ES_tradnl"/>
          </a:p>
        </p:txBody>
      </p:sp>
    </p:spTree>
    <p:extLst>
      <p:ext uri="{BB962C8B-B14F-4D97-AF65-F5344CB8AC3E}">
        <p14:creationId xmlns:p14="http://schemas.microsoft.com/office/powerpoint/2010/main" val="36920048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73</a:t>
            </a:fld>
            <a:endParaRPr lang="es-ES_tradnl"/>
          </a:p>
        </p:txBody>
      </p:sp>
    </p:spTree>
    <p:extLst>
      <p:ext uri="{BB962C8B-B14F-4D97-AF65-F5344CB8AC3E}">
        <p14:creationId xmlns:p14="http://schemas.microsoft.com/office/powerpoint/2010/main" val="34851861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fld id="{26FB3587-3568-DA42-AFAD-C2C39364E2EF}" type="slidenum">
              <a:rPr lang="en-US" smtClean="0"/>
              <a:t>74</a:t>
            </a:fld>
            <a:endParaRPr lang="en-US"/>
          </a:p>
        </p:txBody>
      </p:sp>
    </p:spTree>
    <p:extLst>
      <p:ext uri="{BB962C8B-B14F-4D97-AF65-F5344CB8AC3E}">
        <p14:creationId xmlns:p14="http://schemas.microsoft.com/office/powerpoint/2010/main" val="33742623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noProof="0" dirty="0"/>
              <a:t>That is what is not understood in Germany </a:t>
            </a:r>
          </a:p>
          <a:p>
            <a:pPr marL="171450" indent="-171450">
              <a:buFontTx/>
              <a:buChar char="-"/>
            </a:pPr>
            <a:r>
              <a:rPr lang="en-GB" noProof="0" dirty="0"/>
              <a:t>The</a:t>
            </a:r>
            <a:r>
              <a:rPr lang="en-GB" baseline="0" noProof="0" dirty="0"/>
              <a:t> French system proves it’s possible</a:t>
            </a:r>
            <a:endParaRPr lang="en-GB" noProof="0" dirty="0"/>
          </a:p>
        </p:txBody>
      </p:sp>
      <p:sp>
        <p:nvSpPr>
          <p:cNvPr id="4" name="Slide Number Placeholder 3"/>
          <p:cNvSpPr>
            <a:spLocks noGrp="1"/>
          </p:cNvSpPr>
          <p:nvPr>
            <p:ph type="sldNum" sz="quarter" idx="10"/>
          </p:nvPr>
        </p:nvSpPr>
        <p:spPr/>
        <p:txBody>
          <a:bodyPr/>
          <a:lstStyle/>
          <a:p>
            <a:fld id="{26FB3587-3568-DA42-AFAD-C2C39364E2EF}" type="slidenum">
              <a:rPr lang="en-US" smtClean="0"/>
              <a:t>75</a:t>
            </a:fld>
            <a:endParaRPr lang="en-US"/>
          </a:p>
        </p:txBody>
      </p:sp>
    </p:spTree>
    <p:extLst>
      <p:ext uri="{BB962C8B-B14F-4D97-AF65-F5344CB8AC3E}">
        <p14:creationId xmlns:p14="http://schemas.microsoft.com/office/powerpoint/2010/main" val="33119111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fld id="{26FB3587-3568-DA42-AFAD-C2C39364E2EF}" type="slidenum">
              <a:rPr lang="en-US" smtClean="0"/>
              <a:t>76</a:t>
            </a:fld>
            <a:endParaRPr lang="en-US"/>
          </a:p>
        </p:txBody>
      </p:sp>
    </p:spTree>
    <p:extLst>
      <p:ext uri="{BB962C8B-B14F-4D97-AF65-F5344CB8AC3E}">
        <p14:creationId xmlns:p14="http://schemas.microsoft.com/office/powerpoint/2010/main" val="33611851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77</a:t>
            </a:fld>
            <a:endParaRPr lang="es-ES_tradnl"/>
          </a:p>
        </p:txBody>
      </p:sp>
    </p:spTree>
    <p:extLst>
      <p:ext uri="{BB962C8B-B14F-4D97-AF65-F5344CB8AC3E}">
        <p14:creationId xmlns:p14="http://schemas.microsoft.com/office/powerpoint/2010/main" val="37609944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78</a:t>
            </a:fld>
            <a:endParaRPr lang="es-ES_tradnl"/>
          </a:p>
        </p:txBody>
      </p:sp>
    </p:spTree>
    <p:extLst>
      <p:ext uri="{BB962C8B-B14F-4D97-AF65-F5344CB8AC3E}">
        <p14:creationId xmlns:p14="http://schemas.microsoft.com/office/powerpoint/2010/main" val="30494473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79</a:t>
            </a:fld>
            <a:endParaRPr lang="es-ES_tradnl"/>
          </a:p>
        </p:txBody>
      </p:sp>
    </p:spTree>
    <p:extLst>
      <p:ext uri="{BB962C8B-B14F-4D97-AF65-F5344CB8AC3E}">
        <p14:creationId xmlns:p14="http://schemas.microsoft.com/office/powerpoint/2010/main" val="40270920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107</a:t>
            </a:fld>
            <a:endParaRPr lang="es-ES_tradnl"/>
          </a:p>
        </p:txBody>
      </p:sp>
    </p:spTree>
    <p:extLst>
      <p:ext uri="{BB962C8B-B14F-4D97-AF65-F5344CB8AC3E}">
        <p14:creationId xmlns:p14="http://schemas.microsoft.com/office/powerpoint/2010/main" val="2031393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FFCC9-B786-9F75-AED1-026D45F9C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F689A-90B9-E150-D61E-6332148CD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A976D-F2E5-B2A1-7F29-BC5ED1D8E478}"/>
              </a:ext>
            </a:extLst>
          </p:cNvPr>
          <p:cNvSpPr>
            <a:spLocks noGrp="1"/>
          </p:cNvSpPr>
          <p:nvPr>
            <p:ph type="body" idx="1"/>
          </p:nvPr>
        </p:nvSpPr>
        <p:spPr/>
        <p:txBody>
          <a:bodyPr/>
          <a:lstStyle/>
          <a:p>
            <a:endParaRPr lang="en-GB" noProof="0" dirty="0"/>
          </a:p>
        </p:txBody>
      </p:sp>
      <p:sp>
        <p:nvSpPr>
          <p:cNvPr id="4" name="Slide Number Placeholder 3">
            <a:extLst>
              <a:ext uri="{FF2B5EF4-FFF2-40B4-BE49-F238E27FC236}">
                <a16:creationId xmlns:a16="http://schemas.microsoft.com/office/drawing/2014/main" id="{108A4759-60F8-B177-F8CB-7EB0504E8206}"/>
              </a:ext>
            </a:extLst>
          </p:cNvPr>
          <p:cNvSpPr>
            <a:spLocks noGrp="1"/>
          </p:cNvSpPr>
          <p:nvPr>
            <p:ph type="sldNum" sz="quarter" idx="10"/>
          </p:nvPr>
        </p:nvSpPr>
        <p:spPr/>
        <p:txBody>
          <a:bodyPr/>
          <a:lstStyle/>
          <a:p>
            <a:fld id="{11DAE681-0FB2-AA46-8113-40D965ED04A3}" type="slidenum">
              <a:rPr lang="es-ES_tradnl" smtClean="0"/>
              <a:t>108</a:t>
            </a:fld>
            <a:endParaRPr lang="es-ES_tradnl"/>
          </a:p>
        </p:txBody>
      </p:sp>
    </p:spTree>
    <p:extLst>
      <p:ext uri="{BB962C8B-B14F-4D97-AF65-F5344CB8AC3E}">
        <p14:creationId xmlns:p14="http://schemas.microsoft.com/office/powerpoint/2010/main" val="424343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8</a:t>
            </a:fld>
            <a:endParaRPr lang="es-ES_tradnl"/>
          </a:p>
        </p:txBody>
      </p:sp>
    </p:spTree>
    <p:extLst>
      <p:ext uri="{BB962C8B-B14F-4D97-AF65-F5344CB8AC3E}">
        <p14:creationId xmlns:p14="http://schemas.microsoft.com/office/powerpoint/2010/main" val="12073143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109</a:t>
            </a:fld>
            <a:endParaRPr lang="es-ES_tradnl"/>
          </a:p>
        </p:txBody>
      </p:sp>
    </p:spTree>
    <p:extLst>
      <p:ext uri="{BB962C8B-B14F-4D97-AF65-F5344CB8AC3E}">
        <p14:creationId xmlns:p14="http://schemas.microsoft.com/office/powerpoint/2010/main" val="19497473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19EDF-3B58-AC49-9366-B78EAFE13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D6542-8480-E7D5-2CF7-FB854EFC1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D2337-98CB-7F75-FEBD-4E6CC6CCE5B1}"/>
              </a:ext>
            </a:extLst>
          </p:cNvPr>
          <p:cNvSpPr>
            <a:spLocks noGrp="1"/>
          </p:cNvSpPr>
          <p:nvPr>
            <p:ph type="body" idx="1"/>
          </p:nvPr>
        </p:nvSpPr>
        <p:spPr/>
        <p:txBody>
          <a:bodyPr/>
          <a:lstStyle/>
          <a:p>
            <a:endParaRPr lang="en-GB" noProof="0" dirty="0"/>
          </a:p>
        </p:txBody>
      </p:sp>
      <p:sp>
        <p:nvSpPr>
          <p:cNvPr id="4" name="Slide Number Placeholder 3">
            <a:extLst>
              <a:ext uri="{FF2B5EF4-FFF2-40B4-BE49-F238E27FC236}">
                <a16:creationId xmlns:a16="http://schemas.microsoft.com/office/drawing/2014/main" id="{322E9BAE-33A2-E879-1A37-170031B5BACE}"/>
              </a:ext>
            </a:extLst>
          </p:cNvPr>
          <p:cNvSpPr>
            <a:spLocks noGrp="1"/>
          </p:cNvSpPr>
          <p:nvPr>
            <p:ph type="sldNum" sz="quarter" idx="10"/>
          </p:nvPr>
        </p:nvSpPr>
        <p:spPr/>
        <p:txBody>
          <a:bodyPr/>
          <a:lstStyle/>
          <a:p>
            <a:fld id="{11DAE681-0FB2-AA46-8113-40D965ED04A3}" type="slidenum">
              <a:rPr lang="es-ES_tradnl" smtClean="0"/>
              <a:t>110</a:t>
            </a:fld>
            <a:endParaRPr lang="es-ES_tradnl"/>
          </a:p>
        </p:txBody>
      </p:sp>
    </p:spTree>
    <p:extLst>
      <p:ext uri="{BB962C8B-B14F-4D97-AF65-F5344CB8AC3E}">
        <p14:creationId xmlns:p14="http://schemas.microsoft.com/office/powerpoint/2010/main" val="40508867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F423A-A6D1-9A74-9871-A74D4B6D1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643A9-A154-6FBE-C3DA-86A4CE2F5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CF672-204C-99AC-3638-1AF4AD904ED9}"/>
              </a:ext>
            </a:extLst>
          </p:cNvPr>
          <p:cNvSpPr>
            <a:spLocks noGrp="1"/>
          </p:cNvSpPr>
          <p:nvPr>
            <p:ph type="body" idx="1"/>
          </p:nvPr>
        </p:nvSpPr>
        <p:spPr/>
        <p:txBody>
          <a:bodyPr/>
          <a:lstStyle/>
          <a:p>
            <a:endParaRPr lang="en-GB" noProof="0" dirty="0"/>
          </a:p>
        </p:txBody>
      </p:sp>
      <p:sp>
        <p:nvSpPr>
          <p:cNvPr id="4" name="Slide Number Placeholder 3">
            <a:extLst>
              <a:ext uri="{FF2B5EF4-FFF2-40B4-BE49-F238E27FC236}">
                <a16:creationId xmlns:a16="http://schemas.microsoft.com/office/drawing/2014/main" id="{50B7B378-2D1B-1FD7-66C2-A3EBABA7B26B}"/>
              </a:ext>
            </a:extLst>
          </p:cNvPr>
          <p:cNvSpPr>
            <a:spLocks noGrp="1"/>
          </p:cNvSpPr>
          <p:nvPr>
            <p:ph type="sldNum" sz="quarter" idx="10"/>
          </p:nvPr>
        </p:nvSpPr>
        <p:spPr/>
        <p:txBody>
          <a:bodyPr/>
          <a:lstStyle/>
          <a:p>
            <a:fld id="{11DAE681-0FB2-AA46-8113-40D965ED04A3}" type="slidenum">
              <a:rPr lang="es-ES_tradnl" smtClean="0"/>
              <a:t>111</a:t>
            </a:fld>
            <a:endParaRPr lang="es-ES_tradnl"/>
          </a:p>
        </p:txBody>
      </p:sp>
    </p:spTree>
    <p:extLst>
      <p:ext uri="{BB962C8B-B14F-4D97-AF65-F5344CB8AC3E}">
        <p14:creationId xmlns:p14="http://schemas.microsoft.com/office/powerpoint/2010/main" val="25592223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4E96B-839E-3217-C144-261438B03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79397-DA7D-F7F3-F3CF-FBEEC7898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7E1DA-5507-BEE6-A2F0-C09094D4DD22}"/>
              </a:ext>
            </a:extLst>
          </p:cNvPr>
          <p:cNvSpPr>
            <a:spLocks noGrp="1"/>
          </p:cNvSpPr>
          <p:nvPr>
            <p:ph type="body" idx="1"/>
          </p:nvPr>
        </p:nvSpPr>
        <p:spPr/>
        <p:txBody>
          <a:bodyPr/>
          <a:lstStyle/>
          <a:p>
            <a:endParaRPr lang="en-GB" noProof="0" dirty="0"/>
          </a:p>
        </p:txBody>
      </p:sp>
      <p:sp>
        <p:nvSpPr>
          <p:cNvPr id="4" name="Slide Number Placeholder 3">
            <a:extLst>
              <a:ext uri="{FF2B5EF4-FFF2-40B4-BE49-F238E27FC236}">
                <a16:creationId xmlns:a16="http://schemas.microsoft.com/office/drawing/2014/main" id="{145AF6E0-F59C-7646-949D-52D3EAA32F94}"/>
              </a:ext>
            </a:extLst>
          </p:cNvPr>
          <p:cNvSpPr>
            <a:spLocks noGrp="1"/>
          </p:cNvSpPr>
          <p:nvPr>
            <p:ph type="sldNum" sz="quarter" idx="10"/>
          </p:nvPr>
        </p:nvSpPr>
        <p:spPr/>
        <p:txBody>
          <a:bodyPr/>
          <a:lstStyle/>
          <a:p>
            <a:fld id="{11DAE681-0FB2-AA46-8113-40D965ED04A3}" type="slidenum">
              <a:rPr lang="es-ES_tradnl" smtClean="0"/>
              <a:t>112</a:t>
            </a:fld>
            <a:endParaRPr lang="es-ES_tradnl"/>
          </a:p>
        </p:txBody>
      </p:sp>
    </p:spTree>
    <p:extLst>
      <p:ext uri="{BB962C8B-B14F-4D97-AF65-F5344CB8AC3E}">
        <p14:creationId xmlns:p14="http://schemas.microsoft.com/office/powerpoint/2010/main" val="20344763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113</a:t>
            </a:fld>
            <a:endParaRPr lang="es-ES_tradnl"/>
          </a:p>
        </p:txBody>
      </p:sp>
    </p:spTree>
    <p:extLst>
      <p:ext uri="{BB962C8B-B14F-4D97-AF65-F5344CB8AC3E}">
        <p14:creationId xmlns:p14="http://schemas.microsoft.com/office/powerpoint/2010/main" val="183070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1DAE681-0FB2-AA46-8113-40D965ED04A3}" type="slidenum">
              <a:rPr lang="es-ES_tradnl" smtClean="0"/>
              <a:t>9</a:t>
            </a:fld>
            <a:endParaRPr lang="es-ES_tradnl"/>
          </a:p>
        </p:txBody>
      </p:sp>
    </p:spTree>
    <p:extLst>
      <p:ext uri="{BB962C8B-B14F-4D97-AF65-F5344CB8AC3E}">
        <p14:creationId xmlns:p14="http://schemas.microsoft.com/office/powerpoint/2010/main" val="3506254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1305272"/>
            <a:ext cx="9144000" cy="4572000"/>
          </a:xfrm>
          <a:prstGeom prst="rect">
            <a:avLst/>
          </a:prstGeom>
        </p:spPr>
      </p:pic>
      <p:sp>
        <p:nvSpPr>
          <p:cNvPr id="4" name="Date Placeholder 3"/>
          <p:cNvSpPr>
            <a:spLocks noGrp="1"/>
          </p:cNvSpPr>
          <p:nvPr>
            <p:ph type="dt" sz="half" idx="10"/>
          </p:nvPr>
        </p:nvSpPr>
        <p:spPr/>
        <p:txBody>
          <a:bodyPr/>
          <a:lstStyle/>
          <a:p>
            <a:fld id="{82CC4EC4-39D2-43A4-AD01-1AC89464ABEC}" type="datetimeFigureOut">
              <a:rPr lang="fr-FR" smtClean="0"/>
              <a:t>16/03/2026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12119D-3805-4515-ADD3-0426CF723488}" type="slidenum">
              <a:rPr lang="fr-FR" smtClean="0"/>
              <a:t>‹#›</a:t>
            </a:fld>
            <a:endParaRPr lang="fr-F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82CC4EC4-39D2-43A4-AD01-1AC89464ABEC}" type="datetimeFigureOut">
              <a:rPr lang="fr-FR" smtClean="0"/>
              <a:t>16/03/2026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12119D-3805-4515-ADD3-0426CF723488}"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82CC4EC4-39D2-43A4-AD01-1AC89464ABEC}" type="datetimeFigureOut">
              <a:rPr lang="fr-FR" smtClean="0"/>
              <a:t>16/03/2026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12119D-3805-4515-ADD3-0426CF723488}"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A6D3DB-F4B5-1D43-9D72-1AFBE3016F0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7D6919-1569-EA46-AB4F-6AE79846FF0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8EF2EA-E9D1-6449-96DF-3B3EB5227BE5}"/>
              </a:ext>
            </a:extLst>
          </p:cNvPr>
          <p:cNvSpPr>
            <a:spLocks noGrp="1" noChangeArrowheads="1"/>
          </p:cNvSpPr>
          <p:nvPr>
            <p:ph type="sldNum" sz="quarter" idx="12"/>
          </p:nvPr>
        </p:nvSpPr>
        <p:spPr/>
        <p:txBody>
          <a:bodyPr/>
          <a:lstStyle>
            <a:lvl1pPr>
              <a:defRPr/>
            </a:lvl1pPr>
          </a:lstStyle>
          <a:p>
            <a:fld id="{3CAD92D9-1B2D-BD41-BA8A-9F02C33DDBC2}" type="slidenum">
              <a:rPr lang="en-US" altLang="fr-FR"/>
              <a:pPr/>
              <a:t>‹#›</a:t>
            </a:fld>
            <a:endParaRPr lang="en-US" altLang="fr-FR"/>
          </a:p>
        </p:txBody>
      </p:sp>
    </p:spTree>
    <p:extLst>
      <p:ext uri="{BB962C8B-B14F-4D97-AF65-F5344CB8AC3E}">
        <p14:creationId xmlns:p14="http://schemas.microsoft.com/office/powerpoint/2010/main" val="1307594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5734" y="332656"/>
            <a:ext cx="8229600" cy="720080"/>
          </a:xfrm>
          <a:prstGeom prst="rect">
            <a:avLst/>
          </a:prstGeom>
        </p:spPr>
        <p:txBody>
          <a:bodyPr/>
          <a:lstStyle>
            <a:lvl1pPr>
              <a:defRPr b="1">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486078" y="1124744"/>
            <a:ext cx="8208912" cy="3528392"/>
          </a:xfrm>
          <a:prstGeom prst="rect">
            <a:avLst/>
          </a:prstGeom>
        </p:spPr>
        <p:txBody>
          <a:bodyPr/>
          <a:lstStyle>
            <a:lvl1pPr>
              <a:buClr>
                <a:srgbClr val="82A8B6"/>
              </a:buClr>
              <a:defRPr sz="2000">
                <a:solidFill>
                  <a:schemeClr val="tx1"/>
                </a:solidFill>
                <a:latin typeface="Arial" panose="020B0604020202020204" pitchFamily="34" charset="0"/>
                <a:cs typeface="Arial" panose="020B0604020202020204" pitchFamily="34" charset="0"/>
              </a:defRPr>
            </a:lvl1pPr>
            <a:lvl2pPr>
              <a:buClr>
                <a:srgbClr val="82A8B6"/>
              </a:buClr>
              <a:defRPr sz="1800">
                <a:solidFill>
                  <a:schemeClr val="tx1"/>
                </a:solidFill>
                <a:latin typeface="Arial" panose="020B0604020202020204" pitchFamily="34" charset="0"/>
                <a:cs typeface="Arial" panose="020B0604020202020204" pitchFamily="34" charset="0"/>
              </a:defRPr>
            </a:lvl2pPr>
            <a:lvl3pPr>
              <a:buClr>
                <a:srgbClr val="82A8B6"/>
              </a:buClr>
              <a:defRPr sz="1600">
                <a:solidFill>
                  <a:schemeClr val="tx1"/>
                </a:solidFill>
                <a:latin typeface="Arial" panose="020B0604020202020204" pitchFamily="34" charset="0"/>
                <a:cs typeface="Arial" panose="020B0604020202020204" pitchFamily="34" charset="0"/>
              </a:defRPr>
            </a:lvl3pPr>
            <a:lvl4pPr>
              <a:buClr>
                <a:srgbClr val="82A8B6"/>
              </a:buClr>
              <a:defRPr sz="1400">
                <a:solidFill>
                  <a:schemeClr val="tx1"/>
                </a:solidFill>
                <a:latin typeface="Arial" panose="020B0604020202020204" pitchFamily="34" charset="0"/>
                <a:cs typeface="Arial" panose="020B0604020202020204" pitchFamily="34" charset="0"/>
              </a:defRPr>
            </a:lvl4pPr>
            <a:lvl5pPr>
              <a:buClr>
                <a:srgbClr val="82A8B6"/>
              </a:buCl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14529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a:t>Modifiez le style du titre</a:t>
            </a:r>
            <a:endParaRPr lang="en-US" dirty="0"/>
          </a:p>
        </p:txBody>
      </p:sp>
      <p:sp>
        <p:nvSpPr>
          <p:cNvPr id="4" name="Date Placeholder 3"/>
          <p:cNvSpPr>
            <a:spLocks noGrp="1"/>
          </p:cNvSpPr>
          <p:nvPr>
            <p:ph type="dt" sz="half" idx="10"/>
          </p:nvPr>
        </p:nvSpPr>
        <p:spPr/>
        <p:txBody>
          <a:bodyPr/>
          <a:lstStyle/>
          <a:p>
            <a:fld id="{82CC4EC4-39D2-43A4-AD01-1AC89464ABEC}" type="datetimeFigureOut">
              <a:rPr lang="fr-FR" smtClean="0"/>
              <a:t>16/03/2026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12119D-3805-4515-ADD3-0426CF723488}" type="slidenum">
              <a:rPr lang="fr-FR" smtClean="0"/>
              <a:t>‹#›</a:t>
            </a:fld>
            <a:endParaRPr lang="fr-FR"/>
          </a:p>
        </p:txBody>
      </p:sp>
      <p:sp>
        <p:nvSpPr>
          <p:cNvPr id="8" name="Content Placeholder 7"/>
          <p:cNvSpPr>
            <a:spLocks noGrp="1"/>
          </p:cNvSpPr>
          <p:nvPr>
            <p:ph sz="quarter" idx="13"/>
          </p:nvPr>
        </p:nvSpPr>
        <p:spPr>
          <a:xfrm>
            <a:off x="609600" y="1600200"/>
            <a:ext cx="79248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2CC4EC4-39D2-43A4-AD01-1AC89464ABEC}" type="datetimeFigureOut">
              <a:rPr lang="fr-FR" smtClean="0"/>
              <a:t>16/03/2026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12119D-3805-4515-ADD3-0426CF723488}"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Title 1"/>
          <p:cNvSpPr>
            <a:spLocks noGrp="1"/>
          </p:cNvSpPr>
          <p:nvPr>
            <p:ph type="title"/>
          </p:nvPr>
        </p:nvSpPr>
        <p:spPr>
          <a:xfrm>
            <a:off x="609600" y="274638"/>
            <a:ext cx="7924800" cy="1143000"/>
          </a:xfrm>
        </p:spPr>
        <p:txBody>
          <a:bodyPr/>
          <a:lstStyle/>
          <a:p>
            <a:r>
              <a:rPr lang="fr-FR"/>
              <a:t>Modifiez le style du titre</a:t>
            </a:r>
            <a:endParaRPr lang="en-US" dirty="0"/>
          </a:p>
        </p:txBody>
      </p:sp>
      <p:sp>
        <p:nvSpPr>
          <p:cNvPr id="5" name="Date Placeholder 4"/>
          <p:cNvSpPr>
            <a:spLocks noGrp="1"/>
          </p:cNvSpPr>
          <p:nvPr>
            <p:ph type="dt" sz="half" idx="10"/>
          </p:nvPr>
        </p:nvSpPr>
        <p:spPr/>
        <p:txBody>
          <a:bodyPr/>
          <a:lstStyle/>
          <a:p>
            <a:fld id="{82CC4EC4-39D2-43A4-AD01-1AC89464ABEC}" type="datetimeFigureOut">
              <a:rPr lang="fr-FR" smtClean="0"/>
              <a:t>16/03/2026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912119D-3805-4515-ADD3-0426CF723488}"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7" name="Date Placeholder 6"/>
          <p:cNvSpPr>
            <a:spLocks noGrp="1"/>
          </p:cNvSpPr>
          <p:nvPr>
            <p:ph type="dt" sz="half" idx="10"/>
          </p:nvPr>
        </p:nvSpPr>
        <p:spPr/>
        <p:txBody>
          <a:bodyPr/>
          <a:lstStyle/>
          <a:p>
            <a:fld id="{82CC4EC4-39D2-43A4-AD01-1AC89464ABEC}" type="datetimeFigureOut">
              <a:rPr lang="fr-FR" smtClean="0"/>
              <a:t>16/03/2026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912119D-3805-4515-ADD3-0426CF723488}"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2CC4EC4-39D2-43A4-AD01-1AC89464ABEC}" type="datetimeFigureOut">
              <a:rPr lang="fr-FR" smtClean="0"/>
              <a:t>16/03/2026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912119D-3805-4515-ADD3-0426CF723488}"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C4EC4-39D2-43A4-AD01-1AC89464ABEC}" type="datetimeFigureOut">
              <a:rPr lang="fr-FR" smtClean="0"/>
              <a:t>16/03/2026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912119D-3805-4515-ADD3-0426CF723488}"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2CC4EC4-39D2-43A4-AD01-1AC89464ABEC}" type="datetimeFigureOut">
              <a:rPr lang="fr-FR" smtClean="0"/>
              <a:t>16/03/2026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912119D-3805-4515-ADD3-0426CF723488}"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125152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2CC4EC4-39D2-43A4-AD01-1AC89464ABEC}" type="datetimeFigureOut">
              <a:rPr lang="fr-FR" smtClean="0"/>
              <a:t>16/03/2026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912119D-3805-4515-ADD3-0426CF723488}"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5" cstate="print"/>
          <a:stretch>
            <a:fillRect/>
          </a:stretch>
        </p:blipFill>
        <p:spPr>
          <a:xfrm>
            <a:off x="36512" y="315416"/>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2CC4EC4-39D2-43A4-AD01-1AC89464ABEC}" type="datetimeFigureOut">
              <a:rPr lang="fr-FR" smtClean="0"/>
              <a:t>16/03/2026</a:t>
            </a:fld>
            <a:endParaRPr lang="fr-F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r-F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912119D-3805-4515-ADD3-0426CF723488}" type="slidenum">
              <a:rPr lang="fr-FR" smtClean="0"/>
              <a:t>‹#›</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316" y="116632"/>
            <a:ext cx="8856984" cy="6624736"/>
          </a:xfrm>
          <a:ln w="38100" cmpd="sng">
            <a:solidFill>
              <a:srgbClr val="DC9E1F"/>
            </a:solidFill>
          </a:ln>
        </p:spPr>
        <p:txBody>
          <a:bodyPr anchor="t" anchorCtr="0">
            <a:noAutofit/>
          </a:bodyPr>
          <a:lstStyle/>
          <a:p>
            <a:br>
              <a:rPr lang="en-GB" sz="800" cap="none" dirty="0">
                <a:solidFill>
                  <a:schemeClr val="tx2"/>
                </a:solidFill>
                <a:latin typeface="Times New Roman"/>
                <a:cs typeface="Times New Roman"/>
              </a:rPr>
            </a:br>
            <a:br>
              <a:rPr lang="en-GB" sz="800" cap="none" dirty="0">
                <a:solidFill>
                  <a:schemeClr val="tx2"/>
                </a:solidFill>
                <a:latin typeface="Times New Roman"/>
                <a:cs typeface="Times New Roman"/>
              </a:rPr>
            </a:br>
            <a:r>
              <a:rPr lang="en-GB" sz="2800" cap="none" dirty="0">
                <a:solidFill>
                  <a:schemeClr val="tx2"/>
                </a:solidFill>
                <a:latin typeface="Times New Roman"/>
                <a:cs typeface="Times New Roman"/>
              </a:rPr>
              <a:t>Capacity Building in the Field of RPL</a:t>
            </a:r>
            <a:br>
              <a:rPr lang="en-GB" sz="2800" cap="none">
                <a:solidFill>
                  <a:schemeClr val="tx2"/>
                </a:solidFill>
                <a:latin typeface="Times New Roman"/>
                <a:cs typeface="Times New Roman"/>
              </a:rPr>
            </a:br>
            <a:r>
              <a:rPr lang="en-GB" sz="2000" cap="none">
                <a:solidFill>
                  <a:schemeClr val="tx2"/>
                </a:solidFill>
                <a:latin typeface="Times New Roman"/>
                <a:cs typeface="Times New Roman"/>
              </a:rPr>
              <a:t> </a:t>
            </a:r>
            <a:br>
              <a:rPr lang="en-GB" sz="20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r>
              <a:rPr lang="en-GB" sz="2000" cap="none" dirty="0">
                <a:solidFill>
                  <a:schemeClr val="tx2"/>
                </a:solidFill>
                <a:latin typeface="Times New Roman"/>
                <a:cs typeface="Times New Roman"/>
              </a:rPr>
              <a:t>Botswana and distance, 16 March 2026</a:t>
            </a:r>
            <a:br>
              <a:rPr lang="en-GB" sz="2000" cap="none" dirty="0">
                <a:solidFill>
                  <a:schemeClr val="tx2"/>
                </a:solidFill>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r>
              <a:rPr lang="en-GB" cap="none" spc="0" dirty="0">
                <a:solidFill>
                  <a:prstClr val="white"/>
                </a:solidFill>
                <a:latin typeface="Times New Roman"/>
                <a:cs typeface="Times New Roman"/>
              </a:rPr>
              <a:t>Understanding Recognition</a:t>
            </a:r>
            <a:br>
              <a:rPr lang="en-GB" cap="none" spc="0" dirty="0">
                <a:solidFill>
                  <a:prstClr val="white"/>
                </a:solidFill>
                <a:latin typeface="Times New Roman"/>
                <a:cs typeface="Times New Roman"/>
              </a:rPr>
            </a:br>
            <a:r>
              <a:rPr lang="en-GB" cap="none" spc="0" dirty="0">
                <a:solidFill>
                  <a:prstClr val="white"/>
                </a:solidFill>
                <a:latin typeface="Times New Roman"/>
                <a:cs typeface="Times New Roman"/>
              </a:rPr>
              <a:t> of Prior Learning (RPL)</a:t>
            </a:r>
            <a:br>
              <a:rPr lang="en-GB" cap="none" spc="0" dirty="0">
                <a:solidFill>
                  <a:prstClr val="white"/>
                </a:solidFill>
                <a:latin typeface="Times New Roman"/>
                <a:cs typeface="Times New Roman"/>
              </a:rPr>
            </a:br>
            <a:r>
              <a:rPr lang="en-GB" cap="none" spc="0" dirty="0">
                <a:solidFill>
                  <a:prstClr val="white"/>
                </a:solidFill>
                <a:latin typeface="Times New Roman"/>
                <a:cs typeface="Times New Roman"/>
              </a:rPr>
              <a:t>and</a:t>
            </a:r>
            <a:br>
              <a:rPr lang="en-GB" cap="none" spc="0" dirty="0">
                <a:solidFill>
                  <a:prstClr val="white"/>
                </a:solidFill>
                <a:latin typeface="Times New Roman"/>
                <a:cs typeface="Times New Roman"/>
              </a:rPr>
            </a:br>
            <a:r>
              <a:rPr lang="en-GB" cap="none" spc="0" dirty="0">
                <a:solidFill>
                  <a:prstClr val="white"/>
                </a:solidFill>
                <a:latin typeface="Times New Roman"/>
                <a:cs typeface="Times New Roman"/>
              </a:rPr>
              <a:t>Ways Forward for Implementation </a:t>
            </a:r>
            <a:br>
              <a:rPr lang="en-GB"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r>
              <a:rPr lang="en-GB" sz="1600" cap="none" dirty="0">
                <a:latin typeface="Times New Roman"/>
                <a:cs typeface="Times New Roman"/>
              </a:rPr>
              <a:t>Patrick Werquin, ACQF Team</a:t>
            </a:r>
            <a:br>
              <a:rPr lang="en-GB" sz="1600" cap="none" dirty="0">
                <a:latin typeface="Times New Roman"/>
                <a:cs typeface="Times New Roman"/>
              </a:rPr>
            </a:br>
            <a:br>
              <a:rPr lang="en-GB" sz="1600" cap="none" dirty="0">
                <a:latin typeface="Times New Roman"/>
                <a:cs typeface="Times New Roman"/>
              </a:rPr>
            </a:br>
            <a:br>
              <a:rPr lang="en-GB" sz="1600" cap="none" dirty="0">
                <a:latin typeface="Times New Roman"/>
                <a:cs typeface="Times New Roman"/>
              </a:rPr>
            </a:br>
            <a:br>
              <a:rPr lang="en-GB" sz="1600" cap="none" dirty="0">
                <a:latin typeface="Times New Roman"/>
                <a:cs typeface="Times New Roman"/>
              </a:rPr>
            </a:br>
            <a:r>
              <a:rPr lang="en-GB" sz="1600" cap="none" dirty="0">
                <a:latin typeface="Times New Roman"/>
                <a:cs typeface="Times New Roman"/>
              </a:rPr>
              <a:t>An ACQF Activity </a:t>
            </a:r>
            <a:br>
              <a:rPr lang="en-GB" sz="1600" cap="none" dirty="0">
                <a:latin typeface="Times New Roman"/>
                <a:cs typeface="Times New Roman"/>
              </a:rPr>
            </a:br>
            <a:r>
              <a:rPr lang="en-GB" sz="1600" cap="none" dirty="0">
                <a:latin typeface="Times New Roman"/>
                <a:cs typeface="Times New Roman"/>
              </a:rPr>
              <a:t>(African Continental Qualifications Framework)</a:t>
            </a:r>
            <a:br>
              <a:rPr lang="en-GB" sz="1600" cap="none" dirty="0">
                <a:latin typeface="Times New Roman"/>
                <a:cs typeface="Times New Roman"/>
              </a:rPr>
            </a:br>
            <a:r>
              <a:rPr lang="en-GB" sz="1600" cap="none" dirty="0">
                <a:latin typeface="Times New Roman"/>
                <a:cs typeface="Times New Roman"/>
              </a:rPr>
              <a:t>European Training Foundation (ETF)</a:t>
            </a: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endParaRPr lang="en-GB" sz="2000" cap="none" dirty="0">
              <a:latin typeface="Times New Roman"/>
              <a:cs typeface="Times New Roman"/>
            </a:endParaRPr>
          </a:p>
        </p:txBody>
      </p:sp>
    </p:spTree>
    <p:extLst>
      <p:ext uri="{BB962C8B-B14F-4D97-AF65-F5344CB8AC3E}">
        <p14:creationId xmlns:p14="http://schemas.microsoft.com/office/powerpoint/2010/main" val="162603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 Simple Idea</a:t>
            </a:r>
          </a:p>
        </p:txBody>
      </p:sp>
      <p:sp>
        <p:nvSpPr>
          <p:cNvPr id="3" name="Espace réservé du contenu 2"/>
          <p:cNvSpPr>
            <a:spLocks noGrp="1"/>
          </p:cNvSpPr>
          <p:nvPr>
            <p:ph sz="quarter" idx="13"/>
          </p:nvPr>
        </p:nvSpPr>
        <p:spPr>
          <a:xfrm>
            <a:off x="49112" y="894120"/>
            <a:ext cx="9347424" cy="5127167"/>
          </a:xfrm>
        </p:spPr>
        <p:txBody>
          <a:bodyPr anchor="t" anchorCtr="0">
            <a:noAutofit/>
          </a:bodyPr>
          <a:lstStyle/>
          <a:p>
            <a:pPr marL="360000" indent="-360000">
              <a:spcBef>
                <a:spcPts val="600"/>
              </a:spcBef>
            </a:pPr>
            <a:r>
              <a:rPr lang="en-GB" sz="2800" dirty="0">
                <a:latin typeface="Times New Roman"/>
                <a:cs typeface="Times New Roman"/>
              </a:rPr>
              <a:t>RPL is about </a:t>
            </a:r>
            <a:r>
              <a:rPr lang="en-GB" sz="2800" u="sng" dirty="0">
                <a:latin typeface="Times New Roman"/>
                <a:cs typeface="Times New Roman"/>
              </a:rPr>
              <a:t>one</a:t>
            </a:r>
            <a:r>
              <a:rPr lang="en-GB" sz="2800" dirty="0">
                <a:latin typeface="Times New Roman"/>
                <a:cs typeface="Times New Roman"/>
              </a:rPr>
              <a:t> simple idea (it’s a </a:t>
            </a:r>
            <a:r>
              <a:rPr lang="en-GB" sz="2800" u="sng" dirty="0">
                <a:latin typeface="Times New Roman"/>
                <a:cs typeface="Times New Roman"/>
              </a:rPr>
              <a:t>philosophy</a:t>
            </a:r>
            <a:r>
              <a:rPr lang="en-GB" sz="2800" dirty="0">
                <a:latin typeface="Times New Roman"/>
                <a:cs typeface="Times New Roman"/>
              </a:rPr>
              <a:t>):</a:t>
            </a:r>
          </a:p>
          <a:p>
            <a:pPr marL="360000" indent="-360000">
              <a:spcBef>
                <a:spcPts val="600"/>
              </a:spcBef>
            </a:pPr>
            <a:r>
              <a:rPr lang="en-GB" sz="2800" dirty="0">
                <a:latin typeface="Times New Roman"/>
                <a:cs typeface="Times New Roman"/>
              </a:rPr>
              <a:t>We all learn </a:t>
            </a:r>
            <a:r>
              <a:rPr lang="en-GB" sz="2800" u="sng" dirty="0">
                <a:latin typeface="Times New Roman"/>
                <a:cs typeface="Times New Roman"/>
              </a:rPr>
              <a:t>everywhere</a:t>
            </a:r>
            <a:r>
              <a:rPr lang="en-GB" sz="2800" dirty="0">
                <a:latin typeface="Times New Roman"/>
                <a:cs typeface="Times New Roman"/>
              </a:rPr>
              <a:t> and </a:t>
            </a:r>
            <a:r>
              <a:rPr lang="en-GB" sz="2800" u="sng" dirty="0">
                <a:latin typeface="Times New Roman"/>
                <a:cs typeface="Times New Roman"/>
              </a:rPr>
              <a:t>all the time</a:t>
            </a:r>
            <a:r>
              <a:rPr lang="en-GB" sz="2800" dirty="0">
                <a:latin typeface="Times New Roman"/>
                <a:cs typeface="Times New Roman"/>
              </a:rPr>
              <a:t>…</a:t>
            </a:r>
          </a:p>
          <a:p>
            <a:pPr marL="0" indent="0">
              <a:spcBef>
                <a:spcPts val="600"/>
              </a:spcBef>
              <a:buNone/>
            </a:pPr>
            <a:r>
              <a:rPr lang="en-GB" sz="2800" dirty="0">
                <a:latin typeface="Times New Roman"/>
                <a:cs typeface="Times New Roman"/>
              </a:rPr>
              <a:t>… throughout life</a:t>
            </a:r>
          </a:p>
          <a:p>
            <a:pPr marL="360000" indent="-360000">
              <a:spcBef>
                <a:spcPts val="600"/>
              </a:spcBef>
            </a:pPr>
            <a:r>
              <a:rPr lang="en-GB" sz="2800" dirty="0">
                <a:latin typeface="Times New Roman"/>
                <a:cs typeface="Times New Roman"/>
              </a:rPr>
              <a:t>But it has </a:t>
            </a:r>
            <a:r>
              <a:rPr lang="en-GB" sz="2800" u="sng" dirty="0">
                <a:latin typeface="Times New Roman"/>
                <a:cs typeface="Times New Roman"/>
              </a:rPr>
              <a:t>many</a:t>
            </a:r>
            <a:r>
              <a:rPr lang="en-GB" sz="2800" dirty="0">
                <a:latin typeface="Times New Roman"/>
                <a:cs typeface="Times New Roman"/>
              </a:rPr>
              <a:t> applications</a:t>
            </a:r>
          </a:p>
          <a:p>
            <a:pPr marL="360000" indent="-360000">
              <a:spcBef>
                <a:spcPts val="600"/>
              </a:spcBef>
            </a:pPr>
            <a:r>
              <a:rPr lang="en-GB" sz="2800" dirty="0">
                <a:latin typeface="Times New Roman"/>
                <a:cs typeface="Times New Roman"/>
              </a:rPr>
              <a:t>And it has </a:t>
            </a:r>
            <a:r>
              <a:rPr lang="en-GB" sz="2800" u="sng" dirty="0">
                <a:latin typeface="Times New Roman"/>
                <a:cs typeface="Times New Roman"/>
              </a:rPr>
              <a:t>many</a:t>
            </a:r>
            <a:r>
              <a:rPr lang="en-GB" sz="2800" dirty="0">
                <a:latin typeface="Times New Roman"/>
                <a:cs typeface="Times New Roman"/>
              </a:rPr>
              <a:t> names</a:t>
            </a:r>
          </a:p>
          <a:p>
            <a:pPr marL="360000" indent="-360000">
              <a:spcBef>
                <a:spcPts val="600"/>
              </a:spcBef>
            </a:pPr>
            <a:r>
              <a:rPr lang="en-GB" sz="2800" dirty="0">
                <a:latin typeface="Times New Roman"/>
                <a:cs typeface="Times New Roman"/>
              </a:rPr>
              <a:t>And there is some confusion and misconception:</a:t>
            </a:r>
          </a:p>
          <a:p>
            <a:pPr marL="622300" lvl="1" indent="-304800">
              <a:spcBef>
                <a:spcPts val="600"/>
              </a:spcBef>
              <a:spcAft>
                <a:spcPts val="0"/>
              </a:spcAft>
            </a:pPr>
            <a:r>
              <a:rPr lang="en-GB" sz="2400" dirty="0">
                <a:latin typeface="Times New Roman"/>
                <a:cs typeface="Times New Roman"/>
              </a:rPr>
              <a:t>E.g. no need to have a portfolio system to actually have RPL</a:t>
            </a:r>
          </a:p>
          <a:p>
            <a:pPr marL="622300" lvl="1" indent="-304800">
              <a:spcBef>
                <a:spcPts val="600"/>
              </a:spcBef>
              <a:spcAft>
                <a:spcPts val="0"/>
              </a:spcAft>
            </a:pPr>
            <a:r>
              <a:rPr lang="en-GB" sz="2400" dirty="0">
                <a:latin typeface="Times New Roman"/>
                <a:cs typeface="Times New Roman"/>
              </a:rPr>
              <a:t>E.g. some countries have an RPL system and they don’t know they have one (Germany</a:t>
            </a:r>
            <a:r>
              <a:rPr lang="en-GB" sz="2400">
                <a:latin typeface="Times New Roman"/>
                <a:cs typeface="Times New Roman"/>
              </a:rPr>
              <a:t>, Malawi)</a:t>
            </a:r>
            <a:endParaRPr lang="en-GB" sz="2400" dirty="0">
              <a:latin typeface="Times New Roman"/>
              <a:cs typeface="Times New Roman"/>
            </a:endParaRPr>
          </a:p>
          <a:p>
            <a:pPr marL="622300" lvl="1" indent="-304800">
              <a:spcBef>
                <a:spcPts val="600"/>
              </a:spcBef>
              <a:spcAft>
                <a:spcPts val="0"/>
              </a:spcAft>
            </a:pPr>
            <a:r>
              <a:rPr lang="en-GB" sz="2400" dirty="0">
                <a:latin typeface="Times New Roman"/>
                <a:cs typeface="Times New Roman"/>
              </a:rPr>
              <a:t>E.g. no need to award a full qualification (many alternatives) </a:t>
            </a:r>
          </a:p>
        </p:txBody>
      </p:sp>
      <p:sp>
        <p:nvSpPr>
          <p:cNvPr id="5" name="Titre 1">
            <a:extLst>
              <a:ext uri="{FF2B5EF4-FFF2-40B4-BE49-F238E27FC236}">
                <a16:creationId xmlns:a16="http://schemas.microsoft.com/office/drawing/2014/main" id="{1071C485-BB4A-4741-BB38-C2D7AA785FE9}"/>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6253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3782218430"/>
              </p:ext>
            </p:extLst>
          </p:nvPr>
        </p:nvGraphicFramePr>
        <p:xfrm>
          <a:off x="49213" y="1288724"/>
          <a:ext cx="9036050" cy="5255156"/>
        </p:xfrm>
        <a:graphic>
          <a:graphicData uri="http://schemas.openxmlformats.org/drawingml/2006/table">
            <a:tbl>
              <a:tblPr firstRow="1" bandRow="1">
                <a:tableStyleId>{72833802-FEF1-4C79-8D5D-14CF1EAF98D9}</a:tableStyleId>
              </a:tblPr>
              <a:tblGrid>
                <a:gridCol w="2290539">
                  <a:extLst>
                    <a:ext uri="{9D8B030D-6E8A-4147-A177-3AD203B41FA5}">
                      <a16:colId xmlns:a16="http://schemas.microsoft.com/office/drawing/2014/main" val="20000"/>
                    </a:ext>
                  </a:extLst>
                </a:gridCol>
                <a:gridCol w="6745511">
                  <a:extLst>
                    <a:ext uri="{9D8B030D-6E8A-4147-A177-3AD203B41FA5}">
                      <a16:colId xmlns:a16="http://schemas.microsoft.com/office/drawing/2014/main" val="20001"/>
                    </a:ext>
                  </a:extLst>
                </a:gridCol>
              </a:tblGrid>
              <a:tr h="652170">
                <a:tc rowSpan="6">
                  <a:txBody>
                    <a:bodyPr/>
                    <a:lstStyle/>
                    <a:p>
                      <a:pPr algn="ctr"/>
                      <a:r>
                        <a:rPr lang="en-GB" sz="3200" b="0" noProof="0" dirty="0">
                          <a:solidFill>
                            <a:schemeClr val="tx1"/>
                          </a:solidFill>
                          <a:latin typeface="Times New Roman"/>
                          <a:cs typeface="Times New Roman"/>
                        </a:rPr>
                        <a:t>Assessment</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Guidance (comprehensive)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946531">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Handover of the portfolio of (self-analysed)</a:t>
                      </a:r>
                      <a:r>
                        <a:rPr lang="en-GB" sz="3200" b="0" baseline="0" noProof="0" dirty="0">
                          <a:solidFill>
                            <a:schemeClr val="tx1"/>
                          </a:solidFill>
                          <a:latin typeface="Times New Roman"/>
                          <a:cs typeface="Times New Roman"/>
                        </a:rPr>
                        <a:t> competences </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58528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Analysis of the portfolio</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576064">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Convening notice sent to applicant</a:t>
                      </a:r>
                      <a:r>
                        <a:rPr lang="en-GB" sz="3200" b="0" baseline="0" noProof="0" dirty="0">
                          <a:solidFill>
                            <a:schemeClr val="tx1"/>
                          </a:solidFill>
                          <a:latin typeface="Times New Roman"/>
                          <a:cs typeface="Times New Roman"/>
                        </a:rPr>
                        <a:t> </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r h="1379232">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Final assessment (practical test, written exam</a:t>
                      </a:r>
                      <a:r>
                        <a:rPr lang="en-GB" sz="3200" b="0" baseline="0" noProof="0" dirty="0">
                          <a:solidFill>
                            <a:schemeClr val="tx1"/>
                          </a:solidFill>
                          <a:latin typeface="Times New Roman"/>
                          <a:cs typeface="Times New Roman"/>
                        </a:rPr>
                        <a:t>inations, on-the-job observation, simulation</a:t>
                      </a:r>
                      <a:r>
                        <a:rPr lang="mr-IN" sz="3200" b="0" baseline="0" noProof="0" dirty="0">
                          <a:solidFill>
                            <a:schemeClr val="tx1"/>
                          </a:solidFill>
                          <a:latin typeface="Times New Roman"/>
                          <a:cs typeface="Times New Roman"/>
                        </a:rPr>
                        <a:t>…</a:t>
                      </a:r>
                      <a:r>
                        <a:rPr lang="fr-FR" sz="3200" b="0" baseline="0" noProof="0" dirty="0">
                          <a:solidFill>
                            <a:schemeClr val="tx1"/>
                          </a:solidFill>
                          <a:latin typeface="Times New Roman"/>
                          <a:cs typeface="Times New Roman"/>
                        </a:rPr>
                        <a: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4"/>
                  </a:ext>
                </a:extLst>
              </a:tr>
              <a:tr h="817300">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Interview with the panel</a:t>
                      </a:r>
                      <a:r>
                        <a:rPr lang="en-GB" sz="3200" b="0" baseline="0" noProof="0" dirty="0">
                          <a:solidFill>
                            <a:schemeClr val="tx1"/>
                          </a:solidFill>
                          <a:latin typeface="Times New Roman"/>
                          <a:cs typeface="Times New Roman"/>
                        </a:rPr>
                        <a:t> of assessors</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475333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1348333526"/>
              </p:ext>
            </p:extLst>
          </p:nvPr>
        </p:nvGraphicFramePr>
        <p:xfrm>
          <a:off x="49213" y="1613844"/>
          <a:ext cx="9036050" cy="4407444"/>
        </p:xfrm>
        <a:graphic>
          <a:graphicData uri="http://schemas.openxmlformats.org/drawingml/2006/table">
            <a:tbl>
              <a:tblPr firstRow="1" bandRow="1">
                <a:tableStyleId>{72833802-FEF1-4C79-8D5D-14CF1EAF98D9}</a:tableStyleId>
              </a:tblPr>
              <a:tblGrid>
                <a:gridCol w="2362547">
                  <a:extLst>
                    <a:ext uri="{9D8B030D-6E8A-4147-A177-3AD203B41FA5}">
                      <a16:colId xmlns:a16="http://schemas.microsoft.com/office/drawing/2014/main" val="20000"/>
                    </a:ext>
                  </a:extLst>
                </a:gridCol>
                <a:gridCol w="6673503">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Certification</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0225286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324360649"/>
              </p:ext>
            </p:extLst>
          </p:nvPr>
        </p:nvGraphicFramePr>
        <p:xfrm>
          <a:off x="49213" y="1613844"/>
          <a:ext cx="9036050" cy="4407444"/>
        </p:xfrm>
        <a:graphic>
          <a:graphicData uri="http://schemas.openxmlformats.org/drawingml/2006/table">
            <a:tbl>
              <a:tblPr firstRow="1" bandRow="1">
                <a:tableStyleId>{72833802-FEF1-4C79-8D5D-14CF1EAF98D9}</a:tableStyleId>
              </a:tblPr>
              <a:tblGrid>
                <a:gridCol w="2362547">
                  <a:extLst>
                    <a:ext uri="{9D8B030D-6E8A-4147-A177-3AD203B41FA5}">
                      <a16:colId xmlns:a16="http://schemas.microsoft.com/office/drawing/2014/main" val="20000"/>
                    </a:ext>
                  </a:extLst>
                </a:gridCol>
                <a:gridCol w="6673503">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Certification</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Validation</a:t>
                      </a:r>
                      <a:r>
                        <a:rPr lang="en-GB" sz="3200" b="0" baseline="0" noProof="0" dirty="0">
                          <a:solidFill>
                            <a:schemeClr val="tx1"/>
                          </a:solidFill>
                          <a:latin typeface="Times New Roman"/>
                          <a:cs typeface="Times New Roman"/>
                        </a:rPr>
                        <a:t> of learning outcomes</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0825568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297563752"/>
              </p:ext>
            </p:extLst>
          </p:nvPr>
        </p:nvGraphicFramePr>
        <p:xfrm>
          <a:off x="49213" y="1613844"/>
          <a:ext cx="9036050" cy="4407444"/>
        </p:xfrm>
        <a:graphic>
          <a:graphicData uri="http://schemas.openxmlformats.org/drawingml/2006/table">
            <a:tbl>
              <a:tblPr firstRow="1" bandRow="1">
                <a:tableStyleId>{72833802-FEF1-4C79-8D5D-14CF1EAF98D9}</a:tableStyleId>
              </a:tblPr>
              <a:tblGrid>
                <a:gridCol w="2362547">
                  <a:extLst>
                    <a:ext uri="{9D8B030D-6E8A-4147-A177-3AD203B41FA5}">
                      <a16:colId xmlns:a16="http://schemas.microsoft.com/office/drawing/2014/main" val="20000"/>
                    </a:ext>
                  </a:extLst>
                </a:gridCol>
                <a:gridCol w="6673503">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Certification</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Validation</a:t>
                      </a:r>
                      <a:r>
                        <a:rPr lang="en-GB" sz="3200" b="0" baseline="0" noProof="0" dirty="0">
                          <a:solidFill>
                            <a:schemeClr val="tx1"/>
                          </a:solidFill>
                          <a:latin typeface="Times New Roman"/>
                          <a:cs typeface="Times New Roman"/>
                        </a:rPr>
                        <a:t> of learning outcomes</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Making and</a:t>
                      </a:r>
                      <a:r>
                        <a:rPr lang="en-GB" sz="3200" b="0" baseline="0" noProof="0" dirty="0">
                          <a:solidFill>
                            <a:schemeClr val="tx1"/>
                          </a:solidFill>
                          <a:latin typeface="Times New Roman"/>
                          <a:cs typeface="Times New Roman"/>
                        </a:rPr>
                        <a:t> stamping of the qualification</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3915521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643779443"/>
              </p:ext>
            </p:extLst>
          </p:nvPr>
        </p:nvGraphicFramePr>
        <p:xfrm>
          <a:off x="49213" y="1613844"/>
          <a:ext cx="9036050" cy="4407444"/>
        </p:xfrm>
        <a:graphic>
          <a:graphicData uri="http://schemas.openxmlformats.org/drawingml/2006/table">
            <a:tbl>
              <a:tblPr firstRow="1" bandRow="1">
                <a:tableStyleId>{72833802-FEF1-4C79-8D5D-14CF1EAF98D9}</a:tableStyleId>
              </a:tblPr>
              <a:tblGrid>
                <a:gridCol w="2362547">
                  <a:extLst>
                    <a:ext uri="{9D8B030D-6E8A-4147-A177-3AD203B41FA5}">
                      <a16:colId xmlns:a16="http://schemas.microsoft.com/office/drawing/2014/main" val="20000"/>
                    </a:ext>
                  </a:extLst>
                </a:gridCol>
                <a:gridCol w="6673503">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Certification</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Validation</a:t>
                      </a:r>
                      <a:r>
                        <a:rPr lang="en-GB" sz="3200" b="0" baseline="0" noProof="0" dirty="0">
                          <a:solidFill>
                            <a:schemeClr val="tx1"/>
                          </a:solidFill>
                          <a:latin typeface="Times New Roman"/>
                          <a:cs typeface="Times New Roman"/>
                        </a:rPr>
                        <a:t> of learning outcomes</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Making and</a:t>
                      </a:r>
                      <a:r>
                        <a:rPr lang="en-GB" sz="3200" b="0" baseline="0" noProof="0" dirty="0">
                          <a:solidFill>
                            <a:schemeClr val="tx1"/>
                          </a:solidFill>
                          <a:latin typeface="Times New Roman"/>
                          <a:cs typeface="Times New Roman"/>
                        </a:rPr>
                        <a:t> stamping of the qualification</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Awarding of</a:t>
                      </a:r>
                      <a:r>
                        <a:rPr lang="en-GB" sz="3200" b="0" baseline="0" noProof="0" dirty="0">
                          <a:solidFill>
                            <a:schemeClr val="tx1"/>
                          </a:solidFill>
                          <a:latin typeface="Times New Roman"/>
                          <a:cs typeface="Times New Roman"/>
                        </a:rPr>
                        <a:t> the qualification to successful applicants</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7556587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774007023"/>
              </p:ext>
            </p:extLst>
          </p:nvPr>
        </p:nvGraphicFramePr>
        <p:xfrm>
          <a:off x="49213" y="1147660"/>
          <a:ext cx="9036050" cy="5297476"/>
        </p:xfrm>
        <a:graphic>
          <a:graphicData uri="http://schemas.openxmlformats.org/drawingml/2006/table">
            <a:tbl>
              <a:tblPr firstRow="1" bandRow="1">
                <a:tableStyleId>{72833802-FEF1-4C79-8D5D-14CF1EAF98D9}</a:tableStyleId>
              </a:tblPr>
              <a:tblGrid>
                <a:gridCol w="2362547">
                  <a:extLst>
                    <a:ext uri="{9D8B030D-6E8A-4147-A177-3AD203B41FA5}">
                      <a16:colId xmlns:a16="http://schemas.microsoft.com/office/drawing/2014/main" val="20000"/>
                    </a:ext>
                  </a:extLst>
                </a:gridCol>
                <a:gridCol w="6673503">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Certification</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Validation</a:t>
                      </a:r>
                      <a:r>
                        <a:rPr lang="en-GB" sz="3200" b="0" baseline="0" noProof="0" dirty="0">
                          <a:solidFill>
                            <a:schemeClr val="tx1"/>
                          </a:solidFill>
                          <a:latin typeface="Times New Roman"/>
                          <a:cs typeface="Times New Roman"/>
                        </a:rPr>
                        <a:t> of learning outcomes</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Making and</a:t>
                      </a:r>
                      <a:r>
                        <a:rPr lang="en-GB" sz="3200" b="0" baseline="0" noProof="0" dirty="0">
                          <a:solidFill>
                            <a:schemeClr val="tx1"/>
                          </a:solidFill>
                          <a:latin typeface="Times New Roman"/>
                          <a:cs typeface="Times New Roman"/>
                        </a:rPr>
                        <a:t> stamping of the qualification</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Awarding of</a:t>
                      </a:r>
                      <a:r>
                        <a:rPr lang="en-GB" sz="3200" b="0" baseline="0" noProof="0" dirty="0">
                          <a:solidFill>
                            <a:schemeClr val="tx1"/>
                          </a:solidFill>
                          <a:latin typeface="Times New Roman"/>
                          <a:cs typeface="Times New Roman"/>
                        </a:rPr>
                        <a:t> the qualification to successful applicants</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Explaining the reasons</a:t>
                      </a:r>
                      <a:r>
                        <a:rPr lang="en-GB" sz="3200" b="0" baseline="0" noProof="0" dirty="0">
                          <a:solidFill>
                            <a:schemeClr val="tx1"/>
                          </a:solidFill>
                          <a:latin typeface="Times New Roman"/>
                          <a:cs typeface="Times New Roman"/>
                        </a:rPr>
                        <a:t> for failure to unsuccessful applicants. Recommendations (further practice, or formal training)  </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339140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303759366"/>
              </p:ext>
            </p:extLst>
          </p:nvPr>
        </p:nvGraphicFramePr>
        <p:xfrm>
          <a:off x="49213" y="1147660"/>
          <a:ext cx="9036050" cy="4407444"/>
        </p:xfrm>
        <a:graphic>
          <a:graphicData uri="http://schemas.openxmlformats.org/drawingml/2006/table">
            <a:tbl>
              <a:tblPr firstRow="1" bandRow="1">
                <a:tableStyleId>{72833802-FEF1-4C79-8D5D-14CF1EAF98D9}</a:tableStyleId>
              </a:tblPr>
              <a:tblGrid>
                <a:gridCol w="2362547">
                  <a:extLst>
                    <a:ext uri="{9D8B030D-6E8A-4147-A177-3AD203B41FA5}">
                      <a16:colId xmlns:a16="http://schemas.microsoft.com/office/drawing/2014/main" val="20000"/>
                    </a:ext>
                  </a:extLst>
                </a:gridCol>
                <a:gridCol w="6673503">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Appeal</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0111965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1138516"/>
          </a:xfrm>
          <a:ln>
            <a:solidFill>
              <a:schemeClr val="tx2"/>
            </a:solidFill>
          </a:ln>
        </p:spPr>
        <p:txBody>
          <a:bodyPr anchor="ctr" anchorCtr="0">
            <a:noAutofit/>
          </a:bodyPr>
          <a:lstStyle/>
          <a:p>
            <a:pPr algn="ctr"/>
            <a:r>
              <a:rPr lang="en-GB" sz="4000" b="1" cap="none" noProof="0" dirty="0">
                <a:latin typeface="Times New Roman"/>
                <a:cs typeface="Times New Roman"/>
              </a:rPr>
              <a:t>Take Away Points</a:t>
            </a:r>
            <a:br>
              <a:rPr lang="en-GB" sz="4000" b="1" cap="none" noProof="0" dirty="0">
                <a:latin typeface="Times New Roman"/>
                <a:cs typeface="Times New Roman"/>
              </a:rPr>
            </a:br>
            <a:r>
              <a:rPr lang="en-GB" sz="4000" b="1" cap="none" noProof="0" dirty="0">
                <a:latin typeface="Times New Roman"/>
                <a:cs typeface="Times New Roman"/>
              </a:rPr>
              <a:t>Ways Forwards for Implementation</a:t>
            </a:r>
          </a:p>
        </p:txBody>
      </p:sp>
      <p:sp>
        <p:nvSpPr>
          <p:cNvPr id="3" name="Espace réservé du contenu 2"/>
          <p:cNvSpPr>
            <a:spLocks noGrp="1"/>
          </p:cNvSpPr>
          <p:nvPr>
            <p:ph sz="quarter" idx="13"/>
          </p:nvPr>
        </p:nvSpPr>
        <p:spPr>
          <a:xfrm>
            <a:off x="49112" y="1110145"/>
            <a:ext cx="9036496" cy="5415199"/>
          </a:xfrm>
        </p:spPr>
        <p:txBody>
          <a:bodyPr anchor="t" anchorCtr="0">
            <a:noAutofit/>
          </a:bodyPr>
          <a:lstStyle/>
          <a:p>
            <a:pPr marL="360000" indent="-360000">
              <a:spcBef>
                <a:spcPts val="0"/>
              </a:spcBef>
              <a:spcAft>
                <a:spcPts val="0"/>
              </a:spcAft>
            </a:pPr>
            <a:r>
              <a:rPr lang="en-GB" sz="3000" dirty="0">
                <a:latin typeface="Times New Roman"/>
                <a:cs typeface="Times New Roman"/>
              </a:rPr>
              <a:t>Set a </a:t>
            </a:r>
            <a:r>
              <a:rPr lang="en-GB" sz="3000" u="sng" dirty="0">
                <a:latin typeface="Times New Roman"/>
                <a:cs typeface="Times New Roman"/>
              </a:rPr>
              <a:t>system</a:t>
            </a:r>
            <a:r>
              <a:rPr lang="en-GB" sz="3000" dirty="0">
                <a:latin typeface="Times New Roman"/>
                <a:cs typeface="Times New Roman"/>
              </a:rPr>
              <a:t> in motion (do NOT wait for the NCQF)</a:t>
            </a:r>
          </a:p>
          <a:p>
            <a:pPr marL="360000" indent="-360000">
              <a:spcBef>
                <a:spcPts val="0"/>
              </a:spcBef>
              <a:spcAft>
                <a:spcPts val="0"/>
              </a:spcAft>
            </a:pPr>
            <a:r>
              <a:rPr lang="en-GB" sz="3000" u="sng" dirty="0">
                <a:latin typeface="Times New Roman"/>
                <a:cs typeface="Times New Roman"/>
              </a:rPr>
              <a:t>Pilot</a:t>
            </a:r>
            <a:r>
              <a:rPr lang="en-GB" sz="3000" dirty="0">
                <a:latin typeface="Times New Roman"/>
                <a:cs typeface="Times New Roman"/>
              </a:rPr>
              <a:t> it</a:t>
            </a:r>
          </a:p>
          <a:p>
            <a:pPr marL="360000" indent="-360000">
              <a:spcBef>
                <a:spcPts val="0"/>
              </a:spcBef>
              <a:spcAft>
                <a:spcPts val="0"/>
              </a:spcAft>
            </a:pPr>
            <a:r>
              <a:rPr lang="en-GB" sz="3000" dirty="0">
                <a:latin typeface="Times New Roman"/>
                <a:cs typeface="Times New Roman"/>
              </a:rPr>
              <a:t>For the </a:t>
            </a:r>
            <a:r>
              <a:rPr lang="en-GB" sz="3000" u="sng" dirty="0">
                <a:latin typeface="Times New Roman"/>
                <a:cs typeface="Times New Roman"/>
              </a:rPr>
              <a:t>pilot</a:t>
            </a:r>
            <a:r>
              <a:rPr lang="en-GB" sz="3000" dirty="0">
                <a:latin typeface="Times New Roman"/>
                <a:cs typeface="Times New Roman"/>
              </a:rPr>
              <a:t>, target low hanging fruits:</a:t>
            </a:r>
          </a:p>
          <a:p>
            <a:pPr marL="760050" lvl="1" indent="-360000">
              <a:spcBef>
                <a:spcPts val="0"/>
              </a:spcBef>
              <a:spcAft>
                <a:spcPts val="0"/>
              </a:spcAft>
            </a:pPr>
            <a:r>
              <a:rPr lang="en-GB" sz="2000" dirty="0">
                <a:latin typeface="Times New Roman"/>
                <a:cs typeface="Times New Roman"/>
              </a:rPr>
              <a:t>RPL-ready workers (some sectors, some levels)</a:t>
            </a:r>
          </a:p>
          <a:p>
            <a:pPr marL="760050" lvl="1" indent="-360000">
              <a:spcBef>
                <a:spcPts val="0"/>
              </a:spcBef>
              <a:spcAft>
                <a:spcPts val="0"/>
              </a:spcAft>
            </a:pPr>
            <a:r>
              <a:rPr lang="en-GB" sz="2000" dirty="0">
                <a:latin typeface="Times New Roman"/>
                <a:cs typeface="Times New Roman"/>
              </a:rPr>
              <a:t>Use synergies </a:t>
            </a:r>
          </a:p>
          <a:p>
            <a:pPr marL="360000" indent="-360000">
              <a:spcBef>
                <a:spcPts val="0"/>
              </a:spcBef>
              <a:spcAft>
                <a:spcPts val="0"/>
              </a:spcAft>
            </a:pPr>
            <a:r>
              <a:rPr lang="en-GB" sz="3000" u="sng" dirty="0">
                <a:latin typeface="Times New Roman"/>
                <a:cs typeface="Times New Roman"/>
              </a:rPr>
              <a:t>Learn</a:t>
            </a:r>
            <a:r>
              <a:rPr lang="en-GB" sz="3000" dirty="0">
                <a:latin typeface="Times New Roman"/>
                <a:cs typeface="Times New Roman"/>
              </a:rPr>
              <a:t> from the pilot</a:t>
            </a:r>
          </a:p>
          <a:p>
            <a:pPr marL="360000" indent="-360000">
              <a:spcBef>
                <a:spcPts val="0"/>
              </a:spcBef>
              <a:spcAft>
                <a:spcPts val="0"/>
              </a:spcAft>
            </a:pPr>
            <a:r>
              <a:rPr lang="en-GB" sz="3000" u="sng" dirty="0">
                <a:latin typeface="Times New Roman"/>
                <a:cs typeface="Times New Roman"/>
              </a:rPr>
              <a:t>Improve</a:t>
            </a:r>
            <a:r>
              <a:rPr lang="en-GB" sz="3000" dirty="0">
                <a:latin typeface="Times New Roman"/>
                <a:cs typeface="Times New Roman"/>
              </a:rPr>
              <a:t> your system (feedback the TVET system)</a:t>
            </a:r>
          </a:p>
          <a:p>
            <a:pPr marL="360000" indent="-360000">
              <a:spcBef>
                <a:spcPts val="0"/>
              </a:spcBef>
              <a:spcAft>
                <a:spcPts val="0"/>
              </a:spcAft>
            </a:pPr>
            <a:r>
              <a:rPr lang="en-GB" sz="3000" dirty="0">
                <a:latin typeface="Times New Roman"/>
                <a:cs typeface="Times New Roman"/>
              </a:rPr>
              <a:t>Delegate (Identify </a:t>
            </a:r>
            <a:r>
              <a:rPr lang="en-GB" sz="3000" u="sng" dirty="0">
                <a:latin typeface="Times New Roman"/>
                <a:cs typeface="Times New Roman"/>
              </a:rPr>
              <a:t>partners</a:t>
            </a:r>
            <a:r>
              <a:rPr lang="en-GB" sz="3000" dirty="0">
                <a:latin typeface="Times New Roman"/>
                <a:cs typeface="Times New Roman"/>
              </a:rPr>
              <a:t> (ETPs))</a:t>
            </a:r>
          </a:p>
          <a:p>
            <a:pPr marL="360000" indent="-360000">
              <a:spcBef>
                <a:spcPts val="0"/>
              </a:spcBef>
              <a:spcAft>
                <a:spcPts val="0"/>
              </a:spcAft>
            </a:pPr>
            <a:r>
              <a:rPr lang="en-GB" sz="3000" dirty="0">
                <a:latin typeface="Times New Roman"/>
                <a:cs typeface="Times New Roman"/>
              </a:rPr>
              <a:t>Check your qualification </a:t>
            </a:r>
            <a:r>
              <a:rPr lang="en-GB" sz="3000" u="sng" dirty="0">
                <a:latin typeface="Times New Roman"/>
                <a:cs typeface="Times New Roman"/>
              </a:rPr>
              <a:t>standards</a:t>
            </a:r>
            <a:r>
              <a:rPr lang="en-GB" sz="3000" dirty="0">
                <a:latin typeface="Times New Roman"/>
                <a:cs typeface="Times New Roman"/>
              </a:rPr>
              <a:t> </a:t>
            </a:r>
          </a:p>
          <a:p>
            <a:pPr marL="360000" indent="-360000">
              <a:spcBef>
                <a:spcPts val="0"/>
              </a:spcBef>
              <a:spcAft>
                <a:spcPts val="0"/>
              </a:spcAft>
            </a:pPr>
            <a:r>
              <a:rPr lang="en-GB" sz="3000" b="1" dirty="0">
                <a:solidFill>
                  <a:srgbClr val="FF0000"/>
                </a:solidFill>
                <a:latin typeface="Times New Roman"/>
                <a:cs typeface="Times New Roman"/>
              </a:rPr>
              <a:t>Prepare the front office staff </a:t>
            </a:r>
          </a:p>
          <a:p>
            <a:pPr marL="360000" indent="-360000">
              <a:spcBef>
                <a:spcPts val="0"/>
              </a:spcBef>
              <a:spcAft>
                <a:spcPts val="0"/>
              </a:spcAft>
            </a:pPr>
            <a:r>
              <a:rPr lang="en-GB" sz="3000" dirty="0">
                <a:latin typeface="Times New Roman"/>
                <a:cs typeface="Times New Roman"/>
              </a:rPr>
              <a:t>Work in </a:t>
            </a:r>
            <a:r>
              <a:rPr lang="en-GB" sz="3000" dirty="0">
                <a:solidFill>
                  <a:srgbClr val="FF0000"/>
                </a:solidFill>
                <a:latin typeface="Times New Roman"/>
                <a:cs typeface="Times New Roman"/>
              </a:rPr>
              <a:t>coordination</a:t>
            </a:r>
            <a:r>
              <a:rPr lang="en-GB" sz="3000" dirty="0">
                <a:latin typeface="Times New Roman"/>
                <a:cs typeface="Times New Roman"/>
              </a:rPr>
              <a:t> with Botswana NCQF team</a:t>
            </a:r>
          </a:p>
          <a:p>
            <a:pPr marL="360000" indent="-360000">
              <a:spcBef>
                <a:spcPts val="0"/>
              </a:spcBef>
              <a:spcAft>
                <a:spcPts val="0"/>
              </a:spcAft>
            </a:pPr>
            <a:r>
              <a:rPr lang="en-GB" sz="3000" dirty="0">
                <a:solidFill>
                  <a:srgbClr val="FFFF00"/>
                </a:solidFill>
                <a:latin typeface="Times New Roman"/>
                <a:cs typeface="Times New Roman"/>
              </a:rPr>
              <a:t>Communicate communicate communicate  </a:t>
            </a:r>
          </a:p>
        </p:txBody>
      </p:sp>
      <p:sp>
        <p:nvSpPr>
          <p:cNvPr id="4" name="Titre 1">
            <a:extLst>
              <a:ext uri="{FF2B5EF4-FFF2-40B4-BE49-F238E27FC236}">
                <a16:creationId xmlns:a16="http://schemas.microsoft.com/office/drawing/2014/main" id="{96B720A0-77E0-1D49-895F-6D21F64532BB}"/>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3633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CF775-2BC2-8BCD-98EF-AFF703242D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02E1DD0-5BA1-6C6A-A652-EB6FFB57E281}"/>
              </a:ext>
            </a:extLst>
          </p:cNvPr>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Read More?</a:t>
            </a:r>
          </a:p>
        </p:txBody>
      </p:sp>
      <p:sp>
        <p:nvSpPr>
          <p:cNvPr id="4" name="Titre 1">
            <a:extLst>
              <a:ext uri="{FF2B5EF4-FFF2-40B4-BE49-F238E27FC236}">
                <a16:creationId xmlns:a16="http://schemas.microsoft.com/office/drawing/2014/main" id="{6DD31058-D030-55F9-ADD6-17BA463862B6}"/>
              </a:ext>
            </a:extLst>
          </p:cNvPr>
          <p:cNvSpPr txBox="1">
            <a:spLocks/>
          </p:cNvSpPr>
          <p:nvPr/>
        </p:nvSpPr>
        <p:spPr>
          <a:xfrm>
            <a:off x="35496" y="6309320"/>
            <a:ext cx="9093016" cy="576064"/>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https://</a:t>
            </a:r>
            <a:r>
              <a:rPr lang="en-GB" sz="1100" cap="none" dirty="0" err="1">
                <a:latin typeface="Times New Roman"/>
                <a:cs typeface="Times New Roman"/>
              </a:rPr>
              <a:t>acqf.africa</a:t>
            </a:r>
            <a:r>
              <a:rPr lang="en-GB" sz="1100" cap="none" dirty="0">
                <a:latin typeface="Times New Roman"/>
                <a:cs typeface="Times New Roman"/>
              </a:rPr>
              <a:t>/capacity-development-programme/training-modules/recognition-of-prior-learning-rpl-handbook-for-rpl-practitioners/recognition-of-prior-learning-rpl-handbook-for-rpl-practitioners-en/@@display-file/file/ACQF_RPL%20Handbook%20for%20Practitioners-EN_07082024_FINAL%20WEB.pdf  </a:t>
            </a:r>
          </a:p>
        </p:txBody>
      </p:sp>
      <p:pic>
        <p:nvPicPr>
          <p:cNvPr id="3" name="Picture 2">
            <a:extLst>
              <a:ext uri="{FF2B5EF4-FFF2-40B4-BE49-F238E27FC236}">
                <a16:creationId xmlns:a16="http://schemas.microsoft.com/office/drawing/2014/main" id="{E7AFEEC9-208D-78D4-7822-5861F0191E27}"/>
              </a:ext>
            </a:extLst>
          </p:cNvPr>
          <p:cNvPicPr>
            <a:picLocks noChangeAspect="1"/>
          </p:cNvPicPr>
          <p:nvPr/>
        </p:nvPicPr>
        <p:blipFill>
          <a:blip r:embed="rId3"/>
          <a:stretch>
            <a:fillRect/>
          </a:stretch>
        </p:blipFill>
        <p:spPr>
          <a:xfrm>
            <a:off x="685800" y="764704"/>
            <a:ext cx="7772400" cy="5434486"/>
          </a:xfrm>
          <a:prstGeom prst="rect">
            <a:avLst/>
          </a:prstGeom>
        </p:spPr>
      </p:pic>
    </p:spTree>
    <p:extLst>
      <p:ext uri="{BB962C8B-B14F-4D97-AF65-F5344CB8AC3E}">
        <p14:creationId xmlns:p14="http://schemas.microsoft.com/office/powerpoint/2010/main" val="8519169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Read More?</a:t>
            </a:r>
            <a:endParaRPr lang="en-GB" sz="4000" b="1" cap="none" noProof="0" dirty="0">
              <a:latin typeface="Times New Roman"/>
              <a:cs typeface="Times New Roman"/>
            </a:endParaRPr>
          </a:p>
        </p:txBody>
      </p:sp>
      <p:sp>
        <p:nvSpPr>
          <p:cNvPr id="4" name="Titre 1">
            <a:extLst>
              <a:ext uri="{FF2B5EF4-FFF2-40B4-BE49-F238E27FC236}">
                <a16:creationId xmlns:a16="http://schemas.microsoft.com/office/drawing/2014/main" id="{96B720A0-77E0-1D49-895F-6D21F64532BB}"/>
              </a:ext>
            </a:extLst>
          </p:cNvPr>
          <p:cNvSpPr txBox="1">
            <a:spLocks/>
          </p:cNvSpPr>
          <p:nvPr/>
        </p:nvSpPr>
        <p:spPr>
          <a:xfrm>
            <a:off x="35496" y="6106908"/>
            <a:ext cx="3824024" cy="778476"/>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https://</a:t>
            </a:r>
            <a:r>
              <a:rPr lang="en-GB" sz="1100" cap="none" dirty="0" err="1">
                <a:latin typeface="Times New Roman"/>
                <a:cs typeface="Times New Roman"/>
              </a:rPr>
              <a:t>www.oecd.org</a:t>
            </a:r>
            <a:r>
              <a:rPr lang="en-GB" sz="1100" cap="none" dirty="0">
                <a:latin typeface="Times New Roman"/>
                <a:cs typeface="Times New Roman"/>
              </a:rPr>
              <a:t>/content/dam/</a:t>
            </a:r>
            <a:r>
              <a:rPr lang="en-GB" sz="1100" cap="none" dirty="0" err="1">
                <a:latin typeface="Times New Roman"/>
                <a:cs typeface="Times New Roman"/>
              </a:rPr>
              <a:t>oecd</a:t>
            </a:r>
            <a:r>
              <a:rPr lang="en-GB" sz="1100" cap="none" dirty="0">
                <a:latin typeface="Times New Roman"/>
                <a:cs typeface="Times New Roman"/>
              </a:rPr>
              <a:t>/</a:t>
            </a:r>
            <a:r>
              <a:rPr lang="en-GB" sz="1100" cap="none" dirty="0" err="1">
                <a:latin typeface="Times New Roman"/>
                <a:cs typeface="Times New Roman"/>
              </a:rPr>
              <a:t>en</a:t>
            </a:r>
            <a:r>
              <a:rPr lang="en-GB" sz="1100" cap="none" dirty="0">
                <a:latin typeface="Times New Roman"/>
                <a:cs typeface="Times New Roman"/>
              </a:rPr>
              <a:t>/publications/reports/2007/04/qualifications-systems_g1gh7ef6/9789264013681-en.pdf</a:t>
            </a:r>
          </a:p>
        </p:txBody>
      </p:sp>
      <p:pic>
        <p:nvPicPr>
          <p:cNvPr id="7" name="Picture 6">
            <a:extLst>
              <a:ext uri="{FF2B5EF4-FFF2-40B4-BE49-F238E27FC236}">
                <a16:creationId xmlns:a16="http://schemas.microsoft.com/office/drawing/2014/main" id="{80F6AAA9-E280-9E41-8D71-75C7306D13DD}"/>
              </a:ext>
            </a:extLst>
          </p:cNvPr>
          <p:cNvPicPr>
            <a:picLocks noChangeAspect="1"/>
          </p:cNvPicPr>
          <p:nvPr/>
        </p:nvPicPr>
        <p:blipFill>
          <a:blip r:embed="rId3"/>
          <a:stretch>
            <a:fillRect/>
          </a:stretch>
        </p:blipFill>
        <p:spPr>
          <a:xfrm>
            <a:off x="332808" y="931494"/>
            <a:ext cx="3526712" cy="5017786"/>
          </a:xfrm>
          <a:prstGeom prst="rect">
            <a:avLst/>
          </a:prstGeom>
        </p:spPr>
      </p:pic>
      <p:pic>
        <p:nvPicPr>
          <p:cNvPr id="9" name="Picture 8">
            <a:extLst>
              <a:ext uri="{FF2B5EF4-FFF2-40B4-BE49-F238E27FC236}">
                <a16:creationId xmlns:a16="http://schemas.microsoft.com/office/drawing/2014/main" id="{C9C60E1A-6C9F-7E4E-9E17-E0397BA8AD2D}"/>
              </a:ext>
            </a:extLst>
          </p:cNvPr>
          <p:cNvPicPr>
            <a:picLocks noChangeAspect="1"/>
          </p:cNvPicPr>
          <p:nvPr/>
        </p:nvPicPr>
        <p:blipFill>
          <a:blip r:embed="rId4"/>
          <a:stretch>
            <a:fillRect/>
          </a:stretch>
        </p:blipFill>
        <p:spPr>
          <a:xfrm>
            <a:off x="5368168" y="908719"/>
            <a:ext cx="3495464" cy="5040561"/>
          </a:xfrm>
          <a:prstGeom prst="rect">
            <a:avLst/>
          </a:prstGeom>
        </p:spPr>
      </p:pic>
      <p:sp>
        <p:nvSpPr>
          <p:cNvPr id="3" name="Titre 1">
            <a:extLst>
              <a:ext uri="{FF2B5EF4-FFF2-40B4-BE49-F238E27FC236}">
                <a16:creationId xmlns:a16="http://schemas.microsoft.com/office/drawing/2014/main" id="{53E99E5D-3679-B8F2-AEDD-BB3853204AFB}"/>
              </a:ext>
            </a:extLst>
          </p:cNvPr>
          <p:cNvSpPr txBox="1">
            <a:spLocks/>
          </p:cNvSpPr>
          <p:nvPr/>
        </p:nvSpPr>
        <p:spPr>
          <a:xfrm>
            <a:off x="5212472" y="6021288"/>
            <a:ext cx="3824024" cy="778476"/>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https://</a:t>
            </a:r>
            <a:r>
              <a:rPr lang="en-GB" sz="1100" cap="none" dirty="0" err="1">
                <a:latin typeface="Times New Roman"/>
                <a:cs typeface="Times New Roman"/>
              </a:rPr>
              <a:t>www.oecd.org</a:t>
            </a:r>
            <a:r>
              <a:rPr lang="en-GB" sz="1100" cap="none" dirty="0">
                <a:latin typeface="Times New Roman"/>
                <a:cs typeface="Times New Roman"/>
              </a:rPr>
              <a:t>/content/dam/</a:t>
            </a:r>
            <a:r>
              <a:rPr lang="en-GB" sz="1100" cap="none" dirty="0" err="1">
                <a:latin typeface="Times New Roman"/>
                <a:cs typeface="Times New Roman"/>
              </a:rPr>
              <a:t>oecd</a:t>
            </a:r>
            <a:r>
              <a:rPr lang="en-GB" sz="1100" cap="none" dirty="0">
                <a:latin typeface="Times New Roman"/>
                <a:cs typeface="Times New Roman"/>
              </a:rPr>
              <a:t>/</a:t>
            </a:r>
            <a:r>
              <a:rPr lang="en-GB" sz="1100" cap="none" dirty="0" err="1">
                <a:latin typeface="Times New Roman"/>
                <a:cs typeface="Times New Roman"/>
              </a:rPr>
              <a:t>en</a:t>
            </a:r>
            <a:r>
              <a:rPr lang="en-GB" sz="1100" cap="none" dirty="0">
                <a:latin typeface="Times New Roman"/>
                <a:cs typeface="Times New Roman"/>
              </a:rPr>
              <a:t>/publications/reports/2010/04/recognising-non-formal-and-informal-learning_g1ghaff6/9789264063853-en.pdf</a:t>
            </a:r>
          </a:p>
        </p:txBody>
      </p:sp>
    </p:spTree>
    <p:extLst>
      <p:ext uri="{BB962C8B-B14F-4D97-AF65-F5344CB8AC3E}">
        <p14:creationId xmlns:p14="http://schemas.microsoft.com/office/powerpoint/2010/main" val="91398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The Main </a:t>
            </a:r>
            <a:r>
              <a:rPr lang="en-GB" sz="4000" b="1" u="sng" cap="none" dirty="0">
                <a:latin typeface="Times New Roman"/>
                <a:cs typeface="Times New Roman"/>
              </a:rPr>
              <a:t>Idea</a:t>
            </a:r>
            <a:r>
              <a:rPr lang="en-GB" sz="4000" b="1" cap="none" dirty="0">
                <a:latin typeface="Times New Roman"/>
                <a:cs typeface="Times New Roman"/>
              </a:rPr>
              <a:t> behind RPL</a:t>
            </a:r>
            <a:endParaRPr lang="en-GB" sz="4000" b="1" cap="none" noProof="0" dirty="0">
              <a:latin typeface="Times New Roman"/>
              <a:cs typeface="Times New Roman"/>
            </a:endParaRP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2800" dirty="0">
                <a:latin typeface="Times New Roman"/>
                <a:cs typeface="Times New Roman"/>
              </a:rPr>
              <a:t>We all learn everywhere and all the time and the corresponding learning outcomes</a:t>
            </a:r>
            <a:r>
              <a:rPr lang="mr-IN" sz="2800" dirty="0">
                <a:latin typeface="Times New Roman"/>
                <a:cs typeface="Times New Roman"/>
              </a:rPr>
              <a:t>…</a:t>
            </a:r>
            <a:endParaRPr lang="en-GB" sz="2800" dirty="0">
              <a:latin typeface="Times New Roman"/>
              <a:cs typeface="Times New Roman"/>
            </a:endParaRPr>
          </a:p>
          <a:p>
            <a:pPr marL="400050" lvl="1" indent="0">
              <a:spcBef>
                <a:spcPts val="600"/>
              </a:spcBef>
              <a:spcAft>
                <a:spcPts val="0"/>
              </a:spcAft>
              <a:buNone/>
            </a:pPr>
            <a:r>
              <a:rPr lang="mr-IN" sz="2800" dirty="0">
                <a:latin typeface="Times New Roman"/>
                <a:cs typeface="Times New Roman"/>
              </a:rPr>
              <a:t>…</a:t>
            </a:r>
            <a:r>
              <a:rPr lang="fr-FR" sz="2800" dirty="0">
                <a:latin typeface="Times New Roman"/>
                <a:cs typeface="Times New Roman"/>
              </a:rPr>
              <a:t> </a:t>
            </a:r>
            <a:r>
              <a:rPr lang="en-GB" sz="2800" dirty="0">
                <a:latin typeface="Times New Roman"/>
                <a:cs typeface="Times New Roman"/>
              </a:rPr>
              <a:t>should be given </a:t>
            </a:r>
            <a:r>
              <a:rPr lang="en-GB" sz="2800" u="sng" dirty="0">
                <a:latin typeface="Times New Roman"/>
                <a:cs typeface="Times New Roman"/>
              </a:rPr>
              <a:t>currency</a:t>
            </a:r>
            <a:r>
              <a:rPr lang="en-GB" sz="2800" dirty="0">
                <a:latin typeface="Times New Roman"/>
                <a:cs typeface="Times New Roman"/>
              </a:rPr>
              <a:t>, and</a:t>
            </a:r>
          </a:p>
          <a:p>
            <a:pPr marL="400050" lvl="1" indent="0">
              <a:spcBef>
                <a:spcPts val="600"/>
              </a:spcBef>
              <a:spcAft>
                <a:spcPts val="0"/>
              </a:spcAft>
              <a:buNone/>
            </a:pPr>
            <a:r>
              <a:rPr lang="mr-IN" sz="2800" dirty="0">
                <a:latin typeface="Times New Roman"/>
                <a:cs typeface="Times New Roman"/>
              </a:rPr>
              <a:t>…</a:t>
            </a:r>
            <a:r>
              <a:rPr lang="fr-FR" sz="2800" dirty="0">
                <a:latin typeface="Times New Roman"/>
                <a:cs typeface="Times New Roman"/>
              </a:rPr>
              <a:t> </a:t>
            </a:r>
            <a:r>
              <a:rPr lang="en-GB" sz="2800" dirty="0">
                <a:latin typeface="Times New Roman"/>
                <a:cs typeface="Times New Roman"/>
              </a:rPr>
              <a:t>should be widely </a:t>
            </a:r>
            <a:r>
              <a:rPr lang="en-GB" sz="2800" u="sng" dirty="0">
                <a:latin typeface="Times New Roman"/>
                <a:cs typeface="Times New Roman"/>
              </a:rPr>
              <a:t>recognised</a:t>
            </a:r>
            <a:r>
              <a:rPr lang="en-GB" sz="2800" dirty="0">
                <a:latin typeface="Times New Roman"/>
                <a:cs typeface="Times New Roman"/>
              </a:rPr>
              <a:t> (e.g. through a qualification), and this demands sound assessment and validation </a:t>
            </a:r>
          </a:p>
          <a:p>
            <a:pPr marL="400050" lvl="1" indent="0">
              <a:spcBef>
                <a:spcPts val="600"/>
              </a:spcBef>
              <a:spcAft>
                <a:spcPts val="0"/>
              </a:spcAft>
              <a:buNone/>
            </a:pPr>
            <a:endParaRPr lang="en-GB" sz="2800" dirty="0">
              <a:latin typeface="Times New Roman"/>
              <a:cs typeface="Times New Roman"/>
            </a:endParaRPr>
          </a:p>
          <a:p>
            <a:pPr marL="457200" indent="-457200">
              <a:spcBef>
                <a:spcPts val="600"/>
              </a:spcBef>
              <a:spcAft>
                <a:spcPts val="0"/>
              </a:spcAft>
            </a:pPr>
            <a:r>
              <a:rPr lang="en-GB" sz="2800" dirty="0">
                <a:latin typeface="Times New Roman"/>
                <a:cs typeface="Times New Roman"/>
              </a:rPr>
              <a:t>This demands…</a:t>
            </a:r>
          </a:p>
          <a:p>
            <a:pPr marL="400050" lvl="1" indent="0">
              <a:spcBef>
                <a:spcPts val="600"/>
              </a:spcBef>
              <a:spcAft>
                <a:spcPts val="0"/>
              </a:spcAft>
              <a:buNone/>
            </a:pPr>
            <a:r>
              <a:rPr lang="en-GB" sz="2800" dirty="0">
                <a:latin typeface="Times New Roman"/>
                <a:cs typeface="Times New Roman"/>
              </a:rPr>
              <a:t>… the awarding of a document</a:t>
            </a:r>
          </a:p>
          <a:p>
            <a:pPr marL="400050" lvl="1" indent="0">
              <a:spcBef>
                <a:spcPts val="600"/>
              </a:spcBef>
              <a:spcAft>
                <a:spcPts val="0"/>
              </a:spcAft>
              <a:buNone/>
            </a:pPr>
            <a:r>
              <a:rPr lang="en-GB" sz="2800" dirty="0">
                <a:latin typeface="Times New Roman"/>
                <a:cs typeface="Times New Roman"/>
              </a:rPr>
              <a:t>… assessment (with quality assurance)</a:t>
            </a:r>
          </a:p>
        </p:txBody>
      </p:sp>
      <p:sp>
        <p:nvSpPr>
          <p:cNvPr id="5" name="Titre 1">
            <a:extLst>
              <a:ext uri="{FF2B5EF4-FFF2-40B4-BE49-F238E27FC236}">
                <a16:creationId xmlns:a16="http://schemas.microsoft.com/office/drawing/2014/main" id="{6168296A-A1F5-1D43-A32B-9259C9A00AC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1031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ED92A-40F6-419E-0F10-FC2C39C53ED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71A918-2D7B-A272-81F5-F325B989BCF5}"/>
              </a:ext>
            </a:extLst>
          </p:cNvPr>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Read More?</a:t>
            </a:r>
            <a:endParaRPr lang="en-GB" sz="4000" b="1" cap="none" noProof="0" dirty="0">
              <a:latin typeface="Times New Roman"/>
              <a:cs typeface="Times New Roman"/>
            </a:endParaRPr>
          </a:p>
        </p:txBody>
      </p:sp>
      <p:sp>
        <p:nvSpPr>
          <p:cNvPr id="4" name="Titre 1">
            <a:extLst>
              <a:ext uri="{FF2B5EF4-FFF2-40B4-BE49-F238E27FC236}">
                <a16:creationId xmlns:a16="http://schemas.microsoft.com/office/drawing/2014/main" id="{8DC4B003-8B3B-3986-59B2-097243569C3B}"/>
              </a:ext>
            </a:extLst>
          </p:cNvPr>
          <p:cNvSpPr txBox="1">
            <a:spLocks/>
          </p:cNvSpPr>
          <p:nvPr/>
        </p:nvSpPr>
        <p:spPr>
          <a:xfrm>
            <a:off x="35496" y="6106908"/>
            <a:ext cx="3824024" cy="778476"/>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https://</a:t>
            </a:r>
            <a:r>
              <a:rPr lang="en-GB" sz="1100" cap="none" dirty="0" err="1">
                <a:latin typeface="Times New Roman"/>
                <a:cs typeface="Times New Roman"/>
              </a:rPr>
              <a:t>www.ilo.org</a:t>
            </a:r>
            <a:r>
              <a:rPr lang="en-GB" sz="1100" cap="none" dirty="0">
                <a:latin typeface="Times New Roman"/>
                <a:cs typeface="Times New Roman"/>
              </a:rPr>
              <a:t>/sites/default/files/2025-08/Recognition%20of%20Prior%20Learning_Guidelines%20on%20costing%20and%20financing.pdf</a:t>
            </a:r>
          </a:p>
        </p:txBody>
      </p:sp>
      <p:sp>
        <p:nvSpPr>
          <p:cNvPr id="3" name="Titre 1">
            <a:extLst>
              <a:ext uri="{FF2B5EF4-FFF2-40B4-BE49-F238E27FC236}">
                <a16:creationId xmlns:a16="http://schemas.microsoft.com/office/drawing/2014/main" id="{C99CFCAD-DD9A-FF58-4DFD-3F20123D7044}"/>
              </a:ext>
            </a:extLst>
          </p:cNvPr>
          <p:cNvSpPr txBox="1">
            <a:spLocks/>
          </p:cNvSpPr>
          <p:nvPr/>
        </p:nvSpPr>
        <p:spPr>
          <a:xfrm>
            <a:off x="5212472" y="6021288"/>
            <a:ext cx="3824024" cy="778476"/>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https://</a:t>
            </a:r>
            <a:r>
              <a:rPr lang="en-GB" sz="1100" cap="none" dirty="0" err="1">
                <a:latin typeface="Times New Roman"/>
                <a:cs typeface="Times New Roman"/>
              </a:rPr>
              <a:t>www.ilo.org</a:t>
            </a:r>
            <a:r>
              <a:rPr lang="en-GB" sz="1100" cap="none" dirty="0">
                <a:latin typeface="Times New Roman"/>
                <a:cs typeface="Times New Roman"/>
              </a:rPr>
              <a:t>/sites/default/files/2026-01/A%20Think%20Piece%20on%20Apprenticeship%20Development%20in%20Africa%20FV.pdf</a:t>
            </a:r>
          </a:p>
        </p:txBody>
      </p:sp>
      <p:pic>
        <p:nvPicPr>
          <p:cNvPr id="5" name="Picture 4">
            <a:extLst>
              <a:ext uri="{FF2B5EF4-FFF2-40B4-BE49-F238E27FC236}">
                <a16:creationId xmlns:a16="http://schemas.microsoft.com/office/drawing/2014/main" id="{8AF3FE5C-257A-2423-BDB3-1B1223ED05B5}"/>
              </a:ext>
            </a:extLst>
          </p:cNvPr>
          <p:cNvPicPr>
            <a:picLocks noChangeAspect="1"/>
          </p:cNvPicPr>
          <p:nvPr/>
        </p:nvPicPr>
        <p:blipFill>
          <a:blip r:embed="rId3"/>
          <a:stretch>
            <a:fillRect/>
          </a:stretch>
        </p:blipFill>
        <p:spPr>
          <a:xfrm>
            <a:off x="326455" y="923379"/>
            <a:ext cx="3650937" cy="5139793"/>
          </a:xfrm>
          <a:prstGeom prst="rect">
            <a:avLst/>
          </a:prstGeom>
        </p:spPr>
      </p:pic>
      <p:pic>
        <p:nvPicPr>
          <p:cNvPr id="6" name="Picture 5">
            <a:extLst>
              <a:ext uri="{FF2B5EF4-FFF2-40B4-BE49-F238E27FC236}">
                <a16:creationId xmlns:a16="http://schemas.microsoft.com/office/drawing/2014/main" id="{DE2C81F7-6F86-91E4-15DA-8C69DF6C97B2}"/>
              </a:ext>
            </a:extLst>
          </p:cNvPr>
          <p:cNvPicPr>
            <a:picLocks noChangeAspect="1"/>
          </p:cNvPicPr>
          <p:nvPr/>
        </p:nvPicPr>
        <p:blipFill>
          <a:blip r:embed="rId4"/>
          <a:stretch>
            <a:fillRect/>
          </a:stretch>
        </p:blipFill>
        <p:spPr>
          <a:xfrm>
            <a:off x="5166608" y="921659"/>
            <a:ext cx="3509848" cy="5027621"/>
          </a:xfrm>
          <a:prstGeom prst="rect">
            <a:avLst/>
          </a:prstGeom>
        </p:spPr>
      </p:pic>
    </p:spTree>
    <p:extLst>
      <p:ext uri="{BB962C8B-B14F-4D97-AF65-F5344CB8AC3E}">
        <p14:creationId xmlns:p14="http://schemas.microsoft.com/office/powerpoint/2010/main" val="11132560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F11DA-62C5-0F56-CBE6-41DA4C594B0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F73EE8E-E07D-D886-AEBD-1E7F15E4CAC3}"/>
              </a:ext>
            </a:extLst>
          </p:cNvPr>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Read More?</a:t>
            </a:r>
            <a:endParaRPr lang="en-GB" sz="4000" b="1" cap="none" noProof="0" dirty="0">
              <a:latin typeface="Times New Roman"/>
              <a:cs typeface="Times New Roman"/>
            </a:endParaRPr>
          </a:p>
        </p:txBody>
      </p:sp>
      <p:sp>
        <p:nvSpPr>
          <p:cNvPr id="4" name="Titre 1">
            <a:extLst>
              <a:ext uri="{FF2B5EF4-FFF2-40B4-BE49-F238E27FC236}">
                <a16:creationId xmlns:a16="http://schemas.microsoft.com/office/drawing/2014/main" id="{25C8B9E5-8B9B-1A9F-F3D6-3B87A22B79D4}"/>
              </a:ext>
            </a:extLst>
          </p:cNvPr>
          <p:cNvSpPr txBox="1">
            <a:spLocks/>
          </p:cNvSpPr>
          <p:nvPr/>
        </p:nvSpPr>
        <p:spPr>
          <a:xfrm>
            <a:off x="35496" y="6106908"/>
            <a:ext cx="3824024" cy="778476"/>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https://</a:t>
            </a:r>
            <a:r>
              <a:rPr lang="en-GB" sz="1100" cap="none" dirty="0" err="1">
                <a:latin typeface="Times New Roman"/>
                <a:cs typeface="Times New Roman"/>
              </a:rPr>
              <a:t>www.dcdualvet.org</a:t>
            </a:r>
            <a:r>
              <a:rPr lang="en-GB" sz="1100" cap="none" dirty="0">
                <a:latin typeface="Times New Roman"/>
                <a:cs typeface="Times New Roman"/>
              </a:rPr>
              <a:t>/</a:t>
            </a:r>
            <a:r>
              <a:rPr lang="en-GB" sz="1100" cap="none" dirty="0" err="1">
                <a:latin typeface="Times New Roman"/>
                <a:cs typeface="Times New Roman"/>
              </a:rPr>
              <a:t>wp</a:t>
            </a:r>
            <a:r>
              <a:rPr lang="en-GB" sz="1100" cap="none" dirty="0">
                <a:latin typeface="Times New Roman"/>
                <a:cs typeface="Times New Roman"/>
              </a:rPr>
              <a:t>-content/uploads/2021_VETToolbox_Guiding-note-on-informal-apprenticeship-organise-without-formalising.pdf</a:t>
            </a:r>
          </a:p>
        </p:txBody>
      </p:sp>
      <p:pic>
        <p:nvPicPr>
          <p:cNvPr id="7" name="Picture 6">
            <a:extLst>
              <a:ext uri="{FF2B5EF4-FFF2-40B4-BE49-F238E27FC236}">
                <a16:creationId xmlns:a16="http://schemas.microsoft.com/office/drawing/2014/main" id="{84C94FD0-9BB8-95C5-7241-B8678709EF1F}"/>
              </a:ext>
            </a:extLst>
          </p:cNvPr>
          <p:cNvPicPr>
            <a:picLocks noChangeAspect="1"/>
          </p:cNvPicPr>
          <p:nvPr/>
        </p:nvPicPr>
        <p:blipFill>
          <a:blip r:embed="rId3"/>
          <a:stretch>
            <a:fillRect/>
          </a:stretch>
        </p:blipFill>
        <p:spPr>
          <a:xfrm>
            <a:off x="251520" y="921659"/>
            <a:ext cx="3608000" cy="5092630"/>
          </a:xfrm>
          <a:prstGeom prst="rect">
            <a:avLst/>
          </a:prstGeom>
        </p:spPr>
      </p:pic>
    </p:spTree>
    <p:extLst>
      <p:ext uri="{BB962C8B-B14F-4D97-AF65-F5344CB8AC3E}">
        <p14:creationId xmlns:p14="http://schemas.microsoft.com/office/powerpoint/2010/main" val="9720674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09D32-1558-D11D-BD59-49568091FF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FF8499-2065-A07E-34D9-49B923AA187C}"/>
              </a:ext>
            </a:extLst>
          </p:cNvPr>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3900" b="1" cap="none" noProof="0" dirty="0">
                <a:latin typeface="Times New Roman"/>
                <a:cs typeface="Times New Roman"/>
              </a:rPr>
              <a:t>Suggestions	for the Breakaway Sessions</a:t>
            </a:r>
          </a:p>
        </p:txBody>
      </p:sp>
      <p:sp>
        <p:nvSpPr>
          <p:cNvPr id="3" name="Espace réservé du contenu 2">
            <a:extLst>
              <a:ext uri="{FF2B5EF4-FFF2-40B4-BE49-F238E27FC236}">
                <a16:creationId xmlns:a16="http://schemas.microsoft.com/office/drawing/2014/main" id="{0E3C86D7-207E-8252-E634-DFF1C24E3E62}"/>
              </a:ext>
            </a:extLst>
          </p:cNvPr>
          <p:cNvSpPr>
            <a:spLocks noGrp="1"/>
          </p:cNvSpPr>
          <p:nvPr>
            <p:ph sz="quarter" idx="13"/>
          </p:nvPr>
        </p:nvSpPr>
        <p:spPr>
          <a:xfrm>
            <a:off x="49112" y="894120"/>
            <a:ext cx="9036496" cy="5127167"/>
          </a:xfrm>
        </p:spPr>
        <p:txBody>
          <a:bodyPr anchor="t" anchorCtr="0">
            <a:noAutofit/>
          </a:bodyPr>
          <a:lstStyle/>
          <a:p>
            <a:pPr marL="0" indent="0">
              <a:spcBef>
                <a:spcPts val="600"/>
              </a:spcBef>
              <a:spcAft>
                <a:spcPts val="0"/>
              </a:spcAft>
              <a:buNone/>
            </a:pPr>
            <a:r>
              <a:rPr lang="en-GB" sz="3000" dirty="0">
                <a:latin typeface="Times New Roman"/>
                <a:cs typeface="Times New Roman"/>
              </a:rPr>
              <a:t>Three Docx files </a:t>
            </a:r>
            <a:r>
              <a:rPr lang="en-GB" sz="3000">
                <a:latin typeface="Times New Roman"/>
                <a:cs typeface="Times New Roman"/>
              </a:rPr>
              <a:t>for you </a:t>
            </a:r>
            <a:r>
              <a:rPr lang="en-GB" sz="3000" dirty="0">
                <a:latin typeface="Times New Roman"/>
                <a:cs typeface="Times New Roman"/>
              </a:rPr>
              <a:t>to brainstorm:</a:t>
            </a:r>
          </a:p>
          <a:p>
            <a:pPr marL="360000" indent="-360000">
              <a:spcBef>
                <a:spcPts val="600"/>
              </a:spcBef>
              <a:spcAft>
                <a:spcPts val="0"/>
              </a:spcAft>
            </a:pPr>
            <a:r>
              <a:rPr lang="en-GB" sz="3000" dirty="0">
                <a:latin typeface="Times New Roman"/>
                <a:cs typeface="Times New Roman"/>
              </a:rPr>
              <a:t>The Floor is Yours</a:t>
            </a:r>
          </a:p>
          <a:p>
            <a:pPr marL="360000" indent="-360000">
              <a:spcBef>
                <a:spcPts val="600"/>
              </a:spcBef>
              <a:spcAft>
                <a:spcPts val="0"/>
              </a:spcAft>
            </a:pPr>
            <a:r>
              <a:rPr lang="en-GB" sz="3000" dirty="0">
                <a:latin typeface="Times New Roman"/>
                <a:cs typeface="Times New Roman"/>
              </a:rPr>
              <a:t>A Communication Strategy</a:t>
            </a:r>
          </a:p>
          <a:p>
            <a:pPr marL="360000" indent="-360000">
              <a:spcBef>
                <a:spcPts val="600"/>
              </a:spcBef>
              <a:spcAft>
                <a:spcPts val="0"/>
              </a:spcAft>
            </a:pPr>
            <a:r>
              <a:rPr lang="en-GB" sz="3000" dirty="0">
                <a:latin typeface="Times New Roman"/>
                <a:cs typeface="Times New Roman"/>
              </a:rPr>
              <a:t>Pilot</a:t>
            </a:r>
          </a:p>
          <a:p>
            <a:pPr marL="360000" indent="-360000">
              <a:spcBef>
                <a:spcPts val="600"/>
              </a:spcBef>
              <a:spcAft>
                <a:spcPts val="0"/>
              </a:spcAft>
            </a:pPr>
            <a:endParaRPr lang="en-GB" sz="3000" dirty="0">
              <a:latin typeface="Times New Roman"/>
              <a:cs typeface="Times New Roman"/>
            </a:endParaRPr>
          </a:p>
          <a:p>
            <a:pPr marL="0" indent="0">
              <a:spcBef>
                <a:spcPts val="600"/>
              </a:spcBef>
              <a:spcAft>
                <a:spcPts val="0"/>
              </a:spcAft>
              <a:buNone/>
            </a:pPr>
            <a:r>
              <a:rPr lang="en-GB" sz="3000" dirty="0">
                <a:latin typeface="Times New Roman"/>
                <a:cs typeface="Times New Roman"/>
              </a:rPr>
              <a:t>Key objective: </a:t>
            </a:r>
          </a:p>
          <a:p>
            <a:pPr marL="360000" indent="-360000">
              <a:spcBef>
                <a:spcPts val="600"/>
              </a:spcBef>
              <a:spcAft>
                <a:spcPts val="0"/>
              </a:spcAft>
            </a:pPr>
            <a:r>
              <a:rPr lang="en-GB" sz="3000" dirty="0">
                <a:latin typeface="Times New Roman"/>
                <a:cs typeface="Times New Roman"/>
              </a:rPr>
              <a:t>Social Engineering</a:t>
            </a:r>
          </a:p>
          <a:p>
            <a:pPr marL="360000" indent="-360000">
              <a:spcBef>
                <a:spcPts val="600"/>
              </a:spcBef>
              <a:spcAft>
                <a:spcPts val="0"/>
              </a:spcAft>
            </a:pPr>
            <a:endParaRPr lang="en-GB" sz="3000" dirty="0">
              <a:latin typeface="Times New Roman"/>
              <a:cs typeface="Times New Roman"/>
            </a:endParaRPr>
          </a:p>
        </p:txBody>
      </p:sp>
      <p:sp>
        <p:nvSpPr>
          <p:cNvPr id="4" name="Titre 1">
            <a:extLst>
              <a:ext uri="{FF2B5EF4-FFF2-40B4-BE49-F238E27FC236}">
                <a16:creationId xmlns:a16="http://schemas.microsoft.com/office/drawing/2014/main" id="{2444C00B-8071-C7AA-9E26-0BC4C3F1C4A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41137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316" y="116632"/>
            <a:ext cx="8856984" cy="6624736"/>
          </a:xfrm>
        </p:spPr>
        <p:txBody>
          <a:bodyPr anchor="t" anchorCtr="0">
            <a:noAutofit/>
          </a:bodyPr>
          <a:lstStyle/>
          <a:p>
            <a:br>
              <a:rPr lang="en-GB" sz="800" cap="none" noProof="0" dirty="0">
                <a:latin typeface="Times New Roman"/>
                <a:cs typeface="Times New Roman"/>
              </a:rPr>
            </a:br>
            <a:br>
              <a:rPr lang="en-GB" sz="800" cap="none" noProof="0" dirty="0">
                <a:latin typeface="Times New Roman"/>
                <a:cs typeface="Times New Roman"/>
              </a:rPr>
            </a:br>
            <a:br>
              <a:rPr lang="en-GB" sz="800" cap="none" noProof="0" dirty="0">
                <a:latin typeface="Times New Roman"/>
                <a:cs typeface="Times New Roman"/>
              </a:rPr>
            </a:br>
            <a:br>
              <a:rPr lang="en-GB" sz="800" cap="none" noProof="0"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noProof="0" dirty="0">
                <a:latin typeface="Times New Roman"/>
                <a:cs typeface="Times New Roman"/>
              </a:rPr>
            </a:br>
            <a:r>
              <a:rPr lang="en-GB" sz="6600" cap="none" dirty="0">
                <a:latin typeface="Times New Roman"/>
                <a:cs typeface="Times New Roman"/>
              </a:rPr>
              <a:t>M  e  r  c  </a:t>
            </a:r>
            <a:r>
              <a:rPr lang="en-GB" sz="6600" cap="none" dirty="0" err="1">
                <a:latin typeface="Times New Roman"/>
                <a:cs typeface="Times New Roman"/>
              </a:rPr>
              <a:t>i</a:t>
            </a:r>
            <a:br>
              <a:rPr lang="en-GB" sz="6600" cap="none" dirty="0">
                <a:latin typeface="Times New Roman"/>
                <a:cs typeface="Times New Roman"/>
              </a:rPr>
            </a:br>
            <a:r>
              <a:rPr lang="en-GB" sz="6600" cap="none" noProof="0" dirty="0">
                <a:latin typeface="Times New Roman"/>
                <a:cs typeface="Times New Roman"/>
              </a:rPr>
              <a:t> </a:t>
            </a:r>
            <a:br>
              <a:rPr lang="en-GB" sz="6600" cap="none" noProof="0" dirty="0">
                <a:latin typeface="Times New Roman"/>
                <a:cs typeface="Times New Roman"/>
              </a:rPr>
            </a:br>
            <a:br>
              <a:rPr lang="en-GB" sz="6600" cap="none" noProof="0" dirty="0">
                <a:solidFill>
                  <a:srgbClr val="DC9E1F"/>
                </a:solidFill>
                <a:latin typeface="Times New Roman"/>
                <a:cs typeface="Times New Roman"/>
              </a:rPr>
            </a:br>
            <a:br>
              <a:rPr lang="en-GB" sz="800" cap="none" noProof="0" dirty="0">
                <a:latin typeface="Times New Roman"/>
                <a:cs typeface="Times New Roman"/>
              </a:rPr>
            </a:br>
            <a:br>
              <a:rPr lang="en-GB" sz="800" cap="none" noProof="0"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dirty="0">
                <a:latin typeface="Times New Roman"/>
                <a:cs typeface="Times New Roman"/>
              </a:rPr>
            </a:br>
            <a:br>
              <a:rPr lang="en-GB" sz="800" cap="none" noProof="0" dirty="0">
                <a:latin typeface="Times New Roman"/>
                <a:cs typeface="Times New Roman"/>
              </a:rPr>
            </a:br>
            <a:r>
              <a:rPr lang="en-GB" sz="2400" cap="none" dirty="0">
                <a:latin typeface="Times New Roman"/>
                <a:cs typeface="Times New Roman"/>
              </a:rPr>
              <a:t>Comments and question please to:</a:t>
            </a:r>
            <a:br>
              <a:rPr lang="en-GB" sz="2400" cap="none" dirty="0">
                <a:latin typeface="Times New Roman"/>
                <a:cs typeface="Times New Roman"/>
              </a:rPr>
            </a:br>
            <a:r>
              <a:rPr lang="en-GB" sz="2400" cap="none" dirty="0">
                <a:latin typeface="Times New Roman"/>
                <a:cs typeface="Times New Roman"/>
              </a:rPr>
              <a:t>p</a:t>
            </a:r>
            <a:r>
              <a:rPr lang="en-GB" sz="2400" cap="none" noProof="0" dirty="0" err="1">
                <a:latin typeface="Times New Roman"/>
                <a:cs typeface="Times New Roman"/>
              </a:rPr>
              <a:t>atrick.werquin@gmail.com</a:t>
            </a:r>
            <a:endParaRPr lang="en-GB" sz="2400" cap="none" noProof="0" dirty="0">
              <a:latin typeface="Times New Roman"/>
              <a:cs typeface="Times New Roman"/>
            </a:endParaRPr>
          </a:p>
        </p:txBody>
      </p:sp>
    </p:spTree>
    <p:extLst>
      <p:ext uri="{BB962C8B-B14F-4D97-AF65-F5344CB8AC3E}">
        <p14:creationId xmlns:p14="http://schemas.microsoft.com/office/powerpoint/2010/main" val="57018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216" y="58236"/>
            <a:ext cx="9030288" cy="778476"/>
          </a:xfrm>
          <a:ln>
            <a:solidFill>
              <a:schemeClr val="tx2"/>
            </a:solidFill>
          </a:ln>
        </p:spPr>
        <p:txBody>
          <a:bodyPr anchor="ctr" anchorCtr="0">
            <a:noAutofit/>
          </a:bodyPr>
          <a:lstStyle/>
          <a:p>
            <a:pPr algn="ctr"/>
            <a:r>
              <a:rPr lang="en-GB" sz="3800" b="1" cap="none" noProof="0" dirty="0">
                <a:latin typeface="Times New Roman"/>
                <a:cs typeface="Times New Roman"/>
              </a:rPr>
              <a:t>STOP: there is no consensus all the way</a:t>
            </a:r>
          </a:p>
        </p:txBody>
      </p:sp>
      <p:sp>
        <p:nvSpPr>
          <p:cNvPr id="3" name="Espace réservé du contenu 2"/>
          <p:cNvSpPr>
            <a:spLocks noGrp="1"/>
          </p:cNvSpPr>
          <p:nvPr>
            <p:ph sz="quarter" idx="13"/>
          </p:nvPr>
        </p:nvSpPr>
        <p:spPr>
          <a:xfrm>
            <a:off x="49112" y="894120"/>
            <a:ext cx="5098952" cy="5127167"/>
          </a:xfrm>
        </p:spPr>
        <p:txBody>
          <a:bodyPr anchor="t" anchorCtr="0">
            <a:noAutofit/>
          </a:bodyPr>
          <a:lstStyle/>
          <a:p>
            <a:pPr marL="360000" indent="-360000">
              <a:spcBef>
                <a:spcPts val="600"/>
              </a:spcBef>
              <a:spcAft>
                <a:spcPts val="0"/>
              </a:spcAft>
            </a:pPr>
            <a:r>
              <a:rPr lang="en-GB" sz="2800" dirty="0">
                <a:latin typeface="Times New Roman"/>
                <a:cs typeface="Times New Roman"/>
              </a:rPr>
              <a:t>We are all learning everywhere and all the time: </a:t>
            </a:r>
            <a:r>
              <a:rPr lang="en-GB" sz="2800" dirty="0">
                <a:solidFill>
                  <a:srgbClr val="FFFF00"/>
                </a:solidFill>
                <a:latin typeface="Times New Roman"/>
                <a:cs typeface="Times New Roman"/>
              </a:rPr>
              <a:t>consensus</a:t>
            </a:r>
          </a:p>
          <a:p>
            <a:pPr marL="360000" indent="-360000">
              <a:spcBef>
                <a:spcPts val="600"/>
              </a:spcBef>
              <a:spcAft>
                <a:spcPts val="0"/>
              </a:spcAft>
            </a:pPr>
            <a:endParaRPr lang="en-GB" sz="2800" dirty="0">
              <a:latin typeface="Times New Roman"/>
              <a:cs typeface="Times New Roman"/>
            </a:endParaRPr>
          </a:p>
          <a:p>
            <a:pPr marL="360000" indent="-360000">
              <a:spcBef>
                <a:spcPts val="600"/>
              </a:spcBef>
              <a:spcAft>
                <a:spcPts val="0"/>
              </a:spcAft>
            </a:pPr>
            <a:r>
              <a:rPr lang="en-GB" sz="2800" dirty="0">
                <a:latin typeface="Times New Roman"/>
                <a:cs typeface="Times New Roman"/>
              </a:rPr>
              <a:t>There are systematic learning outcomes: </a:t>
            </a:r>
            <a:r>
              <a:rPr lang="en-GB" sz="2800" dirty="0">
                <a:solidFill>
                  <a:srgbClr val="FFFF00"/>
                </a:solidFill>
                <a:latin typeface="Times New Roman"/>
                <a:cs typeface="Times New Roman"/>
              </a:rPr>
              <a:t>less consensus</a:t>
            </a:r>
          </a:p>
          <a:p>
            <a:pPr marL="360000" indent="-360000">
              <a:spcBef>
                <a:spcPts val="600"/>
              </a:spcBef>
              <a:spcAft>
                <a:spcPts val="0"/>
              </a:spcAft>
            </a:pPr>
            <a:endParaRPr lang="en-GB" sz="2800" dirty="0">
              <a:latin typeface="Times New Roman"/>
              <a:cs typeface="Times New Roman"/>
            </a:endParaRPr>
          </a:p>
          <a:p>
            <a:pPr marL="360000" indent="-360000">
              <a:spcBef>
                <a:spcPts val="600"/>
              </a:spcBef>
              <a:spcAft>
                <a:spcPts val="0"/>
              </a:spcAft>
            </a:pPr>
            <a:r>
              <a:rPr lang="en-GB" sz="2800" dirty="0">
                <a:latin typeface="Times New Roman"/>
                <a:cs typeface="Times New Roman"/>
              </a:rPr>
              <a:t>Awarding a qualification on the sole basis of an assessment (i.e., without formal learning at all): </a:t>
            </a:r>
            <a:r>
              <a:rPr lang="en-GB" sz="2800" dirty="0">
                <a:solidFill>
                  <a:srgbClr val="FFFF00"/>
                </a:solidFill>
                <a:latin typeface="Times New Roman"/>
                <a:cs typeface="Times New Roman"/>
              </a:rPr>
              <a:t>No consensus</a:t>
            </a:r>
          </a:p>
        </p:txBody>
      </p:sp>
      <p:sp>
        <p:nvSpPr>
          <p:cNvPr id="5" name="Titre 1">
            <a:extLst>
              <a:ext uri="{FF2B5EF4-FFF2-40B4-BE49-F238E27FC236}">
                <a16:creationId xmlns:a16="http://schemas.microsoft.com/office/drawing/2014/main" id="{6168296A-A1F5-1D43-A32B-9259C9A00AC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6" name="Picture 5">
            <a:extLst>
              <a:ext uri="{FF2B5EF4-FFF2-40B4-BE49-F238E27FC236}">
                <a16:creationId xmlns:a16="http://schemas.microsoft.com/office/drawing/2014/main" id="{6BFDAB5B-F291-0E43-BFA7-A83B4F1DCF17}"/>
              </a:ext>
            </a:extLst>
          </p:cNvPr>
          <p:cNvPicPr>
            <a:picLocks noChangeAspect="1"/>
          </p:cNvPicPr>
          <p:nvPr/>
        </p:nvPicPr>
        <p:blipFill>
          <a:blip r:embed="rId3"/>
          <a:stretch>
            <a:fillRect/>
          </a:stretch>
        </p:blipFill>
        <p:spPr>
          <a:xfrm>
            <a:off x="5634456" y="2075060"/>
            <a:ext cx="3460116" cy="3429000"/>
          </a:xfrm>
          <a:prstGeom prst="rect">
            <a:avLst/>
          </a:prstGeom>
        </p:spPr>
      </p:pic>
    </p:spTree>
    <p:extLst>
      <p:ext uri="{BB962C8B-B14F-4D97-AF65-F5344CB8AC3E}">
        <p14:creationId xmlns:p14="http://schemas.microsoft.com/office/powerpoint/2010/main" val="309723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RPL: Abridged Definition</a:t>
            </a:r>
            <a:endParaRPr lang="en-GB" sz="4000" b="1" cap="none" noProof="0" dirty="0">
              <a:latin typeface="Times New Roman"/>
              <a:cs typeface="Times New Roman"/>
            </a:endParaRP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a:spcBef>
                <a:spcPts val="600"/>
              </a:spcBef>
              <a:spcAft>
                <a:spcPts val="0"/>
              </a:spcAft>
            </a:pPr>
            <a:r>
              <a:rPr lang="en-GB" sz="3200" dirty="0">
                <a:latin typeface="Times New Roman"/>
                <a:cs typeface="Times New Roman"/>
              </a:rPr>
              <a:t>RPL is a process by which all the learning outcomes of an individual applicant are assessed against predefined standards, and a document is awarded to successful applicants.</a:t>
            </a:r>
          </a:p>
          <a:p>
            <a:pPr>
              <a:spcBef>
                <a:spcPts val="600"/>
              </a:spcBef>
              <a:spcAft>
                <a:spcPts val="0"/>
              </a:spcAft>
            </a:pPr>
            <a:endParaRPr lang="en-GB" sz="3200" dirty="0">
              <a:latin typeface="Times New Roman"/>
              <a:cs typeface="Times New Roman"/>
            </a:endParaRPr>
          </a:p>
          <a:p>
            <a:pPr>
              <a:spcBef>
                <a:spcPts val="600"/>
              </a:spcBef>
              <a:spcAft>
                <a:spcPts val="0"/>
              </a:spcAft>
            </a:pPr>
            <a:r>
              <a:rPr lang="en-GB" sz="3200" dirty="0">
                <a:latin typeface="Times New Roman"/>
                <a:cs typeface="Times New Roman"/>
              </a:rPr>
              <a:t>And a process means </a:t>
            </a:r>
            <a:r>
              <a:rPr lang="en-GB" sz="3200" u="sng" dirty="0">
                <a:latin typeface="Times New Roman"/>
                <a:cs typeface="Times New Roman"/>
              </a:rPr>
              <a:t>guidance</a:t>
            </a:r>
          </a:p>
          <a:p>
            <a:pPr>
              <a:spcBef>
                <a:spcPts val="600"/>
              </a:spcBef>
              <a:spcAft>
                <a:spcPts val="0"/>
              </a:spcAft>
            </a:pPr>
            <a:endParaRPr lang="en-GB" sz="3200" dirty="0">
              <a:latin typeface="Times New Roman"/>
              <a:cs typeface="Times New Roman"/>
            </a:endParaRPr>
          </a:p>
          <a:p>
            <a:pPr>
              <a:spcBef>
                <a:spcPts val="600"/>
              </a:spcBef>
              <a:spcAft>
                <a:spcPts val="0"/>
              </a:spcAft>
            </a:pPr>
            <a:r>
              <a:rPr lang="en-GB" sz="3200" dirty="0">
                <a:latin typeface="Times New Roman"/>
                <a:cs typeface="Times New Roman"/>
              </a:rPr>
              <a:t>And therefore </a:t>
            </a:r>
            <a:r>
              <a:rPr lang="en-GB" sz="3200" u="sng" dirty="0">
                <a:latin typeface="Times New Roman"/>
                <a:cs typeface="Times New Roman"/>
              </a:rPr>
              <a:t>capacity</a:t>
            </a:r>
            <a:r>
              <a:rPr lang="en-GB" sz="3200" dirty="0">
                <a:latin typeface="Times New Roman"/>
                <a:cs typeface="Times New Roman"/>
              </a:rPr>
              <a:t> building (guidance officers, assessors)</a:t>
            </a:r>
          </a:p>
        </p:txBody>
      </p:sp>
      <p:sp>
        <p:nvSpPr>
          <p:cNvPr id="5" name="Titre 1">
            <a:extLst>
              <a:ext uri="{FF2B5EF4-FFF2-40B4-BE49-F238E27FC236}">
                <a16:creationId xmlns:a16="http://schemas.microsoft.com/office/drawing/2014/main" id="{BE20240C-2F17-3246-8709-D566063931FE}"/>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27436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RPL: Full Definition</a:t>
            </a:r>
            <a:endParaRPr lang="en-GB" sz="4000" b="1" cap="none" noProof="0" dirty="0">
              <a:latin typeface="Times New Roman"/>
              <a:cs typeface="Times New Roman"/>
            </a:endParaRP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a:spcBef>
                <a:spcPts val="600"/>
              </a:spcBef>
              <a:spcAft>
                <a:spcPts val="0"/>
              </a:spcAft>
            </a:pPr>
            <a:r>
              <a:rPr lang="en-GB" sz="2800" noProof="1">
                <a:latin typeface="Times New Roman"/>
                <a:cs typeface="Times New Roman"/>
              </a:rPr>
              <a:t>RPL is a process by which any set of consistent learning outcomes of an individual, however acquired (i.e. formally, non-formally and/or informally) are given currency through the awarding of an officially recognised document clearly stating what the applicant knows and is able to do (a qualification typically, but not necessarily1), and the extent to which they are mastered by the applicant (level); after a thorough quality assured assessment process against predefined [preferably widely agreed] standards that provide a set of criteria, and a norm, for assessing these learning outcomes</a:t>
            </a:r>
          </a:p>
        </p:txBody>
      </p:sp>
      <p:sp>
        <p:nvSpPr>
          <p:cNvPr id="5" name="Titre 1">
            <a:extLst>
              <a:ext uri="{FF2B5EF4-FFF2-40B4-BE49-F238E27FC236}">
                <a16:creationId xmlns:a16="http://schemas.microsoft.com/office/drawing/2014/main" id="{BE20240C-2F17-3246-8709-D566063931FE}"/>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22495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216" y="58236"/>
            <a:ext cx="9030288" cy="778476"/>
          </a:xfrm>
          <a:ln>
            <a:solidFill>
              <a:schemeClr val="tx2"/>
            </a:solidFill>
          </a:ln>
        </p:spPr>
        <p:txBody>
          <a:bodyPr anchor="ctr" anchorCtr="0">
            <a:noAutofit/>
          </a:bodyPr>
          <a:lstStyle/>
          <a:p>
            <a:pPr algn="ctr"/>
            <a:r>
              <a:rPr lang="en-GB" sz="3800" b="1" cap="none" noProof="0" dirty="0">
                <a:latin typeface="Times New Roman"/>
                <a:cs typeface="Times New Roman"/>
              </a:rPr>
              <a:t>STOP Again: Just to Insist</a:t>
            </a:r>
          </a:p>
        </p:txBody>
      </p:sp>
      <p:sp>
        <p:nvSpPr>
          <p:cNvPr id="3" name="Espace réservé du contenu 2"/>
          <p:cNvSpPr>
            <a:spLocks noGrp="1"/>
          </p:cNvSpPr>
          <p:nvPr>
            <p:ph sz="quarter" idx="13"/>
          </p:nvPr>
        </p:nvSpPr>
        <p:spPr>
          <a:xfrm>
            <a:off x="49112" y="894120"/>
            <a:ext cx="5098952" cy="5127167"/>
          </a:xfrm>
        </p:spPr>
        <p:txBody>
          <a:bodyPr anchor="t" anchorCtr="0">
            <a:noAutofit/>
          </a:bodyPr>
          <a:lstStyle/>
          <a:p>
            <a:pPr marL="360000" indent="-360000">
              <a:spcBef>
                <a:spcPts val="600"/>
              </a:spcBef>
              <a:spcAft>
                <a:spcPts val="0"/>
              </a:spcAft>
            </a:pPr>
            <a:r>
              <a:rPr lang="en-GB" sz="2800" dirty="0">
                <a:latin typeface="Times New Roman"/>
                <a:cs typeface="Times New Roman"/>
              </a:rPr>
              <a:t>The heart of RPL is </a:t>
            </a:r>
            <a:r>
              <a:rPr lang="en-GB" sz="2800" dirty="0">
                <a:solidFill>
                  <a:srgbClr val="FFFF00"/>
                </a:solidFill>
                <a:latin typeface="Times New Roman"/>
                <a:cs typeface="Times New Roman"/>
              </a:rPr>
              <a:t>assessment</a:t>
            </a:r>
          </a:p>
          <a:p>
            <a:pPr marL="360000" indent="-360000">
              <a:spcBef>
                <a:spcPts val="600"/>
              </a:spcBef>
              <a:spcAft>
                <a:spcPts val="0"/>
              </a:spcAft>
            </a:pPr>
            <a:endParaRPr lang="en-GB" sz="2800" dirty="0">
              <a:latin typeface="Times New Roman"/>
              <a:cs typeface="Times New Roman"/>
            </a:endParaRPr>
          </a:p>
          <a:p>
            <a:pPr marL="360000" indent="-360000">
              <a:spcBef>
                <a:spcPts val="600"/>
              </a:spcBef>
              <a:spcAft>
                <a:spcPts val="0"/>
              </a:spcAft>
            </a:pPr>
            <a:r>
              <a:rPr lang="en-GB" sz="2800" dirty="0">
                <a:latin typeface="Times New Roman"/>
                <a:cs typeface="Times New Roman"/>
              </a:rPr>
              <a:t>RPL is </a:t>
            </a:r>
            <a:r>
              <a:rPr lang="en-GB" sz="2800" dirty="0">
                <a:solidFill>
                  <a:srgbClr val="FFFF00"/>
                </a:solidFill>
                <a:latin typeface="Times New Roman"/>
                <a:cs typeface="Times New Roman"/>
              </a:rPr>
              <a:t>not</a:t>
            </a:r>
            <a:r>
              <a:rPr lang="en-GB" sz="2800" dirty="0">
                <a:latin typeface="Times New Roman"/>
                <a:cs typeface="Times New Roman"/>
              </a:rPr>
              <a:t> about education and training (not at the first stage)</a:t>
            </a:r>
            <a:endParaRPr lang="en-GB" sz="2800" dirty="0">
              <a:solidFill>
                <a:srgbClr val="FFFF00"/>
              </a:solidFill>
              <a:latin typeface="Times New Roman"/>
              <a:cs typeface="Times New Roman"/>
            </a:endParaRPr>
          </a:p>
          <a:p>
            <a:pPr marL="360000" indent="-360000">
              <a:spcBef>
                <a:spcPts val="600"/>
              </a:spcBef>
              <a:spcAft>
                <a:spcPts val="0"/>
              </a:spcAft>
            </a:pPr>
            <a:endParaRPr lang="en-GB" sz="2800" dirty="0">
              <a:latin typeface="Times New Roman"/>
              <a:cs typeface="Times New Roman"/>
            </a:endParaRPr>
          </a:p>
          <a:p>
            <a:pPr marL="360000" indent="-360000">
              <a:spcBef>
                <a:spcPts val="600"/>
              </a:spcBef>
              <a:spcAft>
                <a:spcPts val="0"/>
              </a:spcAft>
            </a:pPr>
            <a:r>
              <a:rPr lang="en-GB" sz="2800" dirty="0">
                <a:latin typeface="Times New Roman"/>
                <a:cs typeface="Times New Roman"/>
              </a:rPr>
              <a:t>It’s about assessing competences candidate </a:t>
            </a:r>
            <a:r>
              <a:rPr lang="en-GB" sz="2800" dirty="0">
                <a:solidFill>
                  <a:srgbClr val="FFFF00"/>
                </a:solidFill>
                <a:latin typeface="Times New Roman"/>
                <a:cs typeface="Times New Roman"/>
              </a:rPr>
              <a:t>already</a:t>
            </a:r>
            <a:r>
              <a:rPr lang="en-GB" sz="2800" dirty="0">
                <a:latin typeface="Times New Roman"/>
                <a:cs typeface="Times New Roman"/>
              </a:rPr>
              <a:t> have</a:t>
            </a:r>
            <a:endParaRPr lang="en-GB" sz="2800" dirty="0">
              <a:solidFill>
                <a:srgbClr val="FFFF00"/>
              </a:solidFill>
              <a:latin typeface="Times New Roman"/>
              <a:cs typeface="Times New Roman"/>
            </a:endParaRPr>
          </a:p>
        </p:txBody>
      </p:sp>
      <p:sp>
        <p:nvSpPr>
          <p:cNvPr id="5" name="Titre 1">
            <a:extLst>
              <a:ext uri="{FF2B5EF4-FFF2-40B4-BE49-F238E27FC236}">
                <a16:creationId xmlns:a16="http://schemas.microsoft.com/office/drawing/2014/main" id="{6168296A-A1F5-1D43-A32B-9259C9A00AC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6" name="Picture 5">
            <a:extLst>
              <a:ext uri="{FF2B5EF4-FFF2-40B4-BE49-F238E27FC236}">
                <a16:creationId xmlns:a16="http://schemas.microsoft.com/office/drawing/2014/main" id="{6BFDAB5B-F291-0E43-BFA7-A83B4F1DCF17}"/>
              </a:ext>
            </a:extLst>
          </p:cNvPr>
          <p:cNvPicPr>
            <a:picLocks noChangeAspect="1"/>
          </p:cNvPicPr>
          <p:nvPr/>
        </p:nvPicPr>
        <p:blipFill>
          <a:blip r:embed="rId3"/>
          <a:stretch>
            <a:fillRect/>
          </a:stretch>
        </p:blipFill>
        <p:spPr>
          <a:xfrm>
            <a:off x="5634456" y="2075060"/>
            <a:ext cx="3460116" cy="3429000"/>
          </a:xfrm>
          <a:prstGeom prst="rect">
            <a:avLst/>
          </a:prstGeom>
        </p:spPr>
      </p:pic>
    </p:spTree>
    <p:extLst>
      <p:ext uri="{BB962C8B-B14F-4D97-AF65-F5344CB8AC3E}">
        <p14:creationId xmlns:p14="http://schemas.microsoft.com/office/powerpoint/2010/main" val="7735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Agenda</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200"/>
              </a:spcBef>
              <a:spcAft>
                <a:spcPts val="0"/>
              </a:spcAft>
            </a:pPr>
            <a:r>
              <a:rPr lang="en-GB" sz="2800" dirty="0">
                <a:latin typeface="Times New Roman"/>
                <a:cs typeface="Times New Roman"/>
              </a:rPr>
              <a:t>Minimum Glossary</a:t>
            </a:r>
          </a:p>
          <a:p>
            <a:pPr marL="360000" indent="-360000">
              <a:spcBef>
                <a:spcPts val="200"/>
              </a:spcBef>
              <a:spcAft>
                <a:spcPts val="0"/>
              </a:spcAft>
            </a:pPr>
            <a:r>
              <a:rPr lang="en-GB" sz="2800" dirty="0">
                <a:latin typeface="Times New Roman"/>
                <a:cs typeface="Times New Roman"/>
              </a:rPr>
              <a:t>Definition, and the General Idea</a:t>
            </a:r>
          </a:p>
          <a:p>
            <a:pPr marL="360000" indent="-360000">
              <a:spcBef>
                <a:spcPts val="200"/>
              </a:spcBef>
              <a:spcAft>
                <a:spcPts val="0"/>
              </a:spcAft>
            </a:pPr>
            <a:r>
              <a:rPr lang="en-GB" sz="2800" dirty="0">
                <a:solidFill>
                  <a:schemeClr val="tx2"/>
                </a:solidFill>
                <a:latin typeface="Times New Roman"/>
                <a:cs typeface="Times New Roman"/>
              </a:rPr>
              <a:t>The Many Applications in General</a:t>
            </a:r>
          </a:p>
          <a:p>
            <a:pPr marL="360000" indent="-360000">
              <a:spcBef>
                <a:spcPts val="200"/>
              </a:spcBef>
              <a:spcAft>
                <a:spcPts val="0"/>
              </a:spcAft>
            </a:pPr>
            <a:r>
              <a:rPr lang="en-GB" sz="2800" dirty="0">
                <a:latin typeface="Times New Roman"/>
                <a:cs typeface="Times New Roman"/>
              </a:rPr>
              <a:t>The Many Names</a:t>
            </a:r>
          </a:p>
          <a:p>
            <a:pPr marL="360000" indent="-360000">
              <a:spcBef>
                <a:spcPts val="200"/>
              </a:spcBef>
              <a:spcAft>
                <a:spcPts val="0"/>
              </a:spcAft>
            </a:pPr>
            <a:r>
              <a:rPr lang="en-GB" sz="2800" dirty="0">
                <a:latin typeface="Times New Roman"/>
                <a:cs typeface="Times New Roman"/>
              </a:rPr>
              <a:t>Key Issues</a:t>
            </a:r>
          </a:p>
          <a:p>
            <a:pPr marL="360000" indent="-360000">
              <a:spcBef>
                <a:spcPts val="200"/>
              </a:spcBef>
              <a:spcAft>
                <a:spcPts val="0"/>
              </a:spcAft>
            </a:pPr>
            <a:r>
              <a:rPr lang="en-GB" sz="2800" dirty="0">
                <a:latin typeface="Times New Roman"/>
                <a:cs typeface="Times New Roman"/>
              </a:rPr>
              <a:t>Barriers</a:t>
            </a:r>
          </a:p>
          <a:p>
            <a:pPr marL="360000" indent="-360000">
              <a:spcBef>
                <a:spcPts val="200"/>
              </a:spcBef>
              <a:spcAft>
                <a:spcPts val="0"/>
              </a:spcAft>
            </a:pPr>
            <a:r>
              <a:rPr lang="en-GB" sz="2800" dirty="0">
                <a:latin typeface="Times New Roman"/>
                <a:cs typeface="Times New Roman"/>
              </a:rPr>
              <a:t>Rationale</a:t>
            </a:r>
          </a:p>
          <a:p>
            <a:pPr marL="360000" indent="-360000">
              <a:spcBef>
                <a:spcPts val="200"/>
              </a:spcBef>
              <a:spcAft>
                <a:spcPts val="0"/>
              </a:spcAft>
            </a:pPr>
            <a:r>
              <a:rPr lang="en-GB" sz="2800" dirty="0">
                <a:latin typeface="Times New Roman"/>
                <a:cs typeface="Times New Roman"/>
              </a:rPr>
              <a:t>Institutional Arrangements</a:t>
            </a:r>
          </a:p>
          <a:p>
            <a:pPr marL="360000" indent="-360000">
              <a:spcBef>
                <a:spcPts val="200"/>
              </a:spcBef>
              <a:spcAft>
                <a:spcPts val="0"/>
              </a:spcAft>
            </a:pPr>
            <a:r>
              <a:rPr lang="en-GB" sz="2800" dirty="0">
                <a:latin typeface="Times New Roman"/>
                <a:cs typeface="Times New Roman"/>
              </a:rPr>
              <a:t>Assessment </a:t>
            </a:r>
          </a:p>
          <a:p>
            <a:pPr marL="360000" indent="-360000">
              <a:spcBef>
                <a:spcPts val="200"/>
              </a:spcBef>
              <a:spcAft>
                <a:spcPts val="0"/>
              </a:spcAft>
            </a:pPr>
            <a:r>
              <a:rPr lang="en-GB" sz="2800" dirty="0">
                <a:latin typeface="Times New Roman"/>
                <a:cs typeface="Times New Roman"/>
              </a:rPr>
              <a:t>Process (RPL in practice)</a:t>
            </a:r>
          </a:p>
        </p:txBody>
      </p:sp>
      <p:sp>
        <p:nvSpPr>
          <p:cNvPr id="4" name="Titre 1"/>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96942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The Many Possible Applications</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400"/>
              </a:spcBef>
            </a:pPr>
            <a:r>
              <a:rPr lang="en-GB" sz="2800" dirty="0">
                <a:latin typeface="Times New Roman"/>
                <a:cs typeface="Times New Roman"/>
              </a:rPr>
              <a:t>Full </a:t>
            </a:r>
            <a:r>
              <a:rPr lang="en-GB" sz="2800" u="sng" dirty="0">
                <a:latin typeface="Times New Roman"/>
                <a:cs typeface="Times New Roman"/>
              </a:rPr>
              <a:t>qualification</a:t>
            </a:r>
            <a:endParaRPr lang="en-GB" sz="2800" dirty="0">
              <a:latin typeface="Times New Roman"/>
              <a:cs typeface="Times New Roman"/>
            </a:endParaRPr>
          </a:p>
          <a:p>
            <a:pPr marL="360000" indent="-360000">
              <a:spcBef>
                <a:spcPts val="400"/>
              </a:spcBef>
            </a:pPr>
            <a:r>
              <a:rPr lang="en-GB" sz="2800" u="sng" dirty="0">
                <a:latin typeface="Times New Roman"/>
                <a:cs typeface="Times New Roman"/>
              </a:rPr>
              <a:t>Partial</a:t>
            </a:r>
            <a:r>
              <a:rPr lang="en-GB" sz="2800" dirty="0">
                <a:latin typeface="Times New Roman"/>
                <a:cs typeface="Times New Roman"/>
              </a:rPr>
              <a:t> qualification, or partial certificate (block of competences)</a:t>
            </a:r>
          </a:p>
          <a:p>
            <a:pPr marL="360000" indent="-360000">
              <a:spcBef>
                <a:spcPts val="400"/>
              </a:spcBef>
            </a:pPr>
            <a:r>
              <a:rPr lang="en-GB" sz="2800" u="sng" dirty="0">
                <a:latin typeface="Times New Roman"/>
                <a:cs typeface="Times New Roman"/>
              </a:rPr>
              <a:t>Credits</a:t>
            </a:r>
            <a:r>
              <a:rPr lang="en-GB" sz="2800" dirty="0">
                <a:latin typeface="Times New Roman"/>
                <a:cs typeface="Times New Roman"/>
              </a:rPr>
              <a:t> toward a qualification</a:t>
            </a:r>
          </a:p>
          <a:p>
            <a:pPr marL="360000" indent="-360000">
              <a:spcBef>
                <a:spcPts val="400"/>
              </a:spcBef>
            </a:pPr>
            <a:r>
              <a:rPr lang="en-GB" sz="2800" u="sng" dirty="0">
                <a:latin typeface="Times New Roman"/>
                <a:cs typeface="Times New Roman"/>
              </a:rPr>
              <a:t>Exemption</a:t>
            </a:r>
            <a:r>
              <a:rPr lang="en-GB" sz="2800" dirty="0">
                <a:latin typeface="Times New Roman"/>
                <a:cs typeface="Times New Roman"/>
              </a:rPr>
              <a:t> of academic prerequisite to enter the formal education and training system</a:t>
            </a:r>
          </a:p>
          <a:p>
            <a:pPr marL="360000" indent="-360000">
              <a:spcBef>
                <a:spcPts val="400"/>
              </a:spcBef>
            </a:pPr>
            <a:r>
              <a:rPr lang="en-GB" sz="2800" u="sng" dirty="0">
                <a:latin typeface="Times New Roman"/>
                <a:cs typeface="Times New Roman"/>
              </a:rPr>
              <a:t>Positioning</a:t>
            </a:r>
            <a:r>
              <a:rPr lang="en-GB" sz="2800" dirty="0">
                <a:latin typeface="Times New Roman"/>
                <a:cs typeface="Times New Roman"/>
              </a:rPr>
              <a:t> potential learners on formal learning pathways (e</a:t>
            </a:r>
            <a:r>
              <a:rPr lang="nb-NO" sz="2800" dirty="0">
                <a:latin typeface="Times New Roman"/>
                <a:cs typeface="Times New Roman"/>
              </a:rPr>
              <a:t>.g.</a:t>
            </a:r>
            <a:r>
              <a:rPr lang="en-GB" sz="2800" dirty="0">
                <a:latin typeface="Times New Roman"/>
                <a:cs typeface="Times New Roman"/>
              </a:rPr>
              <a:t> before continuing training)</a:t>
            </a:r>
          </a:p>
          <a:p>
            <a:pPr marL="360000" indent="-360000">
              <a:spcBef>
                <a:spcPts val="400"/>
              </a:spcBef>
            </a:pPr>
            <a:r>
              <a:rPr lang="en-GB" sz="2800" dirty="0">
                <a:latin typeface="Times New Roman"/>
                <a:cs typeface="Times New Roman"/>
              </a:rPr>
              <a:t>Exemption of all or part of the curriculum (shortening) </a:t>
            </a:r>
          </a:p>
          <a:p>
            <a:pPr marL="360000" indent="-360000">
              <a:spcBef>
                <a:spcPts val="400"/>
              </a:spcBef>
            </a:pPr>
            <a:r>
              <a:rPr lang="en-GB" sz="2800" u="sng" dirty="0">
                <a:latin typeface="Times New Roman"/>
                <a:cs typeface="Times New Roman"/>
              </a:rPr>
              <a:t>Certificate</a:t>
            </a:r>
            <a:r>
              <a:rPr lang="en-GB" sz="2800" dirty="0">
                <a:latin typeface="Times New Roman"/>
                <a:cs typeface="Times New Roman"/>
              </a:rPr>
              <a:t> of labour market competences</a:t>
            </a:r>
          </a:p>
        </p:txBody>
      </p:sp>
      <p:sp>
        <p:nvSpPr>
          <p:cNvPr id="5" name="Titre 1">
            <a:extLst>
              <a:ext uri="{FF2B5EF4-FFF2-40B4-BE49-F238E27FC236}">
                <a16:creationId xmlns:a16="http://schemas.microsoft.com/office/drawing/2014/main" id="{3E492858-5D44-2D49-9B01-62F641F4C36A}"/>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83366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The </a:t>
            </a:r>
            <a:r>
              <a:rPr lang="en-GB" sz="4000" b="1" cap="none" noProof="0">
                <a:latin typeface="Times New Roman"/>
                <a:cs typeface="Times New Roman"/>
              </a:rPr>
              <a:t>Many Possible </a:t>
            </a:r>
            <a:r>
              <a:rPr lang="en-GB" sz="4000" b="1" cap="none" noProof="0" dirty="0">
                <a:latin typeface="Times New Roman"/>
                <a:cs typeface="Times New Roman"/>
              </a:rPr>
              <a:t>Applications</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400"/>
              </a:spcBef>
            </a:pPr>
            <a:r>
              <a:rPr lang="en-GB" sz="2800" dirty="0">
                <a:latin typeface="Times New Roman"/>
                <a:cs typeface="Times New Roman"/>
              </a:rPr>
              <a:t>Full </a:t>
            </a:r>
            <a:r>
              <a:rPr lang="en-GB" sz="2800" u="sng" dirty="0">
                <a:latin typeface="Times New Roman"/>
                <a:cs typeface="Times New Roman"/>
              </a:rPr>
              <a:t>qualification</a:t>
            </a:r>
            <a:r>
              <a:rPr lang="en-GB" sz="2800" dirty="0">
                <a:latin typeface="Times New Roman"/>
                <a:cs typeface="Times New Roman"/>
              </a:rPr>
              <a:t>: </a:t>
            </a:r>
            <a:r>
              <a:rPr lang="en-GB" sz="2800" dirty="0">
                <a:solidFill>
                  <a:srgbClr val="FFFF00"/>
                </a:solidFill>
                <a:latin typeface="Times New Roman"/>
                <a:cs typeface="Times New Roman"/>
              </a:rPr>
              <a:t>not</a:t>
            </a:r>
            <a:r>
              <a:rPr lang="en-GB" sz="2800" dirty="0">
                <a:latin typeface="Times New Roman"/>
                <a:cs typeface="Times New Roman"/>
              </a:rPr>
              <a:t> accepted in many countries</a:t>
            </a:r>
          </a:p>
          <a:p>
            <a:pPr marL="360000" indent="-360000">
              <a:spcBef>
                <a:spcPts val="400"/>
              </a:spcBef>
            </a:pPr>
            <a:r>
              <a:rPr lang="en-GB" sz="2800" u="sng" dirty="0">
                <a:latin typeface="Times New Roman"/>
                <a:cs typeface="Times New Roman"/>
              </a:rPr>
              <a:t>Partial</a:t>
            </a:r>
            <a:r>
              <a:rPr lang="en-GB" sz="2800" dirty="0">
                <a:latin typeface="Times New Roman"/>
                <a:cs typeface="Times New Roman"/>
              </a:rPr>
              <a:t> qualification, or partial certificate (block of competences): A </a:t>
            </a:r>
            <a:r>
              <a:rPr lang="en-GB" sz="2800" dirty="0">
                <a:solidFill>
                  <a:srgbClr val="FFFF00"/>
                </a:solidFill>
                <a:latin typeface="Times New Roman"/>
                <a:cs typeface="Times New Roman"/>
              </a:rPr>
              <a:t>key</a:t>
            </a:r>
            <a:r>
              <a:rPr lang="en-GB" sz="2800" dirty="0">
                <a:latin typeface="Times New Roman"/>
                <a:cs typeface="Times New Roman"/>
              </a:rPr>
              <a:t> avenue for sustainable RPL</a:t>
            </a:r>
          </a:p>
          <a:p>
            <a:pPr marL="360000" indent="-360000">
              <a:spcBef>
                <a:spcPts val="400"/>
              </a:spcBef>
            </a:pPr>
            <a:r>
              <a:rPr lang="en-GB" sz="2800" u="sng" dirty="0">
                <a:latin typeface="Times New Roman"/>
                <a:cs typeface="Times New Roman"/>
              </a:rPr>
              <a:t>Credits</a:t>
            </a:r>
            <a:r>
              <a:rPr lang="en-GB" sz="2800" dirty="0">
                <a:latin typeface="Times New Roman"/>
                <a:cs typeface="Times New Roman"/>
              </a:rPr>
              <a:t> toward a qualification: </a:t>
            </a:r>
            <a:r>
              <a:rPr lang="en-GB" sz="2800" dirty="0">
                <a:solidFill>
                  <a:srgbClr val="FFFF00"/>
                </a:solidFill>
                <a:latin typeface="Times New Roman"/>
                <a:cs typeface="Times New Roman"/>
              </a:rPr>
              <a:t>simple</a:t>
            </a:r>
            <a:endParaRPr lang="en-GB" sz="2800" dirty="0">
              <a:latin typeface="Times New Roman"/>
              <a:cs typeface="Times New Roman"/>
            </a:endParaRPr>
          </a:p>
          <a:p>
            <a:pPr marL="360000" indent="-360000">
              <a:spcBef>
                <a:spcPts val="400"/>
              </a:spcBef>
            </a:pPr>
            <a:r>
              <a:rPr lang="en-GB" sz="2800" u="sng" dirty="0">
                <a:latin typeface="Times New Roman"/>
                <a:cs typeface="Times New Roman"/>
              </a:rPr>
              <a:t>Exemption</a:t>
            </a:r>
            <a:r>
              <a:rPr lang="en-GB" sz="2800" dirty="0">
                <a:latin typeface="Times New Roman"/>
                <a:cs typeface="Times New Roman"/>
              </a:rPr>
              <a:t> of academic prerequisite to enter the formal education and training system: very relevant for </a:t>
            </a:r>
            <a:r>
              <a:rPr lang="en-GB" sz="2800" dirty="0">
                <a:solidFill>
                  <a:srgbClr val="FFFF00"/>
                </a:solidFill>
                <a:latin typeface="Times New Roman"/>
                <a:cs typeface="Times New Roman"/>
              </a:rPr>
              <a:t>HE</a:t>
            </a:r>
          </a:p>
          <a:p>
            <a:pPr marL="360000" indent="-360000">
              <a:spcBef>
                <a:spcPts val="400"/>
              </a:spcBef>
            </a:pPr>
            <a:r>
              <a:rPr lang="en-GB" sz="2800" u="sng" dirty="0">
                <a:latin typeface="Times New Roman"/>
                <a:cs typeface="Times New Roman"/>
              </a:rPr>
              <a:t>Positioning</a:t>
            </a:r>
            <a:r>
              <a:rPr lang="en-GB" sz="2800" dirty="0">
                <a:latin typeface="Times New Roman"/>
                <a:cs typeface="Times New Roman"/>
              </a:rPr>
              <a:t> potential learners on formal learning pathways (e</a:t>
            </a:r>
            <a:r>
              <a:rPr lang="nb-NO" sz="2800" dirty="0">
                <a:latin typeface="Times New Roman"/>
                <a:cs typeface="Times New Roman"/>
              </a:rPr>
              <a:t>.g.</a:t>
            </a:r>
            <a:r>
              <a:rPr lang="en-GB" sz="2800" dirty="0">
                <a:latin typeface="Times New Roman"/>
                <a:cs typeface="Times New Roman"/>
              </a:rPr>
              <a:t> before continuing training): </a:t>
            </a:r>
            <a:r>
              <a:rPr lang="en-GB" sz="2800" dirty="0">
                <a:solidFill>
                  <a:srgbClr val="FFFF00"/>
                </a:solidFill>
                <a:latin typeface="Times New Roman"/>
                <a:cs typeface="Times New Roman"/>
              </a:rPr>
              <a:t>formative</a:t>
            </a:r>
          </a:p>
          <a:p>
            <a:pPr marL="360000" indent="-360000">
              <a:spcBef>
                <a:spcPts val="400"/>
              </a:spcBef>
            </a:pPr>
            <a:r>
              <a:rPr lang="en-GB" sz="2800" dirty="0">
                <a:latin typeface="Times New Roman"/>
                <a:cs typeface="Times New Roman"/>
              </a:rPr>
              <a:t>Exemption of all or part of the curriculum (shortening) </a:t>
            </a:r>
          </a:p>
          <a:p>
            <a:pPr marL="360000" indent="-360000">
              <a:spcBef>
                <a:spcPts val="400"/>
              </a:spcBef>
            </a:pPr>
            <a:r>
              <a:rPr lang="en-GB" sz="2800" u="sng" dirty="0">
                <a:latin typeface="Times New Roman"/>
                <a:cs typeface="Times New Roman"/>
              </a:rPr>
              <a:t>Certificate</a:t>
            </a:r>
            <a:r>
              <a:rPr lang="en-GB" sz="2800" dirty="0">
                <a:latin typeface="Times New Roman"/>
                <a:cs typeface="Times New Roman"/>
              </a:rPr>
              <a:t> of labour market competences: </a:t>
            </a:r>
            <a:r>
              <a:rPr lang="en-GB" sz="2800" dirty="0">
                <a:solidFill>
                  <a:srgbClr val="FFFF00"/>
                </a:solidFill>
                <a:latin typeface="Times New Roman"/>
                <a:cs typeface="Times New Roman"/>
              </a:rPr>
              <a:t>widely</a:t>
            </a:r>
            <a:r>
              <a:rPr lang="en-GB" sz="2800" dirty="0">
                <a:latin typeface="Times New Roman"/>
                <a:cs typeface="Times New Roman"/>
              </a:rPr>
              <a:t> used</a:t>
            </a:r>
          </a:p>
        </p:txBody>
      </p:sp>
      <p:sp>
        <p:nvSpPr>
          <p:cNvPr id="5" name="Titre 1">
            <a:extLst>
              <a:ext uri="{FF2B5EF4-FFF2-40B4-BE49-F238E27FC236}">
                <a16:creationId xmlns:a16="http://schemas.microsoft.com/office/drawing/2014/main" id="{3E492858-5D44-2D49-9B01-62F641F4C36A}"/>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0751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Applications in Short</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latin typeface="Times New Roman"/>
                <a:cs typeface="Times New Roman"/>
              </a:rPr>
              <a:t>Saving time</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Saving money</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For [potential] learners (time, money, hidden competences, employability, decent job)</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Highly motivating</a:t>
            </a:r>
          </a:p>
        </p:txBody>
      </p:sp>
      <p:sp>
        <p:nvSpPr>
          <p:cNvPr id="5" name="Titre 1">
            <a:extLst>
              <a:ext uri="{FF2B5EF4-FFF2-40B4-BE49-F238E27FC236}">
                <a16:creationId xmlns:a16="http://schemas.microsoft.com/office/drawing/2014/main" id="{CFCCC883-D2F4-3B4D-A39A-FD9917DFD0D1}"/>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9051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ound, building, outdoor, person&#10;&#10;Description automatically generated">
            <a:extLst>
              <a:ext uri="{FF2B5EF4-FFF2-40B4-BE49-F238E27FC236}">
                <a16:creationId xmlns:a16="http://schemas.microsoft.com/office/drawing/2014/main" id="{B5CB741B-D960-534A-B238-4AFEEAB72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655571"/>
            <a:ext cx="7704856" cy="5546857"/>
          </a:xfrm>
          <a:prstGeom prst="rect">
            <a:avLst/>
          </a:prstGeom>
        </p:spPr>
      </p:pic>
      <p:sp>
        <p:nvSpPr>
          <p:cNvPr id="10" name="Oval 9">
            <a:extLst>
              <a:ext uri="{FF2B5EF4-FFF2-40B4-BE49-F238E27FC236}">
                <a16:creationId xmlns:a16="http://schemas.microsoft.com/office/drawing/2014/main" id="{908EEEDA-7BA9-2949-AEEE-E572B338AAE5}"/>
              </a:ext>
            </a:extLst>
          </p:cNvPr>
          <p:cNvSpPr/>
          <p:nvPr/>
        </p:nvSpPr>
        <p:spPr>
          <a:xfrm>
            <a:off x="2267744" y="198884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1" name="Oval 10">
            <a:extLst>
              <a:ext uri="{FF2B5EF4-FFF2-40B4-BE49-F238E27FC236}">
                <a16:creationId xmlns:a16="http://schemas.microsoft.com/office/drawing/2014/main" id="{64DCABF0-6CB0-9B4F-9C6C-692C4090E42C}"/>
              </a:ext>
            </a:extLst>
          </p:cNvPr>
          <p:cNvSpPr/>
          <p:nvPr/>
        </p:nvSpPr>
        <p:spPr>
          <a:xfrm>
            <a:off x="2987824" y="198884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2" name="Oval 11">
            <a:extLst>
              <a:ext uri="{FF2B5EF4-FFF2-40B4-BE49-F238E27FC236}">
                <a16:creationId xmlns:a16="http://schemas.microsoft.com/office/drawing/2014/main" id="{FBD8D7D6-9C2D-6B49-A924-FDA712C0B08F}"/>
              </a:ext>
            </a:extLst>
          </p:cNvPr>
          <p:cNvSpPr/>
          <p:nvPr/>
        </p:nvSpPr>
        <p:spPr>
          <a:xfrm>
            <a:off x="1907704" y="198884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3" name="Oval 12">
            <a:extLst>
              <a:ext uri="{FF2B5EF4-FFF2-40B4-BE49-F238E27FC236}">
                <a16:creationId xmlns:a16="http://schemas.microsoft.com/office/drawing/2014/main" id="{2417DF87-3A46-2C4C-840A-887F41EE7EA3}"/>
              </a:ext>
            </a:extLst>
          </p:cNvPr>
          <p:cNvSpPr/>
          <p:nvPr/>
        </p:nvSpPr>
        <p:spPr>
          <a:xfrm>
            <a:off x="5004048" y="20608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4" name="Oval 13">
            <a:extLst>
              <a:ext uri="{FF2B5EF4-FFF2-40B4-BE49-F238E27FC236}">
                <a16:creationId xmlns:a16="http://schemas.microsoft.com/office/drawing/2014/main" id="{F060B2F5-8378-4448-9E88-3595571EA6B7}"/>
              </a:ext>
            </a:extLst>
          </p:cNvPr>
          <p:cNvSpPr/>
          <p:nvPr/>
        </p:nvSpPr>
        <p:spPr>
          <a:xfrm>
            <a:off x="7164288" y="2564904"/>
            <a:ext cx="50405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 name="Oval 1">
            <a:extLst>
              <a:ext uri="{FF2B5EF4-FFF2-40B4-BE49-F238E27FC236}">
                <a16:creationId xmlns:a16="http://schemas.microsoft.com/office/drawing/2014/main" id="{28C04A21-7D8D-1F4A-004B-BFAE88BDB12A}"/>
              </a:ext>
            </a:extLst>
          </p:cNvPr>
          <p:cNvSpPr/>
          <p:nvPr/>
        </p:nvSpPr>
        <p:spPr>
          <a:xfrm>
            <a:off x="6660232" y="191683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Tree>
    <p:extLst>
      <p:ext uri="{BB962C8B-B14F-4D97-AF65-F5344CB8AC3E}">
        <p14:creationId xmlns:p14="http://schemas.microsoft.com/office/powerpoint/2010/main" val="2948572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Agenda</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200"/>
              </a:spcBef>
              <a:spcAft>
                <a:spcPts val="0"/>
              </a:spcAft>
            </a:pPr>
            <a:r>
              <a:rPr lang="en-GB" sz="2800" dirty="0">
                <a:latin typeface="Times New Roman"/>
                <a:cs typeface="Times New Roman"/>
              </a:rPr>
              <a:t>Minimum Glossary</a:t>
            </a:r>
          </a:p>
          <a:p>
            <a:pPr marL="360000" indent="-360000">
              <a:spcBef>
                <a:spcPts val="200"/>
              </a:spcBef>
              <a:spcAft>
                <a:spcPts val="0"/>
              </a:spcAft>
            </a:pPr>
            <a:r>
              <a:rPr lang="en-GB" sz="2800" dirty="0">
                <a:latin typeface="Times New Roman"/>
                <a:cs typeface="Times New Roman"/>
              </a:rPr>
              <a:t>Definition, and the General Idea</a:t>
            </a:r>
          </a:p>
          <a:p>
            <a:pPr marL="360000" indent="-360000">
              <a:spcBef>
                <a:spcPts val="200"/>
              </a:spcBef>
              <a:spcAft>
                <a:spcPts val="0"/>
              </a:spcAft>
            </a:pPr>
            <a:r>
              <a:rPr lang="en-GB" sz="2800" dirty="0">
                <a:latin typeface="Times New Roman"/>
                <a:cs typeface="Times New Roman"/>
              </a:rPr>
              <a:t>The Many Applications in General</a:t>
            </a:r>
          </a:p>
          <a:p>
            <a:pPr marL="360000" indent="-360000">
              <a:spcBef>
                <a:spcPts val="200"/>
              </a:spcBef>
              <a:spcAft>
                <a:spcPts val="0"/>
              </a:spcAft>
            </a:pPr>
            <a:r>
              <a:rPr lang="en-GB" sz="2800" dirty="0">
                <a:solidFill>
                  <a:schemeClr val="tx2"/>
                </a:solidFill>
                <a:latin typeface="Times New Roman"/>
                <a:cs typeface="Times New Roman"/>
              </a:rPr>
              <a:t>The Many Names</a:t>
            </a:r>
          </a:p>
          <a:p>
            <a:pPr marL="360000" indent="-360000">
              <a:spcBef>
                <a:spcPts val="200"/>
              </a:spcBef>
              <a:spcAft>
                <a:spcPts val="0"/>
              </a:spcAft>
            </a:pPr>
            <a:r>
              <a:rPr lang="en-GB" sz="2800" dirty="0">
                <a:latin typeface="Times New Roman"/>
                <a:cs typeface="Times New Roman"/>
              </a:rPr>
              <a:t>Key Issues</a:t>
            </a:r>
          </a:p>
          <a:p>
            <a:pPr marL="360000" indent="-360000">
              <a:spcBef>
                <a:spcPts val="200"/>
              </a:spcBef>
              <a:spcAft>
                <a:spcPts val="0"/>
              </a:spcAft>
            </a:pPr>
            <a:r>
              <a:rPr lang="en-GB" sz="2800" dirty="0">
                <a:latin typeface="Times New Roman"/>
                <a:cs typeface="Times New Roman"/>
              </a:rPr>
              <a:t>Barriers</a:t>
            </a:r>
          </a:p>
          <a:p>
            <a:pPr marL="360000" indent="-360000">
              <a:spcBef>
                <a:spcPts val="200"/>
              </a:spcBef>
              <a:spcAft>
                <a:spcPts val="0"/>
              </a:spcAft>
            </a:pPr>
            <a:r>
              <a:rPr lang="en-GB" sz="2800" dirty="0">
                <a:latin typeface="Times New Roman"/>
                <a:cs typeface="Times New Roman"/>
              </a:rPr>
              <a:t>Rationale</a:t>
            </a:r>
          </a:p>
          <a:p>
            <a:pPr marL="360000" indent="-360000">
              <a:spcBef>
                <a:spcPts val="200"/>
              </a:spcBef>
              <a:spcAft>
                <a:spcPts val="0"/>
              </a:spcAft>
            </a:pPr>
            <a:r>
              <a:rPr lang="en-GB" sz="2800" dirty="0">
                <a:latin typeface="Times New Roman"/>
                <a:cs typeface="Times New Roman"/>
              </a:rPr>
              <a:t>Institutional Arrangements</a:t>
            </a:r>
          </a:p>
          <a:p>
            <a:pPr marL="360000" indent="-360000">
              <a:spcBef>
                <a:spcPts val="200"/>
              </a:spcBef>
              <a:spcAft>
                <a:spcPts val="0"/>
              </a:spcAft>
            </a:pPr>
            <a:r>
              <a:rPr lang="en-GB" sz="2800" dirty="0">
                <a:latin typeface="Times New Roman"/>
                <a:cs typeface="Times New Roman"/>
              </a:rPr>
              <a:t>Assessment </a:t>
            </a:r>
          </a:p>
          <a:p>
            <a:pPr marL="360000" indent="-360000">
              <a:spcBef>
                <a:spcPts val="200"/>
              </a:spcBef>
              <a:spcAft>
                <a:spcPts val="0"/>
              </a:spcAft>
            </a:pPr>
            <a:r>
              <a:rPr lang="en-GB" sz="2800" dirty="0">
                <a:latin typeface="Times New Roman"/>
                <a:cs typeface="Times New Roman"/>
              </a:rPr>
              <a:t>Process (RPL in practice)</a:t>
            </a:r>
          </a:p>
        </p:txBody>
      </p:sp>
      <p:sp>
        <p:nvSpPr>
          <p:cNvPr id="4" name="Titre 1"/>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430287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The Many Names</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latin typeface="Times New Roman"/>
                <a:cs typeface="Times New Roman"/>
              </a:rPr>
              <a:t>PLAR (Canada only)</a:t>
            </a:r>
          </a:p>
          <a:p>
            <a:pPr marL="360000" indent="-360000">
              <a:spcBef>
                <a:spcPts val="600"/>
              </a:spcBef>
              <a:spcAft>
                <a:spcPts val="0"/>
              </a:spcAft>
            </a:pPr>
            <a:r>
              <a:rPr lang="en-GB" sz="3200" dirty="0">
                <a:latin typeface="Times New Roman"/>
                <a:cs typeface="Times New Roman"/>
              </a:rPr>
              <a:t>APL, APEL (UK)</a:t>
            </a:r>
          </a:p>
          <a:p>
            <a:pPr marL="360000" indent="-360000">
              <a:spcBef>
                <a:spcPts val="600"/>
              </a:spcBef>
              <a:spcAft>
                <a:spcPts val="0"/>
              </a:spcAft>
            </a:pPr>
            <a:r>
              <a:rPr lang="en-GB" sz="3200" dirty="0">
                <a:latin typeface="Times New Roman"/>
                <a:cs typeface="Times New Roman"/>
              </a:rPr>
              <a:t>RAC (Quebec, Belgium)</a:t>
            </a:r>
          </a:p>
          <a:p>
            <a:pPr marL="360000" indent="-360000">
              <a:spcBef>
                <a:spcPts val="600"/>
              </a:spcBef>
              <a:spcAft>
                <a:spcPts val="0"/>
              </a:spcAft>
            </a:pPr>
            <a:r>
              <a:rPr lang="en-GB" sz="3200" dirty="0">
                <a:latin typeface="Times New Roman"/>
                <a:cs typeface="Times New Roman"/>
              </a:rPr>
              <a:t>RLO (European Commission)</a:t>
            </a:r>
          </a:p>
          <a:p>
            <a:pPr marL="360000" indent="-360000">
              <a:spcBef>
                <a:spcPts val="600"/>
              </a:spcBef>
              <a:spcAft>
                <a:spcPts val="0"/>
              </a:spcAft>
            </a:pPr>
            <a:r>
              <a:rPr lang="en-GB" sz="3200" dirty="0">
                <a:latin typeface="Times New Roman"/>
                <a:cs typeface="Times New Roman"/>
              </a:rPr>
              <a:t>RNFILO (Werquin, OECD 2010)</a:t>
            </a:r>
          </a:p>
          <a:p>
            <a:pPr marL="360000" indent="-360000">
              <a:spcBef>
                <a:spcPts val="600"/>
              </a:spcBef>
              <a:spcAft>
                <a:spcPts val="0"/>
              </a:spcAft>
            </a:pPr>
            <a:r>
              <a:rPr lang="en-GB" sz="3200" dirty="0">
                <a:latin typeface="Times New Roman"/>
                <a:cs typeface="Times New Roman"/>
              </a:rPr>
              <a:t>VAE (France)</a:t>
            </a:r>
          </a:p>
          <a:p>
            <a:pPr marL="360000" indent="-360000">
              <a:spcBef>
                <a:spcPts val="600"/>
              </a:spcBef>
              <a:spcAft>
                <a:spcPts val="0"/>
              </a:spcAft>
            </a:pPr>
            <a:r>
              <a:rPr lang="en-GB" sz="3200" dirty="0">
                <a:latin typeface="Times New Roman"/>
                <a:cs typeface="Times New Roman"/>
              </a:rPr>
              <a:t>RPL (everywhere)</a:t>
            </a:r>
          </a:p>
          <a:p>
            <a:pPr marL="360000" indent="-360000">
              <a:spcBef>
                <a:spcPts val="600"/>
              </a:spcBef>
              <a:spcAft>
                <a:spcPts val="0"/>
              </a:spcAft>
            </a:pPr>
            <a:r>
              <a:rPr lang="en-GB" sz="3200" dirty="0">
                <a:latin typeface="Times New Roman"/>
                <a:cs typeface="Times New Roman"/>
              </a:rPr>
              <a:t>VPL (Netherlands)</a:t>
            </a:r>
          </a:p>
        </p:txBody>
      </p:sp>
      <p:sp>
        <p:nvSpPr>
          <p:cNvPr id="5" name="Titre 1">
            <a:extLst>
              <a:ext uri="{FF2B5EF4-FFF2-40B4-BE49-F238E27FC236}">
                <a16:creationId xmlns:a16="http://schemas.microsoft.com/office/drawing/2014/main" id="{A96232F1-7E37-3645-A783-30E99163CBBA}"/>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5849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The Many Names</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u="sng" dirty="0">
                <a:latin typeface="Times New Roman"/>
                <a:cs typeface="Times New Roman"/>
              </a:rPr>
              <a:t>P</a:t>
            </a:r>
            <a:r>
              <a:rPr lang="en-GB" sz="3200" dirty="0">
                <a:latin typeface="Times New Roman"/>
                <a:cs typeface="Times New Roman"/>
              </a:rPr>
              <a:t>L</a:t>
            </a:r>
            <a:r>
              <a:rPr lang="en-GB" sz="3200" dirty="0">
                <a:solidFill>
                  <a:schemeClr val="tx2"/>
                </a:solidFill>
                <a:latin typeface="Times New Roman"/>
                <a:cs typeface="Times New Roman"/>
              </a:rPr>
              <a:t>AR</a:t>
            </a:r>
            <a:r>
              <a:rPr lang="en-GB" sz="3200" dirty="0">
                <a:latin typeface="Times New Roman"/>
                <a:cs typeface="Times New Roman"/>
              </a:rPr>
              <a:t> (Canada only) </a:t>
            </a:r>
            <a:r>
              <a:rPr lang="en-GB" sz="3200" dirty="0">
                <a:latin typeface="Times New Roman"/>
                <a:cs typeface="Times New Roman"/>
                <a:sym typeface="Wingdings"/>
              </a:rPr>
              <a:t> </a:t>
            </a:r>
            <a:endParaRPr lang="en-GB" sz="3200" dirty="0">
              <a:latin typeface="Times New Roman"/>
              <a:cs typeface="Times New Roman"/>
            </a:endParaRPr>
          </a:p>
          <a:p>
            <a:pPr marL="360000" indent="-360000">
              <a:spcBef>
                <a:spcPts val="600"/>
              </a:spcBef>
              <a:spcAft>
                <a:spcPts val="0"/>
              </a:spcAft>
            </a:pPr>
            <a:r>
              <a:rPr lang="en-GB" sz="3200" dirty="0">
                <a:solidFill>
                  <a:srgbClr val="DC9E1F"/>
                </a:solidFill>
                <a:latin typeface="Times New Roman"/>
                <a:cs typeface="Times New Roman"/>
              </a:rPr>
              <a:t>A</a:t>
            </a:r>
            <a:r>
              <a:rPr lang="en-GB" sz="3200" u="sng" dirty="0">
                <a:latin typeface="Times New Roman"/>
                <a:cs typeface="Times New Roman"/>
              </a:rPr>
              <a:t>P</a:t>
            </a:r>
            <a:r>
              <a:rPr lang="en-GB" sz="3200" dirty="0">
                <a:latin typeface="Times New Roman"/>
                <a:cs typeface="Times New Roman"/>
              </a:rPr>
              <a:t>L, APEL (UK) </a:t>
            </a:r>
            <a:r>
              <a:rPr lang="en-GB" sz="3200" dirty="0">
                <a:latin typeface="Times New Roman"/>
                <a:cs typeface="Times New Roman"/>
                <a:sym typeface="Wingdings"/>
              </a:rPr>
              <a:t>  </a:t>
            </a: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RA</a:t>
            </a:r>
            <a:r>
              <a:rPr lang="en-GB" sz="3200" dirty="0">
                <a:solidFill>
                  <a:srgbClr val="DC9E1F"/>
                </a:solidFill>
                <a:latin typeface="Times New Roman"/>
                <a:cs typeface="Times New Roman"/>
              </a:rPr>
              <a:t>C</a:t>
            </a:r>
            <a:r>
              <a:rPr lang="en-GB" sz="3200" dirty="0">
                <a:latin typeface="Times New Roman"/>
                <a:cs typeface="Times New Roman"/>
              </a:rPr>
              <a:t> (Quebec, Belgium) </a:t>
            </a:r>
            <a:r>
              <a:rPr lang="en-GB" sz="3200" dirty="0">
                <a:latin typeface="Times New Roman"/>
                <a:cs typeface="Times New Roman"/>
                <a:sym typeface="Wingdings"/>
              </a:rPr>
              <a:t> </a:t>
            </a: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R</a:t>
            </a:r>
            <a:r>
              <a:rPr lang="en-GB" sz="3200" dirty="0">
                <a:solidFill>
                  <a:srgbClr val="DC9E1F"/>
                </a:solidFill>
                <a:latin typeface="Times New Roman"/>
                <a:cs typeface="Times New Roman"/>
              </a:rPr>
              <a:t>LO</a:t>
            </a:r>
            <a:r>
              <a:rPr lang="en-GB" sz="3200" dirty="0">
                <a:latin typeface="Times New Roman"/>
                <a:cs typeface="Times New Roman"/>
              </a:rPr>
              <a:t> (European Commission) </a:t>
            </a:r>
            <a:r>
              <a:rPr lang="en-GB" sz="3200" dirty="0">
                <a:latin typeface="Times New Roman"/>
                <a:cs typeface="Times New Roman"/>
                <a:sym typeface="Wingdings"/>
              </a:rPr>
              <a:t> </a:t>
            </a: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R</a:t>
            </a:r>
            <a:r>
              <a:rPr lang="en-GB" sz="3200" dirty="0">
                <a:solidFill>
                  <a:srgbClr val="DC9E1F"/>
                </a:solidFill>
                <a:latin typeface="Times New Roman"/>
                <a:cs typeface="Times New Roman"/>
              </a:rPr>
              <a:t>NFIL</a:t>
            </a:r>
            <a:r>
              <a:rPr lang="en-GB" sz="3200" dirty="0">
                <a:latin typeface="Times New Roman"/>
                <a:cs typeface="Times New Roman"/>
              </a:rPr>
              <a:t>O (Werquin, OECD, 2010) </a:t>
            </a:r>
            <a:r>
              <a:rPr lang="en-GB" sz="3200" dirty="0">
                <a:latin typeface="Times New Roman"/>
                <a:cs typeface="Times New Roman"/>
                <a:sym typeface="Wingdings" pitchFamily="2" charset="2"/>
              </a:rPr>
              <a:t> </a:t>
            </a:r>
            <a:endParaRPr lang="en-GB" sz="3200" dirty="0">
              <a:latin typeface="Times New Roman"/>
              <a:cs typeface="Times New Roman"/>
            </a:endParaRPr>
          </a:p>
          <a:p>
            <a:pPr marL="360000" indent="-360000">
              <a:spcBef>
                <a:spcPts val="600"/>
              </a:spcBef>
              <a:spcAft>
                <a:spcPts val="0"/>
              </a:spcAft>
            </a:pPr>
            <a:r>
              <a:rPr lang="en-GB" sz="3200" dirty="0">
                <a:solidFill>
                  <a:srgbClr val="DC9E1F"/>
                </a:solidFill>
                <a:latin typeface="Times New Roman"/>
                <a:cs typeface="Times New Roman"/>
              </a:rPr>
              <a:t>V</a:t>
            </a:r>
            <a:r>
              <a:rPr lang="en-GB" sz="3200" dirty="0">
                <a:latin typeface="Times New Roman"/>
                <a:cs typeface="Times New Roman"/>
              </a:rPr>
              <a:t>A</a:t>
            </a:r>
            <a:r>
              <a:rPr lang="en-GB" sz="3200" dirty="0">
                <a:solidFill>
                  <a:srgbClr val="DC9E1F"/>
                </a:solidFill>
                <a:latin typeface="Times New Roman"/>
                <a:cs typeface="Times New Roman"/>
              </a:rPr>
              <a:t>E</a:t>
            </a:r>
            <a:r>
              <a:rPr lang="en-GB" sz="3200" dirty="0">
                <a:latin typeface="Times New Roman"/>
                <a:cs typeface="Times New Roman"/>
              </a:rPr>
              <a:t> (France) </a:t>
            </a:r>
            <a:r>
              <a:rPr lang="en-GB" sz="3200" dirty="0">
                <a:latin typeface="Times New Roman"/>
                <a:cs typeface="Times New Roman"/>
                <a:sym typeface="Wingdings"/>
              </a:rPr>
              <a:t> </a:t>
            </a:r>
          </a:p>
          <a:p>
            <a:pPr marL="360000" indent="-360000">
              <a:spcBef>
                <a:spcPts val="600"/>
              </a:spcBef>
              <a:spcAft>
                <a:spcPts val="0"/>
              </a:spcAft>
            </a:pPr>
            <a:r>
              <a:rPr lang="en-GB" sz="3200" dirty="0">
                <a:solidFill>
                  <a:schemeClr val="tx2"/>
                </a:solidFill>
                <a:latin typeface="Times New Roman"/>
                <a:cs typeface="Times New Roman"/>
              </a:rPr>
              <a:t>R</a:t>
            </a:r>
            <a:r>
              <a:rPr lang="en-GB" sz="3200" u="sng" dirty="0">
                <a:latin typeface="Times New Roman"/>
                <a:cs typeface="Times New Roman"/>
              </a:rPr>
              <a:t>P</a:t>
            </a:r>
            <a:r>
              <a:rPr lang="en-GB" sz="3200" dirty="0">
                <a:latin typeface="Times New Roman"/>
                <a:cs typeface="Times New Roman"/>
              </a:rPr>
              <a:t>L (everywhere) </a:t>
            </a:r>
            <a:r>
              <a:rPr lang="en-GB" sz="3200" dirty="0">
                <a:latin typeface="Times New Roman"/>
                <a:cs typeface="Times New Roman"/>
                <a:sym typeface="Wingdings" pitchFamily="2" charset="2"/>
              </a:rPr>
              <a:t> </a:t>
            </a:r>
            <a:endParaRPr lang="en-GB" sz="3200" dirty="0">
              <a:latin typeface="Times New Roman"/>
              <a:cs typeface="Times New Roman"/>
            </a:endParaRPr>
          </a:p>
          <a:p>
            <a:pPr marL="360000" indent="-360000">
              <a:spcBef>
                <a:spcPts val="600"/>
              </a:spcBef>
              <a:spcAft>
                <a:spcPts val="0"/>
              </a:spcAft>
            </a:pPr>
            <a:r>
              <a:rPr lang="en-GB" sz="3200" dirty="0">
                <a:solidFill>
                  <a:schemeClr val="tx2"/>
                </a:solidFill>
                <a:latin typeface="Times New Roman"/>
                <a:cs typeface="Times New Roman"/>
              </a:rPr>
              <a:t>V</a:t>
            </a:r>
            <a:r>
              <a:rPr lang="en-GB" sz="3200" u="sng" dirty="0">
                <a:latin typeface="Times New Roman"/>
                <a:cs typeface="Times New Roman"/>
              </a:rPr>
              <a:t>P</a:t>
            </a:r>
            <a:r>
              <a:rPr lang="en-GB" sz="3200" dirty="0">
                <a:latin typeface="Times New Roman"/>
                <a:cs typeface="Times New Roman"/>
              </a:rPr>
              <a:t>L (Netherlands) </a:t>
            </a:r>
            <a:r>
              <a:rPr lang="en-GB" sz="3200" dirty="0">
                <a:latin typeface="Times New Roman"/>
                <a:cs typeface="Times New Roman"/>
                <a:sym typeface="Wingdings" pitchFamily="2" charset="2"/>
              </a:rPr>
              <a:t></a:t>
            </a:r>
            <a:endParaRPr lang="en-GB" sz="3200" dirty="0">
              <a:latin typeface="Times New Roman"/>
              <a:cs typeface="Times New Roman"/>
            </a:endParaRPr>
          </a:p>
        </p:txBody>
      </p:sp>
      <p:sp>
        <p:nvSpPr>
          <p:cNvPr id="5" name="Titre 1">
            <a:extLst>
              <a:ext uri="{FF2B5EF4-FFF2-40B4-BE49-F238E27FC236}">
                <a16:creationId xmlns:a16="http://schemas.microsoft.com/office/drawing/2014/main" id="{8F88CAE2-0200-0248-B26B-839137E619F6}"/>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92180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RNFILO </a:t>
            </a:r>
            <a:r>
              <a:rPr lang="en-GB" sz="4000" b="1" cap="none" noProof="0" dirty="0">
                <a:latin typeface="Times New Roman"/>
                <a:cs typeface="Times New Roman"/>
                <a:sym typeface="Wingdings" pitchFamily="2" charset="2"/>
              </a:rPr>
              <a:t></a:t>
            </a:r>
            <a:endParaRPr lang="en-GB" sz="4000" b="1" cap="none" noProof="0" dirty="0">
              <a:latin typeface="Times New Roman"/>
              <a:cs typeface="Times New Roman"/>
            </a:endParaRP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I like better: Recognition of non-formal and informal learning outcomes (my OECD books)</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Long and boring but…</a:t>
            </a:r>
          </a:p>
          <a:p>
            <a:pPr marL="360000" indent="-360000">
              <a:spcBef>
                <a:spcPts val="600"/>
              </a:spcBef>
              <a:spcAft>
                <a:spcPts val="0"/>
              </a:spcAft>
            </a:pPr>
            <a:endParaRPr lang="en-GB" sz="3200" dirty="0">
              <a:latin typeface="Times New Roman"/>
              <a:cs typeface="Times New Roman"/>
            </a:endParaRPr>
          </a:p>
          <a:p>
            <a:pPr marL="0" indent="0">
              <a:spcBef>
                <a:spcPts val="600"/>
              </a:spcBef>
              <a:spcAft>
                <a:spcPts val="0"/>
              </a:spcAft>
              <a:buNone/>
            </a:pPr>
            <a:r>
              <a:rPr lang="en-GB" sz="3200" dirty="0">
                <a:latin typeface="Times New Roman"/>
                <a:cs typeface="Times New Roman"/>
              </a:rPr>
              <a:t>… it says what it does, and it does what it says</a:t>
            </a:r>
          </a:p>
          <a:p>
            <a:pPr marL="0" indent="0">
              <a:spcBef>
                <a:spcPts val="600"/>
              </a:spcBef>
              <a:spcAft>
                <a:spcPts val="0"/>
              </a:spcAft>
              <a:buNone/>
            </a:pPr>
            <a:endParaRPr lang="en-GB" sz="3200" dirty="0">
              <a:latin typeface="Times New Roman"/>
              <a:cs typeface="Times New Roman"/>
            </a:endParaRP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endParaRPr lang="en-GB" sz="3200" dirty="0">
              <a:latin typeface="Times New Roman"/>
              <a:cs typeface="Times New Roman"/>
            </a:endParaRPr>
          </a:p>
        </p:txBody>
      </p:sp>
      <p:sp>
        <p:nvSpPr>
          <p:cNvPr id="5" name="Titre 1">
            <a:extLst>
              <a:ext uri="{FF2B5EF4-FFF2-40B4-BE49-F238E27FC236}">
                <a16:creationId xmlns:a16="http://schemas.microsoft.com/office/drawing/2014/main" id="{461309DF-2A5E-EA48-B95E-7AF456FF0E68}"/>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21004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altLang="fr-FR" sz="4000" b="1" cap="none" dirty="0">
                <a:latin typeface="Times New Roman" panose="02020603050405020304" pitchFamily="18" charset="0"/>
                <a:cs typeface="Times New Roman" panose="02020603050405020304" pitchFamily="18" charset="0"/>
              </a:rPr>
              <a:t>Recognition of What: NFILO</a:t>
            </a:r>
            <a:endParaRPr lang="en-GB" sz="4000" b="1" cap="none" noProof="0" dirty="0">
              <a:latin typeface="Times New Roman"/>
              <a:cs typeface="Times New Roman"/>
            </a:endParaRP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eaLnBrk="0" hangingPunct="0">
              <a:spcBef>
                <a:spcPts val="200"/>
              </a:spcBef>
              <a:spcAft>
                <a:spcPts val="200"/>
              </a:spcAft>
            </a:pPr>
            <a:r>
              <a:rPr lang="en-GB" altLang="fr-FR" sz="3200" dirty="0">
                <a:latin typeface="Times New Roman" panose="02020603050405020304" pitchFamily="18" charset="0"/>
                <a:cs typeface="Times New Roman" panose="02020603050405020304" pitchFamily="18" charset="0"/>
              </a:rPr>
              <a:t>Many definitions of </a:t>
            </a:r>
            <a:r>
              <a:rPr lang="en-GB" altLang="fr-FR" sz="3200" dirty="0">
                <a:solidFill>
                  <a:schemeClr val="tx2"/>
                </a:solidFill>
                <a:latin typeface="Times New Roman" panose="02020603050405020304" pitchFamily="18" charset="0"/>
                <a:cs typeface="Times New Roman" panose="02020603050405020304" pitchFamily="18" charset="0"/>
              </a:rPr>
              <a:t>non-formal and informal learning</a:t>
            </a:r>
            <a:r>
              <a:rPr lang="en-GB" altLang="fr-FR" sz="3200" dirty="0">
                <a:latin typeface="Times New Roman" panose="02020603050405020304" pitchFamily="18" charset="0"/>
                <a:cs typeface="Times New Roman" panose="02020603050405020304" pitchFamily="18" charset="0"/>
              </a:rPr>
              <a:t> outcomes (</a:t>
            </a:r>
            <a:r>
              <a:rPr lang="en-GB" altLang="fr-FR" sz="3200" u="sng" dirty="0">
                <a:latin typeface="Times New Roman" panose="02020603050405020304" pitchFamily="18" charset="0"/>
                <a:cs typeface="Times New Roman" panose="02020603050405020304" pitchFamily="18" charset="0"/>
              </a:rPr>
              <a:t>NFILO</a:t>
            </a:r>
            <a:r>
              <a:rPr lang="en-GB" altLang="fr-FR" sz="3200" dirty="0">
                <a:latin typeface="Times New Roman" panose="02020603050405020304" pitchFamily="18" charset="0"/>
                <a:cs typeface="Times New Roman" panose="02020603050405020304" pitchFamily="18" charset="0"/>
              </a:rPr>
              <a:t>) </a:t>
            </a:r>
            <a:r>
              <a:rPr lang="en-GB" altLang="fr-FR" sz="3200" dirty="0">
                <a:latin typeface="Times New Roman" panose="02020603050405020304" pitchFamily="18" charset="0"/>
                <a:cs typeface="Times New Roman" panose="02020603050405020304" pitchFamily="18" charset="0"/>
                <a:sym typeface="Wingdings" pitchFamily="2" charset="2"/>
              </a:rPr>
              <a:t></a:t>
            </a:r>
            <a:endParaRPr lang="en-GB" altLang="fr-FR" sz="3200" dirty="0">
              <a:latin typeface="Times New Roman" panose="02020603050405020304" pitchFamily="18" charset="0"/>
              <a:cs typeface="Times New Roman" panose="02020603050405020304" pitchFamily="18" charset="0"/>
            </a:endParaRPr>
          </a:p>
          <a:p>
            <a:pPr eaLnBrk="0" hangingPunct="0">
              <a:spcBef>
                <a:spcPts val="200"/>
              </a:spcBef>
              <a:spcAft>
                <a:spcPts val="200"/>
              </a:spcAft>
              <a:buFontTx/>
              <a:buChar char="•"/>
            </a:pPr>
            <a:r>
              <a:rPr lang="en-GB" altLang="fr-FR" sz="3200" u="sng" dirty="0">
                <a:latin typeface="Times New Roman" panose="02020603050405020304" pitchFamily="18" charset="0"/>
                <a:cs typeface="Times New Roman" panose="02020603050405020304" pitchFamily="18" charset="0"/>
              </a:rPr>
              <a:t>Not</a:t>
            </a:r>
            <a:r>
              <a:rPr lang="en-GB" altLang="fr-FR" sz="3200" dirty="0">
                <a:latin typeface="Times New Roman" panose="02020603050405020304" pitchFamily="18" charset="0"/>
                <a:cs typeface="Times New Roman" panose="02020603050405020304" pitchFamily="18" charset="0"/>
              </a:rPr>
              <a:t> consensual </a:t>
            </a:r>
            <a:r>
              <a:rPr lang="en-GB" altLang="fr-FR" sz="3200" dirty="0">
                <a:latin typeface="Times New Roman" panose="02020603050405020304" pitchFamily="18" charset="0"/>
                <a:cs typeface="Times New Roman" panose="02020603050405020304" pitchFamily="18" charset="0"/>
                <a:sym typeface="Wingdings" pitchFamily="2" charset="2"/>
              </a:rPr>
              <a:t></a:t>
            </a:r>
            <a:endParaRPr lang="en-GB" altLang="fr-FR" sz="3200" dirty="0">
              <a:latin typeface="Times New Roman" panose="02020603050405020304" pitchFamily="18" charset="0"/>
              <a:cs typeface="Times New Roman" panose="02020603050405020304" pitchFamily="18" charset="0"/>
            </a:endParaRPr>
          </a:p>
          <a:p>
            <a:pPr eaLnBrk="0" hangingPunct="0">
              <a:spcBef>
                <a:spcPts val="200"/>
              </a:spcBef>
              <a:spcAft>
                <a:spcPts val="200"/>
              </a:spcAft>
              <a:buFontTx/>
              <a:buChar char="•"/>
            </a:pPr>
            <a:r>
              <a:rPr lang="en-GB" altLang="fr-FR" sz="3200" u="sng" dirty="0">
                <a:latin typeface="Times New Roman" panose="02020603050405020304" pitchFamily="18" charset="0"/>
                <a:cs typeface="Times New Roman" panose="02020603050405020304" pitchFamily="18" charset="0"/>
                <a:sym typeface="Wingdings" pitchFamily="2" charset="2"/>
              </a:rPr>
              <a:t>Formal learning</a:t>
            </a:r>
            <a:r>
              <a:rPr lang="en-GB" altLang="fr-FR" sz="3200" dirty="0">
                <a:latin typeface="Times New Roman" panose="02020603050405020304" pitchFamily="18" charset="0"/>
                <a:cs typeface="Times New Roman" panose="02020603050405020304" pitchFamily="18" charset="0"/>
                <a:sym typeface="Wingdings" pitchFamily="2" charset="2"/>
              </a:rPr>
              <a:t>: </a:t>
            </a:r>
            <a:r>
              <a:rPr lang="en-GB" altLang="fr-FR" sz="3200" dirty="0">
                <a:solidFill>
                  <a:schemeClr val="tx2"/>
                </a:solidFill>
                <a:latin typeface="Times New Roman" panose="02020603050405020304" pitchFamily="18" charset="0"/>
                <a:cs typeface="Times New Roman" panose="02020603050405020304" pitchFamily="18" charset="0"/>
                <a:sym typeface="Wingdings" pitchFamily="2" charset="2"/>
              </a:rPr>
              <a:t>structured</a:t>
            </a:r>
            <a:r>
              <a:rPr lang="en-GB" altLang="fr-FR" sz="3200" dirty="0">
                <a:latin typeface="Times New Roman" panose="02020603050405020304" pitchFamily="18" charset="0"/>
                <a:cs typeface="Times New Roman" panose="02020603050405020304" pitchFamily="18" charset="0"/>
                <a:sym typeface="Wingdings" pitchFamily="2" charset="2"/>
              </a:rPr>
              <a:t> in terms of content, scheduling, organisation and financing</a:t>
            </a:r>
          </a:p>
          <a:p>
            <a:pPr eaLnBrk="0" hangingPunct="0">
              <a:spcBef>
                <a:spcPts val="200"/>
              </a:spcBef>
              <a:spcAft>
                <a:spcPts val="200"/>
              </a:spcAft>
              <a:buFontTx/>
              <a:buChar char="•"/>
            </a:pPr>
            <a:r>
              <a:rPr lang="en-GB" altLang="fr-FR" sz="3200" u="sng" dirty="0">
                <a:latin typeface="Times New Roman" panose="02020603050405020304" pitchFamily="18" charset="0"/>
                <a:cs typeface="Times New Roman" panose="02020603050405020304" pitchFamily="18" charset="0"/>
                <a:sym typeface="Wingdings" pitchFamily="2" charset="2"/>
              </a:rPr>
              <a:t>Informal learning</a:t>
            </a:r>
            <a:r>
              <a:rPr lang="en-GB" altLang="fr-FR" sz="3200" dirty="0">
                <a:latin typeface="Times New Roman" panose="02020603050405020304" pitchFamily="18" charset="0"/>
                <a:cs typeface="Times New Roman" panose="02020603050405020304" pitchFamily="18" charset="0"/>
                <a:sym typeface="Wingdings" pitchFamily="2" charset="2"/>
              </a:rPr>
              <a:t>: </a:t>
            </a:r>
            <a:r>
              <a:rPr lang="en-GB" altLang="fr-FR" sz="3200" dirty="0">
                <a:solidFill>
                  <a:schemeClr val="tx2"/>
                </a:solidFill>
                <a:latin typeface="Times New Roman" panose="02020603050405020304" pitchFamily="18" charset="0"/>
                <a:cs typeface="Times New Roman" panose="02020603050405020304" pitchFamily="18" charset="0"/>
                <a:sym typeface="Wingdings" pitchFamily="2" charset="2"/>
              </a:rPr>
              <a:t>not structured</a:t>
            </a:r>
            <a:r>
              <a:rPr lang="en-GB" altLang="fr-FR" sz="3200" dirty="0">
                <a:latin typeface="Times New Roman" panose="02020603050405020304" pitchFamily="18" charset="0"/>
                <a:cs typeface="Times New Roman" panose="02020603050405020304" pitchFamily="18" charset="0"/>
                <a:sym typeface="Wingdings" pitchFamily="2" charset="2"/>
              </a:rPr>
              <a:t>, </a:t>
            </a:r>
            <a:r>
              <a:rPr lang="en-GB" altLang="fr-FR" sz="3200" dirty="0">
                <a:solidFill>
                  <a:schemeClr val="tx2"/>
                </a:solidFill>
                <a:latin typeface="Times New Roman" panose="02020603050405020304" pitchFamily="18" charset="0"/>
                <a:cs typeface="Times New Roman" panose="02020603050405020304" pitchFamily="18" charset="0"/>
                <a:sym typeface="Wingdings" pitchFamily="2" charset="2"/>
              </a:rPr>
              <a:t>never</a:t>
            </a:r>
            <a:r>
              <a:rPr lang="en-GB" altLang="fr-FR" sz="3200" dirty="0">
                <a:latin typeface="Times New Roman" panose="02020603050405020304" pitchFamily="18" charset="0"/>
                <a:cs typeface="Times New Roman" panose="02020603050405020304" pitchFamily="18" charset="0"/>
                <a:sym typeface="Wingdings" pitchFamily="2" charset="2"/>
              </a:rPr>
              <a:t> intentional</a:t>
            </a:r>
          </a:p>
          <a:p>
            <a:pPr eaLnBrk="0" hangingPunct="0">
              <a:spcBef>
                <a:spcPts val="200"/>
              </a:spcBef>
              <a:spcAft>
                <a:spcPts val="200"/>
              </a:spcAft>
              <a:buFontTx/>
              <a:buChar char="•"/>
            </a:pPr>
            <a:r>
              <a:rPr lang="en-GB" altLang="fr-FR" sz="3200" u="sng" dirty="0">
                <a:latin typeface="Times New Roman" panose="02020603050405020304" pitchFamily="18" charset="0"/>
                <a:cs typeface="Times New Roman" panose="02020603050405020304" pitchFamily="18" charset="0"/>
                <a:sym typeface="Wingdings" pitchFamily="2" charset="2"/>
              </a:rPr>
              <a:t>Non-formal learning</a:t>
            </a:r>
            <a:r>
              <a:rPr lang="en-GB" altLang="fr-FR" sz="3200" dirty="0">
                <a:latin typeface="Times New Roman" panose="02020603050405020304" pitchFamily="18" charset="0"/>
                <a:cs typeface="Times New Roman" panose="02020603050405020304" pitchFamily="18" charset="0"/>
                <a:sym typeface="Wingdings" pitchFamily="2" charset="2"/>
              </a:rPr>
              <a:t>: </a:t>
            </a:r>
            <a:r>
              <a:rPr lang="en-GB" altLang="fr-FR" sz="3200" dirty="0">
                <a:solidFill>
                  <a:schemeClr val="tx2"/>
                </a:solidFill>
                <a:latin typeface="Times New Roman" panose="02020603050405020304" pitchFamily="18" charset="0"/>
                <a:cs typeface="Times New Roman" panose="02020603050405020304" pitchFamily="18" charset="0"/>
                <a:sym typeface="Wingdings" pitchFamily="2" charset="2"/>
              </a:rPr>
              <a:t>varies</a:t>
            </a:r>
            <a:r>
              <a:rPr lang="en-GB" altLang="fr-FR" sz="3200" dirty="0">
                <a:latin typeface="Times New Roman" panose="02020603050405020304" pitchFamily="18" charset="0"/>
                <a:cs typeface="Times New Roman" panose="02020603050405020304" pitchFamily="18" charset="0"/>
                <a:sym typeface="Wingdings" pitchFamily="2" charset="2"/>
              </a:rPr>
              <a:t> a lot (no consensus): in between formal and informal, with variations to allow for national/regional/local or sectoral specificities</a:t>
            </a:r>
            <a:endParaRPr lang="en-GB" sz="3200" dirty="0">
              <a:latin typeface="Times New Roman" panose="02020603050405020304" pitchFamily="18" charset="0"/>
              <a:cs typeface="Times New Roman" panose="02020603050405020304" pitchFamily="18" charset="0"/>
            </a:endParaRPr>
          </a:p>
        </p:txBody>
      </p:sp>
      <p:sp>
        <p:nvSpPr>
          <p:cNvPr id="5" name="Titre 1">
            <a:extLst>
              <a:ext uri="{FF2B5EF4-FFF2-40B4-BE49-F238E27FC236}">
                <a16:creationId xmlns:a16="http://schemas.microsoft.com/office/drawing/2014/main" id="{B3593C1A-3F61-284C-A0EB-45CD5597CC34}"/>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0197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altLang="fr-FR" sz="3400" b="1" cap="none" dirty="0">
                <a:latin typeface="Times New Roman" panose="02020603050405020304" pitchFamily="18" charset="0"/>
                <a:cs typeface="Times New Roman" panose="02020603050405020304" pitchFamily="18" charset="0"/>
              </a:rPr>
              <a:t>Non-formal and Informal Learning in Short</a:t>
            </a:r>
            <a:endParaRPr lang="en-GB" sz="3400" b="1" cap="none" noProof="0" dirty="0">
              <a:latin typeface="Times New Roman"/>
              <a:cs typeface="Times New Roman"/>
            </a:endParaRP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0" indent="0">
              <a:buFontTx/>
              <a:buChar char="-"/>
            </a:pPr>
            <a:r>
              <a:rPr lang="en-GB" altLang="fr-FR" sz="3200" dirty="0">
                <a:latin typeface="Times New Roman" panose="02020603050405020304" pitchFamily="18" charset="0"/>
              </a:rPr>
              <a:t> Don’t panic</a:t>
            </a:r>
          </a:p>
          <a:p>
            <a:pPr marL="0" indent="0">
              <a:buFontTx/>
              <a:buChar char="-"/>
            </a:pPr>
            <a:r>
              <a:rPr lang="en-GB" altLang="fr-FR" sz="3200" dirty="0">
                <a:latin typeface="Times New Roman" panose="02020603050405020304" pitchFamily="18" charset="0"/>
              </a:rPr>
              <a:t> You don’t need definitions that are valid everywhere and all the time</a:t>
            </a:r>
          </a:p>
          <a:p>
            <a:pPr marL="0" indent="0">
              <a:buFontTx/>
              <a:buChar char="-"/>
            </a:pPr>
            <a:r>
              <a:rPr lang="en-GB" altLang="fr-FR" sz="3200" dirty="0">
                <a:latin typeface="Times New Roman" panose="02020603050405020304" pitchFamily="18" charset="0"/>
              </a:rPr>
              <a:t> Continuum (from formal to informal)</a:t>
            </a:r>
          </a:p>
          <a:p>
            <a:pPr marL="0" indent="0">
              <a:buFontTx/>
              <a:buChar char="-"/>
            </a:pPr>
            <a:r>
              <a:rPr lang="en-GB" altLang="fr-FR" sz="3200" dirty="0">
                <a:latin typeface="Times New Roman" panose="02020603050405020304" pitchFamily="18" charset="0"/>
              </a:rPr>
              <a:t> Please note, my definitions do NOT contain “[usually] leads to a qualification”, which would be silly </a:t>
            </a:r>
            <a:r>
              <a:rPr lang="en-GB" altLang="fr-FR" sz="3200" dirty="0">
                <a:latin typeface="Times New Roman" panose="02020603050405020304" pitchFamily="18" charset="0"/>
                <a:sym typeface="Wingdings" pitchFamily="2" charset="2"/>
              </a:rPr>
              <a:t> (because precisely RPL aims at awarding a qualification whatever the learning context)</a:t>
            </a:r>
            <a:endParaRPr lang="en-GB" altLang="fr-FR" sz="3200" dirty="0">
              <a:latin typeface="Times New Roman" panose="02020603050405020304" pitchFamily="18" charset="0"/>
            </a:endParaRPr>
          </a:p>
        </p:txBody>
      </p:sp>
      <p:sp>
        <p:nvSpPr>
          <p:cNvPr id="5" name="Titre 1">
            <a:extLst>
              <a:ext uri="{FF2B5EF4-FFF2-40B4-BE49-F238E27FC236}">
                <a16:creationId xmlns:a16="http://schemas.microsoft.com/office/drawing/2014/main" id="{B3593C1A-3F61-284C-A0EB-45CD5597CC34}"/>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02028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Agenda</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200"/>
              </a:spcBef>
              <a:spcAft>
                <a:spcPts val="0"/>
              </a:spcAft>
            </a:pPr>
            <a:r>
              <a:rPr lang="en-GB" sz="2800" dirty="0">
                <a:latin typeface="Times New Roman"/>
                <a:cs typeface="Times New Roman"/>
              </a:rPr>
              <a:t>Minimum Glossary</a:t>
            </a:r>
          </a:p>
          <a:p>
            <a:pPr marL="360000" indent="-360000">
              <a:spcBef>
                <a:spcPts val="200"/>
              </a:spcBef>
              <a:spcAft>
                <a:spcPts val="0"/>
              </a:spcAft>
            </a:pPr>
            <a:r>
              <a:rPr lang="en-GB" sz="2800" dirty="0">
                <a:latin typeface="Times New Roman"/>
                <a:cs typeface="Times New Roman"/>
              </a:rPr>
              <a:t>Definition, and the General Idea</a:t>
            </a:r>
          </a:p>
          <a:p>
            <a:pPr marL="360000" indent="-360000">
              <a:spcBef>
                <a:spcPts val="200"/>
              </a:spcBef>
              <a:spcAft>
                <a:spcPts val="0"/>
              </a:spcAft>
            </a:pPr>
            <a:r>
              <a:rPr lang="en-GB" sz="2800" dirty="0">
                <a:latin typeface="Times New Roman"/>
                <a:cs typeface="Times New Roman"/>
              </a:rPr>
              <a:t>The Many Applications in General</a:t>
            </a:r>
          </a:p>
          <a:p>
            <a:pPr marL="360000" indent="-360000">
              <a:spcBef>
                <a:spcPts val="200"/>
              </a:spcBef>
              <a:spcAft>
                <a:spcPts val="0"/>
              </a:spcAft>
            </a:pPr>
            <a:r>
              <a:rPr lang="en-GB" sz="2800" dirty="0">
                <a:latin typeface="Times New Roman"/>
                <a:cs typeface="Times New Roman"/>
              </a:rPr>
              <a:t>The Many Names</a:t>
            </a:r>
          </a:p>
          <a:p>
            <a:pPr marL="360000" indent="-360000">
              <a:spcBef>
                <a:spcPts val="200"/>
              </a:spcBef>
              <a:spcAft>
                <a:spcPts val="0"/>
              </a:spcAft>
            </a:pPr>
            <a:r>
              <a:rPr lang="en-GB" sz="2800" dirty="0">
                <a:solidFill>
                  <a:schemeClr val="tx2"/>
                </a:solidFill>
                <a:latin typeface="Times New Roman"/>
                <a:cs typeface="Times New Roman"/>
              </a:rPr>
              <a:t>Key Issues</a:t>
            </a:r>
          </a:p>
          <a:p>
            <a:pPr marL="360000" indent="-360000">
              <a:spcBef>
                <a:spcPts val="200"/>
              </a:spcBef>
              <a:spcAft>
                <a:spcPts val="0"/>
              </a:spcAft>
            </a:pPr>
            <a:r>
              <a:rPr lang="en-GB" sz="2800" dirty="0">
                <a:latin typeface="Times New Roman"/>
                <a:cs typeface="Times New Roman"/>
              </a:rPr>
              <a:t>Barriers</a:t>
            </a:r>
          </a:p>
          <a:p>
            <a:pPr marL="360000" indent="-360000">
              <a:spcBef>
                <a:spcPts val="200"/>
              </a:spcBef>
              <a:spcAft>
                <a:spcPts val="0"/>
              </a:spcAft>
            </a:pPr>
            <a:r>
              <a:rPr lang="en-GB" sz="2800" dirty="0">
                <a:latin typeface="Times New Roman"/>
                <a:cs typeface="Times New Roman"/>
              </a:rPr>
              <a:t>Rationale</a:t>
            </a:r>
          </a:p>
          <a:p>
            <a:pPr marL="360000" indent="-360000">
              <a:spcBef>
                <a:spcPts val="200"/>
              </a:spcBef>
              <a:spcAft>
                <a:spcPts val="0"/>
              </a:spcAft>
            </a:pPr>
            <a:r>
              <a:rPr lang="en-GB" sz="2800" dirty="0">
                <a:latin typeface="Times New Roman"/>
                <a:cs typeface="Times New Roman"/>
              </a:rPr>
              <a:t>Institutional Arrangements</a:t>
            </a:r>
          </a:p>
          <a:p>
            <a:pPr marL="360000" indent="-360000">
              <a:spcBef>
                <a:spcPts val="200"/>
              </a:spcBef>
              <a:spcAft>
                <a:spcPts val="0"/>
              </a:spcAft>
            </a:pPr>
            <a:r>
              <a:rPr lang="en-GB" sz="2800" dirty="0">
                <a:latin typeface="Times New Roman"/>
                <a:cs typeface="Times New Roman"/>
              </a:rPr>
              <a:t>Assessment </a:t>
            </a:r>
          </a:p>
          <a:p>
            <a:pPr marL="360000" indent="-360000">
              <a:spcBef>
                <a:spcPts val="200"/>
              </a:spcBef>
              <a:spcAft>
                <a:spcPts val="0"/>
              </a:spcAft>
            </a:pPr>
            <a:r>
              <a:rPr lang="en-GB" sz="2800" dirty="0">
                <a:latin typeface="Times New Roman"/>
                <a:cs typeface="Times New Roman"/>
              </a:rPr>
              <a:t>Process (RPL in practice)</a:t>
            </a:r>
          </a:p>
        </p:txBody>
      </p:sp>
      <p:sp>
        <p:nvSpPr>
          <p:cNvPr id="4" name="Titre 1"/>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737912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Key Idea 1</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latin typeface="Times New Roman"/>
                <a:cs typeface="Times New Roman"/>
              </a:rPr>
              <a:t>Target group:</a:t>
            </a:r>
          </a:p>
          <a:p>
            <a:pPr marL="360000" indent="-360000">
              <a:spcBef>
                <a:spcPts val="600"/>
              </a:spcBef>
              <a:spcAft>
                <a:spcPts val="0"/>
              </a:spcAft>
            </a:pPr>
            <a:r>
              <a:rPr lang="en-GB" sz="3200" dirty="0">
                <a:latin typeface="Times New Roman"/>
                <a:cs typeface="Times New Roman"/>
              </a:rPr>
              <a:t>RPL/RNFILO is for people with competences…</a:t>
            </a:r>
          </a:p>
          <a:p>
            <a:pPr marL="0" indent="0">
              <a:spcBef>
                <a:spcPts val="600"/>
              </a:spcBef>
              <a:spcAft>
                <a:spcPts val="0"/>
              </a:spcAft>
              <a:buNone/>
            </a:pPr>
            <a:r>
              <a:rPr lang="en-GB" sz="3200" dirty="0">
                <a:latin typeface="Times New Roman"/>
                <a:cs typeface="Times New Roman"/>
              </a:rPr>
              <a:t>… </a:t>
            </a:r>
            <a:r>
              <a:rPr lang="en-GB" sz="3200" u="sng" dirty="0">
                <a:latin typeface="Times New Roman"/>
                <a:cs typeface="Times New Roman"/>
              </a:rPr>
              <a:t>but</a:t>
            </a:r>
            <a:r>
              <a:rPr lang="en-GB" sz="3200" dirty="0">
                <a:latin typeface="Times New Roman"/>
                <a:cs typeface="Times New Roman"/>
              </a:rPr>
              <a:t> </a:t>
            </a:r>
            <a:r>
              <a:rPr lang="en-GB" sz="3200" dirty="0">
                <a:solidFill>
                  <a:schemeClr val="tx2"/>
                </a:solidFill>
                <a:latin typeface="Times New Roman"/>
                <a:cs typeface="Times New Roman"/>
              </a:rPr>
              <a:t>without the corresponding qualification</a:t>
            </a:r>
            <a:r>
              <a:rPr lang="en-GB" sz="3200" dirty="0">
                <a:latin typeface="Times New Roman"/>
                <a:cs typeface="Times New Roman"/>
              </a:rPr>
              <a:t> </a:t>
            </a:r>
          </a:p>
          <a:p>
            <a:pPr marL="0" indent="0">
              <a:spcBef>
                <a:spcPts val="600"/>
              </a:spcBef>
              <a:spcAft>
                <a:spcPts val="0"/>
              </a:spcAft>
              <a:buNone/>
            </a:pPr>
            <a:endParaRPr lang="en-GB" sz="3200" dirty="0">
              <a:latin typeface="Times New Roman"/>
              <a:cs typeface="Times New Roman"/>
            </a:endParaRPr>
          </a:p>
          <a:p>
            <a:pPr>
              <a:spcBef>
                <a:spcPts val="600"/>
              </a:spcBef>
              <a:spcAft>
                <a:spcPts val="0"/>
              </a:spcAft>
            </a:pPr>
            <a:r>
              <a:rPr lang="en-GB" sz="3200" dirty="0">
                <a:latin typeface="Times New Roman"/>
                <a:cs typeface="Times New Roman"/>
              </a:rPr>
              <a:t>Useful also for specific groups: migrants, refugees, post conflict situation </a:t>
            </a:r>
          </a:p>
          <a:p>
            <a:pPr>
              <a:spcBef>
                <a:spcPts val="600"/>
              </a:spcBef>
              <a:spcAft>
                <a:spcPts val="0"/>
              </a:spcAft>
            </a:pPr>
            <a:endParaRPr lang="en-GB" sz="3200" dirty="0">
              <a:latin typeface="Times New Roman"/>
              <a:cs typeface="Times New Roman"/>
            </a:endParaRPr>
          </a:p>
          <a:p>
            <a:pPr>
              <a:spcBef>
                <a:spcPts val="600"/>
              </a:spcBef>
              <a:spcAft>
                <a:spcPts val="0"/>
              </a:spcAft>
            </a:pPr>
            <a:r>
              <a:rPr lang="en-GB" sz="3200" dirty="0">
                <a:latin typeface="Times New Roman"/>
                <a:cs typeface="Times New Roman"/>
              </a:rPr>
              <a:t>For people </a:t>
            </a:r>
            <a:r>
              <a:rPr lang="en-GB" sz="3200" u="sng" dirty="0">
                <a:latin typeface="Times New Roman"/>
                <a:cs typeface="Times New Roman"/>
              </a:rPr>
              <a:t>without</a:t>
            </a:r>
            <a:r>
              <a:rPr lang="en-GB" sz="3200" dirty="0">
                <a:latin typeface="Times New Roman"/>
                <a:cs typeface="Times New Roman"/>
              </a:rPr>
              <a:t> competences (if any), the next best alternative is : education and/or training </a:t>
            </a:r>
          </a:p>
        </p:txBody>
      </p:sp>
      <p:sp>
        <p:nvSpPr>
          <p:cNvPr id="5" name="Titre 1">
            <a:extLst>
              <a:ext uri="{FF2B5EF4-FFF2-40B4-BE49-F238E27FC236}">
                <a16:creationId xmlns:a16="http://schemas.microsoft.com/office/drawing/2014/main" id="{E2551A41-46C9-114C-938C-B0AB70AC4AB8}"/>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548691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Key Idea 2</a:t>
            </a:r>
          </a:p>
        </p:txBody>
      </p:sp>
      <p:sp>
        <p:nvSpPr>
          <p:cNvPr id="3" name="Espace réservé du contenu 2"/>
          <p:cNvSpPr>
            <a:spLocks noGrp="1"/>
          </p:cNvSpPr>
          <p:nvPr>
            <p:ph sz="quarter" idx="13"/>
          </p:nvPr>
        </p:nvSpPr>
        <p:spPr>
          <a:xfrm>
            <a:off x="49112" y="894120"/>
            <a:ext cx="5026944"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It is the learning </a:t>
            </a:r>
            <a:r>
              <a:rPr lang="en-GB" sz="3200" u="sng" dirty="0">
                <a:latin typeface="Times New Roman"/>
                <a:cs typeface="Times New Roman"/>
              </a:rPr>
              <a:t>outcomes</a:t>
            </a:r>
            <a:r>
              <a:rPr lang="en-GB" sz="3200" dirty="0">
                <a:latin typeface="Times New Roman"/>
                <a:cs typeface="Times New Roman"/>
              </a:rPr>
              <a:t> that are assessed, and potentially validated, </a:t>
            </a:r>
            <a:r>
              <a:rPr lang="en-GB" sz="3200" u="sng" dirty="0">
                <a:latin typeface="Times New Roman"/>
                <a:cs typeface="Times New Roman"/>
              </a:rPr>
              <a:t>not</a:t>
            </a:r>
            <a:r>
              <a:rPr lang="en-GB" sz="3200" dirty="0">
                <a:latin typeface="Times New Roman"/>
                <a:cs typeface="Times New Roman"/>
              </a:rPr>
              <a:t> the learning</a:t>
            </a:r>
          </a:p>
          <a:p>
            <a:pPr marL="360000" indent="-360000">
              <a:spcBef>
                <a:spcPts val="600"/>
              </a:spcBef>
              <a:spcAft>
                <a:spcPts val="0"/>
              </a:spcAft>
            </a:pPr>
            <a:endParaRPr lang="en-GB" sz="3200" dirty="0">
              <a:latin typeface="Times New Roman"/>
              <a:cs typeface="Times New Roman"/>
            </a:endParaRPr>
          </a:p>
        </p:txBody>
      </p:sp>
      <p:sp>
        <p:nvSpPr>
          <p:cNvPr id="5" name="Titre 1">
            <a:extLst>
              <a:ext uri="{FF2B5EF4-FFF2-40B4-BE49-F238E27FC236}">
                <a16:creationId xmlns:a16="http://schemas.microsoft.com/office/drawing/2014/main" id="{765CD54D-8A6D-C64C-AEC3-3E740CC539D7}"/>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6" name="Picture 5" descr="A picture containing mammal, cat, looking, sitting&#10;&#10;Description automatically generated">
            <a:extLst>
              <a:ext uri="{FF2B5EF4-FFF2-40B4-BE49-F238E27FC236}">
                <a16:creationId xmlns:a16="http://schemas.microsoft.com/office/drawing/2014/main" id="{1479977E-388E-284C-8422-69C97D1262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54787" y="944970"/>
            <a:ext cx="3953936" cy="5295523"/>
          </a:xfrm>
          <a:prstGeom prst="rect">
            <a:avLst/>
          </a:prstGeom>
        </p:spPr>
      </p:pic>
    </p:spTree>
    <p:extLst>
      <p:ext uri="{BB962C8B-B14F-4D97-AF65-F5344CB8AC3E}">
        <p14:creationId xmlns:p14="http://schemas.microsoft.com/office/powerpoint/2010/main" val="3250240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Key Idea 3</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Assessment is the heart of the system; for</a:t>
            </a:r>
          </a:p>
          <a:p>
            <a:pPr marL="760050" lvl="1" indent="-360000">
              <a:spcBef>
                <a:spcPts val="600"/>
              </a:spcBef>
              <a:spcAft>
                <a:spcPts val="0"/>
              </a:spcAft>
            </a:pPr>
            <a:r>
              <a:rPr lang="en-GB" sz="3200" dirty="0">
                <a:latin typeface="Times New Roman"/>
                <a:cs typeface="Times New Roman"/>
              </a:rPr>
              <a:t>Trust</a:t>
            </a:r>
          </a:p>
          <a:p>
            <a:pPr marL="760050" lvl="1" indent="-360000">
              <a:spcBef>
                <a:spcPts val="600"/>
              </a:spcBef>
              <a:spcAft>
                <a:spcPts val="0"/>
              </a:spcAft>
            </a:pPr>
            <a:r>
              <a:rPr lang="en-GB" sz="3200" dirty="0">
                <a:latin typeface="Times New Roman"/>
                <a:cs typeface="Times New Roman"/>
              </a:rPr>
              <a:t>Parity of esteem</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And because the </a:t>
            </a:r>
            <a:r>
              <a:rPr lang="en-GB" sz="3200" u="sng" dirty="0">
                <a:latin typeface="Times New Roman"/>
                <a:cs typeface="Times New Roman"/>
              </a:rPr>
              <a:t>input</a:t>
            </a:r>
            <a:r>
              <a:rPr lang="en-GB" sz="3200" dirty="0">
                <a:latin typeface="Times New Roman"/>
                <a:cs typeface="Times New Roman"/>
              </a:rPr>
              <a:t> process is unknown </a:t>
            </a:r>
          </a:p>
        </p:txBody>
      </p:sp>
      <p:sp>
        <p:nvSpPr>
          <p:cNvPr id="5" name="Titre 1">
            <a:extLst>
              <a:ext uri="{FF2B5EF4-FFF2-40B4-BE49-F238E27FC236}">
                <a16:creationId xmlns:a16="http://schemas.microsoft.com/office/drawing/2014/main" id="{401123B1-B822-0A45-B493-599CD6AEF67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27947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3" descr="Afficher l’image source">
            <a:extLst>
              <a:ext uri="{FF2B5EF4-FFF2-40B4-BE49-F238E27FC236}">
                <a16:creationId xmlns:a16="http://schemas.microsoft.com/office/drawing/2014/main" id="{2AE79A4A-AD96-0F4E-8C7E-BCCE486C15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052736"/>
            <a:ext cx="8064896" cy="5232926"/>
          </a:xfrm>
          <a:prstGeom prst="rect">
            <a:avLst/>
          </a:prstGeom>
          <a:noFill/>
          <a:ln>
            <a:noFill/>
          </a:ln>
        </p:spPr>
      </p:pic>
      <p:sp>
        <p:nvSpPr>
          <p:cNvPr id="9" name="Oval 8">
            <a:extLst>
              <a:ext uri="{FF2B5EF4-FFF2-40B4-BE49-F238E27FC236}">
                <a16:creationId xmlns:a16="http://schemas.microsoft.com/office/drawing/2014/main" id="{6FFCAF6E-BF6A-9443-9D10-9E62560936AF}"/>
              </a:ext>
            </a:extLst>
          </p:cNvPr>
          <p:cNvSpPr/>
          <p:nvPr/>
        </p:nvSpPr>
        <p:spPr>
          <a:xfrm>
            <a:off x="5076056" y="3068960"/>
            <a:ext cx="504056" cy="43204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5" name="Oval 14">
            <a:extLst>
              <a:ext uri="{FF2B5EF4-FFF2-40B4-BE49-F238E27FC236}">
                <a16:creationId xmlns:a16="http://schemas.microsoft.com/office/drawing/2014/main" id="{2B0A2638-29E0-7146-A65B-F14A849B2917}"/>
              </a:ext>
            </a:extLst>
          </p:cNvPr>
          <p:cNvSpPr/>
          <p:nvPr/>
        </p:nvSpPr>
        <p:spPr>
          <a:xfrm>
            <a:off x="7092280" y="1988840"/>
            <a:ext cx="504056" cy="115212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Tree>
    <p:extLst>
      <p:ext uri="{BB962C8B-B14F-4D97-AF65-F5344CB8AC3E}">
        <p14:creationId xmlns:p14="http://schemas.microsoft.com/office/powerpoint/2010/main" val="1251203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Key Idea 4</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solidFill>
                  <a:srgbClr val="FFFF00"/>
                </a:solidFill>
                <a:latin typeface="Times New Roman"/>
                <a:cs typeface="Times New Roman"/>
              </a:rPr>
              <a:t>Double currency</a:t>
            </a:r>
            <a:r>
              <a:rPr lang="en-GB" sz="3200" dirty="0">
                <a:latin typeface="Times New Roman"/>
                <a:cs typeface="Times New Roman"/>
              </a:rPr>
              <a:t>:</a:t>
            </a:r>
          </a:p>
          <a:p>
            <a:pPr marL="760050" lvl="1" indent="-360000">
              <a:spcBef>
                <a:spcPts val="600"/>
              </a:spcBef>
              <a:spcAft>
                <a:spcPts val="0"/>
              </a:spcAft>
            </a:pPr>
            <a:endParaRPr lang="en-GB" sz="3200" dirty="0">
              <a:latin typeface="Times New Roman"/>
              <a:cs typeface="Times New Roman"/>
            </a:endParaRPr>
          </a:p>
          <a:p>
            <a:pPr marL="760050" lvl="1" indent="-360000">
              <a:spcBef>
                <a:spcPts val="600"/>
              </a:spcBef>
              <a:spcAft>
                <a:spcPts val="0"/>
              </a:spcAft>
            </a:pPr>
            <a:r>
              <a:rPr lang="en-GB" sz="3200" dirty="0">
                <a:latin typeface="Times New Roman"/>
                <a:cs typeface="Times New Roman"/>
              </a:rPr>
              <a:t>In the education and training formal system</a:t>
            </a:r>
          </a:p>
          <a:p>
            <a:pPr marL="760050" lvl="1" indent="-360000">
              <a:spcBef>
                <a:spcPts val="600"/>
              </a:spcBef>
              <a:spcAft>
                <a:spcPts val="0"/>
              </a:spcAft>
            </a:pPr>
            <a:endParaRPr lang="en-GB" sz="3200" dirty="0">
              <a:latin typeface="Times New Roman"/>
              <a:cs typeface="Times New Roman"/>
            </a:endParaRPr>
          </a:p>
          <a:p>
            <a:pPr marL="760050" lvl="1" indent="-360000">
              <a:spcBef>
                <a:spcPts val="600"/>
              </a:spcBef>
              <a:spcAft>
                <a:spcPts val="0"/>
              </a:spcAft>
            </a:pPr>
            <a:r>
              <a:rPr lang="en-GB" sz="3200" dirty="0">
                <a:latin typeface="Times New Roman"/>
                <a:cs typeface="Times New Roman"/>
              </a:rPr>
              <a:t>In the labour market</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endParaRPr lang="en-GB" sz="3200" dirty="0">
              <a:solidFill>
                <a:srgbClr val="FFFF00"/>
              </a:solidFill>
              <a:latin typeface="Times New Roman"/>
              <a:cs typeface="Times New Roman"/>
            </a:endParaRPr>
          </a:p>
        </p:txBody>
      </p:sp>
      <p:sp>
        <p:nvSpPr>
          <p:cNvPr id="5" name="Titre 1">
            <a:extLst>
              <a:ext uri="{FF2B5EF4-FFF2-40B4-BE49-F238E27FC236}">
                <a16:creationId xmlns:a16="http://schemas.microsoft.com/office/drawing/2014/main" id="{CFC4E1DE-A921-814E-8ECC-25E47F47A5A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13643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Key Idea 5</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2800" dirty="0">
                <a:latin typeface="Times New Roman"/>
                <a:cs typeface="Times New Roman"/>
              </a:rPr>
              <a:t>RPL is relevant in all education and training sectors:</a:t>
            </a:r>
          </a:p>
          <a:p>
            <a:pPr marL="760050" lvl="1" indent="-360000">
              <a:spcBef>
                <a:spcPts val="600"/>
              </a:spcBef>
              <a:spcAft>
                <a:spcPts val="0"/>
              </a:spcAft>
            </a:pPr>
            <a:r>
              <a:rPr lang="en-GB" sz="2800" dirty="0">
                <a:latin typeface="Times New Roman"/>
                <a:cs typeface="Times New Roman"/>
              </a:rPr>
              <a:t>Adult learning,</a:t>
            </a:r>
          </a:p>
          <a:p>
            <a:pPr marL="760050" lvl="1" indent="-360000">
              <a:spcBef>
                <a:spcPts val="600"/>
              </a:spcBef>
              <a:spcAft>
                <a:spcPts val="0"/>
              </a:spcAft>
            </a:pPr>
            <a:r>
              <a:rPr lang="en-GB" sz="2800" dirty="0">
                <a:latin typeface="Times New Roman"/>
                <a:cs typeface="Times New Roman"/>
              </a:rPr>
              <a:t>TVET,</a:t>
            </a:r>
          </a:p>
          <a:p>
            <a:pPr marL="760050" lvl="1" indent="-360000">
              <a:spcBef>
                <a:spcPts val="600"/>
              </a:spcBef>
              <a:spcAft>
                <a:spcPts val="0"/>
              </a:spcAft>
            </a:pPr>
            <a:r>
              <a:rPr lang="en-GB" sz="2800" dirty="0">
                <a:latin typeface="Times New Roman"/>
                <a:cs typeface="Times New Roman"/>
              </a:rPr>
              <a:t>Higher education </a:t>
            </a:r>
          </a:p>
          <a:p>
            <a:pPr marL="360000" indent="-360000">
              <a:spcBef>
                <a:spcPts val="600"/>
              </a:spcBef>
              <a:spcAft>
                <a:spcPts val="0"/>
              </a:spcAft>
            </a:pPr>
            <a:endParaRPr lang="en-GB" sz="2800" dirty="0">
              <a:latin typeface="Times New Roman"/>
              <a:cs typeface="Times New Roman"/>
            </a:endParaRPr>
          </a:p>
          <a:p>
            <a:pPr marL="360000" indent="-360000">
              <a:spcBef>
                <a:spcPts val="600"/>
              </a:spcBef>
              <a:spcAft>
                <a:spcPts val="0"/>
              </a:spcAft>
            </a:pPr>
            <a:r>
              <a:rPr lang="en-GB" sz="2800" dirty="0">
                <a:latin typeface="Times New Roman"/>
                <a:cs typeface="Times New Roman"/>
              </a:rPr>
              <a:t>More relevant for </a:t>
            </a:r>
            <a:r>
              <a:rPr lang="en-GB" sz="2800" u="sng" dirty="0">
                <a:latin typeface="Times New Roman"/>
                <a:cs typeface="Times New Roman"/>
              </a:rPr>
              <a:t>adults</a:t>
            </a:r>
            <a:r>
              <a:rPr lang="en-GB" sz="2800" dirty="0">
                <a:latin typeface="Times New Roman"/>
                <a:cs typeface="Times New Roman"/>
              </a:rPr>
              <a:t>, because applicants need to prove they have experiential learning outcomes, and therefore experience </a:t>
            </a:r>
          </a:p>
          <a:p>
            <a:pPr marL="360000" indent="-360000">
              <a:spcBef>
                <a:spcPts val="600"/>
              </a:spcBef>
              <a:spcAft>
                <a:spcPts val="0"/>
              </a:spcAft>
            </a:pPr>
            <a:r>
              <a:rPr lang="en-GB" sz="2800" dirty="0">
                <a:latin typeface="Times New Roman"/>
                <a:cs typeface="Times New Roman"/>
              </a:rPr>
              <a:t>RPL for </a:t>
            </a:r>
            <a:r>
              <a:rPr lang="en-GB" sz="2800" u="sng" dirty="0">
                <a:latin typeface="Times New Roman"/>
                <a:cs typeface="Times New Roman"/>
              </a:rPr>
              <a:t>young</a:t>
            </a:r>
            <a:r>
              <a:rPr lang="en-GB" sz="2800" dirty="0">
                <a:latin typeface="Times New Roman"/>
                <a:cs typeface="Times New Roman"/>
              </a:rPr>
              <a:t> people is an option but more difficult to implement </a:t>
            </a:r>
          </a:p>
        </p:txBody>
      </p:sp>
      <p:sp>
        <p:nvSpPr>
          <p:cNvPr id="5" name="Titre 1">
            <a:extLst>
              <a:ext uri="{FF2B5EF4-FFF2-40B4-BE49-F238E27FC236}">
                <a16:creationId xmlns:a16="http://schemas.microsoft.com/office/drawing/2014/main" id="{17A306A0-4DE7-224F-8D58-FD2563442171}"/>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629197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Key Idea 6 </a:t>
            </a:r>
          </a:p>
        </p:txBody>
      </p:sp>
      <p:sp>
        <p:nvSpPr>
          <p:cNvPr id="3" name="Espace réservé du contenu 2"/>
          <p:cNvSpPr>
            <a:spLocks noGrp="1"/>
          </p:cNvSpPr>
          <p:nvPr>
            <p:ph sz="quarter" idx="13"/>
          </p:nvPr>
        </p:nvSpPr>
        <p:spPr>
          <a:xfrm>
            <a:off x="49112" y="894120"/>
            <a:ext cx="5675016"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There is no such a thing as a good RPL system</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But there is are systems that will better fits Botswana’s needs</a:t>
            </a:r>
          </a:p>
        </p:txBody>
      </p:sp>
      <p:sp>
        <p:nvSpPr>
          <p:cNvPr id="5" name="Titre 1">
            <a:extLst>
              <a:ext uri="{FF2B5EF4-FFF2-40B4-BE49-F238E27FC236}">
                <a16:creationId xmlns:a16="http://schemas.microsoft.com/office/drawing/2014/main" id="{B5B12E82-83D4-5040-8D50-78CC9C199542}"/>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6" name="Picture 5" descr="A cat sitting on top of a leopard&#10;&#10;Description automatically generated">
            <a:extLst>
              <a:ext uri="{FF2B5EF4-FFF2-40B4-BE49-F238E27FC236}">
                <a16:creationId xmlns:a16="http://schemas.microsoft.com/office/drawing/2014/main" id="{88266E1B-AA6D-3743-ACFF-414B284BDA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3089" y="845991"/>
            <a:ext cx="3232625" cy="5536906"/>
          </a:xfrm>
          <a:prstGeom prst="rect">
            <a:avLst/>
          </a:prstGeom>
        </p:spPr>
      </p:pic>
    </p:spTree>
    <p:extLst>
      <p:ext uri="{BB962C8B-B14F-4D97-AF65-F5344CB8AC3E}">
        <p14:creationId xmlns:p14="http://schemas.microsoft.com/office/powerpoint/2010/main" val="72112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Key Idea 7 </a:t>
            </a:r>
          </a:p>
        </p:txBody>
      </p:sp>
      <p:sp>
        <p:nvSpPr>
          <p:cNvPr id="3" name="Espace réservé du contenu 2"/>
          <p:cNvSpPr>
            <a:spLocks noGrp="1"/>
          </p:cNvSpPr>
          <p:nvPr>
            <p:ph sz="quarter" idx="13"/>
          </p:nvPr>
        </p:nvSpPr>
        <p:spPr>
          <a:xfrm>
            <a:off x="49112" y="894120"/>
            <a:ext cx="4522888"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RPL is about </a:t>
            </a:r>
            <a:r>
              <a:rPr lang="en-GB" sz="3200" u="sng" dirty="0">
                <a:latin typeface="Times New Roman"/>
                <a:cs typeface="Times New Roman"/>
              </a:rPr>
              <a:t>visibility</a:t>
            </a:r>
            <a:r>
              <a:rPr lang="en-GB" sz="3200" dirty="0">
                <a:latin typeface="Times New Roman"/>
                <a:cs typeface="Times New Roman"/>
              </a:rPr>
              <a:t> of competences</a:t>
            </a:r>
          </a:p>
        </p:txBody>
      </p:sp>
      <p:sp>
        <p:nvSpPr>
          <p:cNvPr id="5" name="Titre 1">
            <a:extLst>
              <a:ext uri="{FF2B5EF4-FFF2-40B4-BE49-F238E27FC236}">
                <a16:creationId xmlns:a16="http://schemas.microsoft.com/office/drawing/2014/main" id="{E1401578-1596-A143-9880-3F97CD644FC4}"/>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6" name="Picture 5" descr="A picture containing mammal, outdoor, deer, herd&#10;&#10;Description automatically generated">
            <a:extLst>
              <a:ext uri="{FF2B5EF4-FFF2-40B4-BE49-F238E27FC236}">
                <a16:creationId xmlns:a16="http://schemas.microsoft.com/office/drawing/2014/main" id="{5A90B1CB-3520-6D4E-9822-76B3EAFB97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1543" y="889645"/>
            <a:ext cx="4378873" cy="5486244"/>
          </a:xfrm>
          <a:prstGeom prst="rect">
            <a:avLst/>
          </a:prstGeom>
        </p:spPr>
      </p:pic>
    </p:spTree>
    <p:extLst>
      <p:ext uri="{BB962C8B-B14F-4D97-AF65-F5344CB8AC3E}">
        <p14:creationId xmlns:p14="http://schemas.microsoft.com/office/powerpoint/2010/main" val="3073654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Key Idea 8 </a:t>
            </a:r>
          </a:p>
        </p:txBody>
      </p:sp>
      <p:sp>
        <p:nvSpPr>
          <p:cNvPr id="3" name="Espace réservé du contenu 2"/>
          <p:cNvSpPr>
            <a:spLocks noGrp="1"/>
          </p:cNvSpPr>
          <p:nvPr>
            <p:ph sz="quarter" idx="13"/>
          </p:nvPr>
        </p:nvSpPr>
        <p:spPr>
          <a:xfrm>
            <a:off x="49112" y="894120"/>
            <a:ext cx="4279680"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RPL is offering a </a:t>
            </a:r>
            <a:r>
              <a:rPr lang="en-GB" sz="3200" u="sng" dirty="0">
                <a:latin typeface="Times New Roman"/>
                <a:cs typeface="Times New Roman"/>
              </a:rPr>
              <a:t>new</a:t>
            </a:r>
            <a:r>
              <a:rPr lang="en-GB" sz="3200" dirty="0">
                <a:latin typeface="Times New Roman"/>
                <a:cs typeface="Times New Roman"/>
              </a:rPr>
              <a:t> </a:t>
            </a:r>
            <a:r>
              <a:rPr lang="en-GB" sz="3200" u="sng" dirty="0">
                <a:latin typeface="Times New Roman"/>
                <a:cs typeface="Times New Roman"/>
              </a:rPr>
              <a:t>route</a:t>
            </a:r>
            <a:r>
              <a:rPr lang="en-GB" sz="3200" dirty="0">
                <a:latin typeface="Times New Roman"/>
                <a:cs typeface="Times New Roman"/>
              </a:rPr>
              <a:t> </a:t>
            </a:r>
            <a:r>
              <a:rPr lang="en-GB" sz="3200" u="sng" dirty="0">
                <a:latin typeface="Times New Roman"/>
                <a:cs typeface="Times New Roman"/>
              </a:rPr>
              <a:t>to</a:t>
            </a:r>
            <a:r>
              <a:rPr lang="en-GB" sz="3200" dirty="0">
                <a:latin typeface="Times New Roman"/>
                <a:cs typeface="Times New Roman"/>
              </a:rPr>
              <a:t> </a:t>
            </a:r>
            <a:r>
              <a:rPr lang="en-GB" sz="3200" u="sng" dirty="0">
                <a:latin typeface="Times New Roman"/>
                <a:cs typeface="Times New Roman"/>
              </a:rPr>
              <a:t>qualifications</a:t>
            </a:r>
          </a:p>
        </p:txBody>
      </p:sp>
      <p:sp>
        <p:nvSpPr>
          <p:cNvPr id="5" name="Titre 1">
            <a:extLst>
              <a:ext uri="{FF2B5EF4-FFF2-40B4-BE49-F238E27FC236}">
                <a16:creationId xmlns:a16="http://schemas.microsoft.com/office/drawing/2014/main" id="{DC7926D8-6D83-EE45-A80A-9FD9910C3156}"/>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6" name="Picture 5" descr="A dog walking on a road&#10;&#10;Description automatically generated">
            <a:extLst>
              <a:ext uri="{FF2B5EF4-FFF2-40B4-BE49-F238E27FC236}">
                <a16:creationId xmlns:a16="http://schemas.microsoft.com/office/drawing/2014/main" id="{DF051686-ED0A-5B45-BF21-A0492FEE58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792" y="894120"/>
            <a:ext cx="4815208" cy="5358462"/>
          </a:xfrm>
          <a:prstGeom prst="rect">
            <a:avLst/>
          </a:prstGeom>
        </p:spPr>
      </p:pic>
    </p:spTree>
    <p:extLst>
      <p:ext uri="{BB962C8B-B14F-4D97-AF65-F5344CB8AC3E}">
        <p14:creationId xmlns:p14="http://schemas.microsoft.com/office/powerpoint/2010/main" val="3601123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Key Idea </a:t>
            </a:r>
            <a:r>
              <a:rPr lang="en-GB" sz="4000" b="1" cap="none" dirty="0">
                <a:latin typeface="Times New Roman"/>
                <a:cs typeface="Times New Roman"/>
              </a:rPr>
              <a:t>9</a:t>
            </a:r>
            <a:r>
              <a:rPr lang="en-GB" sz="4000" b="1" cap="none" noProof="0" dirty="0">
                <a:latin typeface="Times New Roman"/>
                <a:cs typeface="Times New Roman"/>
              </a:rPr>
              <a:t> </a:t>
            </a:r>
          </a:p>
        </p:txBody>
      </p:sp>
      <p:sp>
        <p:nvSpPr>
          <p:cNvPr id="3" name="Espace réservé du contenu 2"/>
          <p:cNvSpPr>
            <a:spLocks noGrp="1"/>
          </p:cNvSpPr>
          <p:nvPr>
            <p:ph sz="quarter" idx="13"/>
          </p:nvPr>
        </p:nvSpPr>
        <p:spPr>
          <a:xfrm>
            <a:off x="49112" y="894120"/>
            <a:ext cx="5386984"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RPL is about </a:t>
            </a:r>
            <a:r>
              <a:rPr lang="en-GB" sz="3200" u="sng" dirty="0">
                <a:latin typeface="Times New Roman"/>
                <a:cs typeface="Times New Roman"/>
              </a:rPr>
              <a:t>equity</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One of the most </a:t>
            </a:r>
            <a:r>
              <a:rPr lang="en-GB" sz="3200" u="sng" dirty="0">
                <a:latin typeface="Times New Roman"/>
                <a:cs typeface="Times New Roman"/>
              </a:rPr>
              <a:t>inclusive</a:t>
            </a:r>
            <a:r>
              <a:rPr lang="en-GB" sz="3200" dirty="0">
                <a:latin typeface="Times New Roman"/>
                <a:cs typeface="Times New Roman"/>
              </a:rPr>
              <a:t> approaches in the field of education and training </a:t>
            </a:r>
          </a:p>
        </p:txBody>
      </p:sp>
      <p:sp>
        <p:nvSpPr>
          <p:cNvPr id="5" name="Titre 1">
            <a:extLst>
              <a:ext uri="{FF2B5EF4-FFF2-40B4-BE49-F238E27FC236}">
                <a16:creationId xmlns:a16="http://schemas.microsoft.com/office/drawing/2014/main" id="{11D861DD-0253-FE4F-A55F-5614270941D7}"/>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6" name="Picture 5" descr="A cheetah standing in a field&#10;&#10;Description automatically generated">
            <a:extLst>
              <a:ext uri="{FF2B5EF4-FFF2-40B4-BE49-F238E27FC236}">
                <a16:creationId xmlns:a16="http://schemas.microsoft.com/office/drawing/2014/main" id="{E1F0A70B-4895-C743-98EA-55C21D677F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2" y="894120"/>
            <a:ext cx="3459632" cy="5295898"/>
          </a:xfrm>
          <a:prstGeom prst="rect">
            <a:avLst/>
          </a:prstGeom>
        </p:spPr>
      </p:pic>
    </p:spTree>
    <p:extLst>
      <p:ext uri="{BB962C8B-B14F-4D97-AF65-F5344CB8AC3E}">
        <p14:creationId xmlns:p14="http://schemas.microsoft.com/office/powerpoint/2010/main" val="1034701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Key Idea 10</a:t>
            </a:r>
            <a:endParaRPr lang="en-GB" sz="4000" b="1" cap="none" noProof="0" dirty="0">
              <a:highlight>
                <a:srgbClr val="FFFF00"/>
              </a:highlight>
              <a:latin typeface="Times New Roman"/>
              <a:cs typeface="Times New Roman"/>
            </a:endParaRP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2800" dirty="0">
                <a:latin typeface="Times New Roman"/>
                <a:cs typeface="Times New Roman"/>
              </a:rPr>
              <a:t>RPL/RNFILO demands that the country has already adopted a </a:t>
            </a:r>
            <a:r>
              <a:rPr lang="en-GB" sz="2800" dirty="0">
                <a:solidFill>
                  <a:srgbClr val="FFFF00"/>
                </a:solidFill>
                <a:latin typeface="Times New Roman"/>
                <a:cs typeface="Times New Roman"/>
              </a:rPr>
              <a:t>learning outcome based system</a:t>
            </a:r>
          </a:p>
          <a:p>
            <a:pPr marL="360000" indent="-360000">
              <a:spcBef>
                <a:spcPts val="600"/>
              </a:spcBef>
              <a:spcAft>
                <a:spcPts val="0"/>
              </a:spcAft>
            </a:pPr>
            <a:endParaRPr lang="en-GB" sz="2800" dirty="0">
              <a:latin typeface="Times New Roman"/>
              <a:cs typeface="Times New Roman"/>
            </a:endParaRPr>
          </a:p>
          <a:p>
            <a:pPr marL="360000" indent="-360000">
              <a:spcBef>
                <a:spcPts val="600"/>
              </a:spcBef>
              <a:spcAft>
                <a:spcPts val="0"/>
              </a:spcAft>
            </a:pPr>
            <a:r>
              <a:rPr lang="en-GB" sz="2800" dirty="0">
                <a:latin typeface="Times New Roman"/>
                <a:cs typeface="Times New Roman"/>
              </a:rPr>
              <a:t>I.e., curriculum and qualifications </a:t>
            </a:r>
            <a:r>
              <a:rPr lang="en-GB" sz="2800" u="sng" dirty="0">
                <a:latin typeface="Times New Roman"/>
                <a:cs typeface="Times New Roman"/>
              </a:rPr>
              <a:t>standards</a:t>
            </a:r>
            <a:r>
              <a:rPr lang="en-GB" sz="2800" dirty="0">
                <a:latin typeface="Times New Roman"/>
                <a:cs typeface="Times New Roman"/>
              </a:rPr>
              <a:t> are clearly written in terms of competences </a:t>
            </a:r>
          </a:p>
          <a:p>
            <a:pPr marL="360000" indent="-360000">
              <a:spcBef>
                <a:spcPts val="600"/>
              </a:spcBef>
              <a:spcAft>
                <a:spcPts val="0"/>
              </a:spcAft>
            </a:pPr>
            <a:r>
              <a:rPr lang="en-GB" sz="2800" dirty="0">
                <a:latin typeface="Times New Roman"/>
                <a:cs typeface="Times New Roman"/>
              </a:rPr>
              <a:t>And also the Law should state that a qualification is the result of a learning </a:t>
            </a:r>
            <a:r>
              <a:rPr lang="en-GB" sz="2800" u="sng" dirty="0">
                <a:solidFill>
                  <a:srgbClr val="FFFF00"/>
                </a:solidFill>
                <a:latin typeface="Times New Roman"/>
                <a:cs typeface="Times New Roman"/>
              </a:rPr>
              <a:t>process</a:t>
            </a:r>
            <a:r>
              <a:rPr lang="en-GB" sz="2800" dirty="0">
                <a:latin typeface="Times New Roman"/>
                <a:cs typeface="Times New Roman"/>
              </a:rPr>
              <a:t>, </a:t>
            </a:r>
            <a:r>
              <a:rPr lang="en-GB" sz="2800" b="1" u="sng" dirty="0">
                <a:latin typeface="Times New Roman"/>
                <a:cs typeface="Times New Roman"/>
              </a:rPr>
              <a:t>not</a:t>
            </a:r>
            <a:r>
              <a:rPr lang="en-GB" sz="2800" dirty="0">
                <a:latin typeface="Times New Roman"/>
                <a:cs typeface="Times New Roman"/>
              </a:rPr>
              <a:t> a learning </a:t>
            </a:r>
            <a:r>
              <a:rPr lang="en-GB" sz="2800" u="sng" dirty="0">
                <a:latin typeface="Times New Roman"/>
                <a:cs typeface="Times New Roman"/>
              </a:rPr>
              <a:t>programme</a:t>
            </a:r>
          </a:p>
          <a:p>
            <a:pPr marL="360000" indent="-360000">
              <a:spcBef>
                <a:spcPts val="600"/>
              </a:spcBef>
              <a:spcAft>
                <a:spcPts val="0"/>
              </a:spcAft>
            </a:pPr>
            <a:r>
              <a:rPr lang="en-GB" sz="2800" dirty="0">
                <a:latin typeface="Times New Roman"/>
                <a:cs typeface="Times New Roman"/>
              </a:rPr>
              <a:t>If the Law says a number of hours is necessary for such and such qualification, RPL will prove difficult to implement </a:t>
            </a:r>
          </a:p>
        </p:txBody>
      </p:sp>
      <p:sp>
        <p:nvSpPr>
          <p:cNvPr id="5" name="Titre 1">
            <a:extLst>
              <a:ext uri="{FF2B5EF4-FFF2-40B4-BE49-F238E27FC236}">
                <a16:creationId xmlns:a16="http://schemas.microsoft.com/office/drawing/2014/main" id="{04FF0B45-5B66-E54B-99C2-DA247937D799}"/>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427011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Key Idea 11</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latin typeface="Times New Roman"/>
                <a:cs typeface="Times New Roman"/>
              </a:rPr>
              <a:t>What matter is:</a:t>
            </a:r>
          </a:p>
          <a:p>
            <a:pPr marL="760050" lvl="1" indent="-360000">
              <a:spcBef>
                <a:spcPts val="600"/>
              </a:spcBef>
              <a:spcAft>
                <a:spcPts val="0"/>
              </a:spcAft>
            </a:pPr>
            <a:r>
              <a:rPr lang="en-GB" sz="3200" u="sng" dirty="0">
                <a:latin typeface="Times New Roman"/>
                <a:cs typeface="Times New Roman"/>
              </a:rPr>
              <a:t>Societal</a:t>
            </a:r>
            <a:r>
              <a:rPr lang="en-GB" sz="3200" dirty="0">
                <a:latin typeface="Times New Roman"/>
                <a:cs typeface="Times New Roman"/>
              </a:rPr>
              <a:t> recognition </a:t>
            </a:r>
            <a:br>
              <a:rPr lang="en-GB" sz="3200" dirty="0">
                <a:latin typeface="Times New Roman"/>
                <a:cs typeface="Times New Roman"/>
              </a:rPr>
            </a:br>
            <a:r>
              <a:rPr lang="en-GB" sz="3200" dirty="0">
                <a:latin typeface="Times New Roman"/>
                <a:cs typeface="Times New Roman"/>
              </a:rPr>
              <a:t>(Not only technical recognition)</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Idea:</a:t>
            </a:r>
          </a:p>
          <a:p>
            <a:pPr marL="760050" lvl="1" indent="-360000">
              <a:spcBef>
                <a:spcPts val="600"/>
              </a:spcBef>
              <a:spcAft>
                <a:spcPts val="0"/>
              </a:spcAft>
            </a:pPr>
            <a:r>
              <a:rPr lang="en-GB" sz="3200" dirty="0">
                <a:latin typeface="Times New Roman"/>
                <a:cs typeface="Times New Roman"/>
              </a:rPr>
              <a:t>Involve key stakeholders up front in the process</a:t>
            </a:r>
          </a:p>
          <a:p>
            <a:pPr marL="760050" lvl="1" indent="-360000">
              <a:spcBef>
                <a:spcPts val="600"/>
              </a:spcBef>
              <a:spcAft>
                <a:spcPts val="0"/>
              </a:spcAft>
            </a:pPr>
            <a:r>
              <a:rPr lang="en-GB" sz="3200" dirty="0">
                <a:latin typeface="Times New Roman"/>
                <a:cs typeface="Times New Roman"/>
              </a:rPr>
              <a:t>Create a sense of ownership (the objective of the communication policy/strategy)</a:t>
            </a:r>
          </a:p>
        </p:txBody>
      </p:sp>
      <p:sp>
        <p:nvSpPr>
          <p:cNvPr id="5" name="Titre 1">
            <a:extLst>
              <a:ext uri="{FF2B5EF4-FFF2-40B4-BE49-F238E27FC236}">
                <a16:creationId xmlns:a16="http://schemas.microsoft.com/office/drawing/2014/main" id="{C8861160-4F6C-8044-9101-4CB06ED7D6A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114629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Key Idea 12</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RPL is key for </a:t>
            </a:r>
            <a:r>
              <a:rPr lang="en-GB" sz="3200" dirty="0">
                <a:solidFill>
                  <a:srgbClr val="FFFF00"/>
                </a:solidFill>
                <a:latin typeface="Times New Roman"/>
                <a:cs typeface="Times New Roman"/>
              </a:rPr>
              <a:t>employability</a:t>
            </a:r>
            <a:r>
              <a:rPr lang="en-GB" sz="3200" dirty="0">
                <a:latin typeface="Times New Roman"/>
                <a:cs typeface="Times New Roman"/>
              </a:rPr>
              <a:t> </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Because a qualification is one of the main components of employability </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But RPL does </a:t>
            </a:r>
            <a:r>
              <a:rPr lang="en-GB" sz="3200" u="sng" dirty="0">
                <a:latin typeface="Times New Roman"/>
                <a:cs typeface="Times New Roman"/>
              </a:rPr>
              <a:t>not</a:t>
            </a:r>
            <a:r>
              <a:rPr lang="en-GB" sz="3200" dirty="0">
                <a:latin typeface="Times New Roman"/>
                <a:cs typeface="Times New Roman"/>
              </a:rPr>
              <a:t> provide a job </a:t>
            </a:r>
            <a:r>
              <a:rPr lang="en-GB" sz="3200" dirty="0">
                <a:latin typeface="Times New Roman"/>
                <a:cs typeface="Times New Roman"/>
                <a:sym typeface="Wingdings" pitchFamily="2" charset="2"/>
              </a:rPr>
              <a:t>  </a:t>
            </a:r>
          </a:p>
          <a:p>
            <a:pPr marL="360000" indent="-360000">
              <a:spcBef>
                <a:spcPts val="600"/>
              </a:spcBef>
              <a:spcAft>
                <a:spcPts val="0"/>
              </a:spcAft>
            </a:pPr>
            <a:r>
              <a:rPr lang="en-GB" sz="3200" dirty="0">
                <a:latin typeface="Times New Roman"/>
                <a:cs typeface="Times New Roman"/>
                <a:sym typeface="Wingdings" pitchFamily="2" charset="2"/>
              </a:rPr>
              <a:t>It helps with finding or keeping a job, and with better wage and promotion </a:t>
            </a:r>
            <a:endParaRPr lang="en-GB" sz="3200" dirty="0">
              <a:latin typeface="Times New Roman"/>
              <a:cs typeface="Times New Roman"/>
            </a:endParaRPr>
          </a:p>
        </p:txBody>
      </p:sp>
      <p:sp>
        <p:nvSpPr>
          <p:cNvPr id="5" name="Titre 1">
            <a:extLst>
              <a:ext uri="{FF2B5EF4-FFF2-40B4-BE49-F238E27FC236}">
                <a16:creationId xmlns:a16="http://schemas.microsoft.com/office/drawing/2014/main" id="{C8861160-4F6C-8044-9101-4CB06ED7D6A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64750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Key Idea 13</a:t>
            </a:r>
          </a:p>
        </p:txBody>
      </p:sp>
      <p:sp>
        <p:nvSpPr>
          <p:cNvPr id="3" name="Espace réservé du contenu 2"/>
          <p:cNvSpPr>
            <a:spLocks noGrp="1"/>
          </p:cNvSpPr>
          <p:nvPr>
            <p:ph sz="quarter" idx="13"/>
          </p:nvPr>
        </p:nvSpPr>
        <p:spPr>
          <a:xfrm>
            <a:off x="49112" y="894120"/>
            <a:ext cx="5242968"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RPL is </a:t>
            </a:r>
            <a:r>
              <a:rPr lang="en-GB" sz="3200" u="sng" dirty="0">
                <a:latin typeface="Times New Roman"/>
                <a:cs typeface="Times New Roman"/>
              </a:rPr>
              <a:t>not</a:t>
            </a:r>
            <a:r>
              <a:rPr lang="en-GB" sz="3200" dirty="0">
                <a:latin typeface="Times New Roman"/>
                <a:cs typeface="Times New Roman"/>
              </a:rPr>
              <a:t> a competitor to he education and training formal system</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It’s a companion  </a:t>
            </a:r>
            <a:r>
              <a:rPr lang="en-GB" sz="3200" dirty="0">
                <a:latin typeface="Times New Roman"/>
                <a:cs typeface="Times New Roman"/>
                <a:sym typeface="Wingdings" pitchFamily="2" charset="2"/>
              </a:rPr>
              <a:t></a:t>
            </a:r>
            <a:endParaRPr lang="en-GB" sz="3200" dirty="0">
              <a:latin typeface="Times New Roman"/>
              <a:cs typeface="Times New Roman"/>
            </a:endParaRPr>
          </a:p>
        </p:txBody>
      </p:sp>
      <p:sp>
        <p:nvSpPr>
          <p:cNvPr id="5" name="Titre 1">
            <a:extLst>
              <a:ext uri="{FF2B5EF4-FFF2-40B4-BE49-F238E27FC236}">
                <a16:creationId xmlns:a16="http://schemas.microsoft.com/office/drawing/2014/main" id="{C8861160-4F6C-8044-9101-4CB06ED7D6A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6" name="Picture 5" descr="A squirrel standing on a branch&#10;&#10;Description automatically generated">
            <a:extLst>
              <a:ext uri="{FF2B5EF4-FFF2-40B4-BE49-F238E27FC236}">
                <a16:creationId xmlns:a16="http://schemas.microsoft.com/office/drawing/2014/main" id="{5D20EF20-DE74-D14E-854C-9AF7FA48F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1907" y="908720"/>
            <a:ext cx="3564589" cy="5383442"/>
          </a:xfrm>
          <a:prstGeom prst="rect">
            <a:avLst/>
          </a:prstGeom>
        </p:spPr>
      </p:pic>
    </p:spTree>
    <p:extLst>
      <p:ext uri="{BB962C8B-B14F-4D97-AF65-F5344CB8AC3E}">
        <p14:creationId xmlns:p14="http://schemas.microsoft.com/office/powerpoint/2010/main" val="251987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Agenda</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200"/>
              </a:spcBef>
              <a:spcAft>
                <a:spcPts val="0"/>
              </a:spcAft>
            </a:pPr>
            <a:r>
              <a:rPr lang="en-GB" sz="2800" dirty="0">
                <a:latin typeface="Times New Roman"/>
                <a:cs typeface="Times New Roman"/>
              </a:rPr>
              <a:t>Minimum Glossary</a:t>
            </a:r>
          </a:p>
          <a:p>
            <a:pPr marL="360000" indent="-360000">
              <a:spcBef>
                <a:spcPts val="200"/>
              </a:spcBef>
              <a:spcAft>
                <a:spcPts val="0"/>
              </a:spcAft>
            </a:pPr>
            <a:r>
              <a:rPr lang="en-GB" sz="2800" dirty="0">
                <a:latin typeface="Times New Roman"/>
                <a:cs typeface="Times New Roman"/>
              </a:rPr>
              <a:t>Definition, and the General Idea</a:t>
            </a:r>
          </a:p>
          <a:p>
            <a:pPr marL="360000" indent="-360000">
              <a:spcBef>
                <a:spcPts val="200"/>
              </a:spcBef>
              <a:spcAft>
                <a:spcPts val="0"/>
              </a:spcAft>
            </a:pPr>
            <a:r>
              <a:rPr lang="en-GB" sz="2800" dirty="0">
                <a:latin typeface="Times New Roman"/>
                <a:cs typeface="Times New Roman"/>
              </a:rPr>
              <a:t>The Many Applications in General</a:t>
            </a:r>
          </a:p>
          <a:p>
            <a:pPr marL="360000" indent="-360000">
              <a:spcBef>
                <a:spcPts val="200"/>
              </a:spcBef>
              <a:spcAft>
                <a:spcPts val="0"/>
              </a:spcAft>
            </a:pPr>
            <a:r>
              <a:rPr lang="en-GB" sz="2800" dirty="0">
                <a:latin typeface="Times New Roman"/>
                <a:cs typeface="Times New Roman"/>
              </a:rPr>
              <a:t>The Many Names</a:t>
            </a:r>
          </a:p>
          <a:p>
            <a:pPr marL="360000" indent="-360000">
              <a:spcBef>
                <a:spcPts val="200"/>
              </a:spcBef>
              <a:spcAft>
                <a:spcPts val="0"/>
              </a:spcAft>
            </a:pPr>
            <a:r>
              <a:rPr lang="en-GB" sz="2800" dirty="0">
                <a:latin typeface="Times New Roman"/>
                <a:cs typeface="Times New Roman"/>
              </a:rPr>
              <a:t>Key Issues</a:t>
            </a:r>
          </a:p>
          <a:p>
            <a:pPr marL="360000" indent="-360000">
              <a:spcBef>
                <a:spcPts val="200"/>
              </a:spcBef>
              <a:spcAft>
                <a:spcPts val="0"/>
              </a:spcAft>
            </a:pPr>
            <a:r>
              <a:rPr lang="en-GB" sz="2800" dirty="0">
                <a:latin typeface="Times New Roman"/>
                <a:cs typeface="Times New Roman"/>
              </a:rPr>
              <a:t>Barriers</a:t>
            </a:r>
          </a:p>
          <a:p>
            <a:pPr marL="360000" indent="-360000">
              <a:spcBef>
                <a:spcPts val="200"/>
              </a:spcBef>
              <a:spcAft>
                <a:spcPts val="0"/>
              </a:spcAft>
            </a:pPr>
            <a:r>
              <a:rPr lang="en-GB" sz="2800" dirty="0">
                <a:latin typeface="Times New Roman"/>
                <a:cs typeface="Times New Roman"/>
              </a:rPr>
              <a:t>Rationale</a:t>
            </a:r>
          </a:p>
          <a:p>
            <a:pPr marL="360000" indent="-360000">
              <a:spcBef>
                <a:spcPts val="200"/>
              </a:spcBef>
              <a:spcAft>
                <a:spcPts val="0"/>
              </a:spcAft>
            </a:pPr>
            <a:r>
              <a:rPr lang="en-GB" sz="2800" dirty="0">
                <a:latin typeface="Times New Roman"/>
                <a:cs typeface="Times New Roman"/>
              </a:rPr>
              <a:t>Institutional Arrangements</a:t>
            </a:r>
          </a:p>
          <a:p>
            <a:pPr marL="360000" indent="-360000">
              <a:spcBef>
                <a:spcPts val="200"/>
              </a:spcBef>
              <a:spcAft>
                <a:spcPts val="0"/>
              </a:spcAft>
            </a:pPr>
            <a:r>
              <a:rPr lang="en-GB" sz="2800" dirty="0">
                <a:latin typeface="Times New Roman"/>
                <a:cs typeface="Times New Roman"/>
              </a:rPr>
              <a:t>Assessment </a:t>
            </a:r>
          </a:p>
          <a:p>
            <a:pPr marL="360000" indent="-360000">
              <a:spcBef>
                <a:spcPts val="200"/>
              </a:spcBef>
              <a:spcAft>
                <a:spcPts val="0"/>
              </a:spcAft>
            </a:pPr>
            <a:r>
              <a:rPr lang="en-GB" sz="2800" dirty="0">
                <a:latin typeface="Times New Roman"/>
                <a:cs typeface="Times New Roman"/>
              </a:rPr>
              <a:t>Process (RPL in practice)</a:t>
            </a:r>
          </a:p>
        </p:txBody>
      </p:sp>
      <p:sp>
        <p:nvSpPr>
          <p:cNvPr id="4" name="Titre 1"/>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96726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Key Idea 14</a:t>
            </a:r>
          </a:p>
        </p:txBody>
      </p:sp>
      <p:sp>
        <p:nvSpPr>
          <p:cNvPr id="3" name="Espace réservé du contenu 2"/>
          <p:cNvSpPr>
            <a:spLocks noGrp="1"/>
          </p:cNvSpPr>
          <p:nvPr>
            <p:ph sz="quarter" idx="13"/>
          </p:nvPr>
        </p:nvSpPr>
        <p:spPr>
          <a:xfrm>
            <a:off x="49112" y="894120"/>
            <a:ext cx="4306864"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RPL needs a </a:t>
            </a:r>
            <a:r>
              <a:rPr lang="en-GB" sz="3200" dirty="0">
                <a:solidFill>
                  <a:srgbClr val="FFFF00"/>
                </a:solidFill>
                <a:latin typeface="Times New Roman"/>
                <a:cs typeface="Times New Roman"/>
              </a:rPr>
              <a:t>smart</a:t>
            </a:r>
            <a:r>
              <a:rPr lang="en-GB" sz="3200" dirty="0">
                <a:latin typeface="Times New Roman"/>
                <a:cs typeface="Times New Roman"/>
              </a:rPr>
              <a:t> governance</a:t>
            </a:r>
          </a:p>
          <a:p>
            <a:pPr marL="360000" indent="-360000">
              <a:spcBef>
                <a:spcPts val="600"/>
              </a:spcBef>
              <a:spcAft>
                <a:spcPts val="0"/>
              </a:spcAft>
            </a:pPr>
            <a:endParaRPr lang="en-GB" sz="3200" dirty="0">
              <a:latin typeface="Times New Roman"/>
              <a:cs typeface="Times New Roman"/>
            </a:endParaRPr>
          </a:p>
          <a:p>
            <a:pPr marL="0" indent="0">
              <a:spcBef>
                <a:spcPts val="600"/>
              </a:spcBef>
              <a:spcAft>
                <a:spcPts val="0"/>
              </a:spcAft>
              <a:buNone/>
            </a:pPr>
            <a:r>
              <a:rPr lang="en-GB" sz="3200" dirty="0">
                <a:latin typeface="Times New Roman"/>
                <a:cs typeface="Times New Roman"/>
              </a:rPr>
              <a:t>(Clear leadership, key stakeholders involved, key issues well identified: cost, price, funding, training of staff…)</a:t>
            </a:r>
          </a:p>
        </p:txBody>
      </p:sp>
      <p:sp>
        <p:nvSpPr>
          <p:cNvPr id="5" name="Titre 1">
            <a:extLst>
              <a:ext uri="{FF2B5EF4-FFF2-40B4-BE49-F238E27FC236}">
                <a16:creationId xmlns:a16="http://schemas.microsoft.com/office/drawing/2014/main" id="{C8861160-4F6C-8044-9101-4CB06ED7D6A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7" name="Picture 6">
            <a:extLst>
              <a:ext uri="{FF2B5EF4-FFF2-40B4-BE49-F238E27FC236}">
                <a16:creationId xmlns:a16="http://schemas.microsoft.com/office/drawing/2014/main" id="{9F2393A9-3252-0C46-8ED1-F75AB51ED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908720"/>
            <a:ext cx="4738377" cy="5127167"/>
          </a:xfrm>
          <a:prstGeom prst="rect">
            <a:avLst/>
          </a:prstGeom>
        </p:spPr>
      </p:pic>
    </p:spTree>
    <p:extLst>
      <p:ext uri="{BB962C8B-B14F-4D97-AF65-F5344CB8AC3E}">
        <p14:creationId xmlns:p14="http://schemas.microsoft.com/office/powerpoint/2010/main" val="3176805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Key Idea 15</a:t>
            </a:r>
          </a:p>
        </p:txBody>
      </p:sp>
      <p:sp>
        <p:nvSpPr>
          <p:cNvPr id="3" name="Espace réservé du contenu 2"/>
          <p:cNvSpPr>
            <a:spLocks noGrp="1"/>
          </p:cNvSpPr>
          <p:nvPr>
            <p:ph sz="quarter" idx="13"/>
          </p:nvPr>
        </p:nvSpPr>
        <p:spPr>
          <a:xfrm>
            <a:off x="49112" y="894120"/>
            <a:ext cx="4882928"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Take</a:t>
            </a:r>
            <a:r>
              <a:rPr lang="en-GB" sz="3200" dirty="0">
                <a:solidFill>
                  <a:srgbClr val="FFFF00"/>
                </a:solidFill>
                <a:latin typeface="Times New Roman"/>
                <a:cs typeface="Times New Roman"/>
              </a:rPr>
              <a:t> no</a:t>
            </a:r>
            <a:r>
              <a:rPr lang="en-GB" sz="3200" dirty="0">
                <a:latin typeface="Times New Roman"/>
                <a:cs typeface="Times New Roman"/>
              </a:rPr>
              <a:t> risks</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Run a </a:t>
            </a:r>
            <a:r>
              <a:rPr lang="en-GB" sz="3200" dirty="0">
                <a:solidFill>
                  <a:srgbClr val="FFFF00"/>
                </a:solidFill>
                <a:latin typeface="Times New Roman"/>
                <a:cs typeface="Times New Roman"/>
              </a:rPr>
              <a:t>pilot</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A </a:t>
            </a:r>
            <a:r>
              <a:rPr lang="en-GB" sz="3200" dirty="0">
                <a:solidFill>
                  <a:srgbClr val="FFFF00"/>
                </a:solidFill>
                <a:latin typeface="Times New Roman"/>
                <a:cs typeface="Times New Roman"/>
              </a:rPr>
              <a:t>vertical</a:t>
            </a:r>
            <a:r>
              <a:rPr lang="en-GB" sz="3200" dirty="0">
                <a:latin typeface="Times New Roman"/>
                <a:cs typeface="Times New Roman"/>
              </a:rPr>
              <a:t> pilot</a:t>
            </a:r>
          </a:p>
        </p:txBody>
      </p:sp>
      <p:sp>
        <p:nvSpPr>
          <p:cNvPr id="5" name="Titre 1">
            <a:extLst>
              <a:ext uri="{FF2B5EF4-FFF2-40B4-BE49-F238E27FC236}">
                <a16:creationId xmlns:a16="http://schemas.microsoft.com/office/drawing/2014/main" id="{C8861160-4F6C-8044-9101-4CB06ED7D6A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6" name="Picture 5" descr="A squirrel standing on a branch&#10;&#10;Description automatically generated">
            <a:extLst>
              <a:ext uri="{FF2B5EF4-FFF2-40B4-BE49-F238E27FC236}">
                <a16:creationId xmlns:a16="http://schemas.microsoft.com/office/drawing/2014/main" id="{A274338F-C124-DD4C-BF4A-B20FE3D1DC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5389" y="990549"/>
            <a:ext cx="3981107" cy="5174755"/>
          </a:xfrm>
          <a:prstGeom prst="rect">
            <a:avLst/>
          </a:prstGeom>
        </p:spPr>
      </p:pic>
    </p:spTree>
    <p:extLst>
      <p:ext uri="{BB962C8B-B14F-4D97-AF65-F5344CB8AC3E}">
        <p14:creationId xmlns:p14="http://schemas.microsoft.com/office/powerpoint/2010/main" val="219259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Key Idea 16</a:t>
            </a:r>
          </a:p>
        </p:txBody>
      </p:sp>
      <p:sp>
        <p:nvSpPr>
          <p:cNvPr id="3" name="Espace réservé du contenu 2"/>
          <p:cNvSpPr>
            <a:spLocks noGrp="1"/>
          </p:cNvSpPr>
          <p:nvPr>
            <p:ph sz="quarter" idx="13"/>
          </p:nvPr>
        </p:nvSpPr>
        <p:spPr>
          <a:xfrm>
            <a:off x="49112" y="894120"/>
            <a:ext cx="5675016" cy="5127167"/>
          </a:xfrm>
        </p:spPr>
        <p:txBody>
          <a:bodyPr anchor="t" anchorCtr="0">
            <a:noAutofit/>
          </a:bodyPr>
          <a:lstStyle/>
          <a:p>
            <a:pPr marL="360000" indent="-360000">
              <a:spcBef>
                <a:spcPts val="600"/>
              </a:spcBef>
              <a:spcAft>
                <a:spcPts val="0"/>
              </a:spcAft>
            </a:pPr>
            <a:r>
              <a:rPr lang="en-GB" sz="3200" dirty="0">
                <a:latin typeface="Times New Roman"/>
                <a:cs typeface="Times New Roman"/>
              </a:rPr>
              <a:t>Do not leaves candidates on their own</a:t>
            </a:r>
          </a:p>
          <a:p>
            <a:pPr marL="360000" indent="-360000">
              <a:spcBef>
                <a:spcPts val="600"/>
              </a:spcBef>
              <a:spcAft>
                <a:spcPts val="0"/>
              </a:spcAft>
            </a:pPr>
            <a:r>
              <a:rPr lang="en-GB" sz="3200" dirty="0">
                <a:latin typeface="Times New Roman"/>
                <a:cs typeface="Times New Roman"/>
              </a:rPr>
              <a:t>Proper </a:t>
            </a:r>
            <a:r>
              <a:rPr lang="en-GB" sz="3200" dirty="0">
                <a:solidFill>
                  <a:srgbClr val="FFFF00"/>
                </a:solidFill>
                <a:latin typeface="Times New Roman"/>
                <a:cs typeface="Times New Roman"/>
              </a:rPr>
              <a:t>guidance</a:t>
            </a:r>
            <a:r>
              <a:rPr lang="en-GB" sz="3200" dirty="0">
                <a:latin typeface="Times New Roman"/>
                <a:cs typeface="Times New Roman"/>
              </a:rPr>
              <a:t> </a:t>
            </a:r>
          </a:p>
          <a:p>
            <a:pPr marL="360000" indent="-360000">
              <a:spcBef>
                <a:spcPts val="600"/>
              </a:spcBef>
              <a:spcAft>
                <a:spcPts val="0"/>
              </a:spcAft>
            </a:pPr>
            <a:r>
              <a:rPr lang="en-GB" sz="3200" dirty="0">
                <a:latin typeface="Times New Roman"/>
                <a:cs typeface="Times New Roman"/>
              </a:rPr>
              <a:t>Strong evidence, guidance is key for:</a:t>
            </a:r>
          </a:p>
          <a:p>
            <a:pPr marL="760050" lvl="1" indent="-360000">
              <a:spcBef>
                <a:spcPts val="600"/>
              </a:spcBef>
              <a:spcAft>
                <a:spcPts val="0"/>
              </a:spcAft>
            </a:pPr>
            <a:r>
              <a:rPr lang="en-GB" sz="2800" dirty="0">
                <a:latin typeface="Times New Roman"/>
                <a:cs typeface="Times New Roman"/>
              </a:rPr>
              <a:t>Success in the RPL assessment process</a:t>
            </a:r>
          </a:p>
          <a:p>
            <a:pPr marL="760050" lvl="1" indent="-360000">
              <a:spcBef>
                <a:spcPts val="600"/>
              </a:spcBef>
              <a:spcAft>
                <a:spcPts val="0"/>
              </a:spcAft>
            </a:pPr>
            <a:r>
              <a:rPr lang="en-GB" sz="2800" dirty="0">
                <a:latin typeface="Times New Roman"/>
                <a:cs typeface="Times New Roman"/>
              </a:rPr>
              <a:t>Success later in the labour market in using newly acquired qualifications </a:t>
            </a:r>
          </a:p>
        </p:txBody>
      </p:sp>
      <p:sp>
        <p:nvSpPr>
          <p:cNvPr id="5" name="Titre 1">
            <a:extLst>
              <a:ext uri="{FF2B5EF4-FFF2-40B4-BE49-F238E27FC236}">
                <a16:creationId xmlns:a16="http://schemas.microsoft.com/office/drawing/2014/main" id="{C8861160-4F6C-8044-9101-4CB06ED7D6A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7" name="Picture 6" descr="A panda sitting in front of a fence&#10;&#10;Description automatically generated">
            <a:extLst>
              <a:ext uri="{FF2B5EF4-FFF2-40B4-BE49-F238E27FC236}">
                <a16:creationId xmlns:a16="http://schemas.microsoft.com/office/drawing/2014/main" id="{7E028B91-0A94-E647-ABAD-827AB55DEF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24128" y="894120"/>
            <a:ext cx="3327638" cy="5375000"/>
          </a:xfrm>
          <a:prstGeom prst="rect">
            <a:avLst/>
          </a:prstGeom>
        </p:spPr>
      </p:pic>
    </p:spTree>
    <p:extLst>
      <p:ext uri="{BB962C8B-B14F-4D97-AF65-F5344CB8AC3E}">
        <p14:creationId xmlns:p14="http://schemas.microsoft.com/office/powerpoint/2010/main" val="2299142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Key Idea 17</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b="1" dirty="0">
                <a:latin typeface="Times New Roman"/>
                <a:cs typeface="Times New Roman"/>
              </a:rPr>
              <a:t>Award: </a:t>
            </a:r>
            <a:r>
              <a:rPr lang="en-GB" sz="3200" b="1" u="sng" dirty="0">
                <a:latin typeface="Times New Roman"/>
                <a:cs typeface="Times New Roman"/>
              </a:rPr>
              <a:t>THE</a:t>
            </a:r>
            <a:r>
              <a:rPr lang="en-GB" sz="3200" b="1" dirty="0">
                <a:latin typeface="Times New Roman"/>
                <a:cs typeface="Times New Roman"/>
              </a:rPr>
              <a:t> Big Issue</a:t>
            </a:r>
            <a:endParaRPr lang="en-GB" sz="3200" dirty="0">
              <a:latin typeface="Times New Roman"/>
              <a:cs typeface="Times New Roman"/>
            </a:endParaRPr>
          </a:p>
          <a:p>
            <a:pPr marL="360000" indent="-360000">
              <a:spcBef>
                <a:spcPts val="600"/>
              </a:spcBef>
              <a:spcAft>
                <a:spcPts val="0"/>
              </a:spcAft>
            </a:pPr>
            <a:endParaRPr lang="en-GB" sz="3200" u="sng" dirty="0">
              <a:latin typeface="Times New Roman"/>
              <a:cs typeface="Times New Roman"/>
            </a:endParaRPr>
          </a:p>
          <a:p>
            <a:pPr marL="360000" indent="-360000">
              <a:spcBef>
                <a:spcPts val="600"/>
              </a:spcBef>
              <a:spcAft>
                <a:spcPts val="0"/>
              </a:spcAft>
            </a:pPr>
            <a:r>
              <a:rPr lang="en-GB" sz="3200" u="sng" dirty="0">
                <a:latin typeface="Times New Roman"/>
                <a:cs typeface="Times New Roman"/>
              </a:rPr>
              <a:t>If</a:t>
            </a:r>
            <a:r>
              <a:rPr lang="en-GB" sz="3200" dirty="0">
                <a:latin typeface="Times New Roman"/>
                <a:cs typeface="Times New Roman"/>
              </a:rPr>
              <a:t> full qualifications are awarded to successful candidates, should they be </a:t>
            </a:r>
            <a:r>
              <a:rPr lang="en-GB" sz="3200" u="sng" dirty="0">
                <a:latin typeface="Times New Roman"/>
                <a:cs typeface="Times New Roman"/>
              </a:rPr>
              <a:t>similar</a:t>
            </a:r>
            <a:r>
              <a:rPr lang="en-GB" sz="3200" dirty="0">
                <a:latin typeface="Times New Roman"/>
                <a:cs typeface="Times New Roman"/>
              </a:rPr>
              <a:t> to qualifications delivered in the formal education and training system?</a:t>
            </a:r>
          </a:p>
          <a:p>
            <a:pPr marL="360000" indent="-360000">
              <a:spcBef>
                <a:spcPts val="600"/>
              </a:spcBef>
              <a:spcAft>
                <a:spcPts val="0"/>
              </a:spcAft>
            </a:pPr>
            <a:r>
              <a:rPr lang="en-GB" sz="3200" dirty="0">
                <a:latin typeface="Times New Roman"/>
                <a:cs typeface="Times New Roman"/>
              </a:rPr>
              <a:t>Idea: yes </a:t>
            </a:r>
            <a:r>
              <a:rPr lang="en-GB" sz="3200" dirty="0">
                <a:latin typeface="Times New Roman"/>
                <a:cs typeface="Times New Roman"/>
                <a:sym typeface="Wingdings" pitchFamily="2" charset="2"/>
              </a:rPr>
              <a:t> exact same, with same rights </a:t>
            </a:r>
          </a:p>
        </p:txBody>
      </p:sp>
      <p:sp>
        <p:nvSpPr>
          <p:cNvPr id="5" name="Titre 1">
            <a:extLst>
              <a:ext uri="{FF2B5EF4-FFF2-40B4-BE49-F238E27FC236}">
                <a16:creationId xmlns:a16="http://schemas.microsoft.com/office/drawing/2014/main" id="{EB21F1D1-7B16-A549-BEC6-D0029F400727}"/>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320729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B21F1D1-7B16-A549-BEC6-D0029F400727}"/>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9" name="Picture 8" descr="A dog lying on a sandy beach&#10;&#10;Description automatically generated">
            <a:extLst>
              <a:ext uri="{FF2B5EF4-FFF2-40B4-BE49-F238E27FC236}">
                <a16:creationId xmlns:a16="http://schemas.microsoft.com/office/drawing/2014/main" id="{BB4B84E9-4386-154D-B843-ADC8535B3EFD}"/>
              </a:ext>
            </a:extLst>
          </p:cNvPr>
          <p:cNvPicPr>
            <a:picLocks noChangeAspect="1"/>
          </p:cNvPicPr>
          <p:nvPr/>
        </p:nvPicPr>
        <p:blipFill rotWithShape="1">
          <a:blip r:embed="rId3"/>
          <a:srcRect b="19"/>
          <a:stretch/>
        </p:blipFill>
        <p:spPr>
          <a:xfrm>
            <a:off x="20" y="1282"/>
            <a:ext cx="9143980" cy="6856718"/>
          </a:xfrm>
          <a:prstGeom prst="rect">
            <a:avLst/>
          </a:prstGeom>
        </p:spPr>
      </p:pic>
      <p:sp>
        <p:nvSpPr>
          <p:cNvPr id="10" name="TextBox 9">
            <a:extLst>
              <a:ext uri="{FF2B5EF4-FFF2-40B4-BE49-F238E27FC236}">
                <a16:creationId xmlns:a16="http://schemas.microsoft.com/office/drawing/2014/main" id="{0F3C38C1-702B-6044-B8DE-D25B365B506C}"/>
              </a:ext>
            </a:extLst>
          </p:cNvPr>
          <p:cNvSpPr txBox="1"/>
          <p:nvPr/>
        </p:nvSpPr>
        <p:spPr>
          <a:xfrm>
            <a:off x="49428" y="116632"/>
            <a:ext cx="9049765" cy="584775"/>
          </a:xfrm>
          <a:prstGeom prst="rect">
            <a:avLst/>
          </a:prstGeom>
          <a:noFill/>
          <a:ln w="76200">
            <a:solidFill>
              <a:srgbClr val="FFFF00"/>
            </a:solidFill>
          </a:ln>
        </p:spPr>
        <p:txBody>
          <a:bodyPr wrap="square" rtlCol="0">
            <a:spAutoFit/>
          </a:bodyPr>
          <a:lstStyle/>
          <a:p>
            <a:pPr algn="ctr"/>
            <a:r>
              <a:rPr lang="en-FR" sz="3200" b="1" i="1" dirty="0">
                <a:solidFill>
                  <a:schemeClr val="bg1"/>
                </a:solidFill>
                <a:latin typeface="Times New Roman" panose="02020603050405020304" pitchFamily="18" charset="0"/>
                <a:cs typeface="Times New Roman" panose="02020603050405020304" pitchFamily="18" charset="0"/>
              </a:rPr>
              <a:t>Don’t panic: we are only half way thr</a:t>
            </a:r>
            <a:r>
              <a:rPr lang="en-GB" sz="3200" b="1" i="1" dirty="0">
                <a:solidFill>
                  <a:schemeClr val="bg1"/>
                </a:solidFill>
                <a:latin typeface="Times New Roman" panose="02020603050405020304" pitchFamily="18" charset="0"/>
                <a:cs typeface="Times New Roman" panose="02020603050405020304" pitchFamily="18" charset="0"/>
              </a:rPr>
              <a:t>ough</a:t>
            </a:r>
            <a:r>
              <a:rPr lang="en-FR" sz="3200" b="1" i="1" dirty="0">
                <a:solidFill>
                  <a:schemeClr val="bg1"/>
                </a:solidFill>
                <a:latin typeface="Times New Roman" panose="02020603050405020304" pitchFamily="18" charset="0"/>
                <a:cs typeface="Times New Roman" panose="02020603050405020304" pitchFamily="18" charset="0"/>
              </a:rPr>
              <a:t> </a:t>
            </a:r>
            <a:r>
              <a:rPr lang="en-FR" sz="3200" b="1" dirty="0">
                <a:solidFill>
                  <a:schemeClr val="bg1"/>
                </a:solidFill>
                <a:latin typeface="Times New Roman" panose="02020603050405020304" pitchFamily="18" charset="0"/>
                <a:cs typeface="Times New Roman" panose="02020603050405020304" pitchFamily="18" charset="0"/>
                <a:sym typeface="Wingdings" pitchFamily="2" charset="2"/>
              </a:rPr>
              <a:t></a:t>
            </a:r>
            <a:endParaRPr lang="en-FR"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27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Agenda</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200"/>
              </a:spcBef>
              <a:spcAft>
                <a:spcPts val="0"/>
              </a:spcAft>
            </a:pPr>
            <a:r>
              <a:rPr lang="en-GB" sz="2800" dirty="0">
                <a:latin typeface="Times New Roman"/>
                <a:cs typeface="Times New Roman"/>
              </a:rPr>
              <a:t>Minimum Glossary</a:t>
            </a:r>
          </a:p>
          <a:p>
            <a:pPr marL="360000" indent="-360000">
              <a:spcBef>
                <a:spcPts val="200"/>
              </a:spcBef>
              <a:spcAft>
                <a:spcPts val="0"/>
              </a:spcAft>
            </a:pPr>
            <a:r>
              <a:rPr lang="en-GB" sz="2800" dirty="0">
                <a:latin typeface="Times New Roman"/>
                <a:cs typeface="Times New Roman"/>
              </a:rPr>
              <a:t>Definition, and the General Idea</a:t>
            </a:r>
          </a:p>
          <a:p>
            <a:pPr marL="360000" indent="-360000">
              <a:spcBef>
                <a:spcPts val="200"/>
              </a:spcBef>
              <a:spcAft>
                <a:spcPts val="0"/>
              </a:spcAft>
            </a:pPr>
            <a:r>
              <a:rPr lang="en-GB" sz="2800" dirty="0">
                <a:latin typeface="Times New Roman"/>
                <a:cs typeface="Times New Roman"/>
              </a:rPr>
              <a:t>The Many Applications in General</a:t>
            </a:r>
          </a:p>
          <a:p>
            <a:pPr marL="360000" indent="-360000">
              <a:spcBef>
                <a:spcPts val="200"/>
              </a:spcBef>
              <a:spcAft>
                <a:spcPts val="0"/>
              </a:spcAft>
            </a:pPr>
            <a:r>
              <a:rPr lang="en-GB" sz="2800" dirty="0">
                <a:latin typeface="Times New Roman"/>
                <a:cs typeface="Times New Roman"/>
              </a:rPr>
              <a:t>The Many Names</a:t>
            </a:r>
          </a:p>
          <a:p>
            <a:pPr marL="360000" indent="-360000">
              <a:spcBef>
                <a:spcPts val="200"/>
              </a:spcBef>
              <a:spcAft>
                <a:spcPts val="0"/>
              </a:spcAft>
            </a:pPr>
            <a:r>
              <a:rPr lang="en-GB" sz="2800" dirty="0">
                <a:latin typeface="Times New Roman"/>
                <a:cs typeface="Times New Roman"/>
              </a:rPr>
              <a:t>Key Issues</a:t>
            </a:r>
          </a:p>
          <a:p>
            <a:pPr marL="360000" indent="-360000">
              <a:spcBef>
                <a:spcPts val="200"/>
              </a:spcBef>
              <a:spcAft>
                <a:spcPts val="0"/>
              </a:spcAft>
            </a:pPr>
            <a:r>
              <a:rPr lang="en-GB" sz="2800" dirty="0">
                <a:solidFill>
                  <a:schemeClr val="tx2"/>
                </a:solidFill>
                <a:latin typeface="Times New Roman"/>
                <a:cs typeface="Times New Roman"/>
              </a:rPr>
              <a:t>Barriers</a:t>
            </a:r>
          </a:p>
          <a:p>
            <a:pPr marL="360000" indent="-360000">
              <a:spcBef>
                <a:spcPts val="200"/>
              </a:spcBef>
              <a:spcAft>
                <a:spcPts val="0"/>
              </a:spcAft>
            </a:pPr>
            <a:r>
              <a:rPr lang="en-GB" sz="2800" dirty="0">
                <a:latin typeface="Times New Roman"/>
                <a:cs typeface="Times New Roman"/>
              </a:rPr>
              <a:t>Rationale</a:t>
            </a:r>
          </a:p>
          <a:p>
            <a:pPr marL="360000" indent="-360000">
              <a:spcBef>
                <a:spcPts val="200"/>
              </a:spcBef>
              <a:spcAft>
                <a:spcPts val="0"/>
              </a:spcAft>
            </a:pPr>
            <a:r>
              <a:rPr lang="en-GB" sz="2800" dirty="0">
                <a:latin typeface="Times New Roman"/>
                <a:cs typeface="Times New Roman"/>
              </a:rPr>
              <a:t>Institutional Arrangements</a:t>
            </a:r>
          </a:p>
          <a:p>
            <a:pPr marL="360000" indent="-360000">
              <a:spcBef>
                <a:spcPts val="200"/>
              </a:spcBef>
              <a:spcAft>
                <a:spcPts val="0"/>
              </a:spcAft>
            </a:pPr>
            <a:r>
              <a:rPr lang="en-GB" sz="2800" dirty="0">
                <a:latin typeface="Times New Roman"/>
                <a:cs typeface="Times New Roman"/>
              </a:rPr>
              <a:t>Assessment </a:t>
            </a:r>
          </a:p>
          <a:p>
            <a:pPr marL="360000" indent="-360000">
              <a:spcBef>
                <a:spcPts val="200"/>
              </a:spcBef>
              <a:spcAft>
                <a:spcPts val="0"/>
              </a:spcAft>
            </a:pPr>
            <a:r>
              <a:rPr lang="en-GB" sz="2800" dirty="0">
                <a:latin typeface="Times New Roman"/>
                <a:cs typeface="Times New Roman"/>
              </a:rPr>
              <a:t>Process (RPL in practice)</a:t>
            </a:r>
          </a:p>
        </p:txBody>
      </p:sp>
      <p:sp>
        <p:nvSpPr>
          <p:cNvPr id="4" name="Titre 1"/>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908587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Many Barriers </a:t>
            </a:r>
            <a:r>
              <a:rPr lang="mr-IN" sz="4000" b="1" cap="none" dirty="0">
                <a:latin typeface="Times New Roman"/>
                <a:cs typeface="Times New Roman"/>
              </a:rPr>
              <a:t>–</a:t>
            </a:r>
            <a:r>
              <a:rPr lang="en-GB" sz="4000" b="1" cap="none" dirty="0">
                <a:latin typeface="Times New Roman"/>
                <a:cs typeface="Times New Roman"/>
              </a:rPr>
              <a:t> Mostly Psychological</a:t>
            </a:r>
          </a:p>
        </p:txBody>
      </p:sp>
      <p:sp>
        <p:nvSpPr>
          <p:cNvPr id="3" name="Espace réservé du contenu 2"/>
          <p:cNvSpPr>
            <a:spLocks noGrp="1"/>
          </p:cNvSpPr>
          <p:nvPr>
            <p:ph sz="quarter" idx="13"/>
          </p:nvPr>
        </p:nvSpPr>
        <p:spPr>
          <a:xfrm>
            <a:off x="49112" y="894120"/>
            <a:ext cx="4819451" cy="5127167"/>
          </a:xfrm>
        </p:spPr>
        <p:txBody>
          <a:bodyPr anchor="t" anchorCtr="0">
            <a:noAutofit/>
          </a:bodyPr>
          <a:lstStyle/>
          <a:p>
            <a:pPr marL="360000" indent="-360000">
              <a:spcBef>
                <a:spcPts val="600"/>
              </a:spcBef>
              <a:spcAft>
                <a:spcPts val="0"/>
              </a:spcAft>
            </a:pPr>
            <a:r>
              <a:rPr lang="en-GB" sz="2200" dirty="0">
                <a:solidFill>
                  <a:schemeClr val="tx2"/>
                </a:solidFill>
                <a:latin typeface="Times New Roman"/>
                <a:cs typeface="Times New Roman"/>
              </a:rPr>
              <a:t>Many</a:t>
            </a:r>
            <a:r>
              <a:rPr lang="en-GB" sz="2200" dirty="0">
                <a:latin typeface="Times New Roman"/>
                <a:cs typeface="Times New Roman"/>
              </a:rPr>
              <a:t> stakeholders are against RPL:</a:t>
            </a:r>
          </a:p>
          <a:p>
            <a:pPr marL="760050" lvl="1" indent="-360000">
              <a:spcBef>
                <a:spcPts val="600"/>
              </a:spcBef>
              <a:spcAft>
                <a:spcPts val="0"/>
              </a:spcAft>
            </a:pPr>
            <a:r>
              <a:rPr lang="en-GB" sz="2200" dirty="0">
                <a:latin typeface="Times New Roman"/>
                <a:cs typeface="Times New Roman"/>
              </a:rPr>
              <a:t>E.g. Faculty </a:t>
            </a:r>
            <a:r>
              <a:rPr lang="en-GB" sz="2200" dirty="0">
                <a:latin typeface="Times New Roman"/>
                <a:cs typeface="Times New Roman"/>
                <a:sym typeface="Wingdings" pitchFamily="2" charset="2"/>
              </a:rPr>
              <a:t></a:t>
            </a:r>
            <a:endParaRPr lang="en-GB" sz="2200" dirty="0">
              <a:latin typeface="Times New Roman"/>
              <a:cs typeface="Times New Roman"/>
            </a:endParaRPr>
          </a:p>
          <a:p>
            <a:pPr marL="760050" lvl="1" indent="-360000">
              <a:spcBef>
                <a:spcPts val="600"/>
              </a:spcBef>
              <a:spcAft>
                <a:spcPts val="0"/>
              </a:spcAft>
            </a:pPr>
            <a:r>
              <a:rPr lang="en-GB" sz="2200" dirty="0">
                <a:latin typeface="Times New Roman"/>
                <a:cs typeface="Times New Roman"/>
              </a:rPr>
              <a:t>RPL not understood</a:t>
            </a:r>
          </a:p>
          <a:p>
            <a:pPr marL="360000" indent="-360000">
              <a:spcBef>
                <a:spcPts val="600"/>
              </a:spcBef>
              <a:spcAft>
                <a:spcPts val="0"/>
              </a:spcAft>
            </a:pPr>
            <a:r>
              <a:rPr lang="en-GB" sz="2200" dirty="0">
                <a:latin typeface="Times New Roman"/>
                <a:cs typeface="Times New Roman"/>
              </a:rPr>
              <a:t>You will be told:</a:t>
            </a:r>
          </a:p>
          <a:p>
            <a:pPr marL="760050" lvl="1" indent="-360000">
              <a:spcBef>
                <a:spcPts val="600"/>
              </a:spcBef>
              <a:spcAft>
                <a:spcPts val="0"/>
              </a:spcAft>
            </a:pPr>
            <a:r>
              <a:rPr lang="en-GB" sz="2200" dirty="0">
                <a:latin typeface="Times New Roman"/>
                <a:cs typeface="Times New Roman"/>
              </a:rPr>
              <a:t>“You will award qualifications to </a:t>
            </a:r>
            <a:r>
              <a:rPr lang="en-GB" sz="2200" u="sng" dirty="0">
                <a:latin typeface="Times New Roman"/>
                <a:cs typeface="Times New Roman"/>
              </a:rPr>
              <a:t>everybody</a:t>
            </a:r>
            <a:r>
              <a:rPr lang="en-GB" sz="2200" dirty="0">
                <a:latin typeface="Times New Roman"/>
                <a:cs typeface="Times New Roman"/>
              </a:rPr>
              <a:t>”</a:t>
            </a:r>
          </a:p>
          <a:p>
            <a:pPr marL="760050" lvl="1" indent="-360000">
              <a:spcBef>
                <a:spcPts val="600"/>
              </a:spcBef>
              <a:spcAft>
                <a:spcPts val="0"/>
              </a:spcAft>
            </a:pPr>
            <a:r>
              <a:rPr lang="en-GB" sz="2200" dirty="0">
                <a:latin typeface="Times New Roman"/>
                <a:cs typeface="Times New Roman"/>
              </a:rPr>
              <a:t>“You will award </a:t>
            </a:r>
            <a:r>
              <a:rPr lang="en-GB" sz="2200" u="sng" dirty="0">
                <a:latin typeface="Times New Roman"/>
                <a:cs typeface="Times New Roman"/>
              </a:rPr>
              <a:t>undeserved</a:t>
            </a:r>
            <a:r>
              <a:rPr lang="en-GB" sz="2200" dirty="0">
                <a:latin typeface="Times New Roman"/>
                <a:cs typeface="Times New Roman"/>
              </a:rPr>
              <a:t> qualifications”	</a:t>
            </a:r>
          </a:p>
          <a:p>
            <a:pPr marL="760050" lvl="1" indent="-360000">
              <a:spcBef>
                <a:spcPts val="600"/>
              </a:spcBef>
              <a:spcAft>
                <a:spcPts val="0"/>
              </a:spcAft>
            </a:pPr>
            <a:r>
              <a:rPr lang="en-GB" sz="2200" dirty="0">
                <a:latin typeface="Times New Roman"/>
                <a:cs typeface="Times New Roman"/>
              </a:rPr>
              <a:t>“You will create a </a:t>
            </a:r>
            <a:r>
              <a:rPr lang="en-GB" sz="2200" u="sng" dirty="0">
                <a:latin typeface="Times New Roman"/>
                <a:cs typeface="Times New Roman"/>
              </a:rPr>
              <a:t>competitor</a:t>
            </a:r>
            <a:r>
              <a:rPr lang="en-GB" sz="2200" dirty="0">
                <a:latin typeface="Times New Roman"/>
                <a:cs typeface="Times New Roman"/>
              </a:rPr>
              <a:t> to the formal education and training system”</a:t>
            </a:r>
          </a:p>
          <a:p>
            <a:pPr marL="360000" indent="-360000">
              <a:spcBef>
                <a:spcPts val="600"/>
              </a:spcBef>
              <a:spcAft>
                <a:spcPts val="0"/>
              </a:spcAft>
            </a:pPr>
            <a:r>
              <a:rPr lang="en-GB" sz="2200" dirty="0">
                <a:latin typeface="Times New Roman"/>
                <a:cs typeface="Times New Roman"/>
              </a:rPr>
              <a:t>Recommendation: </a:t>
            </a:r>
            <a:r>
              <a:rPr lang="en-GB" sz="2200" dirty="0">
                <a:solidFill>
                  <a:schemeClr val="tx2"/>
                </a:solidFill>
                <a:latin typeface="Times New Roman"/>
                <a:cs typeface="Times New Roman"/>
              </a:rPr>
              <a:t>explain, explain, explain</a:t>
            </a:r>
          </a:p>
        </p:txBody>
      </p:sp>
      <p:sp>
        <p:nvSpPr>
          <p:cNvPr id="5" name="Titre 1">
            <a:extLst>
              <a:ext uri="{FF2B5EF4-FFF2-40B4-BE49-F238E27FC236}">
                <a16:creationId xmlns:a16="http://schemas.microsoft.com/office/drawing/2014/main" id="{329DF6B7-5775-7F42-89C6-1EE4D86158B8}"/>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pic>
        <p:nvPicPr>
          <p:cNvPr id="6" name="Picture 5" descr="A close up of a dog&#10;&#10;Description automatically generated">
            <a:extLst>
              <a:ext uri="{FF2B5EF4-FFF2-40B4-BE49-F238E27FC236}">
                <a16:creationId xmlns:a16="http://schemas.microsoft.com/office/drawing/2014/main" id="{0D9D9848-80AF-DD4F-9D42-8457D2E0F8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8563" y="1031560"/>
            <a:ext cx="4183288" cy="4998542"/>
          </a:xfrm>
          <a:prstGeom prst="rect">
            <a:avLst/>
          </a:prstGeom>
        </p:spPr>
      </p:pic>
    </p:spTree>
    <p:extLst>
      <p:ext uri="{BB962C8B-B14F-4D97-AF65-F5344CB8AC3E}">
        <p14:creationId xmlns:p14="http://schemas.microsoft.com/office/powerpoint/2010/main" val="32811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Agenda</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200"/>
              </a:spcBef>
              <a:spcAft>
                <a:spcPts val="0"/>
              </a:spcAft>
            </a:pPr>
            <a:r>
              <a:rPr lang="en-GB" sz="2800" dirty="0">
                <a:latin typeface="Times New Roman"/>
                <a:cs typeface="Times New Roman"/>
              </a:rPr>
              <a:t>Minimum Glossary</a:t>
            </a:r>
          </a:p>
          <a:p>
            <a:pPr marL="360000" indent="-360000">
              <a:spcBef>
                <a:spcPts val="200"/>
              </a:spcBef>
              <a:spcAft>
                <a:spcPts val="0"/>
              </a:spcAft>
            </a:pPr>
            <a:r>
              <a:rPr lang="en-GB" sz="2800" dirty="0">
                <a:latin typeface="Times New Roman"/>
                <a:cs typeface="Times New Roman"/>
              </a:rPr>
              <a:t>Definition, and the General Idea</a:t>
            </a:r>
          </a:p>
          <a:p>
            <a:pPr marL="360000" indent="-360000">
              <a:spcBef>
                <a:spcPts val="200"/>
              </a:spcBef>
              <a:spcAft>
                <a:spcPts val="0"/>
              </a:spcAft>
            </a:pPr>
            <a:r>
              <a:rPr lang="en-GB" sz="2800" dirty="0">
                <a:latin typeface="Times New Roman"/>
                <a:cs typeface="Times New Roman"/>
              </a:rPr>
              <a:t>The Many Applications in General</a:t>
            </a:r>
          </a:p>
          <a:p>
            <a:pPr marL="360000" indent="-360000">
              <a:spcBef>
                <a:spcPts val="200"/>
              </a:spcBef>
              <a:spcAft>
                <a:spcPts val="0"/>
              </a:spcAft>
            </a:pPr>
            <a:r>
              <a:rPr lang="en-GB" sz="2800" dirty="0">
                <a:latin typeface="Times New Roman"/>
                <a:cs typeface="Times New Roman"/>
              </a:rPr>
              <a:t>The Many Names</a:t>
            </a:r>
          </a:p>
          <a:p>
            <a:pPr marL="360000" indent="-360000">
              <a:spcBef>
                <a:spcPts val="200"/>
              </a:spcBef>
              <a:spcAft>
                <a:spcPts val="0"/>
              </a:spcAft>
            </a:pPr>
            <a:r>
              <a:rPr lang="en-GB" sz="2800" dirty="0">
                <a:latin typeface="Times New Roman"/>
                <a:cs typeface="Times New Roman"/>
              </a:rPr>
              <a:t>Key Issues</a:t>
            </a:r>
          </a:p>
          <a:p>
            <a:pPr marL="360000" indent="-360000">
              <a:spcBef>
                <a:spcPts val="200"/>
              </a:spcBef>
              <a:spcAft>
                <a:spcPts val="0"/>
              </a:spcAft>
            </a:pPr>
            <a:r>
              <a:rPr lang="en-GB" sz="2800" dirty="0">
                <a:latin typeface="Times New Roman"/>
                <a:cs typeface="Times New Roman"/>
              </a:rPr>
              <a:t>Barriers</a:t>
            </a:r>
          </a:p>
          <a:p>
            <a:pPr marL="360000" indent="-360000">
              <a:spcBef>
                <a:spcPts val="200"/>
              </a:spcBef>
              <a:spcAft>
                <a:spcPts val="0"/>
              </a:spcAft>
            </a:pPr>
            <a:r>
              <a:rPr lang="en-GB" sz="2800" dirty="0">
                <a:solidFill>
                  <a:schemeClr val="tx2"/>
                </a:solidFill>
                <a:latin typeface="Times New Roman"/>
                <a:cs typeface="Times New Roman"/>
              </a:rPr>
              <a:t>Rationale</a:t>
            </a:r>
          </a:p>
          <a:p>
            <a:pPr marL="360000" indent="-360000">
              <a:spcBef>
                <a:spcPts val="200"/>
              </a:spcBef>
              <a:spcAft>
                <a:spcPts val="0"/>
              </a:spcAft>
            </a:pPr>
            <a:r>
              <a:rPr lang="en-GB" sz="2800" dirty="0">
                <a:latin typeface="Times New Roman"/>
                <a:cs typeface="Times New Roman"/>
              </a:rPr>
              <a:t>Institutional Arrangements</a:t>
            </a:r>
          </a:p>
          <a:p>
            <a:pPr marL="360000" indent="-360000">
              <a:spcBef>
                <a:spcPts val="200"/>
              </a:spcBef>
              <a:spcAft>
                <a:spcPts val="0"/>
              </a:spcAft>
            </a:pPr>
            <a:r>
              <a:rPr lang="en-GB" sz="2800" dirty="0">
                <a:latin typeface="Times New Roman"/>
                <a:cs typeface="Times New Roman"/>
              </a:rPr>
              <a:t>Assessment </a:t>
            </a:r>
          </a:p>
          <a:p>
            <a:pPr marL="360000" indent="-360000">
              <a:spcBef>
                <a:spcPts val="200"/>
              </a:spcBef>
              <a:spcAft>
                <a:spcPts val="0"/>
              </a:spcAft>
            </a:pPr>
            <a:r>
              <a:rPr lang="en-GB" sz="2800" dirty="0">
                <a:latin typeface="Times New Roman"/>
                <a:cs typeface="Times New Roman"/>
              </a:rPr>
              <a:t>Process (RPL in practice)</a:t>
            </a:r>
          </a:p>
        </p:txBody>
      </p:sp>
      <p:sp>
        <p:nvSpPr>
          <p:cNvPr id="4" name="Titre 1"/>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333929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Rationale</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latin typeface="Times New Roman"/>
                <a:cs typeface="Times New Roman"/>
              </a:rPr>
              <a:t>Why recognising non-formal and informal learning outcomes?</a:t>
            </a:r>
          </a:p>
          <a:p>
            <a:pPr marL="0" indent="0">
              <a:spcBef>
                <a:spcPts val="600"/>
              </a:spcBef>
              <a:spcAft>
                <a:spcPts val="0"/>
              </a:spcAft>
              <a:buNone/>
            </a:pPr>
            <a:r>
              <a:rPr lang="en-GB" sz="3200" dirty="0">
                <a:latin typeface="Times New Roman"/>
                <a:cs typeface="Times New Roman"/>
              </a:rPr>
              <a:t>… to have a more qualified labour force (i.e., workers with a qualification) </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Why do countries need a more qualified labour force?</a:t>
            </a:r>
          </a:p>
          <a:p>
            <a:pPr marL="0" indent="0">
              <a:spcBef>
                <a:spcPts val="600"/>
              </a:spcBef>
              <a:spcAft>
                <a:spcPts val="0"/>
              </a:spcAft>
              <a:buNone/>
            </a:pPr>
            <a:r>
              <a:rPr lang="en-GB" sz="3200" dirty="0">
                <a:latin typeface="Times New Roman"/>
                <a:cs typeface="Times New Roman"/>
              </a:rPr>
              <a:t>… because it is a key reliable indicators of competences (business climate)</a:t>
            </a:r>
          </a:p>
        </p:txBody>
      </p:sp>
      <p:sp>
        <p:nvSpPr>
          <p:cNvPr id="5" name="Titre 1">
            <a:extLst>
              <a:ext uri="{FF2B5EF4-FFF2-40B4-BE49-F238E27FC236}">
                <a16:creationId xmlns:a16="http://schemas.microsoft.com/office/drawing/2014/main" id="{45343CEE-6F27-9C41-A251-B1A95921DAD7}"/>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671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ECC1F1F7-46BD-0545-8A5E-68C3E0B98A3A}"/>
              </a:ext>
            </a:extLst>
          </p:cNvPr>
          <p:cNvSpPr>
            <a:spLocks noGrp="1"/>
          </p:cNvSpPr>
          <p:nvPr>
            <p:ph type="title"/>
          </p:nvPr>
        </p:nvSpPr>
        <p:spPr>
          <a:xfrm>
            <a:off x="142875" y="28575"/>
            <a:ext cx="8929688" cy="657225"/>
          </a:xfrm>
          <a:ln w="3175">
            <a:solidFill>
              <a:schemeClr val="accent2"/>
            </a:solidFill>
            <a:miter lim="800000"/>
            <a:headEnd/>
            <a:tailEnd/>
          </a:ln>
        </p:spPr>
        <p:txBody>
          <a:bodyPr/>
          <a:lstStyle/>
          <a:p>
            <a:pPr algn="ctr"/>
            <a:r>
              <a:rPr lang="en-GB" altLang="fr-FR" sz="3200" b="1" cap="none" dirty="0">
                <a:solidFill>
                  <a:schemeClr val="tx1"/>
                </a:solidFill>
                <a:latin typeface="Times New Roman" panose="02020603050405020304" pitchFamily="18" charset="0"/>
                <a:cs typeface="Times New Roman" panose="02020603050405020304" pitchFamily="18" charset="0"/>
              </a:rPr>
              <a:t>Rationale: A More Qualified Labour Force!</a:t>
            </a:r>
          </a:p>
        </p:txBody>
      </p:sp>
      <p:sp>
        <p:nvSpPr>
          <p:cNvPr id="75782" name="Rectangle 6">
            <a:extLst>
              <a:ext uri="{FF2B5EF4-FFF2-40B4-BE49-F238E27FC236}">
                <a16:creationId xmlns:a16="http://schemas.microsoft.com/office/drawing/2014/main" id="{1427BDB1-586F-824D-915A-C4F8A05839DE}"/>
              </a:ext>
            </a:extLst>
          </p:cNvPr>
          <p:cNvSpPr>
            <a:spLocks noChangeArrowheads="1"/>
          </p:cNvSpPr>
          <p:nvPr/>
        </p:nvSpPr>
        <p:spPr bwMode="auto">
          <a:xfrm>
            <a:off x="63500" y="838200"/>
            <a:ext cx="9067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85750" indent="-285750" eaLnBrk="0" hangingPunct="0">
              <a:spcBef>
                <a:spcPts val="300"/>
              </a:spcBef>
              <a:spcAft>
                <a:spcPts val="600"/>
              </a:spcAft>
              <a:buFont typeface="Arial" panose="020B0604020202020204" pitchFamily="34" charset="0"/>
              <a:buChar char="•"/>
            </a:pPr>
            <a:r>
              <a:rPr lang="en-GB" altLang="fr-FR" sz="3200" dirty="0">
                <a:solidFill>
                  <a:schemeClr val="tx1"/>
                </a:solidFill>
                <a:latin typeface="Times New Roman" panose="02020603050405020304" pitchFamily="18" charset="0"/>
                <a:cs typeface="Times New Roman" panose="02020603050405020304" pitchFamily="18" charset="0"/>
              </a:rPr>
              <a:t> Visibility </a:t>
            </a:r>
            <a:r>
              <a:rPr lang="en-GB" altLang="fr-FR" sz="3200" dirty="0">
                <a:latin typeface="Times New Roman" panose="02020603050405020304" pitchFamily="18" charset="0"/>
                <a:cs typeface="Times New Roman" panose="02020603050405020304" pitchFamily="18" charset="0"/>
              </a:rPr>
              <a:t>of knowledge, skills and </a:t>
            </a:r>
            <a:r>
              <a:rPr lang="en-GB" altLang="fr-FR" sz="3200" dirty="0">
                <a:solidFill>
                  <a:schemeClr val="tx1"/>
                </a:solidFill>
                <a:latin typeface="Times New Roman" panose="02020603050405020304" pitchFamily="18" charset="0"/>
                <a:cs typeface="Times New Roman" panose="02020603050405020304" pitchFamily="18" charset="0"/>
              </a:rPr>
              <a:t>competences</a:t>
            </a:r>
          </a:p>
          <a:p>
            <a:pPr marL="285750" indent="-285750" eaLnBrk="0" hangingPunct="0">
              <a:spcBef>
                <a:spcPts val="300"/>
              </a:spcBef>
              <a:spcAft>
                <a:spcPts val="600"/>
              </a:spcAft>
              <a:buFont typeface="Arial" panose="020B0604020202020204" pitchFamily="34" charset="0"/>
              <a:buChar char="•"/>
            </a:pPr>
            <a:r>
              <a:rPr lang="en-GB" altLang="fr-FR" sz="3200" dirty="0">
                <a:solidFill>
                  <a:schemeClr val="tx1"/>
                </a:solidFill>
                <a:latin typeface="Times New Roman" panose="02020603050405020304" pitchFamily="18" charset="0"/>
                <a:cs typeface="Times New Roman" panose="02020603050405020304" pitchFamily="18" charset="0"/>
              </a:rPr>
              <a:t> Competences shortages: </a:t>
            </a:r>
            <a:r>
              <a:rPr lang="en-GB" altLang="fr-FR" sz="3200" dirty="0">
                <a:solidFill>
                  <a:srgbClr val="FFFF00"/>
                </a:solidFill>
                <a:latin typeface="Times New Roman" panose="02020603050405020304" pitchFamily="18" charset="0"/>
                <a:cs typeface="Times New Roman" panose="02020603050405020304" pitchFamily="18" charset="0"/>
              </a:rPr>
              <a:t>No</a:t>
            </a:r>
            <a:r>
              <a:rPr lang="en-GB" altLang="fr-FR" sz="3200" dirty="0">
                <a:solidFill>
                  <a:schemeClr val="tx1"/>
                </a:solidFill>
                <a:latin typeface="Times New Roman" panose="02020603050405020304" pitchFamily="18" charset="0"/>
                <a:cs typeface="Times New Roman" panose="02020603050405020304" pitchFamily="18" charset="0"/>
              </a:rPr>
              <a:t>  (it is not availability of competences the issue, it’s </a:t>
            </a:r>
            <a:r>
              <a:rPr lang="en-GB" altLang="fr-FR" sz="3200" u="sng" dirty="0">
                <a:solidFill>
                  <a:schemeClr val="tx1"/>
                </a:solidFill>
                <a:latin typeface="Times New Roman" panose="02020603050405020304" pitchFamily="18" charset="0"/>
                <a:cs typeface="Times New Roman" panose="02020603050405020304" pitchFamily="18" charset="0"/>
              </a:rPr>
              <a:t>visibility</a:t>
            </a:r>
            <a:r>
              <a:rPr lang="en-GB" altLang="fr-FR" sz="3200" dirty="0">
                <a:solidFill>
                  <a:schemeClr val="tx1"/>
                </a:solidFill>
                <a:latin typeface="Times New Roman" panose="02020603050405020304" pitchFamily="18" charset="0"/>
                <a:cs typeface="Times New Roman" panose="02020603050405020304" pitchFamily="18" charset="0"/>
              </a:rPr>
              <a:t>)</a:t>
            </a:r>
          </a:p>
          <a:p>
            <a:pPr marL="285750" indent="-285750" eaLnBrk="0" hangingPunct="0">
              <a:spcBef>
                <a:spcPts val="300"/>
              </a:spcBef>
              <a:spcAft>
                <a:spcPts val="600"/>
              </a:spcAft>
              <a:buFont typeface="Arial" panose="020B0604020202020204" pitchFamily="34" charset="0"/>
              <a:buChar char="•"/>
            </a:pPr>
            <a:r>
              <a:rPr lang="en-GB" altLang="fr-FR" sz="3200" dirty="0">
                <a:solidFill>
                  <a:schemeClr val="tx1"/>
                </a:solidFill>
                <a:latin typeface="Times New Roman" panose="02020603050405020304" pitchFamily="18" charset="0"/>
                <a:cs typeface="Times New Roman" panose="02020603050405020304" pitchFamily="18" charset="0"/>
              </a:rPr>
              <a:t> Distribution of qualifications, occupational mobility</a:t>
            </a:r>
          </a:p>
          <a:p>
            <a:pPr marL="285750" indent="-285750" eaLnBrk="0" hangingPunct="0">
              <a:spcBef>
                <a:spcPts val="300"/>
              </a:spcBef>
              <a:spcAft>
                <a:spcPts val="600"/>
              </a:spcAft>
              <a:buFont typeface="Arial" panose="020B0604020202020204" pitchFamily="34" charset="0"/>
              <a:buChar char="•"/>
            </a:pPr>
            <a:r>
              <a:rPr lang="en-GB" altLang="fr-FR" sz="3200" dirty="0">
                <a:solidFill>
                  <a:schemeClr val="tx1"/>
                </a:solidFill>
                <a:latin typeface="Times New Roman" panose="02020603050405020304" pitchFamily="18" charset="0"/>
                <a:cs typeface="Times New Roman" panose="02020603050405020304" pitchFamily="18" charset="0"/>
              </a:rPr>
              <a:t> Regulated occupations, and labour markets</a:t>
            </a:r>
          </a:p>
          <a:p>
            <a:pPr marL="285750" indent="-285750" eaLnBrk="0" hangingPunct="0">
              <a:spcBef>
                <a:spcPts val="300"/>
              </a:spcBef>
              <a:spcAft>
                <a:spcPts val="600"/>
              </a:spcAft>
              <a:buFont typeface="Arial" panose="020B0604020202020204" pitchFamily="34" charset="0"/>
              <a:buChar char="•"/>
            </a:pPr>
            <a:r>
              <a:rPr lang="en-GB" altLang="fr-FR" sz="3200" dirty="0">
                <a:solidFill>
                  <a:schemeClr val="tx1"/>
                </a:solidFill>
                <a:latin typeface="Times New Roman" panose="02020603050405020304" pitchFamily="18" charset="0"/>
                <a:cs typeface="Times New Roman" panose="02020603050405020304" pitchFamily="18" charset="0"/>
              </a:rPr>
              <a:t> ISO processes (quality…)</a:t>
            </a:r>
          </a:p>
          <a:p>
            <a:pPr marL="285750" indent="-285750" eaLnBrk="0" hangingPunct="0">
              <a:spcBef>
                <a:spcPts val="300"/>
              </a:spcBef>
              <a:spcAft>
                <a:spcPts val="600"/>
              </a:spcAft>
              <a:buFont typeface="Arial" panose="020B0604020202020204" pitchFamily="34" charset="0"/>
              <a:buChar char="•"/>
            </a:pPr>
            <a:r>
              <a:rPr lang="en-GB" altLang="fr-FR" sz="3200" dirty="0">
                <a:solidFill>
                  <a:schemeClr val="tx1"/>
                </a:solidFill>
                <a:latin typeface="Times New Roman" panose="02020603050405020304" pitchFamily="18" charset="0"/>
                <a:cs typeface="Times New Roman" panose="02020603050405020304" pitchFamily="18" charset="0"/>
              </a:rPr>
              <a:t> Bidding for public contracts</a:t>
            </a:r>
          </a:p>
        </p:txBody>
      </p:sp>
      <p:sp>
        <p:nvSpPr>
          <p:cNvPr id="5" name="Titre 1">
            <a:extLst>
              <a:ext uri="{FF2B5EF4-FFF2-40B4-BE49-F238E27FC236}">
                <a16:creationId xmlns:a16="http://schemas.microsoft.com/office/drawing/2014/main" id="{F7A2DF70-AC12-E743-97F4-A0C31D20E722}"/>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4178832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2">
                                            <p:txEl>
                                              <p:pRg st="0" end="0"/>
                                            </p:txEl>
                                          </p:spTgt>
                                        </p:tgtEl>
                                        <p:attrNameLst>
                                          <p:attrName>style.visibility</p:attrName>
                                        </p:attrNameLst>
                                      </p:cBhvr>
                                      <p:to>
                                        <p:strVal val="visible"/>
                                      </p:to>
                                    </p:set>
                                    <p:anim calcmode="lin" valueType="num">
                                      <p:cBhvr additive="base">
                                        <p:cTn id="7" dur="500" fill="hold"/>
                                        <p:tgtEl>
                                          <p:spTgt spid="757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82">
                                            <p:txEl>
                                              <p:pRg st="1" end="1"/>
                                            </p:txEl>
                                          </p:spTgt>
                                        </p:tgtEl>
                                        <p:attrNameLst>
                                          <p:attrName>style.visibility</p:attrName>
                                        </p:attrNameLst>
                                      </p:cBhvr>
                                      <p:to>
                                        <p:strVal val="visible"/>
                                      </p:to>
                                    </p:set>
                                    <p:anim calcmode="lin" valueType="num">
                                      <p:cBhvr additive="base">
                                        <p:cTn id="13" dur="500" fill="hold"/>
                                        <p:tgtEl>
                                          <p:spTgt spid="757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82">
                                            <p:txEl>
                                              <p:pRg st="2" end="2"/>
                                            </p:txEl>
                                          </p:spTgt>
                                        </p:tgtEl>
                                        <p:attrNameLst>
                                          <p:attrName>style.visibility</p:attrName>
                                        </p:attrNameLst>
                                      </p:cBhvr>
                                      <p:to>
                                        <p:strVal val="visible"/>
                                      </p:to>
                                    </p:set>
                                    <p:anim calcmode="lin" valueType="num">
                                      <p:cBhvr additive="base">
                                        <p:cTn id="19" dur="500" fill="hold"/>
                                        <p:tgtEl>
                                          <p:spTgt spid="757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82">
                                            <p:txEl>
                                              <p:pRg st="3" end="3"/>
                                            </p:txEl>
                                          </p:spTgt>
                                        </p:tgtEl>
                                        <p:attrNameLst>
                                          <p:attrName>style.visibility</p:attrName>
                                        </p:attrNameLst>
                                      </p:cBhvr>
                                      <p:to>
                                        <p:strVal val="visible"/>
                                      </p:to>
                                    </p:set>
                                    <p:anim calcmode="lin" valueType="num">
                                      <p:cBhvr additive="base">
                                        <p:cTn id="25" dur="500" fill="hold"/>
                                        <p:tgtEl>
                                          <p:spTgt spid="757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782">
                                            <p:txEl>
                                              <p:pRg st="4" end="4"/>
                                            </p:txEl>
                                          </p:spTgt>
                                        </p:tgtEl>
                                        <p:attrNameLst>
                                          <p:attrName>style.visibility</p:attrName>
                                        </p:attrNameLst>
                                      </p:cBhvr>
                                      <p:to>
                                        <p:strVal val="visible"/>
                                      </p:to>
                                    </p:set>
                                    <p:anim calcmode="lin" valueType="num">
                                      <p:cBhvr additive="base">
                                        <p:cTn id="31" dur="500" fill="hold"/>
                                        <p:tgtEl>
                                          <p:spTgt spid="757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5782">
                                            <p:txEl>
                                              <p:pRg st="5" end="5"/>
                                            </p:txEl>
                                          </p:spTgt>
                                        </p:tgtEl>
                                        <p:attrNameLst>
                                          <p:attrName>style.visibility</p:attrName>
                                        </p:attrNameLst>
                                      </p:cBhvr>
                                      <p:to>
                                        <p:strVal val="visible"/>
                                      </p:to>
                                    </p:set>
                                    <p:anim calcmode="lin" valueType="num">
                                      <p:cBhvr additive="base">
                                        <p:cTn id="37" dur="500" fill="hold"/>
                                        <p:tgtEl>
                                          <p:spTgt spid="7578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Agenda</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200"/>
              </a:spcBef>
              <a:spcAft>
                <a:spcPts val="0"/>
              </a:spcAft>
            </a:pPr>
            <a:r>
              <a:rPr lang="en-GB" sz="2800" dirty="0">
                <a:solidFill>
                  <a:schemeClr val="tx2"/>
                </a:solidFill>
                <a:latin typeface="Times New Roman"/>
                <a:cs typeface="Times New Roman"/>
              </a:rPr>
              <a:t>Minimum Glossary</a:t>
            </a:r>
          </a:p>
          <a:p>
            <a:pPr marL="360000" indent="-360000">
              <a:spcBef>
                <a:spcPts val="200"/>
              </a:spcBef>
              <a:spcAft>
                <a:spcPts val="0"/>
              </a:spcAft>
            </a:pPr>
            <a:r>
              <a:rPr lang="en-GB" sz="2800" dirty="0">
                <a:latin typeface="Times New Roman"/>
                <a:cs typeface="Times New Roman"/>
              </a:rPr>
              <a:t>Definition, and the General Idea</a:t>
            </a:r>
          </a:p>
          <a:p>
            <a:pPr marL="360000" indent="-360000">
              <a:spcBef>
                <a:spcPts val="200"/>
              </a:spcBef>
              <a:spcAft>
                <a:spcPts val="0"/>
              </a:spcAft>
            </a:pPr>
            <a:r>
              <a:rPr lang="en-GB" sz="2800" dirty="0">
                <a:latin typeface="Times New Roman"/>
                <a:cs typeface="Times New Roman"/>
              </a:rPr>
              <a:t>The Many Applications in General</a:t>
            </a:r>
          </a:p>
          <a:p>
            <a:pPr marL="360000" indent="-360000">
              <a:spcBef>
                <a:spcPts val="200"/>
              </a:spcBef>
              <a:spcAft>
                <a:spcPts val="0"/>
              </a:spcAft>
            </a:pPr>
            <a:r>
              <a:rPr lang="en-GB" sz="2800" dirty="0">
                <a:latin typeface="Times New Roman"/>
                <a:cs typeface="Times New Roman"/>
              </a:rPr>
              <a:t>The Many Names</a:t>
            </a:r>
          </a:p>
          <a:p>
            <a:pPr marL="360000" indent="-360000">
              <a:spcBef>
                <a:spcPts val="200"/>
              </a:spcBef>
              <a:spcAft>
                <a:spcPts val="0"/>
              </a:spcAft>
            </a:pPr>
            <a:r>
              <a:rPr lang="en-GB" sz="2800" dirty="0">
                <a:latin typeface="Times New Roman"/>
                <a:cs typeface="Times New Roman"/>
              </a:rPr>
              <a:t>Key Issues</a:t>
            </a:r>
          </a:p>
          <a:p>
            <a:pPr marL="360000" indent="-360000">
              <a:spcBef>
                <a:spcPts val="200"/>
              </a:spcBef>
              <a:spcAft>
                <a:spcPts val="0"/>
              </a:spcAft>
            </a:pPr>
            <a:r>
              <a:rPr lang="en-GB" sz="2800" dirty="0">
                <a:latin typeface="Times New Roman"/>
                <a:cs typeface="Times New Roman"/>
              </a:rPr>
              <a:t>Barriers</a:t>
            </a:r>
          </a:p>
          <a:p>
            <a:pPr marL="360000" indent="-360000">
              <a:spcBef>
                <a:spcPts val="200"/>
              </a:spcBef>
              <a:spcAft>
                <a:spcPts val="0"/>
              </a:spcAft>
            </a:pPr>
            <a:r>
              <a:rPr lang="en-GB" sz="2800" dirty="0">
                <a:latin typeface="Times New Roman"/>
                <a:cs typeface="Times New Roman"/>
              </a:rPr>
              <a:t>Rationale</a:t>
            </a:r>
          </a:p>
          <a:p>
            <a:pPr marL="360000" indent="-360000">
              <a:spcBef>
                <a:spcPts val="200"/>
              </a:spcBef>
              <a:spcAft>
                <a:spcPts val="0"/>
              </a:spcAft>
            </a:pPr>
            <a:r>
              <a:rPr lang="en-GB" sz="2800" dirty="0">
                <a:latin typeface="Times New Roman"/>
                <a:cs typeface="Times New Roman"/>
              </a:rPr>
              <a:t>Institutional Arrangements</a:t>
            </a:r>
          </a:p>
          <a:p>
            <a:pPr marL="360000" indent="-360000">
              <a:spcBef>
                <a:spcPts val="200"/>
              </a:spcBef>
              <a:spcAft>
                <a:spcPts val="0"/>
              </a:spcAft>
            </a:pPr>
            <a:r>
              <a:rPr lang="en-GB" sz="2800" dirty="0">
                <a:latin typeface="Times New Roman"/>
                <a:cs typeface="Times New Roman"/>
              </a:rPr>
              <a:t>Assessment </a:t>
            </a:r>
          </a:p>
          <a:p>
            <a:pPr marL="360000" indent="-360000">
              <a:spcBef>
                <a:spcPts val="200"/>
              </a:spcBef>
              <a:spcAft>
                <a:spcPts val="0"/>
              </a:spcAft>
            </a:pPr>
            <a:r>
              <a:rPr lang="en-GB" sz="2800" dirty="0">
                <a:latin typeface="Times New Roman"/>
                <a:cs typeface="Times New Roman"/>
              </a:rPr>
              <a:t>Process (RPL in practice)</a:t>
            </a:r>
          </a:p>
        </p:txBody>
      </p:sp>
      <p:sp>
        <p:nvSpPr>
          <p:cNvPr id="4" name="Titre 1"/>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523657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CD395156-BD3F-2449-8E2E-9A5FADD3B30C}"/>
              </a:ext>
            </a:extLst>
          </p:cNvPr>
          <p:cNvSpPr>
            <a:spLocks noGrp="1"/>
          </p:cNvSpPr>
          <p:nvPr>
            <p:ph type="title"/>
          </p:nvPr>
        </p:nvSpPr>
        <p:spPr>
          <a:xfrm>
            <a:off x="28575" y="42863"/>
            <a:ext cx="9072563" cy="719137"/>
          </a:xfrm>
          <a:ln w="3175">
            <a:solidFill>
              <a:schemeClr val="accent2"/>
            </a:solidFill>
            <a:miter lim="800000"/>
            <a:headEnd/>
            <a:tailEnd/>
          </a:ln>
        </p:spPr>
        <p:txBody>
          <a:bodyPr/>
          <a:lstStyle/>
          <a:p>
            <a:pPr algn="ctr"/>
            <a:r>
              <a:rPr lang="en-GB" altLang="fr-FR" sz="4000" b="1" cap="none" dirty="0">
                <a:solidFill>
                  <a:schemeClr val="tx1"/>
                </a:solidFill>
                <a:latin typeface="Times New Roman" panose="02020603050405020304" pitchFamily="18" charset="0"/>
                <a:cs typeface="Times New Roman" panose="02020603050405020304" pitchFamily="18" charset="0"/>
              </a:rPr>
              <a:t>Rationale: A Policy Tool</a:t>
            </a:r>
            <a:endParaRPr lang="en-GB" altLang="fr-FR" b="1" cap="none" dirty="0">
              <a:solidFill>
                <a:schemeClr val="tx1"/>
              </a:solidFill>
              <a:latin typeface="Times New Roman" panose="02020603050405020304" pitchFamily="18" charset="0"/>
              <a:cs typeface="Times New Roman" panose="02020603050405020304" pitchFamily="18" charset="0"/>
            </a:endParaRPr>
          </a:p>
        </p:txBody>
      </p:sp>
      <p:sp>
        <p:nvSpPr>
          <p:cNvPr id="76807" name="Rectangle 7">
            <a:extLst>
              <a:ext uri="{FF2B5EF4-FFF2-40B4-BE49-F238E27FC236}">
                <a16:creationId xmlns:a16="http://schemas.microsoft.com/office/drawing/2014/main" id="{4779EE35-BCAD-4A47-BEE6-D1279CDF2EB5}"/>
              </a:ext>
            </a:extLst>
          </p:cNvPr>
          <p:cNvSpPr>
            <a:spLocks noChangeArrowheads="1"/>
          </p:cNvSpPr>
          <p:nvPr/>
        </p:nvSpPr>
        <p:spPr bwMode="auto">
          <a:xfrm>
            <a:off x="63500" y="838200"/>
            <a:ext cx="9067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ts val="600"/>
              </a:spcBef>
              <a:spcAft>
                <a:spcPts val="600"/>
              </a:spcAft>
              <a:buFontTx/>
              <a:buChar char="•"/>
            </a:pPr>
            <a:r>
              <a:rPr lang="en-GB" altLang="fr-FR" sz="3200" dirty="0">
                <a:solidFill>
                  <a:schemeClr val="tx1"/>
                </a:solidFill>
                <a:latin typeface="Times New Roman" panose="02020603050405020304" pitchFamily="18" charset="0"/>
                <a:cs typeface="Times New Roman" panose="02020603050405020304" pitchFamily="18" charset="0"/>
              </a:rPr>
              <a:t> Time and cost for the individual (direct costs and </a:t>
            </a:r>
            <a:r>
              <a:rPr lang="en-GB" altLang="fr-FR" sz="3200" u="sng" dirty="0">
                <a:solidFill>
                  <a:schemeClr val="tx1"/>
                </a:solidFill>
                <a:latin typeface="Times New Roman" panose="02020603050405020304" pitchFamily="18" charset="0"/>
                <a:cs typeface="Times New Roman" panose="02020603050405020304" pitchFamily="18" charset="0"/>
              </a:rPr>
              <a:t>opportunity</a:t>
            </a:r>
            <a:r>
              <a:rPr lang="en-GB" altLang="fr-FR" sz="3200" dirty="0">
                <a:solidFill>
                  <a:schemeClr val="tx1"/>
                </a:solidFill>
                <a:latin typeface="Times New Roman" panose="02020603050405020304" pitchFamily="18" charset="0"/>
                <a:cs typeface="Times New Roman" panose="02020603050405020304" pitchFamily="18" charset="0"/>
              </a:rPr>
              <a:t> costs), consistent with the constraints of adult life</a:t>
            </a:r>
          </a:p>
          <a:p>
            <a:pPr eaLnBrk="0" hangingPunct="0">
              <a:spcBef>
                <a:spcPts val="600"/>
              </a:spcBef>
              <a:spcAft>
                <a:spcPts val="600"/>
              </a:spcAft>
              <a:buFontTx/>
              <a:buChar char="•"/>
            </a:pPr>
            <a:r>
              <a:rPr lang="en-GB" altLang="fr-FR" sz="3200" dirty="0">
                <a:solidFill>
                  <a:schemeClr val="tx1"/>
                </a:solidFill>
                <a:latin typeface="Times New Roman" panose="02020603050405020304" pitchFamily="18" charset="0"/>
                <a:cs typeface="Times New Roman" panose="02020603050405020304" pitchFamily="18" charset="0"/>
              </a:rPr>
              <a:t> Cost for the system (untapped human capital)</a:t>
            </a:r>
          </a:p>
          <a:p>
            <a:pPr eaLnBrk="0" hangingPunct="0">
              <a:spcBef>
                <a:spcPts val="600"/>
              </a:spcBef>
              <a:spcAft>
                <a:spcPts val="600"/>
              </a:spcAft>
              <a:buFontTx/>
              <a:buChar char="•"/>
            </a:pPr>
            <a:r>
              <a:rPr lang="en-GB" altLang="fr-FR" sz="3200" dirty="0">
                <a:solidFill>
                  <a:schemeClr val="tx1"/>
                </a:solidFill>
                <a:latin typeface="Times New Roman" panose="02020603050405020304" pitchFamily="18" charset="0"/>
                <a:cs typeface="Times New Roman" panose="02020603050405020304" pitchFamily="18" charset="0"/>
              </a:rPr>
              <a:t> </a:t>
            </a:r>
            <a:r>
              <a:rPr lang="en-GB" altLang="fr-FR" sz="3200" u="sng" dirty="0">
                <a:solidFill>
                  <a:schemeClr val="tx2"/>
                </a:solidFill>
                <a:latin typeface="Times New Roman" panose="02020603050405020304" pitchFamily="18" charset="0"/>
                <a:cs typeface="Times New Roman" panose="02020603050405020304" pitchFamily="18" charset="0"/>
              </a:rPr>
              <a:t>Motivation</a:t>
            </a:r>
            <a:r>
              <a:rPr lang="en-GB" altLang="fr-FR" sz="3200" dirty="0">
                <a:solidFill>
                  <a:schemeClr val="tx1"/>
                </a:solidFill>
                <a:latin typeface="Times New Roman" panose="02020603050405020304" pitchFamily="18" charset="0"/>
                <a:cs typeface="Times New Roman" panose="02020603050405020304" pitchFamily="18" charset="0"/>
              </a:rPr>
              <a:t> (not starting from scratch) </a:t>
            </a:r>
            <a:r>
              <a:rPr lang="en-GB" altLang="fr-FR" sz="3200" dirty="0">
                <a:solidFill>
                  <a:schemeClr val="tx1"/>
                </a:solidFill>
                <a:latin typeface="Times New Roman" panose="02020603050405020304" pitchFamily="18" charset="0"/>
                <a:cs typeface="Times New Roman" panose="02020603050405020304" pitchFamily="18" charset="0"/>
                <a:sym typeface="Wingdings" pitchFamily="2" charset="2"/>
              </a:rPr>
              <a:t></a:t>
            </a:r>
          </a:p>
          <a:p>
            <a:pPr eaLnBrk="0" hangingPunct="0">
              <a:spcBef>
                <a:spcPts val="600"/>
              </a:spcBef>
              <a:spcAft>
                <a:spcPts val="600"/>
              </a:spcAft>
              <a:buFontTx/>
              <a:buChar char="•"/>
            </a:pPr>
            <a:r>
              <a:rPr lang="en-GB" altLang="fr-FR" sz="3200" dirty="0">
                <a:latin typeface="Times New Roman" panose="02020603050405020304" pitchFamily="18" charset="0"/>
                <a:cs typeface="Times New Roman" panose="02020603050405020304" pitchFamily="18" charset="0"/>
                <a:sym typeface="Wingdings" pitchFamily="2" charset="2"/>
              </a:rPr>
              <a:t> </a:t>
            </a:r>
            <a:r>
              <a:rPr lang="en-GB" altLang="fr-FR" sz="3200" u="sng" dirty="0">
                <a:solidFill>
                  <a:schemeClr val="tx2"/>
                </a:solidFill>
                <a:latin typeface="Times New Roman" panose="02020603050405020304" pitchFamily="18" charset="0"/>
                <a:cs typeface="Times New Roman" panose="02020603050405020304" pitchFamily="18" charset="0"/>
                <a:sym typeface="Wingdings" pitchFamily="2" charset="2"/>
              </a:rPr>
              <a:t>Motivation</a:t>
            </a:r>
            <a:r>
              <a:rPr lang="en-GB" altLang="fr-FR" sz="3200" dirty="0">
                <a:latin typeface="Times New Roman" panose="02020603050405020304" pitchFamily="18" charset="0"/>
                <a:cs typeface="Times New Roman" panose="02020603050405020304" pitchFamily="18" charset="0"/>
                <a:sym typeface="Wingdings" pitchFamily="2" charset="2"/>
              </a:rPr>
              <a:t>: it’s what people know and can do that matter (different from the school/teacher approach)</a:t>
            </a:r>
            <a:endParaRPr lang="en-GB" altLang="fr-FR" sz="3200" dirty="0">
              <a:solidFill>
                <a:schemeClr val="tx1"/>
              </a:solidFill>
              <a:latin typeface="Times New Roman" panose="02020603050405020304" pitchFamily="18" charset="0"/>
              <a:cs typeface="Times New Roman" panose="02020603050405020304" pitchFamily="18" charset="0"/>
            </a:endParaRPr>
          </a:p>
          <a:p>
            <a:pPr eaLnBrk="0" hangingPunct="0">
              <a:spcBef>
                <a:spcPts val="600"/>
              </a:spcBef>
              <a:spcAft>
                <a:spcPts val="600"/>
              </a:spcAft>
              <a:buFontTx/>
              <a:buChar char="•"/>
            </a:pPr>
            <a:r>
              <a:rPr lang="en-GB" altLang="fr-FR" sz="3200" dirty="0">
                <a:solidFill>
                  <a:schemeClr val="tx1"/>
                </a:solidFill>
                <a:latin typeface="Times New Roman" panose="02020603050405020304" pitchFamily="18" charset="0"/>
                <a:cs typeface="Times New Roman" panose="02020603050405020304" pitchFamily="18" charset="0"/>
              </a:rPr>
              <a:t> Demography…</a:t>
            </a:r>
          </a:p>
          <a:p>
            <a:pPr eaLnBrk="0" hangingPunct="0">
              <a:spcBef>
                <a:spcPts val="600"/>
              </a:spcBef>
              <a:spcAft>
                <a:spcPts val="600"/>
              </a:spcAft>
              <a:buFontTx/>
              <a:buChar char="•"/>
            </a:pPr>
            <a:r>
              <a:rPr lang="en-GB" altLang="fr-FR" sz="3200" dirty="0">
                <a:solidFill>
                  <a:schemeClr val="tx1"/>
                </a:solidFill>
                <a:latin typeface="Times New Roman" panose="02020603050405020304" pitchFamily="18" charset="0"/>
                <a:cs typeface="Times New Roman" panose="02020603050405020304" pitchFamily="18" charset="0"/>
              </a:rPr>
              <a:t> Employers do it all the time (practical/informal)°</a:t>
            </a:r>
          </a:p>
        </p:txBody>
      </p:sp>
      <p:sp>
        <p:nvSpPr>
          <p:cNvPr id="5" name="Titre 1">
            <a:extLst>
              <a:ext uri="{FF2B5EF4-FFF2-40B4-BE49-F238E27FC236}">
                <a16:creationId xmlns:a16="http://schemas.microsoft.com/office/drawing/2014/main" id="{BF29D408-1E18-A644-BECF-25827DB95873}"/>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789108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7">
                                            <p:txEl>
                                              <p:pRg st="0" end="0"/>
                                            </p:txEl>
                                          </p:spTgt>
                                        </p:tgtEl>
                                        <p:attrNameLst>
                                          <p:attrName>style.visibility</p:attrName>
                                        </p:attrNameLst>
                                      </p:cBhvr>
                                      <p:to>
                                        <p:strVal val="visible"/>
                                      </p:to>
                                    </p:set>
                                    <p:anim calcmode="lin" valueType="num">
                                      <p:cBhvr additive="base">
                                        <p:cTn id="7" dur="500" fill="hold"/>
                                        <p:tgtEl>
                                          <p:spTgt spid="768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7">
                                            <p:txEl>
                                              <p:pRg st="1" end="1"/>
                                            </p:txEl>
                                          </p:spTgt>
                                        </p:tgtEl>
                                        <p:attrNameLst>
                                          <p:attrName>style.visibility</p:attrName>
                                        </p:attrNameLst>
                                      </p:cBhvr>
                                      <p:to>
                                        <p:strVal val="visible"/>
                                      </p:to>
                                    </p:set>
                                    <p:anim calcmode="lin" valueType="num">
                                      <p:cBhvr additive="base">
                                        <p:cTn id="13" dur="500" fill="hold"/>
                                        <p:tgtEl>
                                          <p:spTgt spid="768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7">
                                            <p:txEl>
                                              <p:pRg st="2" end="2"/>
                                            </p:txEl>
                                          </p:spTgt>
                                        </p:tgtEl>
                                        <p:attrNameLst>
                                          <p:attrName>style.visibility</p:attrName>
                                        </p:attrNameLst>
                                      </p:cBhvr>
                                      <p:to>
                                        <p:strVal val="visible"/>
                                      </p:to>
                                    </p:set>
                                    <p:anim calcmode="lin" valueType="num">
                                      <p:cBhvr additive="base">
                                        <p:cTn id="19" dur="500" fill="hold"/>
                                        <p:tgtEl>
                                          <p:spTgt spid="768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807">
                                            <p:txEl>
                                              <p:pRg st="3" end="3"/>
                                            </p:txEl>
                                          </p:spTgt>
                                        </p:tgtEl>
                                        <p:attrNameLst>
                                          <p:attrName>style.visibility</p:attrName>
                                        </p:attrNameLst>
                                      </p:cBhvr>
                                      <p:to>
                                        <p:strVal val="visible"/>
                                      </p:to>
                                    </p:set>
                                    <p:anim calcmode="lin" valueType="num">
                                      <p:cBhvr additive="base">
                                        <p:cTn id="25" dur="500" fill="hold"/>
                                        <p:tgtEl>
                                          <p:spTgt spid="768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6807">
                                            <p:txEl>
                                              <p:pRg st="4" end="4"/>
                                            </p:txEl>
                                          </p:spTgt>
                                        </p:tgtEl>
                                        <p:attrNameLst>
                                          <p:attrName>style.visibility</p:attrName>
                                        </p:attrNameLst>
                                      </p:cBhvr>
                                      <p:to>
                                        <p:strVal val="visible"/>
                                      </p:to>
                                    </p:set>
                                    <p:anim calcmode="lin" valueType="num">
                                      <p:cBhvr additive="base">
                                        <p:cTn id="31" dur="500" fill="hold"/>
                                        <p:tgtEl>
                                          <p:spTgt spid="768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6807">
                                            <p:txEl>
                                              <p:pRg st="5" end="5"/>
                                            </p:txEl>
                                          </p:spTgt>
                                        </p:tgtEl>
                                        <p:attrNameLst>
                                          <p:attrName>style.visibility</p:attrName>
                                        </p:attrNameLst>
                                      </p:cBhvr>
                                      <p:to>
                                        <p:strVal val="visible"/>
                                      </p:to>
                                    </p:set>
                                    <p:anim calcmode="lin" valueType="num">
                                      <p:cBhvr additive="base">
                                        <p:cTn id="37" dur="500" fill="hold"/>
                                        <p:tgtEl>
                                          <p:spTgt spid="768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8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8BE1021A-B772-704A-83FB-AD2DDF37EF0D}"/>
              </a:ext>
            </a:extLst>
          </p:cNvPr>
          <p:cNvSpPr>
            <a:spLocks noGrp="1"/>
          </p:cNvSpPr>
          <p:nvPr>
            <p:ph type="title"/>
          </p:nvPr>
        </p:nvSpPr>
        <p:spPr>
          <a:xfrm>
            <a:off x="14288" y="42863"/>
            <a:ext cx="9072562" cy="642937"/>
          </a:xfrm>
          <a:ln w="3175">
            <a:solidFill>
              <a:schemeClr val="accent2"/>
            </a:solidFill>
            <a:miter lim="800000"/>
            <a:headEnd/>
            <a:tailEnd/>
          </a:ln>
        </p:spPr>
        <p:txBody>
          <a:bodyPr/>
          <a:lstStyle/>
          <a:p>
            <a:pPr algn="ctr"/>
            <a:r>
              <a:rPr lang="en-GB" altLang="fr-FR" sz="4000" b="1" cap="none" dirty="0">
                <a:solidFill>
                  <a:schemeClr val="tx1"/>
                </a:solidFill>
                <a:latin typeface="Times New Roman" panose="02020603050405020304" pitchFamily="18" charset="0"/>
                <a:cs typeface="Times New Roman" panose="02020603050405020304" pitchFamily="18" charset="0"/>
              </a:rPr>
              <a:t>Rationale: A Policy Tool</a:t>
            </a:r>
            <a:endParaRPr lang="en-GB" altLang="fr-FR" b="1" cap="none" dirty="0">
              <a:solidFill>
                <a:schemeClr val="tx1"/>
              </a:solidFill>
              <a:latin typeface="Times New Roman" panose="02020603050405020304" pitchFamily="18" charset="0"/>
              <a:cs typeface="Times New Roman" panose="02020603050405020304" pitchFamily="18" charset="0"/>
            </a:endParaRPr>
          </a:p>
        </p:txBody>
      </p:sp>
      <p:sp>
        <p:nvSpPr>
          <p:cNvPr id="77829" name="Rectangle 5">
            <a:extLst>
              <a:ext uri="{FF2B5EF4-FFF2-40B4-BE49-F238E27FC236}">
                <a16:creationId xmlns:a16="http://schemas.microsoft.com/office/drawing/2014/main" id="{D210D130-E460-6845-BA2F-A372D29856A5}"/>
              </a:ext>
            </a:extLst>
          </p:cNvPr>
          <p:cNvSpPr>
            <a:spLocks noChangeArrowheads="1"/>
          </p:cNvSpPr>
          <p:nvPr/>
        </p:nvSpPr>
        <p:spPr bwMode="auto">
          <a:xfrm>
            <a:off x="63500" y="838200"/>
            <a:ext cx="9067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ct val="110000"/>
              </a:lnSpc>
              <a:spcBef>
                <a:spcPct val="20000"/>
              </a:spcBef>
              <a:buFontTx/>
              <a:buChar char="•"/>
            </a:pPr>
            <a:r>
              <a:rPr lang="en-GB" altLang="fr-FR" sz="2800" dirty="0">
                <a:solidFill>
                  <a:schemeClr val="tx1"/>
                </a:solidFill>
                <a:latin typeface="Times New Roman" panose="02020603050405020304" pitchFamily="18" charset="0"/>
                <a:cs typeface="Times New Roman" panose="02020603050405020304" pitchFamily="18" charset="0"/>
              </a:rPr>
              <a:t> It’s </a:t>
            </a:r>
            <a:r>
              <a:rPr lang="en-GB" altLang="fr-FR" sz="2800" dirty="0">
                <a:solidFill>
                  <a:schemeClr val="tx2"/>
                </a:solidFill>
                <a:latin typeface="Times New Roman" panose="02020603050405020304" pitchFamily="18" charset="0"/>
                <a:cs typeface="Times New Roman" panose="02020603050405020304" pitchFamily="18" charset="0"/>
              </a:rPr>
              <a:t>flexible</a:t>
            </a:r>
            <a:r>
              <a:rPr lang="en-GB" altLang="fr-FR" sz="2800" dirty="0">
                <a:solidFill>
                  <a:schemeClr val="tx1"/>
                </a:solidFill>
                <a:latin typeface="Times New Roman" panose="02020603050405020304" pitchFamily="18" charset="0"/>
                <a:cs typeface="Times New Roman" panose="02020603050405020304" pitchFamily="18" charset="0"/>
              </a:rPr>
              <a:t>: continuum of outputs, from self assessment (portfolio) to full certification</a:t>
            </a:r>
          </a:p>
          <a:p>
            <a:pPr eaLnBrk="0" hangingPunct="0">
              <a:lnSpc>
                <a:spcPct val="110000"/>
              </a:lnSpc>
              <a:spcBef>
                <a:spcPct val="20000"/>
              </a:spcBef>
              <a:buFontTx/>
              <a:buChar char="•"/>
            </a:pPr>
            <a:r>
              <a:rPr lang="en-GB" altLang="fr-FR" sz="2800" dirty="0">
                <a:solidFill>
                  <a:schemeClr val="tx1"/>
                </a:solidFill>
                <a:latin typeface="Times New Roman" panose="02020603050405020304" pitchFamily="18" charset="0"/>
                <a:cs typeface="Times New Roman" panose="02020603050405020304" pitchFamily="18" charset="0"/>
              </a:rPr>
              <a:t> Job matching</a:t>
            </a:r>
          </a:p>
          <a:p>
            <a:pPr eaLnBrk="0" hangingPunct="0">
              <a:lnSpc>
                <a:spcPct val="110000"/>
              </a:lnSpc>
              <a:spcBef>
                <a:spcPct val="20000"/>
              </a:spcBef>
              <a:buFontTx/>
              <a:buChar char="•"/>
            </a:pPr>
            <a:r>
              <a:rPr lang="en-GB" altLang="fr-FR" sz="2800" dirty="0">
                <a:latin typeface="Times New Roman" panose="02020603050405020304" pitchFamily="18" charset="0"/>
                <a:cs typeface="Times New Roman" panose="02020603050405020304" pitchFamily="18" charset="0"/>
              </a:rPr>
              <a:t> For </a:t>
            </a:r>
            <a:r>
              <a:rPr lang="en-GB" altLang="fr-FR" sz="2800" dirty="0">
                <a:solidFill>
                  <a:srgbClr val="FFFF00"/>
                </a:solidFill>
                <a:latin typeface="Times New Roman" panose="02020603050405020304" pitchFamily="18" charset="0"/>
                <a:cs typeface="Times New Roman" panose="02020603050405020304" pitchFamily="18" charset="0"/>
              </a:rPr>
              <a:t>migrants, refugees</a:t>
            </a:r>
            <a:r>
              <a:rPr lang="en-GB" altLang="fr-FR" sz="2800" dirty="0">
                <a:latin typeface="Times New Roman" panose="02020603050405020304" pitchFamily="18" charset="0"/>
                <a:cs typeface="Times New Roman" panose="02020603050405020304" pitchFamily="18" charset="0"/>
              </a:rPr>
              <a:t> </a:t>
            </a:r>
            <a:endParaRPr lang="en-GB" altLang="fr-FR" sz="2800" dirty="0">
              <a:solidFill>
                <a:schemeClr val="tx1"/>
              </a:solidFill>
              <a:latin typeface="Times New Roman" panose="02020603050405020304" pitchFamily="18" charset="0"/>
              <a:cs typeface="Times New Roman" panose="02020603050405020304" pitchFamily="18" charset="0"/>
            </a:endParaRPr>
          </a:p>
          <a:p>
            <a:pPr eaLnBrk="0" hangingPunct="0">
              <a:lnSpc>
                <a:spcPct val="110000"/>
              </a:lnSpc>
              <a:spcBef>
                <a:spcPct val="20000"/>
              </a:spcBef>
              <a:buFontTx/>
              <a:buChar char="•"/>
            </a:pPr>
            <a:r>
              <a:rPr lang="en-GB" altLang="fr-FR" sz="2800" dirty="0">
                <a:solidFill>
                  <a:schemeClr val="tx1"/>
                </a:solidFill>
                <a:latin typeface="Times New Roman" panose="02020603050405020304" pitchFamily="18" charset="0"/>
                <a:cs typeface="Times New Roman" panose="02020603050405020304" pitchFamily="18" charset="0"/>
              </a:rPr>
              <a:t> It has a cost (RPL is not free, but cheaper than formal ET)</a:t>
            </a:r>
          </a:p>
          <a:p>
            <a:pPr eaLnBrk="0" hangingPunct="0">
              <a:lnSpc>
                <a:spcPct val="110000"/>
              </a:lnSpc>
              <a:spcBef>
                <a:spcPct val="20000"/>
              </a:spcBef>
              <a:buFontTx/>
              <a:buChar char="•"/>
            </a:pPr>
            <a:r>
              <a:rPr lang="en-GB" altLang="fr-FR" sz="2800" dirty="0">
                <a:solidFill>
                  <a:schemeClr val="tx1"/>
                </a:solidFill>
                <a:latin typeface="Times New Roman" panose="02020603050405020304" pitchFamily="18" charset="0"/>
                <a:cs typeface="Times New Roman" panose="02020603050405020304" pitchFamily="18" charset="0"/>
              </a:rPr>
              <a:t> Workers without qualifications may have competences</a:t>
            </a:r>
          </a:p>
          <a:p>
            <a:pPr eaLnBrk="0" hangingPunct="0">
              <a:lnSpc>
                <a:spcPct val="110000"/>
              </a:lnSpc>
              <a:spcBef>
                <a:spcPct val="20000"/>
              </a:spcBef>
              <a:buFontTx/>
              <a:buChar char="•"/>
            </a:pPr>
            <a:r>
              <a:rPr lang="en-GB" altLang="fr-FR" sz="2800" dirty="0">
                <a:solidFill>
                  <a:schemeClr val="tx1"/>
                </a:solidFill>
                <a:latin typeface="Times New Roman" panose="02020603050405020304" pitchFamily="18" charset="0"/>
                <a:cs typeface="Times New Roman" panose="02020603050405020304" pitchFamily="18" charset="0"/>
              </a:rPr>
              <a:t> Motivator for resuming formal studies (</a:t>
            </a:r>
            <a:r>
              <a:rPr lang="en-GB" altLang="fr-FR" sz="2800" dirty="0">
                <a:solidFill>
                  <a:schemeClr val="tx2"/>
                </a:solidFill>
                <a:latin typeface="Times New Roman" panose="02020603050405020304" pitchFamily="18" charset="0"/>
                <a:cs typeface="Times New Roman" panose="02020603050405020304" pitchFamily="18" charset="0"/>
              </a:rPr>
              <a:t>LLL, HE</a:t>
            </a:r>
            <a:r>
              <a:rPr lang="en-GB" altLang="fr-FR" sz="2800" dirty="0">
                <a:solidFill>
                  <a:schemeClr val="tx1"/>
                </a:solidFill>
                <a:latin typeface="Times New Roman" panose="02020603050405020304" pitchFamily="18" charset="0"/>
                <a:cs typeface="Times New Roman" panose="02020603050405020304" pitchFamily="18" charset="0"/>
              </a:rPr>
              <a:t>)</a:t>
            </a:r>
          </a:p>
          <a:p>
            <a:pPr eaLnBrk="0" hangingPunct="0">
              <a:lnSpc>
                <a:spcPct val="110000"/>
              </a:lnSpc>
              <a:spcBef>
                <a:spcPct val="20000"/>
              </a:spcBef>
              <a:buFontTx/>
              <a:buChar char="•"/>
            </a:pPr>
            <a:r>
              <a:rPr lang="en-GB" altLang="fr-FR" sz="2800" dirty="0">
                <a:solidFill>
                  <a:schemeClr val="tx1"/>
                </a:solidFill>
                <a:latin typeface="Times New Roman" panose="02020603050405020304" pitchFamily="18" charset="0"/>
                <a:cs typeface="Times New Roman" panose="02020603050405020304" pitchFamily="18" charset="0"/>
              </a:rPr>
              <a:t> Crisis (assessment a good start before reskilling)</a:t>
            </a:r>
          </a:p>
          <a:p>
            <a:pPr eaLnBrk="0" hangingPunct="0">
              <a:lnSpc>
                <a:spcPct val="110000"/>
              </a:lnSpc>
              <a:spcBef>
                <a:spcPct val="20000"/>
              </a:spcBef>
              <a:buFontTx/>
              <a:buChar char="•"/>
            </a:pPr>
            <a:r>
              <a:rPr lang="en-GB" altLang="fr-FR" sz="2800" dirty="0">
                <a:solidFill>
                  <a:schemeClr val="tx1"/>
                </a:solidFill>
                <a:latin typeface="Times New Roman" panose="02020603050405020304" pitchFamily="18" charset="0"/>
                <a:cs typeface="Times New Roman" panose="02020603050405020304" pitchFamily="18" charset="0"/>
              </a:rPr>
              <a:t> Certificates awarded by vendors &gt; Certification MOE</a:t>
            </a:r>
          </a:p>
        </p:txBody>
      </p:sp>
      <p:sp>
        <p:nvSpPr>
          <p:cNvPr id="5" name="Titre 1">
            <a:extLst>
              <a:ext uri="{FF2B5EF4-FFF2-40B4-BE49-F238E27FC236}">
                <a16:creationId xmlns:a16="http://schemas.microsoft.com/office/drawing/2014/main" id="{53F86D52-4DFB-9B46-8F42-813D4380B4BF}"/>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259156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9">
                                            <p:txEl>
                                              <p:pRg st="0" end="0"/>
                                            </p:txEl>
                                          </p:spTgt>
                                        </p:tgtEl>
                                        <p:attrNameLst>
                                          <p:attrName>style.visibility</p:attrName>
                                        </p:attrNameLst>
                                      </p:cBhvr>
                                      <p:to>
                                        <p:strVal val="visible"/>
                                      </p:to>
                                    </p:set>
                                    <p:anim calcmode="lin" valueType="num">
                                      <p:cBhvr additive="base">
                                        <p:cTn id="7" dur="500" fill="hold"/>
                                        <p:tgtEl>
                                          <p:spTgt spid="778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9">
                                            <p:txEl>
                                              <p:pRg st="1" end="1"/>
                                            </p:txEl>
                                          </p:spTgt>
                                        </p:tgtEl>
                                        <p:attrNameLst>
                                          <p:attrName>style.visibility</p:attrName>
                                        </p:attrNameLst>
                                      </p:cBhvr>
                                      <p:to>
                                        <p:strVal val="visible"/>
                                      </p:to>
                                    </p:set>
                                    <p:anim calcmode="lin" valueType="num">
                                      <p:cBhvr additive="base">
                                        <p:cTn id="13" dur="500" fill="hold"/>
                                        <p:tgtEl>
                                          <p:spTgt spid="778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29">
                                            <p:txEl>
                                              <p:pRg st="2" end="2"/>
                                            </p:txEl>
                                          </p:spTgt>
                                        </p:tgtEl>
                                        <p:attrNameLst>
                                          <p:attrName>style.visibility</p:attrName>
                                        </p:attrNameLst>
                                      </p:cBhvr>
                                      <p:to>
                                        <p:strVal val="visible"/>
                                      </p:to>
                                    </p:set>
                                    <p:anim calcmode="lin" valueType="num">
                                      <p:cBhvr additive="base">
                                        <p:cTn id="19" dur="500" fill="hold"/>
                                        <p:tgtEl>
                                          <p:spTgt spid="778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829">
                                            <p:txEl>
                                              <p:pRg st="3" end="3"/>
                                            </p:txEl>
                                          </p:spTgt>
                                        </p:tgtEl>
                                        <p:attrNameLst>
                                          <p:attrName>style.visibility</p:attrName>
                                        </p:attrNameLst>
                                      </p:cBhvr>
                                      <p:to>
                                        <p:strVal val="visible"/>
                                      </p:to>
                                    </p:set>
                                    <p:anim calcmode="lin" valueType="num">
                                      <p:cBhvr additive="base">
                                        <p:cTn id="25" dur="500" fill="hold"/>
                                        <p:tgtEl>
                                          <p:spTgt spid="778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7829">
                                            <p:txEl>
                                              <p:pRg st="4" end="4"/>
                                            </p:txEl>
                                          </p:spTgt>
                                        </p:tgtEl>
                                        <p:attrNameLst>
                                          <p:attrName>style.visibility</p:attrName>
                                        </p:attrNameLst>
                                      </p:cBhvr>
                                      <p:to>
                                        <p:strVal val="visible"/>
                                      </p:to>
                                    </p:set>
                                    <p:anim calcmode="lin" valueType="num">
                                      <p:cBhvr additive="base">
                                        <p:cTn id="31" dur="500" fill="hold"/>
                                        <p:tgtEl>
                                          <p:spTgt spid="7782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7829">
                                            <p:txEl>
                                              <p:pRg st="5" end="5"/>
                                            </p:txEl>
                                          </p:spTgt>
                                        </p:tgtEl>
                                        <p:attrNameLst>
                                          <p:attrName>style.visibility</p:attrName>
                                        </p:attrNameLst>
                                      </p:cBhvr>
                                      <p:to>
                                        <p:strVal val="visible"/>
                                      </p:to>
                                    </p:set>
                                    <p:anim calcmode="lin" valueType="num">
                                      <p:cBhvr additive="base">
                                        <p:cTn id="37" dur="500" fill="hold"/>
                                        <p:tgtEl>
                                          <p:spTgt spid="7782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7829">
                                            <p:txEl>
                                              <p:pRg st="6" end="6"/>
                                            </p:txEl>
                                          </p:spTgt>
                                        </p:tgtEl>
                                        <p:attrNameLst>
                                          <p:attrName>style.visibility</p:attrName>
                                        </p:attrNameLst>
                                      </p:cBhvr>
                                      <p:to>
                                        <p:strVal val="visible"/>
                                      </p:to>
                                    </p:set>
                                    <p:anim calcmode="lin" valueType="num">
                                      <p:cBhvr additive="base">
                                        <p:cTn id="43" dur="500" fill="hold"/>
                                        <p:tgtEl>
                                          <p:spTgt spid="7782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82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7829">
                                            <p:txEl>
                                              <p:pRg st="7" end="7"/>
                                            </p:txEl>
                                          </p:spTgt>
                                        </p:tgtEl>
                                        <p:attrNameLst>
                                          <p:attrName>style.visibility</p:attrName>
                                        </p:attrNameLst>
                                      </p:cBhvr>
                                      <p:to>
                                        <p:strVal val="visible"/>
                                      </p:to>
                                    </p:set>
                                    <p:anim calcmode="lin" valueType="num">
                                      <p:cBhvr additive="base">
                                        <p:cTn id="49" dur="500" fill="hold"/>
                                        <p:tgtEl>
                                          <p:spTgt spid="7782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782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06468"/>
          </a:xfrm>
          <a:ln>
            <a:solidFill>
              <a:schemeClr val="tx2"/>
            </a:solidFill>
          </a:ln>
        </p:spPr>
        <p:txBody>
          <a:bodyPr anchor="ctr" anchorCtr="0">
            <a:noAutofit/>
          </a:bodyPr>
          <a:lstStyle/>
          <a:p>
            <a:pPr algn="ctr"/>
            <a:r>
              <a:rPr lang="en-GB" sz="3600" b="1" cap="none">
                <a:latin typeface="Times New Roman"/>
                <a:cs typeface="Times New Roman"/>
              </a:rPr>
              <a:t>The Virtuous Circle of RPL</a:t>
            </a:r>
          </a:p>
        </p:txBody>
      </p:sp>
      <p:sp>
        <p:nvSpPr>
          <p:cNvPr id="3" name="Espace réservé du contenu 2"/>
          <p:cNvSpPr>
            <a:spLocks noGrp="1"/>
          </p:cNvSpPr>
          <p:nvPr>
            <p:ph sz="quarter" idx="13"/>
          </p:nvPr>
        </p:nvSpPr>
        <p:spPr>
          <a:xfrm>
            <a:off x="2555776" y="908720"/>
            <a:ext cx="2952328" cy="1742792"/>
          </a:xfrm>
          <a:ln>
            <a:solidFill>
              <a:srgbClr val="DC9E1F"/>
            </a:solidFill>
          </a:ln>
        </p:spPr>
        <p:txBody>
          <a:bodyPr anchor="t" anchorCtr="0">
            <a:noAutofit/>
          </a:bodyPr>
          <a:lstStyle/>
          <a:p>
            <a:pPr marL="1225" indent="0" algn="ctr">
              <a:spcBef>
                <a:spcPts val="1000"/>
              </a:spcBef>
              <a:spcAft>
                <a:spcPts val="1000"/>
              </a:spcAft>
              <a:buNone/>
            </a:pPr>
            <a:r>
              <a:rPr lang="en-GB" sz="3200" dirty="0">
                <a:latin typeface="Times New Roman"/>
                <a:cs typeface="Times New Roman"/>
              </a:rPr>
              <a:t>Acquisition of competences </a:t>
            </a:r>
          </a:p>
        </p:txBody>
      </p:sp>
      <p:sp>
        <p:nvSpPr>
          <p:cNvPr id="5" name="Espace réservé du contenu 2"/>
          <p:cNvSpPr txBox="1">
            <a:spLocks/>
          </p:cNvSpPr>
          <p:nvPr/>
        </p:nvSpPr>
        <p:spPr>
          <a:xfrm>
            <a:off x="6804248" y="1628800"/>
            <a:ext cx="2255144" cy="792088"/>
          </a:xfrm>
          <a:prstGeom prst="rect">
            <a:avLst/>
          </a:prstGeom>
          <a:ln>
            <a:solidFill>
              <a:srgbClr val="DC9E1F"/>
            </a:solidFill>
          </a:ln>
        </p:spPr>
        <p:txBody>
          <a:bodyPr vert="horz" lIns="91440" tIns="45720" rIns="91440" bIns="45720" rtlCol="0" anchor="t" anchorCtr="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1225" indent="0" algn="ctr">
              <a:spcBef>
                <a:spcPts val="1000"/>
              </a:spcBef>
              <a:spcAft>
                <a:spcPts val="1000"/>
              </a:spcAft>
              <a:buFont typeface="Arial" pitchFamily="34" charset="0"/>
              <a:buNone/>
            </a:pPr>
            <a:r>
              <a:rPr lang="en-GB" sz="3200" dirty="0">
                <a:latin typeface="Times New Roman"/>
                <a:cs typeface="Times New Roman"/>
              </a:rPr>
              <a:t>Assessment </a:t>
            </a:r>
          </a:p>
        </p:txBody>
      </p:sp>
      <p:sp>
        <p:nvSpPr>
          <p:cNvPr id="6" name="Espace réservé du contenu 2"/>
          <p:cNvSpPr txBox="1">
            <a:spLocks/>
          </p:cNvSpPr>
          <p:nvPr/>
        </p:nvSpPr>
        <p:spPr>
          <a:xfrm>
            <a:off x="4572000" y="5157191"/>
            <a:ext cx="3880022" cy="1080119"/>
          </a:xfrm>
          <a:prstGeom prst="rect">
            <a:avLst/>
          </a:prstGeom>
          <a:ln>
            <a:solidFill>
              <a:schemeClr val="tx2"/>
            </a:solidFill>
          </a:ln>
        </p:spPr>
        <p:txBody>
          <a:bodyPr vert="horz" lIns="91440" tIns="45720" rIns="91440" bIns="45720" rtlCol="0" anchor="t" anchorCtr="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1225" indent="0" algn="ctr">
              <a:spcBef>
                <a:spcPts val="1000"/>
              </a:spcBef>
              <a:spcAft>
                <a:spcPts val="1000"/>
              </a:spcAft>
              <a:buFont typeface="Arial" pitchFamily="34" charset="0"/>
              <a:buNone/>
            </a:pPr>
            <a:r>
              <a:rPr lang="en-GB" sz="3200" dirty="0">
                <a:latin typeface="Times New Roman"/>
                <a:cs typeface="Times New Roman"/>
              </a:rPr>
              <a:t>More opportunities (incl. formal learning)</a:t>
            </a:r>
          </a:p>
        </p:txBody>
      </p:sp>
      <p:sp>
        <p:nvSpPr>
          <p:cNvPr id="7" name="Espace réservé du contenu 2"/>
          <p:cNvSpPr txBox="1">
            <a:spLocks/>
          </p:cNvSpPr>
          <p:nvPr/>
        </p:nvSpPr>
        <p:spPr>
          <a:xfrm>
            <a:off x="6444208" y="2996952"/>
            <a:ext cx="2592288" cy="792088"/>
          </a:xfrm>
          <a:prstGeom prst="rect">
            <a:avLst/>
          </a:prstGeom>
          <a:ln>
            <a:solidFill>
              <a:schemeClr val="tx2"/>
            </a:solidFill>
          </a:ln>
        </p:spPr>
        <p:txBody>
          <a:bodyPr vert="horz" lIns="91440" tIns="45720" rIns="91440" bIns="45720" rtlCol="0" anchor="t" anchorCtr="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1225" indent="0" algn="ctr">
              <a:spcBef>
                <a:spcPts val="1000"/>
              </a:spcBef>
              <a:spcAft>
                <a:spcPts val="1000"/>
              </a:spcAft>
              <a:buFont typeface="Arial" pitchFamily="34" charset="0"/>
              <a:buNone/>
            </a:pPr>
            <a:r>
              <a:rPr lang="en-GB" sz="3200" dirty="0">
                <a:latin typeface="Times New Roman"/>
                <a:cs typeface="Times New Roman"/>
              </a:rPr>
              <a:t>Qualification </a:t>
            </a:r>
          </a:p>
        </p:txBody>
      </p:sp>
      <p:sp>
        <p:nvSpPr>
          <p:cNvPr id="8" name="Espace réservé du contenu 2"/>
          <p:cNvSpPr txBox="1">
            <a:spLocks/>
          </p:cNvSpPr>
          <p:nvPr/>
        </p:nvSpPr>
        <p:spPr>
          <a:xfrm>
            <a:off x="107504" y="2996952"/>
            <a:ext cx="2772308" cy="2304256"/>
          </a:xfrm>
          <a:prstGeom prst="rect">
            <a:avLst/>
          </a:prstGeom>
          <a:ln>
            <a:solidFill>
              <a:schemeClr val="tx2"/>
            </a:solidFill>
          </a:ln>
        </p:spPr>
        <p:txBody>
          <a:bodyPr vert="horz" lIns="91440" tIns="45720" rIns="91440" bIns="45720" rtlCol="0" anchor="t" anchorCtr="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1225" indent="0">
              <a:spcBef>
                <a:spcPts val="400"/>
              </a:spcBef>
              <a:spcAft>
                <a:spcPts val="400"/>
              </a:spcAft>
              <a:buFont typeface="Arial" pitchFamily="34" charset="0"/>
              <a:buNone/>
            </a:pPr>
            <a:r>
              <a:rPr lang="en-GB" sz="3200" dirty="0">
                <a:latin typeface="Times New Roman"/>
                <a:cs typeface="Times New Roman"/>
              </a:rPr>
              <a:t>- Promotion </a:t>
            </a:r>
          </a:p>
          <a:p>
            <a:pPr marL="1225" indent="0">
              <a:spcBef>
                <a:spcPts val="400"/>
              </a:spcBef>
              <a:spcAft>
                <a:spcPts val="400"/>
              </a:spcAft>
              <a:buFont typeface="Arial" pitchFamily="34" charset="0"/>
              <a:buNone/>
            </a:pPr>
            <a:r>
              <a:rPr lang="en-GB" sz="3200" dirty="0">
                <a:latin typeface="Times New Roman"/>
                <a:cs typeface="Times New Roman"/>
              </a:rPr>
              <a:t>- Better job</a:t>
            </a:r>
          </a:p>
          <a:p>
            <a:pPr marL="1225" indent="0">
              <a:spcBef>
                <a:spcPts val="400"/>
              </a:spcBef>
              <a:spcAft>
                <a:spcPts val="400"/>
              </a:spcAft>
              <a:buFont typeface="Arial" pitchFamily="34" charset="0"/>
              <a:buNone/>
            </a:pPr>
            <a:r>
              <a:rPr lang="en-GB" sz="3200" dirty="0">
                <a:latin typeface="Times New Roman"/>
                <a:cs typeface="Times New Roman"/>
              </a:rPr>
              <a:t>- Self employment </a:t>
            </a:r>
          </a:p>
        </p:txBody>
      </p:sp>
      <p:cxnSp>
        <p:nvCxnSpPr>
          <p:cNvPr id="10" name="Straight Arrow Connector 9"/>
          <p:cNvCxnSpPr/>
          <p:nvPr/>
        </p:nvCxnSpPr>
        <p:spPr>
          <a:xfrm>
            <a:off x="5436096" y="1628800"/>
            <a:ext cx="1368152" cy="252028"/>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956376" y="2276872"/>
            <a:ext cx="0" cy="648072"/>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804248" y="3933056"/>
            <a:ext cx="576064" cy="1080120"/>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2879812" y="5517233"/>
            <a:ext cx="1512168" cy="432047"/>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1018895" y="1628800"/>
            <a:ext cx="1368152" cy="1224136"/>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 name="Titre 1">
            <a:extLst>
              <a:ext uri="{FF2B5EF4-FFF2-40B4-BE49-F238E27FC236}">
                <a16:creationId xmlns:a16="http://schemas.microsoft.com/office/drawing/2014/main" id="{F4DC92AD-9872-FE48-8E13-0E62B3541E61}"/>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47989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4"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6"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80">
                                          <p:stCondLst>
                                            <p:cond delay="0"/>
                                          </p:stCondLst>
                                        </p:cTn>
                                        <p:tgtEl>
                                          <p:spTgt spid="19"/>
                                        </p:tgtEl>
                                      </p:cBhvr>
                                    </p:animEffect>
                                    <p:anim calcmode="lin" valueType="num">
                                      <p:cBhvr>
                                        <p:cTn id="5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5" dur="26">
                                          <p:stCondLst>
                                            <p:cond delay="650"/>
                                          </p:stCondLst>
                                        </p:cTn>
                                        <p:tgtEl>
                                          <p:spTgt spid="19"/>
                                        </p:tgtEl>
                                      </p:cBhvr>
                                      <p:to x="100000" y="60000"/>
                                    </p:animScale>
                                    <p:animScale>
                                      <p:cBhvr>
                                        <p:cTn id="56" dur="166" decel="50000">
                                          <p:stCondLst>
                                            <p:cond delay="676"/>
                                          </p:stCondLst>
                                        </p:cTn>
                                        <p:tgtEl>
                                          <p:spTgt spid="19"/>
                                        </p:tgtEl>
                                      </p:cBhvr>
                                      <p:to x="100000" y="100000"/>
                                    </p:animScale>
                                    <p:animScale>
                                      <p:cBhvr>
                                        <p:cTn id="57" dur="26">
                                          <p:stCondLst>
                                            <p:cond delay="1312"/>
                                          </p:stCondLst>
                                        </p:cTn>
                                        <p:tgtEl>
                                          <p:spTgt spid="19"/>
                                        </p:tgtEl>
                                      </p:cBhvr>
                                      <p:to x="100000" y="80000"/>
                                    </p:animScale>
                                    <p:animScale>
                                      <p:cBhvr>
                                        <p:cTn id="58" dur="166" decel="50000">
                                          <p:stCondLst>
                                            <p:cond delay="1338"/>
                                          </p:stCondLst>
                                        </p:cTn>
                                        <p:tgtEl>
                                          <p:spTgt spid="19"/>
                                        </p:tgtEl>
                                      </p:cBhvr>
                                      <p:to x="100000" y="100000"/>
                                    </p:animScale>
                                    <p:animScale>
                                      <p:cBhvr>
                                        <p:cTn id="59" dur="26">
                                          <p:stCondLst>
                                            <p:cond delay="1642"/>
                                          </p:stCondLst>
                                        </p:cTn>
                                        <p:tgtEl>
                                          <p:spTgt spid="19"/>
                                        </p:tgtEl>
                                      </p:cBhvr>
                                      <p:to x="100000" y="90000"/>
                                    </p:animScale>
                                    <p:animScale>
                                      <p:cBhvr>
                                        <p:cTn id="60" dur="166" decel="50000">
                                          <p:stCondLst>
                                            <p:cond delay="1668"/>
                                          </p:stCondLst>
                                        </p:cTn>
                                        <p:tgtEl>
                                          <p:spTgt spid="19"/>
                                        </p:tgtEl>
                                      </p:cBhvr>
                                      <p:to x="100000" y="100000"/>
                                    </p:animScale>
                                    <p:animScale>
                                      <p:cBhvr>
                                        <p:cTn id="61" dur="26">
                                          <p:stCondLst>
                                            <p:cond delay="1808"/>
                                          </p:stCondLst>
                                        </p:cTn>
                                        <p:tgtEl>
                                          <p:spTgt spid="19"/>
                                        </p:tgtEl>
                                      </p:cBhvr>
                                      <p:to x="100000" y="95000"/>
                                    </p:animScale>
                                    <p:animScale>
                                      <p:cBhvr>
                                        <p:cTn id="6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06468"/>
          </a:xfrm>
          <a:ln>
            <a:solidFill>
              <a:schemeClr val="tx2"/>
            </a:solidFill>
          </a:ln>
        </p:spPr>
        <p:txBody>
          <a:bodyPr anchor="ctr" anchorCtr="0">
            <a:noAutofit/>
          </a:bodyPr>
          <a:lstStyle/>
          <a:p>
            <a:pPr algn="ctr"/>
            <a:r>
              <a:rPr lang="en-GB" sz="3600" b="1" cap="none">
                <a:latin typeface="Times New Roman"/>
                <a:cs typeface="Times New Roman"/>
              </a:rPr>
              <a:t>The Virtuous Circle of RPL</a:t>
            </a:r>
          </a:p>
        </p:txBody>
      </p:sp>
      <p:sp>
        <p:nvSpPr>
          <p:cNvPr id="3" name="Espace réservé du contenu 2"/>
          <p:cNvSpPr>
            <a:spLocks noGrp="1"/>
          </p:cNvSpPr>
          <p:nvPr>
            <p:ph sz="quarter" idx="13"/>
          </p:nvPr>
        </p:nvSpPr>
        <p:spPr>
          <a:xfrm>
            <a:off x="2555776" y="908720"/>
            <a:ext cx="2952328" cy="1742792"/>
          </a:xfrm>
          <a:ln>
            <a:solidFill>
              <a:srgbClr val="DC9E1F"/>
            </a:solidFill>
          </a:ln>
        </p:spPr>
        <p:txBody>
          <a:bodyPr anchor="t" anchorCtr="0">
            <a:noAutofit/>
          </a:bodyPr>
          <a:lstStyle/>
          <a:p>
            <a:pPr marL="1225" indent="0" algn="ctr">
              <a:spcBef>
                <a:spcPts val="1000"/>
              </a:spcBef>
              <a:spcAft>
                <a:spcPts val="1000"/>
              </a:spcAft>
              <a:buNone/>
            </a:pPr>
            <a:r>
              <a:rPr lang="en-GB" sz="3200" dirty="0">
                <a:latin typeface="Times New Roman"/>
                <a:cs typeface="Times New Roman"/>
              </a:rPr>
              <a:t>Acquisition of competences </a:t>
            </a:r>
          </a:p>
        </p:txBody>
      </p:sp>
      <p:sp>
        <p:nvSpPr>
          <p:cNvPr id="5" name="Espace réservé du contenu 2"/>
          <p:cNvSpPr txBox="1">
            <a:spLocks/>
          </p:cNvSpPr>
          <p:nvPr/>
        </p:nvSpPr>
        <p:spPr>
          <a:xfrm>
            <a:off x="6804248" y="1628800"/>
            <a:ext cx="2255144" cy="792088"/>
          </a:xfrm>
          <a:prstGeom prst="rect">
            <a:avLst/>
          </a:prstGeom>
          <a:ln>
            <a:solidFill>
              <a:srgbClr val="DC9E1F"/>
            </a:solidFill>
          </a:ln>
        </p:spPr>
        <p:txBody>
          <a:bodyPr vert="horz" lIns="91440" tIns="45720" rIns="91440" bIns="45720" rtlCol="0" anchor="t" anchorCtr="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1225" indent="0" algn="ctr">
              <a:spcBef>
                <a:spcPts val="1000"/>
              </a:spcBef>
              <a:spcAft>
                <a:spcPts val="1000"/>
              </a:spcAft>
              <a:buFont typeface="Arial" pitchFamily="34" charset="0"/>
              <a:buNone/>
            </a:pPr>
            <a:r>
              <a:rPr lang="en-GB" sz="3200" dirty="0">
                <a:latin typeface="Times New Roman"/>
                <a:cs typeface="Times New Roman"/>
              </a:rPr>
              <a:t>Assessment </a:t>
            </a:r>
          </a:p>
        </p:txBody>
      </p:sp>
      <p:sp>
        <p:nvSpPr>
          <p:cNvPr id="6" name="Espace réservé du contenu 2"/>
          <p:cNvSpPr txBox="1">
            <a:spLocks/>
          </p:cNvSpPr>
          <p:nvPr/>
        </p:nvSpPr>
        <p:spPr>
          <a:xfrm>
            <a:off x="4572000" y="5157191"/>
            <a:ext cx="3880022" cy="1080119"/>
          </a:xfrm>
          <a:prstGeom prst="rect">
            <a:avLst/>
          </a:prstGeom>
          <a:ln>
            <a:solidFill>
              <a:schemeClr val="tx2"/>
            </a:solidFill>
          </a:ln>
        </p:spPr>
        <p:txBody>
          <a:bodyPr vert="horz" lIns="91440" tIns="45720" rIns="91440" bIns="45720" rtlCol="0" anchor="t" anchorCtr="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1225" indent="0" algn="ctr">
              <a:spcBef>
                <a:spcPts val="1000"/>
              </a:spcBef>
              <a:spcAft>
                <a:spcPts val="1000"/>
              </a:spcAft>
              <a:buFont typeface="Arial" pitchFamily="34" charset="0"/>
              <a:buNone/>
            </a:pPr>
            <a:r>
              <a:rPr lang="en-GB" sz="3200" dirty="0">
                <a:latin typeface="Times New Roman"/>
                <a:cs typeface="Times New Roman"/>
              </a:rPr>
              <a:t>More opportunities (incl. formal learning)</a:t>
            </a:r>
          </a:p>
        </p:txBody>
      </p:sp>
      <p:sp>
        <p:nvSpPr>
          <p:cNvPr id="7" name="Espace réservé du contenu 2"/>
          <p:cNvSpPr txBox="1">
            <a:spLocks/>
          </p:cNvSpPr>
          <p:nvPr/>
        </p:nvSpPr>
        <p:spPr>
          <a:xfrm>
            <a:off x="6444208" y="2996952"/>
            <a:ext cx="2592288" cy="792088"/>
          </a:xfrm>
          <a:prstGeom prst="rect">
            <a:avLst/>
          </a:prstGeom>
          <a:ln>
            <a:solidFill>
              <a:schemeClr val="tx2"/>
            </a:solidFill>
          </a:ln>
        </p:spPr>
        <p:txBody>
          <a:bodyPr vert="horz" lIns="91440" tIns="45720" rIns="91440" bIns="45720" rtlCol="0" anchor="t" anchorCtr="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1225" indent="0" algn="ctr">
              <a:spcBef>
                <a:spcPts val="1000"/>
              </a:spcBef>
              <a:spcAft>
                <a:spcPts val="1000"/>
              </a:spcAft>
              <a:buFont typeface="Arial" pitchFamily="34" charset="0"/>
              <a:buNone/>
            </a:pPr>
            <a:r>
              <a:rPr lang="en-GB" sz="3200" dirty="0">
                <a:latin typeface="Times New Roman"/>
                <a:cs typeface="Times New Roman"/>
              </a:rPr>
              <a:t>Qualification </a:t>
            </a:r>
          </a:p>
        </p:txBody>
      </p:sp>
      <p:sp>
        <p:nvSpPr>
          <p:cNvPr id="8" name="Espace réservé du contenu 2"/>
          <p:cNvSpPr txBox="1">
            <a:spLocks/>
          </p:cNvSpPr>
          <p:nvPr/>
        </p:nvSpPr>
        <p:spPr>
          <a:xfrm>
            <a:off x="107504" y="2996952"/>
            <a:ext cx="2772308" cy="2304256"/>
          </a:xfrm>
          <a:prstGeom prst="rect">
            <a:avLst/>
          </a:prstGeom>
          <a:ln>
            <a:solidFill>
              <a:schemeClr val="tx2"/>
            </a:solidFill>
          </a:ln>
        </p:spPr>
        <p:txBody>
          <a:bodyPr vert="horz" lIns="91440" tIns="45720" rIns="91440" bIns="45720" rtlCol="0" anchor="t" anchorCtr="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1225" indent="0">
              <a:spcBef>
                <a:spcPts val="400"/>
              </a:spcBef>
              <a:spcAft>
                <a:spcPts val="400"/>
              </a:spcAft>
              <a:buFont typeface="Arial" pitchFamily="34" charset="0"/>
              <a:buNone/>
            </a:pPr>
            <a:r>
              <a:rPr lang="en-GB" sz="3200" dirty="0">
                <a:latin typeface="Times New Roman"/>
                <a:cs typeface="Times New Roman"/>
              </a:rPr>
              <a:t>- Promotion </a:t>
            </a:r>
          </a:p>
          <a:p>
            <a:pPr marL="1225" indent="0">
              <a:spcBef>
                <a:spcPts val="400"/>
              </a:spcBef>
              <a:spcAft>
                <a:spcPts val="400"/>
              </a:spcAft>
              <a:buFont typeface="Arial" pitchFamily="34" charset="0"/>
              <a:buNone/>
            </a:pPr>
            <a:r>
              <a:rPr lang="en-GB" sz="3200" dirty="0">
                <a:latin typeface="Times New Roman"/>
                <a:cs typeface="Times New Roman"/>
              </a:rPr>
              <a:t>- Better job</a:t>
            </a:r>
          </a:p>
          <a:p>
            <a:pPr marL="1225" indent="0">
              <a:spcBef>
                <a:spcPts val="400"/>
              </a:spcBef>
              <a:spcAft>
                <a:spcPts val="400"/>
              </a:spcAft>
              <a:buFont typeface="Arial" pitchFamily="34" charset="0"/>
              <a:buNone/>
            </a:pPr>
            <a:r>
              <a:rPr lang="en-GB" sz="3200" dirty="0">
                <a:latin typeface="Times New Roman"/>
                <a:cs typeface="Times New Roman"/>
              </a:rPr>
              <a:t>- Self employment </a:t>
            </a:r>
          </a:p>
        </p:txBody>
      </p:sp>
      <p:cxnSp>
        <p:nvCxnSpPr>
          <p:cNvPr id="10" name="Straight Arrow Connector 9"/>
          <p:cNvCxnSpPr/>
          <p:nvPr/>
        </p:nvCxnSpPr>
        <p:spPr>
          <a:xfrm>
            <a:off x="5436096" y="1628800"/>
            <a:ext cx="1368152" cy="252028"/>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956376" y="2276872"/>
            <a:ext cx="0" cy="648072"/>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804248" y="3933056"/>
            <a:ext cx="576064" cy="1080120"/>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2879812" y="5517233"/>
            <a:ext cx="1512168" cy="432047"/>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1018895" y="1628800"/>
            <a:ext cx="1368152" cy="1224136"/>
          </a:xfrm>
          <a:prstGeom prst="straightConnector1">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 name="Titre 1">
            <a:extLst>
              <a:ext uri="{FF2B5EF4-FFF2-40B4-BE49-F238E27FC236}">
                <a16:creationId xmlns:a16="http://schemas.microsoft.com/office/drawing/2014/main" id="{F4DC92AD-9872-FE48-8E13-0E62B3541E61}"/>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
        <p:nvSpPr>
          <p:cNvPr id="15" name="Espace réservé du contenu 2">
            <a:extLst>
              <a:ext uri="{FF2B5EF4-FFF2-40B4-BE49-F238E27FC236}">
                <a16:creationId xmlns:a16="http://schemas.microsoft.com/office/drawing/2014/main" id="{73DF383A-217B-D840-9848-F8F655955994}"/>
              </a:ext>
            </a:extLst>
          </p:cNvPr>
          <p:cNvSpPr txBox="1">
            <a:spLocks/>
          </p:cNvSpPr>
          <p:nvPr/>
        </p:nvSpPr>
        <p:spPr>
          <a:xfrm>
            <a:off x="3015058" y="3085586"/>
            <a:ext cx="3273846" cy="1742793"/>
          </a:xfrm>
          <a:prstGeom prst="rect">
            <a:avLst/>
          </a:prstGeom>
          <a:ln w="57150" cmpd="sng">
            <a:solidFill>
              <a:schemeClr val="tx2"/>
            </a:solidFill>
          </a:ln>
        </p:spPr>
        <p:txBody>
          <a:bodyPr vert="horz" lIns="91440" tIns="45720" rIns="91440" bIns="45720" rtlCol="0" anchor="t" anchorCtr="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1225" indent="0" algn="ctr">
              <a:spcBef>
                <a:spcPts val="1000"/>
              </a:spcBef>
              <a:spcAft>
                <a:spcPts val="1000"/>
              </a:spcAft>
              <a:buFont typeface="Arial" pitchFamily="34" charset="0"/>
              <a:buNone/>
            </a:pPr>
            <a:r>
              <a:rPr lang="en-GB" sz="3200" dirty="0">
                <a:solidFill>
                  <a:srgbClr val="FFFF00"/>
                </a:solidFill>
                <a:latin typeface="Times New Roman"/>
                <a:cs typeface="Times New Roman"/>
              </a:rPr>
              <a:t>Decent Jobs</a:t>
            </a:r>
            <a:br>
              <a:rPr lang="en-GB" sz="3200" dirty="0">
                <a:solidFill>
                  <a:srgbClr val="FFFF00"/>
                </a:solidFill>
                <a:latin typeface="Times New Roman"/>
                <a:cs typeface="Times New Roman"/>
              </a:rPr>
            </a:br>
            <a:r>
              <a:rPr lang="en-GB" sz="3200" dirty="0">
                <a:solidFill>
                  <a:srgbClr val="FFFF00"/>
                </a:solidFill>
                <a:latin typeface="Times New Roman"/>
                <a:cs typeface="Times New Roman"/>
              </a:rPr>
              <a:t> and </a:t>
            </a:r>
            <a:br>
              <a:rPr lang="en-GB" sz="3200" dirty="0">
                <a:solidFill>
                  <a:srgbClr val="FFFF00"/>
                </a:solidFill>
                <a:latin typeface="Times New Roman"/>
                <a:cs typeface="Times New Roman"/>
              </a:rPr>
            </a:br>
            <a:r>
              <a:rPr lang="en-GB" sz="3200" dirty="0">
                <a:solidFill>
                  <a:srgbClr val="FFFF00"/>
                </a:solidFill>
                <a:latin typeface="Times New Roman"/>
                <a:cs typeface="Times New Roman"/>
              </a:rPr>
              <a:t>poverty reduction </a:t>
            </a:r>
          </a:p>
        </p:txBody>
      </p:sp>
    </p:spTree>
    <p:extLst>
      <p:ext uri="{BB962C8B-B14F-4D97-AF65-F5344CB8AC3E}">
        <p14:creationId xmlns:p14="http://schemas.microsoft.com/office/powerpoint/2010/main" val="3977012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Agenda</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200"/>
              </a:spcBef>
              <a:spcAft>
                <a:spcPts val="0"/>
              </a:spcAft>
            </a:pPr>
            <a:r>
              <a:rPr lang="en-GB" sz="2800" dirty="0">
                <a:latin typeface="Times New Roman"/>
                <a:cs typeface="Times New Roman"/>
              </a:rPr>
              <a:t>Minimum Glossary</a:t>
            </a:r>
          </a:p>
          <a:p>
            <a:pPr marL="360000" indent="-360000">
              <a:spcBef>
                <a:spcPts val="200"/>
              </a:spcBef>
              <a:spcAft>
                <a:spcPts val="0"/>
              </a:spcAft>
            </a:pPr>
            <a:r>
              <a:rPr lang="en-GB" sz="2800" dirty="0">
                <a:latin typeface="Times New Roman"/>
                <a:cs typeface="Times New Roman"/>
              </a:rPr>
              <a:t>Definition, and the General Idea</a:t>
            </a:r>
          </a:p>
          <a:p>
            <a:pPr marL="360000" indent="-360000">
              <a:spcBef>
                <a:spcPts val="200"/>
              </a:spcBef>
              <a:spcAft>
                <a:spcPts val="0"/>
              </a:spcAft>
            </a:pPr>
            <a:r>
              <a:rPr lang="en-GB" sz="2800" dirty="0">
                <a:latin typeface="Times New Roman"/>
                <a:cs typeface="Times New Roman"/>
              </a:rPr>
              <a:t>The Many Applications in General</a:t>
            </a:r>
          </a:p>
          <a:p>
            <a:pPr marL="360000" indent="-360000">
              <a:spcBef>
                <a:spcPts val="200"/>
              </a:spcBef>
              <a:spcAft>
                <a:spcPts val="0"/>
              </a:spcAft>
            </a:pPr>
            <a:r>
              <a:rPr lang="en-GB" sz="2800" dirty="0">
                <a:latin typeface="Times New Roman"/>
                <a:cs typeface="Times New Roman"/>
              </a:rPr>
              <a:t>The Many Names</a:t>
            </a:r>
          </a:p>
          <a:p>
            <a:pPr marL="360000" indent="-360000">
              <a:spcBef>
                <a:spcPts val="200"/>
              </a:spcBef>
              <a:spcAft>
                <a:spcPts val="0"/>
              </a:spcAft>
            </a:pPr>
            <a:r>
              <a:rPr lang="en-GB" sz="2800" dirty="0">
                <a:latin typeface="Times New Roman"/>
                <a:cs typeface="Times New Roman"/>
              </a:rPr>
              <a:t>Key Issues</a:t>
            </a:r>
          </a:p>
          <a:p>
            <a:pPr marL="360000" indent="-360000">
              <a:spcBef>
                <a:spcPts val="200"/>
              </a:spcBef>
              <a:spcAft>
                <a:spcPts val="0"/>
              </a:spcAft>
            </a:pPr>
            <a:r>
              <a:rPr lang="en-GB" sz="2800" dirty="0">
                <a:latin typeface="Times New Roman"/>
                <a:cs typeface="Times New Roman"/>
              </a:rPr>
              <a:t>Barriers</a:t>
            </a:r>
          </a:p>
          <a:p>
            <a:pPr marL="360000" indent="-360000">
              <a:spcBef>
                <a:spcPts val="200"/>
              </a:spcBef>
              <a:spcAft>
                <a:spcPts val="0"/>
              </a:spcAft>
            </a:pPr>
            <a:r>
              <a:rPr lang="en-GB" sz="2800" dirty="0">
                <a:latin typeface="Times New Roman"/>
                <a:cs typeface="Times New Roman"/>
              </a:rPr>
              <a:t>Rationale</a:t>
            </a:r>
          </a:p>
          <a:p>
            <a:pPr marL="360000" indent="-360000">
              <a:spcBef>
                <a:spcPts val="200"/>
              </a:spcBef>
              <a:spcAft>
                <a:spcPts val="0"/>
              </a:spcAft>
            </a:pPr>
            <a:r>
              <a:rPr lang="en-GB" sz="2800" dirty="0">
                <a:solidFill>
                  <a:schemeClr val="tx2"/>
                </a:solidFill>
                <a:latin typeface="Times New Roman"/>
                <a:cs typeface="Times New Roman"/>
              </a:rPr>
              <a:t>Institutional Arrangements</a:t>
            </a:r>
          </a:p>
          <a:p>
            <a:pPr marL="360000" indent="-360000">
              <a:spcBef>
                <a:spcPts val="200"/>
              </a:spcBef>
              <a:spcAft>
                <a:spcPts val="0"/>
              </a:spcAft>
            </a:pPr>
            <a:r>
              <a:rPr lang="en-GB" sz="2800" dirty="0">
                <a:latin typeface="Times New Roman"/>
                <a:cs typeface="Times New Roman"/>
              </a:rPr>
              <a:t>Assessment </a:t>
            </a:r>
          </a:p>
          <a:p>
            <a:pPr marL="360000" indent="-360000">
              <a:spcBef>
                <a:spcPts val="200"/>
              </a:spcBef>
              <a:spcAft>
                <a:spcPts val="0"/>
              </a:spcAft>
            </a:pPr>
            <a:r>
              <a:rPr lang="en-GB" sz="2800" dirty="0">
                <a:latin typeface="Times New Roman"/>
                <a:cs typeface="Times New Roman"/>
              </a:rPr>
              <a:t>Process (RPL in practice)</a:t>
            </a:r>
          </a:p>
        </p:txBody>
      </p:sp>
      <p:sp>
        <p:nvSpPr>
          <p:cNvPr id="4" name="Titre 1"/>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244804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Starting Points</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latin typeface="Times New Roman"/>
                <a:cs typeface="Times New Roman"/>
              </a:rPr>
              <a:t>Check your needs</a:t>
            </a:r>
            <a:r>
              <a:rPr lang="mr-IN" sz="3200" dirty="0">
                <a:latin typeface="Times New Roman"/>
                <a:cs typeface="Times New Roman"/>
              </a:rPr>
              <a:t>…</a:t>
            </a:r>
            <a:endParaRPr lang="en-GB" sz="3200" dirty="0">
              <a:latin typeface="Times New Roman"/>
              <a:cs typeface="Times New Roman"/>
            </a:endParaRPr>
          </a:p>
          <a:p>
            <a:pPr marL="0" indent="0">
              <a:spcBef>
                <a:spcPts val="600"/>
              </a:spcBef>
              <a:spcAft>
                <a:spcPts val="0"/>
              </a:spcAft>
              <a:buNone/>
            </a:pPr>
            <a:r>
              <a:rPr lang="mr-IN" sz="3200" dirty="0">
                <a:latin typeface="Times New Roman"/>
                <a:cs typeface="Times New Roman"/>
              </a:rPr>
              <a:t>…</a:t>
            </a:r>
            <a:r>
              <a:rPr lang="en-GB" sz="3200" dirty="0">
                <a:latin typeface="Times New Roman"/>
                <a:cs typeface="Times New Roman"/>
              </a:rPr>
              <a:t> the needs of:</a:t>
            </a:r>
          </a:p>
          <a:p>
            <a:pPr marL="0" indent="0">
              <a:spcBef>
                <a:spcPts val="600"/>
              </a:spcBef>
              <a:spcAft>
                <a:spcPts val="0"/>
              </a:spcAft>
              <a:buNone/>
            </a:pPr>
            <a:r>
              <a:rPr lang="en-GB" sz="3200" dirty="0">
                <a:latin typeface="Times New Roman"/>
                <a:cs typeface="Times New Roman"/>
              </a:rPr>
              <a:t>	. Botswana as a whole</a:t>
            </a:r>
          </a:p>
          <a:p>
            <a:pPr marL="0" indent="0">
              <a:spcBef>
                <a:spcPts val="600"/>
              </a:spcBef>
              <a:spcAft>
                <a:spcPts val="0"/>
              </a:spcAft>
              <a:buNone/>
            </a:pPr>
            <a:r>
              <a:rPr lang="en-GB" sz="3200" dirty="0">
                <a:latin typeface="Times New Roman"/>
                <a:cs typeface="Times New Roman"/>
              </a:rPr>
              <a:t>	. The stakeholders involved</a:t>
            </a:r>
          </a:p>
          <a:p>
            <a:pPr marL="0" indent="0">
              <a:spcBef>
                <a:spcPts val="600"/>
              </a:spcBef>
              <a:spcAft>
                <a:spcPts val="0"/>
              </a:spcAft>
              <a:buNone/>
            </a:pPr>
            <a:r>
              <a:rPr lang="en-GB" sz="3200" dirty="0">
                <a:latin typeface="Times New Roman"/>
                <a:cs typeface="Times New Roman"/>
              </a:rPr>
              <a:t>	. The stakeholders you </a:t>
            </a:r>
            <a:r>
              <a:rPr lang="en-GB" sz="3200" dirty="0">
                <a:solidFill>
                  <a:schemeClr val="tx2"/>
                </a:solidFill>
                <a:latin typeface="Times New Roman"/>
                <a:cs typeface="Times New Roman"/>
              </a:rPr>
              <a:t>would</a:t>
            </a:r>
            <a:r>
              <a:rPr lang="en-GB" sz="3200" dirty="0">
                <a:latin typeface="Times New Roman"/>
                <a:cs typeface="Times New Roman"/>
              </a:rPr>
              <a:t> </a:t>
            </a:r>
            <a:r>
              <a:rPr lang="en-GB" sz="3200" dirty="0">
                <a:solidFill>
                  <a:schemeClr val="tx2"/>
                </a:solidFill>
                <a:latin typeface="Times New Roman"/>
                <a:cs typeface="Times New Roman"/>
              </a:rPr>
              <a:t>like</a:t>
            </a:r>
            <a:r>
              <a:rPr lang="en-GB" sz="3200" dirty="0">
                <a:latin typeface="Times New Roman"/>
                <a:cs typeface="Times New Roman"/>
              </a:rPr>
              <a:t> to involve</a:t>
            </a:r>
          </a:p>
          <a:p>
            <a:pPr marL="0" indent="0">
              <a:spcBef>
                <a:spcPts val="600"/>
              </a:spcBef>
              <a:spcAft>
                <a:spcPts val="0"/>
              </a:spcAft>
              <a:buNone/>
            </a:pPr>
            <a:r>
              <a:rPr lang="en-GB" sz="3200" dirty="0">
                <a:latin typeface="Times New Roman"/>
                <a:cs typeface="Times New Roman"/>
              </a:rPr>
              <a:t>	. The stakeholders you will </a:t>
            </a:r>
            <a:r>
              <a:rPr lang="en-GB" sz="3200" dirty="0">
                <a:solidFill>
                  <a:schemeClr val="tx2"/>
                </a:solidFill>
                <a:latin typeface="Times New Roman"/>
                <a:cs typeface="Times New Roman"/>
              </a:rPr>
              <a:t>have</a:t>
            </a:r>
            <a:r>
              <a:rPr lang="en-GB" sz="3200" dirty="0">
                <a:latin typeface="Times New Roman"/>
                <a:cs typeface="Times New Roman"/>
              </a:rPr>
              <a:t> </a:t>
            </a:r>
            <a:r>
              <a:rPr lang="en-GB" sz="3200" dirty="0">
                <a:solidFill>
                  <a:schemeClr val="tx2"/>
                </a:solidFill>
                <a:latin typeface="Times New Roman"/>
                <a:cs typeface="Times New Roman"/>
              </a:rPr>
              <a:t>to</a:t>
            </a:r>
            <a:r>
              <a:rPr lang="en-GB" sz="3200" dirty="0">
                <a:latin typeface="Times New Roman"/>
                <a:cs typeface="Times New Roman"/>
              </a:rPr>
              <a:t> involve</a:t>
            </a:r>
          </a:p>
          <a:p>
            <a:pPr marL="360000" indent="-360000">
              <a:spcBef>
                <a:spcPts val="600"/>
              </a:spcBef>
              <a:spcAft>
                <a:spcPts val="0"/>
              </a:spcAft>
            </a:pPr>
            <a:endParaRPr lang="en-GB" sz="3200" dirty="0">
              <a:latin typeface="Times New Roman"/>
              <a:cs typeface="Times New Roman"/>
            </a:endParaRPr>
          </a:p>
          <a:p>
            <a:pPr marL="0" indent="0">
              <a:spcBef>
                <a:spcPts val="600"/>
              </a:spcBef>
              <a:spcAft>
                <a:spcPts val="0"/>
              </a:spcAft>
              <a:buNone/>
            </a:pPr>
            <a:endParaRPr lang="en-GB" sz="3200" dirty="0">
              <a:latin typeface="Times New Roman"/>
              <a:cs typeface="Times New Roman"/>
            </a:endParaRPr>
          </a:p>
        </p:txBody>
      </p:sp>
      <p:sp>
        <p:nvSpPr>
          <p:cNvPr id="5" name="Titre 1">
            <a:extLst>
              <a:ext uri="{FF2B5EF4-FFF2-40B4-BE49-F238E27FC236}">
                <a16:creationId xmlns:a16="http://schemas.microsoft.com/office/drawing/2014/main" id="{95B8A1F8-F548-0C47-A795-67083A88C93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75844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 Vision</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0" indent="0">
              <a:spcBef>
                <a:spcPts val="600"/>
              </a:spcBef>
              <a:spcAft>
                <a:spcPts val="0"/>
              </a:spcAft>
              <a:buNone/>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The countries that succeeded are those who had a </a:t>
            </a:r>
            <a:r>
              <a:rPr lang="en-GB" sz="3200" u="sng" dirty="0">
                <a:latin typeface="Times New Roman"/>
                <a:cs typeface="Times New Roman"/>
              </a:rPr>
              <a:t>vision</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Where do you want Botswana to be in 3, 5, 10 years?</a:t>
            </a:r>
          </a:p>
        </p:txBody>
      </p:sp>
      <p:sp>
        <p:nvSpPr>
          <p:cNvPr id="5" name="Titre 1">
            <a:extLst>
              <a:ext uri="{FF2B5EF4-FFF2-40B4-BE49-F238E27FC236}">
                <a16:creationId xmlns:a16="http://schemas.microsoft.com/office/drawing/2014/main" id="{72A52EE1-73BE-AC4E-8852-8B337077E79F}"/>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1175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Initial Conditions</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1200"/>
              </a:spcAft>
            </a:pPr>
            <a:r>
              <a:rPr lang="en-GB" sz="2800" u="sng" dirty="0">
                <a:latin typeface="Times New Roman"/>
                <a:cs typeface="Times New Roman"/>
              </a:rPr>
              <a:t>Some</a:t>
            </a:r>
            <a:r>
              <a:rPr lang="en-GB" sz="2800" dirty="0">
                <a:latin typeface="Times New Roman"/>
                <a:cs typeface="Times New Roman"/>
              </a:rPr>
              <a:t> stakeholders are ready to </a:t>
            </a:r>
            <a:r>
              <a:rPr lang="en-GB" sz="2800" u="sng" dirty="0">
                <a:latin typeface="Times New Roman"/>
                <a:cs typeface="Times New Roman"/>
              </a:rPr>
              <a:t>accept</a:t>
            </a:r>
            <a:r>
              <a:rPr lang="en-GB" sz="2800" dirty="0">
                <a:latin typeface="Times New Roman"/>
                <a:cs typeface="Times New Roman"/>
              </a:rPr>
              <a:t> an </a:t>
            </a:r>
            <a:r>
              <a:rPr lang="en-GB" sz="2800" dirty="0">
                <a:solidFill>
                  <a:schemeClr val="tx2"/>
                </a:solidFill>
                <a:latin typeface="Times New Roman"/>
                <a:cs typeface="Times New Roman"/>
              </a:rPr>
              <a:t>RPL qualification</a:t>
            </a:r>
            <a:r>
              <a:rPr lang="en-GB" sz="2800" dirty="0">
                <a:latin typeface="Times New Roman"/>
                <a:cs typeface="Times New Roman"/>
              </a:rPr>
              <a:t> as a proof of competences</a:t>
            </a:r>
          </a:p>
          <a:p>
            <a:pPr marL="360000" indent="-360000">
              <a:spcBef>
                <a:spcPts val="600"/>
              </a:spcBef>
              <a:spcAft>
                <a:spcPts val="1200"/>
              </a:spcAft>
            </a:pPr>
            <a:r>
              <a:rPr lang="en-GB" sz="2800" dirty="0">
                <a:latin typeface="Times New Roman"/>
                <a:cs typeface="Times New Roman"/>
              </a:rPr>
              <a:t>Among the </a:t>
            </a:r>
            <a:r>
              <a:rPr lang="en-GB" sz="2800" u="sng" dirty="0">
                <a:latin typeface="Times New Roman"/>
                <a:cs typeface="Times New Roman"/>
              </a:rPr>
              <a:t>other</a:t>
            </a:r>
            <a:r>
              <a:rPr lang="en-GB" sz="2800" dirty="0">
                <a:latin typeface="Times New Roman"/>
                <a:cs typeface="Times New Roman"/>
              </a:rPr>
              <a:t> stakeholders some have an </a:t>
            </a:r>
            <a:r>
              <a:rPr lang="en-GB" sz="2800" u="sng" dirty="0">
                <a:solidFill>
                  <a:schemeClr val="tx2"/>
                </a:solidFill>
                <a:latin typeface="Times New Roman"/>
                <a:cs typeface="Times New Roman"/>
              </a:rPr>
              <a:t>interest</a:t>
            </a:r>
            <a:r>
              <a:rPr lang="en-GB" sz="2800" dirty="0">
                <a:latin typeface="Times New Roman"/>
                <a:cs typeface="Times New Roman"/>
              </a:rPr>
              <a:t> in it, even if they may not be ready</a:t>
            </a:r>
          </a:p>
          <a:p>
            <a:pPr marL="360000" indent="-360000">
              <a:spcBef>
                <a:spcPts val="600"/>
              </a:spcBef>
              <a:spcAft>
                <a:spcPts val="1200"/>
              </a:spcAft>
            </a:pPr>
            <a:r>
              <a:rPr lang="en-GB" sz="2800" dirty="0">
                <a:latin typeface="Times New Roman"/>
                <a:cs typeface="Times New Roman"/>
              </a:rPr>
              <a:t>The broader public is somewhat </a:t>
            </a:r>
            <a:r>
              <a:rPr lang="en-GB" sz="2800" dirty="0">
                <a:solidFill>
                  <a:schemeClr val="tx2"/>
                </a:solidFill>
                <a:latin typeface="Times New Roman"/>
                <a:cs typeface="Times New Roman"/>
              </a:rPr>
              <a:t>ready</a:t>
            </a:r>
            <a:r>
              <a:rPr lang="en-GB" sz="2800" dirty="0">
                <a:latin typeface="Times New Roman"/>
                <a:cs typeface="Times New Roman"/>
              </a:rPr>
              <a:t>; </a:t>
            </a:r>
            <a:r>
              <a:rPr lang="en-GB" sz="2800" u="sng" dirty="0">
                <a:latin typeface="Times New Roman"/>
                <a:cs typeface="Times New Roman"/>
              </a:rPr>
              <a:t>if</a:t>
            </a:r>
            <a:r>
              <a:rPr lang="en-GB" sz="2800" dirty="0">
                <a:latin typeface="Times New Roman"/>
                <a:cs typeface="Times New Roman"/>
              </a:rPr>
              <a:t> strong attachment to the formal education and training system: NOT good </a:t>
            </a:r>
            <a:r>
              <a:rPr lang="en-GB" sz="2800" dirty="0">
                <a:latin typeface="Times New Roman"/>
                <a:cs typeface="Times New Roman"/>
                <a:sym typeface="Wingdings"/>
              </a:rPr>
              <a:t></a:t>
            </a:r>
          </a:p>
          <a:p>
            <a:pPr marL="360000" indent="-360000">
              <a:spcBef>
                <a:spcPts val="600"/>
              </a:spcBef>
              <a:spcAft>
                <a:spcPts val="1200"/>
              </a:spcAft>
            </a:pPr>
            <a:r>
              <a:rPr lang="en-GB" sz="2800" dirty="0">
                <a:latin typeface="Times New Roman"/>
                <a:cs typeface="Times New Roman"/>
                <a:sym typeface="Wingdings"/>
              </a:rPr>
              <a:t>You have evidence that a fair fraction of the population has competences but no qualifications to prove them (your primary target group)</a:t>
            </a:r>
            <a:endParaRPr lang="en-GB" sz="2800" dirty="0">
              <a:latin typeface="Times New Roman"/>
              <a:cs typeface="Times New Roman"/>
            </a:endParaRPr>
          </a:p>
        </p:txBody>
      </p:sp>
      <p:sp>
        <p:nvSpPr>
          <p:cNvPr id="5" name="Titre 1">
            <a:extLst>
              <a:ext uri="{FF2B5EF4-FFF2-40B4-BE49-F238E27FC236}">
                <a16:creationId xmlns:a16="http://schemas.microsoft.com/office/drawing/2014/main" id="{57EE6A6C-0443-5041-B49F-D589AF078F93}"/>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4506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Who Should be in Charge?</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lnSpc>
                <a:spcPct val="150000"/>
              </a:lnSpc>
              <a:spcBef>
                <a:spcPts val="600"/>
              </a:spcBef>
              <a:spcAft>
                <a:spcPts val="0"/>
              </a:spcAft>
            </a:pPr>
            <a:r>
              <a:rPr lang="en-GB" sz="3200" dirty="0">
                <a:latin typeface="Times New Roman"/>
                <a:cs typeface="Times New Roman"/>
              </a:rPr>
              <a:t>Ministry of Education? </a:t>
            </a:r>
          </a:p>
          <a:p>
            <a:pPr marL="360000" indent="-360000">
              <a:lnSpc>
                <a:spcPct val="150000"/>
              </a:lnSpc>
              <a:spcBef>
                <a:spcPts val="600"/>
              </a:spcBef>
              <a:spcAft>
                <a:spcPts val="0"/>
              </a:spcAft>
            </a:pPr>
            <a:r>
              <a:rPr lang="en-GB" sz="3200" dirty="0">
                <a:latin typeface="Times New Roman"/>
                <a:cs typeface="Times New Roman"/>
              </a:rPr>
              <a:t>Ministry of Labour? </a:t>
            </a:r>
          </a:p>
          <a:p>
            <a:pPr marL="360000" indent="-360000">
              <a:lnSpc>
                <a:spcPct val="150000"/>
              </a:lnSpc>
              <a:spcBef>
                <a:spcPts val="600"/>
              </a:spcBef>
              <a:spcAft>
                <a:spcPts val="0"/>
              </a:spcAft>
            </a:pPr>
            <a:r>
              <a:rPr lang="en-GB" sz="3200" dirty="0">
                <a:latin typeface="Times New Roman"/>
                <a:cs typeface="Times New Roman"/>
              </a:rPr>
              <a:t>Both?</a:t>
            </a:r>
          </a:p>
          <a:p>
            <a:pPr marL="360000" indent="-360000">
              <a:lnSpc>
                <a:spcPct val="150000"/>
              </a:lnSpc>
              <a:spcBef>
                <a:spcPts val="600"/>
              </a:spcBef>
              <a:spcAft>
                <a:spcPts val="0"/>
              </a:spcAft>
            </a:pPr>
            <a:r>
              <a:rPr lang="en-GB" sz="3200" dirty="0">
                <a:latin typeface="Times New Roman"/>
                <a:cs typeface="Times New Roman"/>
              </a:rPr>
              <a:t>More ministries?</a:t>
            </a:r>
          </a:p>
          <a:p>
            <a:pPr marL="360000" indent="-360000">
              <a:lnSpc>
                <a:spcPct val="150000"/>
              </a:lnSpc>
              <a:spcBef>
                <a:spcPts val="600"/>
              </a:spcBef>
              <a:spcAft>
                <a:spcPts val="0"/>
              </a:spcAft>
            </a:pPr>
            <a:r>
              <a:rPr lang="en-GB" sz="3200" dirty="0">
                <a:solidFill>
                  <a:srgbClr val="FFFF00"/>
                </a:solidFill>
                <a:latin typeface="Times New Roman"/>
                <a:cs typeface="Times New Roman"/>
              </a:rPr>
              <a:t>Interministerial delegation? </a:t>
            </a:r>
          </a:p>
        </p:txBody>
      </p:sp>
      <p:sp>
        <p:nvSpPr>
          <p:cNvPr id="4" name="Titre 1">
            <a:extLst>
              <a:ext uri="{FF2B5EF4-FFF2-40B4-BE49-F238E27FC236}">
                <a16:creationId xmlns:a16="http://schemas.microsoft.com/office/drawing/2014/main" id="{55518D33-98FE-6A4A-81B6-B9B880C695CE}"/>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0092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National Qualifications Framework</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2800">
                <a:latin typeface="Times New Roman"/>
                <a:cs typeface="Times New Roman"/>
              </a:rPr>
              <a:t>A </a:t>
            </a:r>
            <a:r>
              <a:rPr lang="en-GB" sz="2800" dirty="0">
                <a:latin typeface="Times New Roman"/>
                <a:cs typeface="Times New Roman"/>
              </a:rPr>
              <a:t>national qualifications framework is just a </a:t>
            </a:r>
            <a:r>
              <a:rPr lang="en-GB" sz="2800" u="sng" dirty="0">
                <a:latin typeface="Times New Roman"/>
                <a:cs typeface="Times New Roman"/>
              </a:rPr>
              <a:t>useful</a:t>
            </a:r>
            <a:r>
              <a:rPr lang="en-GB" sz="2800" dirty="0">
                <a:latin typeface="Times New Roman"/>
                <a:cs typeface="Times New Roman"/>
              </a:rPr>
              <a:t> companion:</a:t>
            </a:r>
          </a:p>
          <a:p>
            <a:pPr marL="760050" lvl="1" indent="-360000">
              <a:spcBef>
                <a:spcPts val="600"/>
              </a:spcBef>
              <a:spcAft>
                <a:spcPts val="0"/>
              </a:spcAft>
            </a:pPr>
            <a:r>
              <a:rPr lang="en-GB" sz="2400" dirty="0">
                <a:latin typeface="Times New Roman"/>
                <a:cs typeface="Times New Roman"/>
              </a:rPr>
              <a:t>For promoting the concept of learning outcomes</a:t>
            </a:r>
          </a:p>
          <a:p>
            <a:pPr marL="760050" lvl="1" indent="-360000">
              <a:spcBef>
                <a:spcPts val="600"/>
              </a:spcBef>
              <a:spcAft>
                <a:spcPts val="0"/>
              </a:spcAft>
            </a:pPr>
            <a:r>
              <a:rPr lang="en-GB" sz="2400" dirty="0">
                <a:latin typeface="Times New Roman"/>
                <a:cs typeface="Times New Roman"/>
              </a:rPr>
              <a:t>For providing (more) transparency</a:t>
            </a:r>
          </a:p>
          <a:p>
            <a:pPr marL="760050" lvl="1" indent="-360000">
              <a:spcBef>
                <a:spcPts val="600"/>
              </a:spcBef>
              <a:spcAft>
                <a:spcPts val="0"/>
              </a:spcAft>
            </a:pPr>
            <a:r>
              <a:rPr lang="en-GB" sz="2400" dirty="0">
                <a:latin typeface="Times New Roman"/>
                <a:cs typeface="Times New Roman"/>
              </a:rPr>
              <a:t>For equity</a:t>
            </a:r>
          </a:p>
          <a:p>
            <a:pPr marL="760050" lvl="1" indent="-360000">
              <a:spcBef>
                <a:spcPts val="600"/>
              </a:spcBef>
              <a:spcAft>
                <a:spcPts val="0"/>
              </a:spcAft>
            </a:pPr>
            <a:r>
              <a:rPr lang="en-GB" sz="2400" dirty="0">
                <a:latin typeface="Times New Roman"/>
                <a:cs typeface="Times New Roman"/>
              </a:rPr>
              <a:t>For transparency and comparability  </a:t>
            </a:r>
          </a:p>
        </p:txBody>
      </p:sp>
      <p:sp>
        <p:nvSpPr>
          <p:cNvPr id="5" name="Titre 1">
            <a:extLst>
              <a:ext uri="{FF2B5EF4-FFF2-40B4-BE49-F238E27FC236}">
                <a16:creationId xmlns:a16="http://schemas.microsoft.com/office/drawing/2014/main" id="{876FDE5E-FF6C-544D-80F4-01947C3A4E79}"/>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411929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Minimum Glossary</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190500" indent="-190500">
              <a:spcBef>
                <a:spcPts val="100"/>
              </a:spcBef>
              <a:spcAft>
                <a:spcPts val="100"/>
              </a:spcAft>
              <a:buFontTx/>
              <a:buChar char="-"/>
            </a:pPr>
            <a:r>
              <a:rPr lang="en-GB" sz="2400" dirty="0">
                <a:latin typeface="Times New Roman"/>
                <a:cs typeface="Times New Roman"/>
              </a:rPr>
              <a:t>Qualification </a:t>
            </a:r>
          </a:p>
          <a:p>
            <a:pPr marL="190500" indent="-190500">
              <a:spcBef>
                <a:spcPts val="100"/>
              </a:spcBef>
              <a:spcAft>
                <a:spcPts val="100"/>
              </a:spcAft>
              <a:buFontTx/>
              <a:buChar char="-"/>
            </a:pPr>
            <a:r>
              <a:rPr lang="en-GB" sz="2400" dirty="0">
                <a:latin typeface="Times New Roman"/>
                <a:cs typeface="Times New Roman"/>
              </a:rPr>
              <a:t>Qualifications System</a:t>
            </a:r>
          </a:p>
          <a:p>
            <a:pPr marL="190500" indent="-190500">
              <a:spcBef>
                <a:spcPts val="100"/>
              </a:spcBef>
              <a:spcAft>
                <a:spcPts val="100"/>
              </a:spcAft>
              <a:buFontTx/>
              <a:buChar char="-"/>
            </a:pPr>
            <a:r>
              <a:rPr lang="en-GB" sz="2400" dirty="0">
                <a:latin typeface="Times New Roman"/>
                <a:cs typeface="Times New Roman"/>
              </a:rPr>
              <a:t>Qualifications Framework (sectoral, national; or international, i.e. meta framework)</a:t>
            </a:r>
          </a:p>
          <a:p>
            <a:pPr marL="190500" indent="-190500">
              <a:spcBef>
                <a:spcPts val="100"/>
              </a:spcBef>
              <a:spcAft>
                <a:spcPts val="100"/>
              </a:spcAft>
              <a:buFontTx/>
              <a:buChar char="-"/>
            </a:pPr>
            <a:r>
              <a:rPr lang="en-GB" sz="2400" dirty="0">
                <a:latin typeface="Times New Roman"/>
                <a:cs typeface="Times New Roman"/>
                <a:sym typeface="Wingdings" charset="0"/>
              </a:rPr>
              <a:t>Catalogue of Qualifications</a:t>
            </a:r>
          </a:p>
          <a:p>
            <a:pPr marL="190500" indent="-190500">
              <a:spcBef>
                <a:spcPts val="100"/>
              </a:spcBef>
              <a:spcAft>
                <a:spcPts val="100"/>
              </a:spcAft>
              <a:buFontTx/>
              <a:buChar char="-"/>
            </a:pPr>
            <a:r>
              <a:rPr lang="en-GB" sz="2400" dirty="0">
                <a:latin typeface="Times New Roman"/>
                <a:cs typeface="Times New Roman"/>
              </a:rPr>
              <a:t>Competence</a:t>
            </a:r>
          </a:p>
          <a:p>
            <a:pPr marL="190500" indent="-190500">
              <a:spcBef>
                <a:spcPts val="100"/>
              </a:spcBef>
              <a:spcAft>
                <a:spcPts val="100"/>
              </a:spcAft>
              <a:buFontTx/>
              <a:buChar char="-"/>
            </a:pPr>
            <a:r>
              <a:rPr lang="en-GB" sz="2400" dirty="0">
                <a:latin typeface="Times New Roman"/>
                <a:cs typeface="Times New Roman"/>
              </a:rPr>
              <a:t>Learning outcomes</a:t>
            </a:r>
          </a:p>
          <a:p>
            <a:pPr marL="190500" indent="-190500">
              <a:spcBef>
                <a:spcPts val="100"/>
              </a:spcBef>
              <a:spcAft>
                <a:spcPts val="100"/>
              </a:spcAft>
              <a:buFontTx/>
              <a:buChar char="-"/>
            </a:pPr>
            <a:r>
              <a:rPr lang="en-GB" sz="2400" dirty="0">
                <a:latin typeface="Times New Roman"/>
                <a:cs typeface="Times New Roman"/>
                <a:sym typeface="Wingdings" charset="0"/>
              </a:rPr>
              <a:t>Credit</a:t>
            </a:r>
          </a:p>
          <a:p>
            <a:pPr marL="190500" indent="-190500">
              <a:spcBef>
                <a:spcPts val="100"/>
              </a:spcBef>
              <a:spcAft>
                <a:spcPts val="100"/>
              </a:spcAft>
              <a:buFontTx/>
              <a:buChar char="-"/>
            </a:pPr>
            <a:r>
              <a:rPr lang="en-GB" sz="2400" dirty="0">
                <a:latin typeface="Times New Roman"/>
                <a:cs typeface="Times New Roman"/>
                <a:sym typeface="Wingdings" charset="0"/>
              </a:rPr>
              <a:t>Credit accumulation and transfer (system)</a:t>
            </a:r>
          </a:p>
          <a:p>
            <a:pPr marL="190500" indent="-190500">
              <a:spcBef>
                <a:spcPts val="100"/>
              </a:spcBef>
              <a:spcAft>
                <a:spcPts val="100"/>
              </a:spcAft>
              <a:buFontTx/>
              <a:buChar char="-"/>
            </a:pPr>
            <a:r>
              <a:rPr lang="en-GB" sz="2400" dirty="0">
                <a:latin typeface="Times New Roman"/>
                <a:cs typeface="Times New Roman"/>
              </a:rPr>
              <a:t>Formal learning, Non-formal learning, and Informal learning</a:t>
            </a:r>
          </a:p>
          <a:p>
            <a:pPr marL="190500" indent="-190500">
              <a:spcBef>
                <a:spcPts val="100"/>
              </a:spcBef>
              <a:spcAft>
                <a:spcPts val="100"/>
              </a:spcAft>
              <a:buFontTx/>
              <a:buChar char="-"/>
            </a:pPr>
            <a:r>
              <a:rPr lang="en-GB" sz="2400" dirty="0">
                <a:latin typeface="Times New Roman"/>
                <a:cs typeface="Times New Roman"/>
                <a:sym typeface="Wingdings" charset="0"/>
              </a:rPr>
              <a:t>Lifelong Learning, Adult Learning</a:t>
            </a:r>
          </a:p>
          <a:p>
            <a:pPr marL="190500" indent="-190500">
              <a:spcBef>
                <a:spcPts val="100"/>
              </a:spcBef>
              <a:spcAft>
                <a:spcPts val="100"/>
              </a:spcAft>
              <a:buFontTx/>
              <a:buChar char="-"/>
            </a:pPr>
            <a:r>
              <a:rPr lang="en-GB" sz="2400" dirty="0">
                <a:latin typeface="Times New Roman"/>
                <a:cs typeface="Times New Roman"/>
                <a:sym typeface="Wingdings" charset="0"/>
              </a:rPr>
              <a:t>Validation and recognition </a:t>
            </a:r>
            <a:endParaRPr lang="en-GB" sz="2400" dirty="0">
              <a:latin typeface="Times New Roman" panose="02020603050405020304" pitchFamily="18" charset="0"/>
              <a:cs typeface="Times New Roman" panose="02020603050405020304" pitchFamily="18" charset="0"/>
            </a:endParaRPr>
          </a:p>
        </p:txBody>
      </p:sp>
      <p:sp>
        <p:nvSpPr>
          <p:cNvPr id="5" name="Titre 1">
            <a:extLst>
              <a:ext uri="{FF2B5EF4-FFF2-40B4-BE49-F238E27FC236}">
                <a16:creationId xmlns:a16="http://schemas.microsoft.com/office/drawing/2014/main" id="{5FB86FA9-21C4-8E4E-A7FE-E0E432FA5A81}"/>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51444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Pilot</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solidFill>
                  <a:schemeClr val="tx2"/>
                </a:solidFill>
                <a:latin typeface="Times New Roman"/>
                <a:cs typeface="Times New Roman"/>
              </a:rPr>
              <a:t>A</a:t>
            </a:r>
            <a:r>
              <a:rPr lang="en-GB" sz="3200" dirty="0">
                <a:latin typeface="Times New Roman"/>
                <a:cs typeface="Times New Roman"/>
              </a:rPr>
              <a:t> </a:t>
            </a:r>
            <a:r>
              <a:rPr lang="en-GB" sz="3200" dirty="0">
                <a:solidFill>
                  <a:schemeClr val="tx2"/>
                </a:solidFill>
                <a:latin typeface="Times New Roman"/>
                <a:cs typeface="Times New Roman"/>
              </a:rPr>
              <a:t>must</a:t>
            </a:r>
            <a:r>
              <a:rPr lang="en-GB" sz="3200" dirty="0">
                <a:latin typeface="Times New Roman"/>
                <a:cs typeface="Times New Roman"/>
              </a:rPr>
              <a:t>: RPL systems should be piloted</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And piloted </a:t>
            </a:r>
            <a:r>
              <a:rPr lang="en-GB" sz="3200" u="sng" dirty="0">
                <a:latin typeface="Times New Roman"/>
                <a:cs typeface="Times New Roman"/>
              </a:rPr>
              <a:t>vertically</a:t>
            </a:r>
            <a:br>
              <a:rPr lang="en-GB" sz="3200" u="sng" dirty="0">
                <a:latin typeface="Times New Roman"/>
                <a:cs typeface="Times New Roman"/>
              </a:rPr>
            </a:br>
            <a:r>
              <a:rPr lang="en-GB" sz="2800" u="sng" dirty="0">
                <a:latin typeface="Times New Roman"/>
                <a:cs typeface="Times New Roman"/>
              </a:rPr>
              <a:t>(</a:t>
            </a:r>
            <a:r>
              <a:rPr lang="en-GB" sz="2800" u="sng" dirty="0" err="1">
                <a:latin typeface="Times New Roman"/>
                <a:cs typeface="Times New Roman"/>
              </a:rPr>
              <a:t>i</a:t>
            </a:r>
            <a:r>
              <a:rPr lang="it-IT" sz="2800" dirty="0">
                <a:latin typeface="Times New Roman"/>
                <a:cs typeface="Times New Roman"/>
              </a:rPr>
              <a:t>.e.</a:t>
            </a:r>
            <a:r>
              <a:rPr lang="en-GB" sz="2800" dirty="0">
                <a:latin typeface="Times New Roman"/>
                <a:cs typeface="Times New Roman"/>
              </a:rPr>
              <a:t> all the way from drafting/selecting </a:t>
            </a:r>
            <a:r>
              <a:rPr lang="en-GB" sz="2800" u="sng" dirty="0">
                <a:latin typeface="Times New Roman"/>
                <a:cs typeface="Times New Roman"/>
              </a:rPr>
              <a:t>standards</a:t>
            </a:r>
            <a:r>
              <a:rPr lang="en-GB" sz="2800" dirty="0">
                <a:latin typeface="Times New Roman"/>
                <a:cs typeface="Times New Roman"/>
              </a:rPr>
              <a:t>, to selecting industry </a:t>
            </a:r>
            <a:r>
              <a:rPr lang="en-GB" sz="2800" u="sng" dirty="0">
                <a:latin typeface="Times New Roman"/>
                <a:cs typeface="Times New Roman"/>
              </a:rPr>
              <a:t>sectors</a:t>
            </a:r>
            <a:r>
              <a:rPr lang="en-GB" sz="2800" dirty="0">
                <a:latin typeface="Times New Roman"/>
                <a:cs typeface="Times New Roman"/>
              </a:rPr>
              <a:t>, to selecting </a:t>
            </a:r>
            <a:r>
              <a:rPr lang="en-GB" sz="2800" u="sng" dirty="0">
                <a:latin typeface="Times New Roman"/>
                <a:cs typeface="Times New Roman"/>
              </a:rPr>
              <a:t>qualifications</a:t>
            </a:r>
            <a:r>
              <a:rPr lang="en-GB" sz="2800" dirty="0">
                <a:latin typeface="Times New Roman"/>
                <a:cs typeface="Times New Roman"/>
              </a:rPr>
              <a:t> awarded or </a:t>
            </a:r>
            <a:r>
              <a:rPr lang="en-GB" sz="2800" u="sng" dirty="0">
                <a:latin typeface="Times New Roman"/>
                <a:cs typeface="Times New Roman"/>
              </a:rPr>
              <a:t>any</a:t>
            </a:r>
            <a:r>
              <a:rPr lang="en-GB" sz="2800" dirty="0">
                <a:latin typeface="Times New Roman"/>
                <a:cs typeface="Times New Roman"/>
              </a:rPr>
              <a:t> </a:t>
            </a:r>
            <a:r>
              <a:rPr lang="en-GB" sz="2800" u="sng" dirty="0">
                <a:latin typeface="Times New Roman"/>
                <a:cs typeface="Times New Roman"/>
              </a:rPr>
              <a:t>other</a:t>
            </a:r>
            <a:r>
              <a:rPr lang="en-GB" sz="2800" dirty="0">
                <a:latin typeface="Times New Roman"/>
                <a:cs typeface="Times New Roman"/>
              </a:rPr>
              <a:t> outcomes, to involving </a:t>
            </a:r>
            <a:r>
              <a:rPr lang="en-GB" sz="2800" u="sng" dirty="0">
                <a:latin typeface="Times New Roman"/>
                <a:cs typeface="Times New Roman"/>
              </a:rPr>
              <a:t>stakeholders</a:t>
            </a:r>
            <a:r>
              <a:rPr lang="en-GB" sz="2800" dirty="0">
                <a:latin typeface="Times New Roman"/>
                <a:cs typeface="Times New Roman"/>
              </a:rPr>
              <a:t>, to </a:t>
            </a:r>
            <a:r>
              <a:rPr lang="en-GB" sz="2800" u="sng" dirty="0">
                <a:latin typeface="Times New Roman"/>
                <a:cs typeface="Times New Roman"/>
              </a:rPr>
              <a:t>designing</a:t>
            </a:r>
            <a:r>
              <a:rPr lang="en-GB" sz="2800" dirty="0">
                <a:latin typeface="Times New Roman"/>
                <a:cs typeface="Times New Roman"/>
              </a:rPr>
              <a:t> an RPL system (assessment, flow chart…) and to </a:t>
            </a:r>
            <a:r>
              <a:rPr lang="en-GB" sz="2800" u="sng" dirty="0">
                <a:latin typeface="Times New Roman"/>
                <a:cs typeface="Times New Roman"/>
              </a:rPr>
              <a:t>tracer</a:t>
            </a:r>
            <a:r>
              <a:rPr lang="en-GB" sz="2800" dirty="0">
                <a:latin typeface="Times New Roman"/>
                <a:cs typeface="Times New Roman"/>
              </a:rPr>
              <a:t> </a:t>
            </a:r>
            <a:r>
              <a:rPr lang="en-GB" sz="2800" u="sng" dirty="0">
                <a:latin typeface="Times New Roman"/>
                <a:cs typeface="Times New Roman"/>
              </a:rPr>
              <a:t>studies</a:t>
            </a:r>
            <a:r>
              <a:rPr lang="mr-IN" sz="2800" dirty="0">
                <a:latin typeface="Times New Roman"/>
                <a:cs typeface="Times New Roman"/>
              </a:rPr>
              <a:t>…</a:t>
            </a:r>
            <a:r>
              <a:rPr lang="fr-FR" sz="2800" dirty="0">
                <a:latin typeface="Times New Roman"/>
                <a:cs typeface="Times New Roman"/>
              </a:rPr>
              <a:t>)</a:t>
            </a:r>
            <a:endParaRPr lang="en-GB" sz="2800" dirty="0">
              <a:latin typeface="Times New Roman"/>
              <a:cs typeface="Times New Roman"/>
            </a:endParaRPr>
          </a:p>
        </p:txBody>
      </p:sp>
      <p:sp>
        <p:nvSpPr>
          <p:cNvPr id="5" name="Titre 1">
            <a:extLst>
              <a:ext uri="{FF2B5EF4-FFF2-40B4-BE49-F238E27FC236}">
                <a16:creationId xmlns:a16="http://schemas.microsoft.com/office/drawing/2014/main" id="{B00013DE-FE97-6A47-A008-BDBB869B9E8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43437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Guidance</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Guidance leads to better achievement rate in RPL  (Recotillet &amp; Werquin, 2009)</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Guidance leads to a better use of the qualifications once achieved through RPL (Recotillet &amp; Werquin, 2009)</a:t>
            </a:r>
          </a:p>
        </p:txBody>
      </p:sp>
      <p:sp>
        <p:nvSpPr>
          <p:cNvPr id="4" name="Titre 1">
            <a:extLst>
              <a:ext uri="{FF2B5EF4-FFF2-40B4-BE49-F238E27FC236}">
                <a16:creationId xmlns:a16="http://schemas.microsoft.com/office/drawing/2014/main" id="{9FD072EC-14F2-1148-91C4-B1DAA7AA2F66}"/>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44764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Cost and Price</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latin typeface="Times New Roman"/>
                <a:cs typeface="Times New Roman"/>
              </a:rPr>
              <a:t>Not free, not necessarily cheap</a:t>
            </a:r>
          </a:p>
          <a:p>
            <a:pPr marL="360000" indent="-360000">
              <a:spcBef>
                <a:spcPts val="600"/>
              </a:spcBef>
              <a:spcAft>
                <a:spcPts val="0"/>
              </a:spcAft>
            </a:pPr>
            <a:r>
              <a:rPr lang="en-GB" sz="3200" dirty="0">
                <a:latin typeface="Times New Roman"/>
                <a:cs typeface="Times New Roman"/>
              </a:rPr>
              <a:t>But a lot </a:t>
            </a:r>
            <a:r>
              <a:rPr lang="en-GB" sz="3200" u="sng" dirty="0">
                <a:solidFill>
                  <a:srgbClr val="FFFF00"/>
                </a:solidFill>
                <a:latin typeface="Times New Roman"/>
                <a:cs typeface="Times New Roman"/>
              </a:rPr>
              <a:t>cheaper</a:t>
            </a:r>
            <a:r>
              <a:rPr lang="en-GB" sz="3200" dirty="0">
                <a:latin typeface="Times New Roman"/>
                <a:cs typeface="Times New Roman"/>
              </a:rPr>
              <a:t> than formal education and training </a:t>
            </a:r>
          </a:p>
          <a:p>
            <a:pPr marL="360000" indent="-360000">
              <a:spcBef>
                <a:spcPts val="600"/>
              </a:spcBef>
              <a:spcAft>
                <a:spcPts val="0"/>
              </a:spcAft>
            </a:pPr>
            <a:r>
              <a:rPr lang="en-GB" sz="3200" dirty="0">
                <a:latin typeface="Times New Roman"/>
                <a:cs typeface="Times New Roman"/>
              </a:rPr>
              <a:t>What should be the price?</a:t>
            </a:r>
          </a:p>
          <a:p>
            <a:pPr marL="360000" indent="-360000">
              <a:spcBef>
                <a:spcPts val="600"/>
              </a:spcBef>
              <a:spcAft>
                <a:spcPts val="0"/>
              </a:spcAft>
            </a:pPr>
            <a:r>
              <a:rPr lang="en-GB" sz="3200" dirty="0">
                <a:latin typeface="Times New Roman"/>
                <a:cs typeface="Times New Roman"/>
              </a:rPr>
              <a:t>Who should pay for it?</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Idea: not advisable to make it free, even if the price could be made </a:t>
            </a:r>
            <a:r>
              <a:rPr lang="en-GB" sz="3200" u="sng" dirty="0">
                <a:latin typeface="Times New Roman"/>
                <a:cs typeface="Times New Roman"/>
              </a:rPr>
              <a:t>symbolic </a:t>
            </a:r>
          </a:p>
        </p:txBody>
      </p:sp>
      <p:sp>
        <p:nvSpPr>
          <p:cNvPr id="5" name="Titre 1">
            <a:extLst>
              <a:ext uri="{FF2B5EF4-FFF2-40B4-BE49-F238E27FC236}">
                <a16:creationId xmlns:a16="http://schemas.microsoft.com/office/drawing/2014/main" id="{8DBD6A5F-F24E-9C47-BF79-7095BBF1FD02}"/>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1004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Agenda</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200"/>
              </a:spcBef>
              <a:spcAft>
                <a:spcPts val="0"/>
              </a:spcAft>
            </a:pPr>
            <a:r>
              <a:rPr lang="en-GB" sz="2800" dirty="0">
                <a:latin typeface="Times New Roman"/>
                <a:cs typeface="Times New Roman"/>
              </a:rPr>
              <a:t>Minimum Glossary</a:t>
            </a:r>
          </a:p>
          <a:p>
            <a:pPr marL="360000" indent="-360000">
              <a:spcBef>
                <a:spcPts val="200"/>
              </a:spcBef>
              <a:spcAft>
                <a:spcPts val="0"/>
              </a:spcAft>
            </a:pPr>
            <a:r>
              <a:rPr lang="en-GB" sz="2800" dirty="0">
                <a:latin typeface="Times New Roman"/>
                <a:cs typeface="Times New Roman"/>
              </a:rPr>
              <a:t>Definition, and the General Idea</a:t>
            </a:r>
          </a:p>
          <a:p>
            <a:pPr marL="360000" indent="-360000">
              <a:spcBef>
                <a:spcPts val="200"/>
              </a:spcBef>
              <a:spcAft>
                <a:spcPts val="0"/>
              </a:spcAft>
            </a:pPr>
            <a:r>
              <a:rPr lang="en-GB" sz="2800" dirty="0">
                <a:latin typeface="Times New Roman"/>
                <a:cs typeface="Times New Roman"/>
              </a:rPr>
              <a:t>The Many Applications in General</a:t>
            </a:r>
          </a:p>
          <a:p>
            <a:pPr marL="360000" indent="-360000">
              <a:spcBef>
                <a:spcPts val="200"/>
              </a:spcBef>
              <a:spcAft>
                <a:spcPts val="0"/>
              </a:spcAft>
            </a:pPr>
            <a:r>
              <a:rPr lang="en-GB" sz="2800" dirty="0">
                <a:latin typeface="Times New Roman"/>
                <a:cs typeface="Times New Roman"/>
              </a:rPr>
              <a:t>The Many Names</a:t>
            </a:r>
          </a:p>
          <a:p>
            <a:pPr marL="360000" indent="-360000">
              <a:spcBef>
                <a:spcPts val="200"/>
              </a:spcBef>
              <a:spcAft>
                <a:spcPts val="0"/>
              </a:spcAft>
            </a:pPr>
            <a:r>
              <a:rPr lang="en-GB" sz="2800" dirty="0">
                <a:latin typeface="Times New Roman"/>
                <a:cs typeface="Times New Roman"/>
              </a:rPr>
              <a:t>Key Issues</a:t>
            </a:r>
          </a:p>
          <a:p>
            <a:pPr marL="360000" indent="-360000">
              <a:spcBef>
                <a:spcPts val="200"/>
              </a:spcBef>
              <a:spcAft>
                <a:spcPts val="0"/>
              </a:spcAft>
            </a:pPr>
            <a:r>
              <a:rPr lang="en-GB" sz="2800" dirty="0">
                <a:latin typeface="Times New Roman"/>
                <a:cs typeface="Times New Roman"/>
              </a:rPr>
              <a:t>Barriers</a:t>
            </a:r>
          </a:p>
          <a:p>
            <a:pPr marL="360000" indent="-360000">
              <a:spcBef>
                <a:spcPts val="200"/>
              </a:spcBef>
              <a:spcAft>
                <a:spcPts val="0"/>
              </a:spcAft>
            </a:pPr>
            <a:r>
              <a:rPr lang="en-GB" sz="2800" dirty="0">
                <a:latin typeface="Times New Roman"/>
                <a:cs typeface="Times New Roman"/>
              </a:rPr>
              <a:t>Rationale</a:t>
            </a:r>
          </a:p>
          <a:p>
            <a:pPr marL="360000" indent="-360000">
              <a:spcBef>
                <a:spcPts val="200"/>
              </a:spcBef>
              <a:spcAft>
                <a:spcPts val="0"/>
              </a:spcAft>
            </a:pPr>
            <a:r>
              <a:rPr lang="en-GB" sz="2800" dirty="0">
                <a:latin typeface="Times New Roman"/>
                <a:cs typeface="Times New Roman"/>
              </a:rPr>
              <a:t>Institutional Arrangements</a:t>
            </a:r>
          </a:p>
          <a:p>
            <a:pPr marL="360000" indent="-360000">
              <a:spcBef>
                <a:spcPts val="200"/>
              </a:spcBef>
              <a:spcAft>
                <a:spcPts val="0"/>
              </a:spcAft>
            </a:pPr>
            <a:r>
              <a:rPr lang="en-GB" sz="2800" dirty="0">
                <a:solidFill>
                  <a:schemeClr val="tx2"/>
                </a:solidFill>
                <a:latin typeface="Times New Roman"/>
                <a:cs typeface="Times New Roman"/>
              </a:rPr>
              <a:t>Assessment</a:t>
            </a:r>
            <a:r>
              <a:rPr lang="en-GB" sz="2800" dirty="0">
                <a:latin typeface="Times New Roman"/>
                <a:cs typeface="Times New Roman"/>
              </a:rPr>
              <a:t> </a:t>
            </a:r>
          </a:p>
          <a:p>
            <a:pPr marL="360000" indent="-360000">
              <a:spcBef>
                <a:spcPts val="200"/>
              </a:spcBef>
              <a:spcAft>
                <a:spcPts val="0"/>
              </a:spcAft>
            </a:pPr>
            <a:r>
              <a:rPr lang="en-GB" sz="2800" dirty="0">
                <a:latin typeface="Times New Roman"/>
                <a:cs typeface="Times New Roman"/>
              </a:rPr>
              <a:t>Process (RPL in practice)</a:t>
            </a:r>
          </a:p>
        </p:txBody>
      </p:sp>
      <p:sp>
        <p:nvSpPr>
          <p:cNvPr id="4" name="Titre 1"/>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501470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Assessment</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latin typeface="Times New Roman"/>
                <a:cs typeface="Times New Roman"/>
              </a:rPr>
              <a:t>Assessment: where do you need to look?</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Key components of assessment </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u="sng" dirty="0">
                <a:latin typeface="Times New Roman"/>
                <a:cs typeface="Times New Roman"/>
              </a:rPr>
              <a:t>Eligibility</a:t>
            </a:r>
            <a:r>
              <a:rPr lang="en-GB" sz="3200" dirty="0">
                <a:latin typeface="Times New Roman"/>
                <a:cs typeface="Times New Roman"/>
              </a:rPr>
              <a:t>: an issue on its own</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The key to RPL assessment </a:t>
            </a:r>
            <a:br>
              <a:rPr lang="en-GB" sz="3200" dirty="0">
                <a:latin typeface="Times New Roman"/>
                <a:cs typeface="Times New Roman"/>
              </a:rPr>
            </a:br>
            <a:r>
              <a:rPr lang="en-GB" sz="3000" dirty="0">
                <a:latin typeface="Times New Roman"/>
                <a:cs typeface="Times New Roman"/>
              </a:rPr>
              <a:t>(Assessment Procedures vs. Assessment Standards)</a:t>
            </a:r>
          </a:p>
        </p:txBody>
      </p:sp>
      <p:sp>
        <p:nvSpPr>
          <p:cNvPr id="4" name="Titre 1">
            <a:extLst>
              <a:ext uri="{FF2B5EF4-FFF2-40B4-BE49-F238E27FC236}">
                <a16:creationId xmlns:a16="http://schemas.microsoft.com/office/drawing/2014/main" id="{96B720A0-77E0-1D49-895F-6D21F64532BB}"/>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5380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ur-Eiffel-Arbres-patrickwerquin-20par30-30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635000"/>
            <a:ext cx="4672012" cy="583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Rectangle 23"/>
          <p:cNvSpPr>
            <a:spLocks noChangeArrowheads="1"/>
          </p:cNvSpPr>
          <p:nvPr/>
        </p:nvSpPr>
        <p:spPr bwMode="auto">
          <a:xfrm>
            <a:off x="2628900" y="66992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69" name="Rectangle 24"/>
          <p:cNvSpPr>
            <a:spLocks noChangeArrowheads="1"/>
          </p:cNvSpPr>
          <p:nvPr/>
        </p:nvSpPr>
        <p:spPr bwMode="auto">
          <a:xfrm>
            <a:off x="3795713" y="66992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70" name="Rectangle 25"/>
          <p:cNvSpPr>
            <a:spLocks noChangeArrowheads="1"/>
          </p:cNvSpPr>
          <p:nvPr/>
        </p:nvSpPr>
        <p:spPr bwMode="auto">
          <a:xfrm>
            <a:off x="4948238" y="66992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71" name="Rectangle 26"/>
          <p:cNvSpPr>
            <a:spLocks noChangeArrowheads="1"/>
          </p:cNvSpPr>
          <p:nvPr/>
        </p:nvSpPr>
        <p:spPr bwMode="auto">
          <a:xfrm>
            <a:off x="6110288" y="665163"/>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solidFill>
                <a:srgbClr val="DC9E1F"/>
              </a:solidFill>
              <a:latin typeface="Helvetica 65 Medium" charset="0"/>
              <a:cs typeface="Arial" charset="0"/>
            </a:endParaRPr>
          </a:p>
        </p:txBody>
      </p:sp>
      <p:sp>
        <p:nvSpPr>
          <p:cNvPr id="36872" name="Rectangle 27"/>
          <p:cNvSpPr>
            <a:spLocks noChangeArrowheads="1"/>
          </p:cNvSpPr>
          <p:nvPr/>
        </p:nvSpPr>
        <p:spPr bwMode="auto">
          <a:xfrm>
            <a:off x="2628900" y="182721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73" name="Rectangle 28"/>
          <p:cNvSpPr>
            <a:spLocks noChangeArrowheads="1"/>
          </p:cNvSpPr>
          <p:nvPr/>
        </p:nvSpPr>
        <p:spPr bwMode="auto">
          <a:xfrm>
            <a:off x="3795713" y="182721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74" name="Rectangle 29"/>
          <p:cNvSpPr>
            <a:spLocks noChangeArrowheads="1"/>
          </p:cNvSpPr>
          <p:nvPr/>
        </p:nvSpPr>
        <p:spPr bwMode="auto">
          <a:xfrm>
            <a:off x="4948238" y="182721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solidFill>
                <a:srgbClr val="DC9E1F"/>
              </a:solidFill>
              <a:latin typeface="Helvetica 65 Medium" charset="0"/>
              <a:cs typeface="Arial" charset="0"/>
            </a:endParaRPr>
          </a:p>
        </p:txBody>
      </p:sp>
      <p:sp>
        <p:nvSpPr>
          <p:cNvPr id="36875" name="Rectangle 30"/>
          <p:cNvSpPr>
            <a:spLocks noChangeArrowheads="1"/>
          </p:cNvSpPr>
          <p:nvPr/>
        </p:nvSpPr>
        <p:spPr bwMode="auto">
          <a:xfrm>
            <a:off x="6110288" y="182245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76" name="Rectangle 31"/>
          <p:cNvSpPr>
            <a:spLocks noChangeArrowheads="1"/>
          </p:cNvSpPr>
          <p:nvPr/>
        </p:nvSpPr>
        <p:spPr bwMode="auto">
          <a:xfrm>
            <a:off x="2628900" y="29845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77" name="Rectangle 32"/>
          <p:cNvSpPr>
            <a:spLocks noChangeArrowheads="1"/>
          </p:cNvSpPr>
          <p:nvPr/>
        </p:nvSpPr>
        <p:spPr bwMode="auto">
          <a:xfrm>
            <a:off x="3795713" y="29845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78" name="Rectangle 33"/>
          <p:cNvSpPr>
            <a:spLocks noChangeArrowheads="1"/>
          </p:cNvSpPr>
          <p:nvPr/>
        </p:nvSpPr>
        <p:spPr bwMode="auto">
          <a:xfrm>
            <a:off x="4948238" y="29845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79" name="Rectangle 34"/>
          <p:cNvSpPr>
            <a:spLocks noChangeArrowheads="1"/>
          </p:cNvSpPr>
          <p:nvPr/>
        </p:nvSpPr>
        <p:spPr bwMode="auto">
          <a:xfrm>
            <a:off x="6110288" y="2979738"/>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80" name="Rectangle 35"/>
          <p:cNvSpPr>
            <a:spLocks noChangeArrowheads="1"/>
          </p:cNvSpPr>
          <p:nvPr/>
        </p:nvSpPr>
        <p:spPr bwMode="auto">
          <a:xfrm>
            <a:off x="2628900" y="415607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81" name="Rectangle 36"/>
          <p:cNvSpPr>
            <a:spLocks noChangeArrowheads="1"/>
          </p:cNvSpPr>
          <p:nvPr/>
        </p:nvSpPr>
        <p:spPr bwMode="auto">
          <a:xfrm>
            <a:off x="3795713" y="415607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82" name="Rectangle 37"/>
          <p:cNvSpPr>
            <a:spLocks noChangeArrowheads="1"/>
          </p:cNvSpPr>
          <p:nvPr/>
        </p:nvSpPr>
        <p:spPr bwMode="auto">
          <a:xfrm>
            <a:off x="4948238" y="415607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83" name="Rectangle 38"/>
          <p:cNvSpPr>
            <a:spLocks noChangeArrowheads="1"/>
          </p:cNvSpPr>
          <p:nvPr/>
        </p:nvSpPr>
        <p:spPr bwMode="auto">
          <a:xfrm>
            <a:off x="6110288" y="415131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84" name="Rectangle 39"/>
          <p:cNvSpPr>
            <a:spLocks noChangeArrowheads="1"/>
          </p:cNvSpPr>
          <p:nvPr/>
        </p:nvSpPr>
        <p:spPr bwMode="auto">
          <a:xfrm>
            <a:off x="2628900" y="53086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85" name="Rectangle 40"/>
          <p:cNvSpPr>
            <a:spLocks noChangeArrowheads="1"/>
          </p:cNvSpPr>
          <p:nvPr/>
        </p:nvSpPr>
        <p:spPr bwMode="auto">
          <a:xfrm>
            <a:off x="3795713" y="53086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86" name="Rectangle 41"/>
          <p:cNvSpPr>
            <a:spLocks noChangeArrowheads="1"/>
          </p:cNvSpPr>
          <p:nvPr/>
        </p:nvSpPr>
        <p:spPr bwMode="auto">
          <a:xfrm>
            <a:off x="4948238" y="53086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87" name="Rectangle 42"/>
          <p:cNvSpPr>
            <a:spLocks noChangeArrowheads="1"/>
          </p:cNvSpPr>
          <p:nvPr/>
        </p:nvSpPr>
        <p:spPr bwMode="auto">
          <a:xfrm>
            <a:off x="6110288" y="5303838"/>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6888" name="Rectangle 24"/>
          <p:cNvSpPr>
            <a:spLocks noChangeArrowheads="1"/>
          </p:cNvSpPr>
          <p:nvPr/>
        </p:nvSpPr>
        <p:spPr bwMode="auto">
          <a:xfrm>
            <a:off x="50800" y="25400"/>
            <a:ext cx="8991600" cy="6096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GB" sz="3200" b="1" dirty="0">
                <a:latin typeface="Times New Roman" charset="0"/>
              </a:rPr>
              <a:t>ASSESSMENT: How Much do you Need to See?</a:t>
            </a:r>
            <a:endParaRPr lang="en-GB" sz="3600" b="1" dirty="0">
              <a:latin typeface="Times New Roman" charset="0"/>
            </a:endParaRPr>
          </a:p>
        </p:txBody>
      </p:sp>
    </p:spTree>
    <p:extLst>
      <p:ext uri="{BB962C8B-B14F-4D97-AF65-F5344CB8AC3E}">
        <p14:creationId xmlns:p14="http://schemas.microsoft.com/office/powerpoint/2010/main" val="634397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ur-Eiffel-Arbres-patrickwerquin-20par30-30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635000"/>
            <a:ext cx="4672012" cy="583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Rectangle 23"/>
          <p:cNvSpPr>
            <a:spLocks noChangeArrowheads="1"/>
          </p:cNvSpPr>
          <p:nvPr/>
        </p:nvSpPr>
        <p:spPr bwMode="auto">
          <a:xfrm>
            <a:off x="2628900" y="66992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893" name="Rectangle 24"/>
          <p:cNvSpPr>
            <a:spLocks noChangeArrowheads="1"/>
          </p:cNvSpPr>
          <p:nvPr/>
        </p:nvSpPr>
        <p:spPr bwMode="auto">
          <a:xfrm>
            <a:off x="3795713" y="66992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894" name="Rectangle 25"/>
          <p:cNvSpPr>
            <a:spLocks noChangeArrowheads="1"/>
          </p:cNvSpPr>
          <p:nvPr/>
        </p:nvSpPr>
        <p:spPr bwMode="auto">
          <a:xfrm>
            <a:off x="4948238" y="66992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895" name="Rectangle 26"/>
          <p:cNvSpPr>
            <a:spLocks noChangeArrowheads="1"/>
          </p:cNvSpPr>
          <p:nvPr/>
        </p:nvSpPr>
        <p:spPr bwMode="auto">
          <a:xfrm>
            <a:off x="6110288" y="66516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896" name="Rectangle 27"/>
          <p:cNvSpPr>
            <a:spLocks noChangeArrowheads="1"/>
          </p:cNvSpPr>
          <p:nvPr/>
        </p:nvSpPr>
        <p:spPr bwMode="auto">
          <a:xfrm>
            <a:off x="2628900" y="182721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897" name="Rectangle 28"/>
          <p:cNvSpPr>
            <a:spLocks noChangeArrowheads="1"/>
          </p:cNvSpPr>
          <p:nvPr/>
        </p:nvSpPr>
        <p:spPr bwMode="auto">
          <a:xfrm>
            <a:off x="3795713" y="182721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898" name="Rectangle 29"/>
          <p:cNvSpPr>
            <a:spLocks noChangeArrowheads="1"/>
          </p:cNvSpPr>
          <p:nvPr/>
        </p:nvSpPr>
        <p:spPr bwMode="auto">
          <a:xfrm>
            <a:off x="4948238" y="182721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899" name="Rectangle 31"/>
          <p:cNvSpPr>
            <a:spLocks noChangeArrowheads="1"/>
          </p:cNvSpPr>
          <p:nvPr/>
        </p:nvSpPr>
        <p:spPr bwMode="auto">
          <a:xfrm>
            <a:off x="2628900" y="29845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00" name="Rectangle 32"/>
          <p:cNvSpPr>
            <a:spLocks noChangeArrowheads="1"/>
          </p:cNvSpPr>
          <p:nvPr/>
        </p:nvSpPr>
        <p:spPr bwMode="auto">
          <a:xfrm>
            <a:off x="3795713" y="29845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01" name="Rectangle 33"/>
          <p:cNvSpPr>
            <a:spLocks noChangeArrowheads="1"/>
          </p:cNvSpPr>
          <p:nvPr/>
        </p:nvSpPr>
        <p:spPr bwMode="auto">
          <a:xfrm>
            <a:off x="4948238" y="29845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02" name="Rectangle 34"/>
          <p:cNvSpPr>
            <a:spLocks noChangeArrowheads="1"/>
          </p:cNvSpPr>
          <p:nvPr/>
        </p:nvSpPr>
        <p:spPr bwMode="auto">
          <a:xfrm>
            <a:off x="6110288" y="2979738"/>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03" name="Rectangle 35"/>
          <p:cNvSpPr>
            <a:spLocks noChangeArrowheads="1"/>
          </p:cNvSpPr>
          <p:nvPr/>
        </p:nvSpPr>
        <p:spPr bwMode="auto">
          <a:xfrm>
            <a:off x="2628900" y="415607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04" name="Rectangle 36"/>
          <p:cNvSpPr>
            <a:spLocks noChangeArrowheads="1"/>
          </p:cNvSpPr>
          <p:nvPr/>
        </p:nvSpPr>
        <p:spPr bwMode="auto">
          <a:xfrm>
            <a:off x="3795713" y="415607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05" name="Rectangle 37"/>
          <p:cNvSpPr>
            <a:spLocks noChangeArrowheads="1"/>
          </p:cNvSpPr>
          <p:nvPr/>
        </p:nvSpPr>
        <p:spPr bwMode="auto">
          <a:xfrm>
            <a:off x="4948238" y="415607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06" name="Rectangle 38"/>
          <p:cNvSpPr>
            <a:spLocks noChangeArrowheads="1"/>
          </p:cNvSpPr>
          <p:nvPr/>
        </p:nvSpPr>
        <p:spPr bwMode="auto">
          <a:xfrm>
            <a:off x="6110288" y="415131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07" name="Rectangle 39"/>
          <p:cNvSpPr>
            <a:spLocks noChangeArrowheads="1"/>
          </p:cNvSpPr>
          <p:nvPr/>
        </p:nvSpPr>
        <p:spPr bwMode="auto">
          <a:xfrm>
            <a:off x="2628900" y="53086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08" name="Rectangle 40"/>
          <p:cNvSpPr>
            <a:spLocks noChangeArrowheads="1"/>
          </p:cNvSpPr>
          <p:nvPr/>
        </p:nvSpPr>
        <p:spPr bwMode="auto">
          <a:xfrm>
            <a:off x="3795713" y="53086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09" name="Rectangle 41"/>
          <p:cNvSpPr>
            <a:spLocks noChangeArrowheads="1"/>
          </p:cNvSpPr>
          <p:nvPr/>
        </p:nvSpPr>
        <p:spPr bwMode="auto">
          <a:xfrm>
            <a:off x="4948238" y="53086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10" name="Rectangle 42"/>
          <p:cNvSpPr>
            <a:spLocks noChangeArrowheads="1"/>
          </p:cNvSpPr>
          <p:nvPr/>
        </p:nvSpPr>
        <p:spPr bwMode="auto">
          <a:xfrm>
            <a:off x="6110288" y="5303838"/>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7911" name="Rectangle 23"/>
          <p:cNvSpPr>
            <a:spLocks noChangeArrowheads="1"/>
          </p:cNvSpPr>
          <p:nvPr/>
        </p:nvSpPr>
        <p:spPr bwMode="auto">
          <a:xfrm>
            <a:off x="50800" y="25400"/>
            <a:ext cx="8991600" cy="6096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GB" sz="3200" b="1" dirty="0">
                <a:latin typeface="Times New Roman" charset="0"/>
              </a:rPr>
              <a:t>ASSESSMENT: How Much do you Need to See?</a:t>
            </a:r>
            <a:endParaRPr lang="en-GB" sz="3600" b="1" dirty="0">
              <a:latin typeface="Times New Roman" charset="0"/>
            </a:endParaRPr>
          </a:p>
        </p:txBody>
      </p:sp>
    </p:spTree>
    <p:extLst>
      <p:ext uri="{BB962C8B-B14F-4D97-AF65-F5344CB8AC3E}">
        <p14:creationId xmlns:p14="http://schemas.microsoft.com/office/powerpoint/2010/main" val="241063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ur-Eiffel-Arbres-patrickwerquin-20par30-30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635000"/>
            <a:ext cx="4672012" cy="5834063"/>
          </a:xfrm>
          <a:prstGeom prst="rect">
            <a:avLst/>
          </a:prstGeom>
          <a:solidFill>
            <a:srgbClr val="DC9E1F"/>
          </a:solidFill>
          <a:ln>
            <a:noFill/>
          </a:ln>
        </p:spPr>
      </p:pic>
      <p:sp>
        <p:nvSpPr>
          <p:cNvPr id="38916" name="Rectangle 24"/>
          <p:cNvSpPr>
            <a:spLocks noChangeArrowheads="1"/>
          </p:cNvSpPr>
          <p:nvPr/>
        </p:nvSpPr>
        <p:spPr bwMode="auto">
          <a:xfrm>
            <a:off x="3795713" y="66992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17" name="Rectangle 25"/>
          <p:cNvSpPr>
            <a:spLocks noChangeArrowheads="1"/>
          </p:cNvSpPr>
          <p:nvPr/>
        </p:nvSpPr>
        <p:spPr bwMode="auto">
          <a:xfrm>
            <a:off x="4948238" y="66992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18" name="Rectangle 26"/>
          <p:cNvSpPr>
            <a:spLocks noChangeArrowheads="1"/>
          </p:cNvSpPr>
          <p:nvPr/>
        </p:nvSpPr>
        <p:spPr bwMode="auto">
          <a:xfrm>
            <a:off x="6110288" y="66516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19" name="Rectangle 27"/>
          <p:cNvSpPr>
            <a:spLocks noChangeArrowheads="1"/>
          </p:cNvSpPr>
          <p:nvPr/>
        </p:nvSpPr>
        <p:spPr bwMode="auto">
          <a:xfrm>
            <a:off x="2628900" y="182721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20" name="Rectangle 28"/>
          <p:cNvSpPr>
            <a:spLocks noChangeArrowheads="1"/>
          </p:cNvSpPr>
          <p:nvPr/>
        </p:nvSpPr>
        <p:spPr bwMode="auto">
          <a:xfrm>
            <a:off x="3795713" y="182721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21" name="Rectangle 29"/>
          <p:cNvSpPr>
            <a:spLocks noChangeArrowheads="1"/>
          </p:cNvSpPr>
          <p:nvPr/>
        </p:nvSpPr>
        <p:spPr bwMode="auto">
          <a:xfrm>
            <a:off x="4948238" y="1827213"/>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22" name="Rectangle 31"/>
          <p:cNvSpPr>
            <a:spLocks noChangeArrowheads="1"/>
          </p:cNvSpPr>
          <p:nvPr/>
        </p:nvSpPr>
        <p:spPr bwMode="auto">
          <a:xfrm>
            <a:off x="2628900" y="29845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23" name="Rectangle 32"/>
          <p:cNvSpPr>
            <a:spLocks noChangeArrowheads="1"/>
          </p:cNvSpPr>
          <p:nvPr/>
        </p:nvSpPr>
        <p:spPr bwMode="auto">
          <a:xfrm>
            <a:off x="3795713" y="29845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24" name="Rectangle 33"/>
          <p:cNvSpPr>
            <a:spLocks noChangeArrowheads="1"/>
          </p:cNvSpPr>
          <p:nvPr/>
        </p:nvSpPr>
        <p:spPr bwMode="auto">
          <a:xfrm>
            <a:off x="4948238" y="29845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25" name="Rectangle 34"/>
          <p:cNvSpPr>
            <a:spLocks noChangeArrowheads="1"/>
          </p:cNvSpPr>
          <p:nvPr/>
        </p:nvSpPr>
        <p:spPr bwMode="auto">
          <a:xfrm>
            <a:off x="6110288" y="2979738"/>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26" name="Rectangle 35"/>
          <p:cNvSpPr>
            <a:spLocks noChangeArrowheads="1"/>
          </p:cNvSpPr>
          <p:nvPr/>
        </p:nvSpPr>
        <p:spPr bwMode="auto">
          <a:xfrm>
            <a:off x="2628900" y="415607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27" name="Rectangle 36"/>
          <p:cNvSpPr>
            <a:spLocks noChangeArrowheads="1"/>
          </p:cNvSpPr>
          <p:nvPr/>
        </p:nvSpPr>
        <p:spPr bwMode="auto">
          <a:xfrm>
            <a:off x="3795713" y="415607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28" name="Rectangle 37"/>
          <p:cNvSpPr>
            <a:spLocks noChangeArrowheads="1"/>
          </p:cNvSpPr>
          <p:nvPr/>
        </p:nvSpPr>
        <p:spPr bwMode="auto">
          <a:xfrm>
            <a:off x="4948238" y="4156075"/>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29" name="Rectangle 40"/>
          <p:cNvSpPr>
            <a:spLocks noChangeArrowheads="1"/>
          </p:cNvSpPr>
          <p:nvPr/>
        </p:nvSpPr>
        <p:spPr bwMode="auto">
          <a:xfrm>
            <a:off x="3795713" y="53086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30" name="Rectangle 41"/>
          <p:cNvSpPr>
            <a:spLocks noChangeArrowheads="1"/>
          </p:cNvSpPr>
          <p:nvPr/>
        </p:nvSpPr>
        <p:spPr bwMode="auto">
          <a:xfrm>
            <a:off x="4948238" y="5308600"/>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31" name="Rectangle 42"/>
          <p:cNvSpPr>
            <a:spLocks noChangeArrowheads="1"/>
          </p:cNvSpPr>
          <p:nvPr/>
        </p:nvSpPr>
        <p:spPr bwMode="auto">
          <a:xfrm>
            <a:off x="6110288" y="5303838"/>
            <a:ext cx="1143000" cy="1143000"/>
          </a:xfrm>
          <a:prstGeom prst="rect">
            <a:avLst/>
          </a:prstGeom>
          <a:solidFill>
            <a:srgbClr val="DC9E1F"/>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8932" name="Rectangle 20"/>
          <p:cNvSpPr>
            <a:spLocks noChangeArrowheads="1"/>
          </p:cNvSpPr>
          <p:nvPr/>
        </p:nvSpPr>
        <p:spPr bwMode="auto">
          <a:xfrm>
            <a:off x="50800" y="25400"/>
            <a:ext cx="8991600" cy="609600"/>
          </a:xfrm>
          <a:prstGeom prst="rect">
            <a:avLst/>
          </a:prstGeom>
          <a:noFill/>
          <a:ln w="9525">
            <a:solidFill>
              <a:schemeClr val="tx2"/>
            </a:solidFill>
            <a:miter lim="800000"/>
            <a:headEnd/>
            <a:tailEnd/>
          </a:ln>
        </p:spPr>
        <p:txBody>
          <a:bodyPr anchor="ctr"/>
          <a:lstStyle/>
          <a:p>
            <a:pPr algn="ctr" eaLnBrk="1" hangingPunct="1"/>
            <a:r>
              <a:rPr lang="en-GB" sz="3200" b="1" dirty="0">
                <a:latin typeface="Times New Roman" charset="0"/>
              </a:rPr>
              <a:t>ASSESSMENT: How Much do you Need to See?</a:t>
            </a:r>
          </a:p>
        </p:txBody>
      </p:sp>
      <p:sp>
        <p:nvSpPr>
          <p:cNvPr id="38933" name="Rectangle 21"/>
          <p:cNvSpPr>
            <a:spLocks noChangeArrowheads="1"/>
          </p:cNvSpPr>
          <p:nvPr/>
        </p:nvSpPr>
        <p:spPr bwMode="auto">
          <a:xfrm>
            <a:off x="152400" y="1295400"/>
            <a:ext cx="2133600" cy="3733800"/>
          </a:xfrm>
          <a:prstGeom prst="rect">
            <a:avLst/>
          </a:prstGeom>
          <a:noFill/>
          <a:ln w="9525">
            <a:solidFill>
              <a:schemeClr val="tx2"/>
            </a:solidFill>
            <a:miter lim="800000"/>
            <a:headEnd/>
            <a:tailEnd/>
          </a:ln>
        </p:spPr>
        <p:txBody>
          <a:bodyPr anchor="ctr"/>
          <a:lstStyle/>
          <a:p>
            <a:pPr algn="ctr" eaLnBrk="1" hangingPunct="1"/>
            <a:r>
              <a:rPr lang="en-GB" sz="3600" b="1" dirty="0">
                <a:latin typeface="Times New Roman" charset="0"/>
              </a:rPr>
              <a:t>Does NOT help much!</a:t>
            </a:r>
          </a:p>
          <a:p>
            <a:pPr algn="ctr" eaLnBrk="1" hangingPunct="1"/>
            <a:r>
              <a:rPr lang="en-GB" sz="3600" b="1" dirty="0">
                <a:solidFill>
                  <a:schemeClr val="tx2"/>
                </a:solidFill>
                <a:latin typeface="Times New Roman" charset="0"/>
                <a:sym typeface="Wingdings"/>
              </a:rPr>
              <a:t></a:t>
            </a:r>
            <a:endParaRPr lang="en-GB" sz="3600" b="1" dirty="0">
              <a:solidFill>
                <a:schemeClr val="tx2"/>
              </a:solidFill>
              <a:latin typeface="Times New Roman" charset="0"/>
            </a:endParaRPr>
          </a:p>
        </p:txBody>
      </p:sp>
    </p:spTree>
    <p:extLst>
      <p:ext uri="{BB962C8B-B14F-4D97-AF65-F5344CB8AC3E}">
        <p14:creationId xmlns:p14="http://schemas.microsoft.com/office/powerpoint/2010/main" val="37912214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ur-Eiffel-Arbres-patrickwerquin-20par30-30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635000"/>
            <a:ext cx="4672012" cy="583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0" name="Rectangle 24"/>
          <p:cNvSpPr>
            <a:spLocks noChangeArrowheads="1"/>
          </p:cNvSpPr>
          <p:nvPr/>
        </p:nvSpPr>
        <p:spPr bwMode="auto">
          <a:xfrm>
            <a:off x="3795713" y="66992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9941" name="Rectangle 28"/>
          <p:cNvSpPr>
            <a:spLocks noChangeArrowheads="1"/>
          </p:cNvSpPr>
          <p:nvPr/>
        </p:nvSpPr>
        <p:spPr bwMode="auto">
          <a:xfrm>
            <a:off x="3795713" y="1827213"/>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9942" name="Rectangle 31"/>
          <p:cNvSpPr>
            <a:spLocks noChangeArrowheads="1"/>
          </p:cNvSpPr>
          <p:nvPr/>
        </p:nvSpPr>
        <p:spPr bwMode="auto">
          <a:xfrm>
            <a:off x="2628900" y="29845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9943" name="Rectangle 32"/>
          <p:cNvSpPr>
            <a:spLocks noChangeArrowheads="1"/>
          </p:cNvSpPr>
          <p:nvPr/>
        </p:nvSpPr>
        <p:spPr bwMode="auto">
          <a:xfrm>
            <a:off x="3795713" y="29845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9944" name="Rectangle 33"/>
          <p:cNvSpPr>
            <a:spLocks noChangeArrowheads="1"/>
          </p:cNvSpPr>
          <p:nvPr/>
        </p:nvSpPr>
        <p:spPr bwMode="auto">
          <a:xfrm>
            <a:off x="4948238" y="29845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9945" name="Rectangle 34"/>
          <p:cNvSpPr>
            <a:spLocks noChangeArrowheads="1"/>
          </p:cNvSpPr>
          <p:nvPr/>
        </p:nvSpPr>
        <p:spPr bwMode="auto">
          <a:xfrm>
            <a:off x="6110288" y="2979738"/>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9946" name="Rectangle 36"/>
          <p:cNvSpPr>
            <a:spLocks noChangeArrowheads="1"/>
          </p:cNvSpPr>
          <p:nvPr/>
        </p:nvSpPr>
        <p:spPr bwMode="auto">
          <a:xfrm>
            <a:off x="3795713" y="415607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9947" name="Rectangle 37"/>
          <p:cNvSpPr>
            <a:spLocks noChangeArrowheads="1"/>
          </p:cNvSpPr>
          <p:nvPr/>
        </p:nvSpPr>
        <p:spPr bwMode="auto">
          <a:xfrm>
            <a:off x="4948238" y="415607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9948" name="Rectangle 40"/>
          <p:cNvSpPr>
            <a:spLocks noChangeArrowheads="1"/>
          </p:cNvSpPr>
          <p:nvPr/>
        </p:nvSpPr>
        <p:spPr bwMode="auto">
          <a:xfrm>
            <a:off x="3795713" y="53086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9949" name="Rectangle 41"/>
          <p:cNvSpPr>
            <a:spLocks noChangeArrowheads="1"/>
          </p:cNvSpPr>
          <p:nvPr/>
        </p:nvSpPr>
        <p:spPr bwMode="auto">
          <a:xfrm>
            <a:off x="4948238" y="53086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9950" name="Rectangle 42"/>
          <p:cNvSpPr>
            <a:spLocks noChangeArrowheads="1"/>
          </p:cNvSpPr>
          <p:nvPr/>
        </p:nvSpPr>
        <p:spPr bwMode="auto">
          <a:xfrm>
            <a:off x="6110288" y="5303838"/>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39951" name="Rectangle 15"/>
          <p:cNvSpPr>
            <a:spLocks noChangeArrowheads="1"/>
          </p:cNvSpPr>
          <p:nvPr/>
        </p:nvSpPr>
        <p:spPr bwMode="auto">
          <a:xfrm>
            <a:off x="50800" y="25400"/>
            <a:ext cx="8991600" cy="6096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GB" sz="3200" b="1" dirty="0">
                <a:latin typeface="Times New Roman" charset="0"/>
              </a:rPr>
              <a:t>ASSESSMENT: How Much do you Need to See?</a:t>
            </a:r>
          </a:p>
        </p:txBody>
      </p:sp>
      <p:sp>
        <p:nvSpPr>
          <p:cNvPr id="39952" name="Rectangle 16"/>
          <p:cNvSpPr>
            <a:spLocks noChangeArrowheads="1"/>
          </p:cNvSpPr>
          <p:nvPr/>
        </p:nvSpPr>
        <p:spPr bwMode="auto">
          <a:xfrm>
            <a:off x="152400" y="1295400"/>
            <a:ext cx="2133600" cy="37338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GB" sz="3600" b="1" dirty="0">
                <a:latin typeface="Times New Roman" charset="0"/>
              </a:rPr>
              <a:t>Where do you need to watch?</a:t>
            </a:r>
          </a:p>
          <a:p>
            <a:pPr algn="ctr"/>
            <a:r>
              <a:rPr lang="en-GB" sz="3600" b="1" dirty="0">
                <a:solidFill>
                  <a:schemeClr val="tx2"/>
                </a:solidFill>
                <a:latin typeface="Times New Roman" charset="0"/>
                <a:sym typeface="Wingdings"/>
              </a:rPr>
              <a:t></a:t>
            </a:r>
            <a:endParaRPr lang="en-GB" sz="3600" b="1" dirty="0">
              <a:solidFill>
                <a:schemeClr val="tx2"/>
              </a:solidFill>
              <a:latin typeface="Times New Roman" charset="0"/>
            </a:endParaRPr>
          </a:p>
          <a:p>
            <a:pPr algn="ctr" eaLnBrk="1" hangingPunct="1"/>
            <a:r>
              <a:rPr lang="en-GB" sz="3600" b="1" dirty="0">
                <a:latin typeface="Times New Roman" charset="0"/>
              </a:rPr>
              <a:t> </a:t>
            </a:r>
          </a:p>
        </p:txBody>
      </p:sp>
    </p:spTree>
    <p:extLst>
      <p:ext uri="{BB962C8B-B14F-4D97-AF65-F5344CB8AC3E}">
        <p14:creationId xmlns:p14="http://schemas.microsoft.com/office/powerpoint/2010/main" val="3178626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ur-Eiffel-Arbres-patrickwerquin-20par30-30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635000"/>
            <a:ext cx="4672012" cy="583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4" name="Rectangle 23"/>
          <p:cNvSpPr>
            <a:spLocks noChangeArrowheads="1"/>
          </p:cNvSpPr>
          <p:nvPr/>
        </p:nvSpPr>
        <p:spPr bwMode="auto">
          <a:xfrm>
            <a:off x="2628900" y="66992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65" name="Rectangle 24"/>
          <p:cNvSpPr>
            <a:spLocks noChangeArrowheads="1"/>
          </p:cNvSpPr>
          <p:nvPr/>
        </p:nvSpPr>
        <p:spPr bwMode="auto">
          <a:xfrm>
            <a:off x="3795713" y="66992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66" name="Rectangle 25"/>
          <p:cNvSpPr>
            <a:spLocks noChangeArrowheads="1"/>
          </p:cNvSpPr>
          <p:nvPr/>
        </p:nvSpPr>
        <p:spPr bwMode="auto">
          <a:xfrm>
            <a:off x="4948238" y="66992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67" name="Rectangle 26"/>
          <p:cNvSpPr>
            <a:spLocks noChangeArrowheads="1"/>
          </p:cNvSpPr>
          <p:nvPr/>
        </p:nvSpPr>
        <p:spPr bwMode="auto">
          <a:xfrm>
            <a:off x="6110288" y="665163"/>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68" name="Rectangle 27"/>
          <p:cNvSpPr>
            <a:spLocks noChangeArrowheads="1"/>
          </p:cNvSpPr>
          <p:nvPr/>
        </p:nvSpPr>
        <p:spPr bwMode="auto">
          <a:xfrm>
            <a:off x="2628900" y="1827213"/>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69" name="Rectangle 28"/>
          <p:cNvSpPr>
            <a:spLocks noChangeArrowheads="1"/>
          </p:cNvSpPr>
          <p:nvPr/>
        </p:nvSpPr>
        <p:spPr bwMode="auto">
          <a:xfrm>
            <a:off x="3795713" y="1827213"/>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70" name="Rectangle 29"/>
          <p:cNvSpPr>
            <a:spLocks noChangeArrowheads="1"/>
          </p:cNvSpPr>
          <p:nvPr/>
        </p:nvSpPr>
        <p:spPr bwMode="auto">
          <a:xfrm>
            <a:off x="4948238" y="1827213"/>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71" name="Rectangle 30"/>
          <p:cNvSpPr>
            <a:spLocks noChangeArrowheads="1"/>
          </p:cNvSpPr>
          <p:nvPr/>
        </p:nvSpPr>
        <p:spPr bwMode="auto">
          <a:xfrm>
            <a:off x="6110288" y="182245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72" name="Rectangle 31"/>
          <p:cNvSpPr>
            <a:spLocks noChangeArrowheads="1"/>
          </p:cNvSpPr>
          <p:nvPr/>
        </p:nvSpPr>
        <p:spPr bwMode="auto">
          <a:xfrm>
            <a:off x="2628900" y="29845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73" name="Rectangle 34"/>
          <p:cNvSpPr>
            <a:spLocks noChangeArrowheads="1"/>
          </p:cNvSpPr>
          <p:nvPr/>
        </p:nvSpPr>
        <p:spPr bwMode="auto">
          <a:xfrm>
            <a:off x="6110288" y="2979738"/>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74" name="Rectangle 35"/>
          <p:cNvSpPr>
            <a:spLocks noChangeArrowheads="1"/>
          </p:cNvSpPr>
          <p:nvPr/>
        </p:nvSpPr>
        <p:spPr bwMode="auto">
          <a:xfrm>
            <a:off x="2628900" y="415607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75" name="Rectangle 36"/>
          <p:cNvSpPr>
            <a:spLocks noChangeArrowheads="1"/>
          </p:cNvSpPr>
          <p:nvPr/>
        </p:nvSpPr>
        <p:spPr bwMode="auto">
          <a:xfrm>
            <a:off x="3795713" y="415607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76" name="Rectangle 37"/>
          <p:cNvSpPr>
            <a:spLocks noChangeArrowheads="1"/>
          </p:cNvSpPr>
          <p:nvPr/>
        </p:nvSpPr>
        <p:spPr bwMode="auto">
          <a:xfrm>
            <a:off x="4948238" y="415607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77" name="Rectangle 38"/>
          <p:cNvSpPr>
            <a:spLocks noChangeArrowheads="1"/>
          </p:cNvSpPr>
          <p:nvPr/>
        </p:nvSpPr>
        <p:spPr bwMode="auto">
          <a:xfrm>
            <a:off x="6110288" y="4151313"/>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78" name="Rectangle 39"/>
          <p:cNvSpPr>
            <a:spLocks noChangeArrowheads="1"/>
          </p:cNvSpPr>
          <p:nvPr/>
        </p:nvSpPr>
        <p:spPr bwMode="auto">
          <a:xfrm>
            <a:off x="2628900" y="53086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79" name="Rectangle 40"/>
          <p:cNvSpPr>
            <a:spLocks noChangeArrowheads="1"/>
          </p:cNvSpPr>
          <p:nvPr/>
        </p:nvSpPr>
        <p:spPr bwMode="auto">
          <a:xfrm>
            <a:off x="3795713" y="53086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80" name="Rectangle 41"/>
          <p:cNvSpPr>
            <a:spLocks noChangeArrowheads="1"/>
          </p:cNvSpPr>
          <p:nvPr/>
        </p:nvSpPr>
        <p:spPr bwMode="auto">
          <a:xfrm>
            <a:off x="4948238" y="53086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81" name="Rectangle 42"/>
          <p:cNvSpPr>
            <a:spLocks noChangeArrowheads="1"/>
          </p:cNvSpPr>
          <p:nvPr/>
        </p:nvSpPr>
        <p:spPr bwMode="auto">
          <a:xfrm>
            <a:off x="6110288" y="5303838"/>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0982" name="Rectangle 22"/>
          <p:cNvSpPr>
            <a:spLocks noChangeArrowheads="1"/>
          </p:cNvSpPr>
          <p:nvPr/>
        </p:nvSpPr>
        <p:spPr bwMode="auto">
          <a:xfrm>
            <a:off x="50800" y="25400"/>
            <a:ext cx="8991600" cy="6096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GB" sz="3200" b="1" dirty="0">
                <a:latin typeface="Times New Roman" charset="0"/>
              </a:rPr>
              <a:t>ASSESSMENT: How Much do you Need to See?</a:t>
            </a:r>
            <a:endParaRPr lang="en-GB" sz="3600" b="1" dirty="0">
              <a:latin typeface="Times New Roman" charset="0"/>
            </a:endParaRPr>
          </a:p>
        </p:txBody>
      </p:sp>
      <p:sp>
        <p:nvSpPr>
          <p:cNvPr id="40983" name="Rectangle 23"/>
          <p:cNvSpPr>
            <a:spLocks noChangeArrowheads="1"/>
          </p:cNvSpPr>
          <p:nvPr/>
        </p:nvSpPr>
        <p:spPr bwMode="auto">
          <a:xfrm>
            <a:off x="152400" y="1295400"/>
            <a:ext cx="2133600" cy="37338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GB" sz="3600" b="1" dirty="0">
                <a:latin typeface="Times New Roman" charset="0"/>
              </a:rPr>
              <a:t>Better!</a:t>
            </a:r>
          </a:p>
          <a:p>
            <a:pPr algn="ctr" eaLnBrk="1" hangingPunct="1"/>
            <a:r>
              <a:rPr lang="en-GB" sz="3600" b="1" dirty="0">
                <a:solidFill>
                  <a:srgbClr val="DC9E1F"/>
                </a:solidFill>
                <a:latin typeface="Times New Roman" charset="0"/>
                <a:sym typeface="Wingdings"/>
              </a:rPr>
              <a:t></a:t>
            </a:r>
            <a:endParaRPr lang="en-GB" sz="3600" b="1" dirty="0">
              <a:solidFill>
                <a:srgbClr val="DC9E1F"/>
              </a:solidFill>
              <a:latin typeface="Times New Roman" charset="0"/>
            </a:endParaRPr>
          </a:p>
        </p:txBody>
      </p:sp>
    </p:spTree>
    <p:extLst>
      <p:ext uri="{BB962C8B-B14F-4D97-AF65-F5344CB8AC3E}">
        <p14:creationId xmlns:p14="http://schemas.microsoft.com/office/powerpoint/2010/main" val="2464812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Minimum Glossary</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190500" indent="-190500">
              <a:spcBef>
                <a:spcPts val="100"/>
              </a:spcBef>
              <a:spcAft>
                <a:spcPts val="100"/>
              </a:spcAft>
              <a:buFontTx/>
              <a:buChar char="-"/>
            </a:pPr>
            <a:r>
              <a:rPr lang="en-GB" sz="2400" dirty="0">
                <a:latin typeface="Times New Roman"/>
                <a:cs typeface="Times New Roman"/>
              </a:rPr>
              <a:t>Qualification </a:t>
            </a:r>
            <a:r>
              <a:rPr lang="en-GB" sz="2400" dirty="0">
                <a:latin typeface="Times New Roman"/>
                <a:cs typeface="Times New Roman"/>
                <a:sym typeface="Wingdings" pitchFamily="2" charset="2"/>
              </a:rPr>
              <a:t></a:t>
            </a:r>
            <a:endParaRPr lang="en-GB" sz="2400" dirty="0">
              <a:latin typeface="Times New Roman"/>
              <a:cs typeface="Times New Roman"/>
            </a:endParaRPr>
          </a:p>
          <a:p>
            <a:pPr marL="190500" indent="-190500">
              <a:spcBef>
                <a:spcPts val="100"/>
              </a:spcBef>
              <a:spcAft>
                <a:spcPts val="100"/>
              </a:spcAft>
              <a:buFontTx/>
              <a:buChar char="-"/>
            </a:pPr>
            <a:r>
              <a:rPr lang="en-GB" sz="2400" dirty="0">
                <a:latin typeface="Times New Roman"/>
                <a:cs typeface="Times New Roman"/>
              </a:rPr>
              <a:t>Qualifications System </a:t>
            </a:r>
            <a:r>
              <a:rPr lang="en-GB" sz="2400" dirty="0">
                <a:latin typeface="Times New Roman"/>
                <a:cs typeface="Times New Roman"/>
                <a:sym typeface="Wingdings" pitchFamily="2" charset="2"/>
              </a:rPr>
              <a:t></a:t>
            </a:r>
            <a:endParaRPr lang="en-GB" sz="2400" dirty="0">
              <a:latin typeface="Times New Roman"/>
              <a:cs typeface="Times New Roman"/>
            </a:endParaRPr>
          </a:p>
          <a:p>
            <a:pPr marL="190500" indent="-190500">
              <a:spcBef>
                <a:spcPts val="100"/>
              </a:spcBef>
              <a:spcAft>
                <a:spcPts val="100"/>
              </a:spcAft>
              <a:buFontTx/>
              <a:buChar char="-"/>
            </a:pPr>
            <a:r>
              <a:rPr lang="en-GB" sz="2400" dirty="0">
                <a:latin typeface="Times New Roman"/>
                <a:cs typeface="Times New Roman"/>
              </a:rPr>
              <a:t>Qualifications Framework (sectoral, national; or international, i.e. meta framework) </a:t>
            </a:r>
            <a:r>
              <a:rPr lang="en-GB" sz="2400" dirty="0">
                <a:latin typeface="Times New Roman"/>
                <a:cs typeface="Times New Roman"/>
                <a:sym typeface="Wingdings" pitchFamily="2" charset="2"/>
              </a:rPr>
              <a:t></a:t>
            </a:r>
            <a:endParaRPr lang="en-GB" sz="2400" dirty="0">
              <a:latin typeface="Times New Roman"/>
              <a:cs typeface="Times New Roman"/>
            </a:endParaRPr>
          </a:p>
          <a:p>
            <a:pPr marL="190500" indent="-190500">
              <a:spcBef>
                <a:spcPts val="100"/>
              </a:spcBef>
              <a:spcAft>
                <a:spcPts val="100"/>
              </a:spcAft>
              <a:buFontTx/>
              <a:buChar char="-"/>
            </a:pPr>
            <a:r>
              <a:rPr lang="en-GB" sz="2400" dirty="0">
                <a:latin typeface="Times New Roman"/>
                <a:cs typeface="Times New Roman"/>
                <a:sym typeface="Wingdings" charset="0"/>
              </a:rPr>
              <a:t>Catalogue of Qualifications </a:t>
            </a:r>
            <a:r>
              <a:rPr lang="en-GB" sz="2400" dirty="0">
                <a:latin typeface="Times New Roman"/>
                <a:cs typeface="Times New Roman"/>
                <a:sym typeface="Wingdings" pitchFamily="2" charset="2"/>
              </a:rPr>
              <a:t></a:t>
            </a:r>
            <a:endParaRPr lang="en-GB" sz="2400" dirty="0">
              <a:latin typeface="Times New Roman"/>
              <a:cs typeface="Times New Roman"/>
              <a:sym typeface="Wingdings" charset="0"/>
            </a:endParaRPr>
          </a:p>
          <a:p>
            <a:pPr marL="190500" indent="-190500">
              <a:spcBef>
                <a:spcPts val="100"/>
              </a:spcBef>
              <a:spcAft>
                <a:spcPts val="100"/>
              </a:spcAft>
              <a:buFontTx/>
              <a:buChar char="-"/>
            </a:pPr>
            <a:r>
              <a:rPr lang="en-GB" sz="2400" dirty="0">
                <a:latin typeface="Times New Roman"/>
                <a:cs typeface="Times New Roman"/>
              </a:rPr>
              <a:t>Competence </a:t>
            </a:r>
            <a:r>
              <a:rPr lang="en-GB" sz="2400" dirty="0">
                <a:latin typeface="Times New Roman"/>
                <a:cs typeface="Times New Roman"/>
                <a:sym typeface="Wingdings" pitchFamily="2" charset="2"/>
              </a:rPr>
              <a:t></a:t>
            </a:r>
            <a:endParaRPr lang="en-GB" sz="2400" dirty="0">
              <a:latin typeface="Times New Roman"/>
              <a:cs typeface="Times New Roman"/>
            </a:endParaRPr>
          </a:p>
          <a:p>
            <a:pPr marL="190500" indent="-190500">
              <a:spcBef>
                <a:spcPts val="100"/>
              </a:spcBef>
              <a:spcAft>
                <a:spcPts val="100"/>
              </a:spcAft>
              <a:buFontTx/>
              <a:buChar char="-"/>
            </a:pPr>
            <a:r>
              <a:rPr lang="en-GB" sz="2400" dirty="0">
                <a:latin typeface="Times New Roman"/>
                <a:cs typeface="Times New Roman"/>
              </a:rPr>
              <a:t>Learning outcomes </a:t>
            </a:r>
            <a:r>
              <a:rPr lang="en-GB" sz="2400" dirty="0">
                <a:latin typeface="Times New Roman"/>
                <a:cs typeface="Times New Roman"/>
                <a:sym typeface="Wingdings" pitchFamily="2" charset="2"/>
              </a:rPr>
              <a:t></a:t>
            </a:r>
            <a:endParaRPr lang="en-GB" sz="2400" dirty="0">
              <a:latin typeface="Times New Roman"/>
              <a:cs typeface="Times New Roman"/>
            </a:endParaRPr>
          </a:p>
          <a:p>
            <a:pPr marL="190500" indent="-190500">
              <a:spcBef>
                <a:spcPts val="100"/>
              </a:spcBef>
              <a:spcAft>
                <a:spcPts val="100"/>
              </a:spcAft>
              <a:buFontTx/>
              <a:buChar char="-"/>
            </a:pPr>
            <a:r>
              <a:rPr lang="en-GB" sz="2400" dirty="0">
                <a:latin typeface="Times New Roman"/>
                <a:cs typeface="Times New Roman"/>
                <a:sym typeface="Wingdings" charset="0"/>
              </a:rPr>
              <a:t>Credit </a:t>
            </a:r>
            <a:r>
              <a:rPr lang="en-GB" sz="2400" dirty="0">
                <a:latin typeface="Times New Roman"/>
                <a:cs typeface="Times New Roman"/>
                <a:sym typeface="Wingdings" pitchFamily="2" charset="2"/>
              </a:rPr>
              <a:t></a:t>
            </a:r>
            <a:endParaRPr lang="en-GB" sz="2400" dirty="0">
              <a:latin typeface="Times New Roman"/>
              <a:cs typeface="Times New Roman"/>
              <a:sym typeface="Wingdings" charset="0"/>
            </a:endParaRPr>
          </a:p>
          <a:p>
            <a:pPr marL="190500" indent="-190500">
              <a:spcBef>
                <a:spcPts val="100"/>
              </a:spcBef>
              <a:spcAft>
                <a:spcPts val="100"/>
              </a:spcAft>
              <a:buFontTx/>
              <a:buChar char="-"/>
            </a:pPr>
            <a:r>
              <a:rPr lang="en-GB" sz="2400" dirty="0">
                <a:latin typeface="Times New Roman"/>
                <a:cs typeface="Times New Roman"/>
                <a:sym typeface="Wingdings" charset="0"/>
              </a:rPr>
              <a:t>Credit accumulation and transfer (system) </a:t>
            </a:r>
            <a:r>
              <a:rPr lang="en-GB" sz="2400" dirty="0">
                <a:latin typeface="Times New Roman"/>
                <a:cs typeface="Times New Roman"/>
                <a:sym typeface="Wingdings" pitchFamily="2" charset="2"/>
              </a:rPr>
              <a:t></a:t>
            </a:r>
            <a:endParaRPr lang="en-GB" sz="2400" dirty="0">
              <a:latin typeface="Times New Roman"/>
              <a:cs typeface="Times New Roman"/>
              <a:sym typeface="Wingdings" charset="0"/>
            </a:endParaRPr>
          </a:p>
          <a:p>
            <a:pPr marL="190500" indent="-190500">
              <a:spcBef>
                <a:spcPts val="100"/>
              </a:spcBef>
              <a:spcAft>
                <a:spcPts val="100"/>
              </a:spcAft>
              <a:buFontTx/>
              <a:buChar char="-"/>
            </a:pPr>
            <a:r>
              <a:rPr lang="en-GB" sz="2400" dirty="0">
                <a:latin typeface="Times New Roman"/>
                <a:cs typeface="Times New Roman"/>
              </a:rPr>
              <a:t>Formal learning </a:t>
            </a:r>
            <a:r>
              <a:rPr lang="en-GB" sz="2400" dirty="0">
                <a:latin typeface="Times New Roman"/>
                <a:cs typeface="Times New Roman"/>
                <a:sym typeface="Wingdings" pitchFamily="2" charset="2"/>
              </a:rPr>
              <a:t></a:t>
            </a:r>
            <a:r>
              <a:rPr lang="en-GB" sz="2400" dirty="0">
                <a:latin typeface="Times New Roman"/>
                <a:cs typeface="Times New Roman"/>
              </a:rPr>
              <a:t> Non-formal learning </a:t>
            </a:r>
            <a:r>
              <a:rPr lang="en-GB" sz="2400" dirty="0">
                <a:latin typeface="Times New Roman"/>
                <a:cs typeface="Times New Roman"/>
                <a:sym typeface="Wingdings" pitchFamily="2" charset="2"/>
              </a:rPr>
              <a:t></a:t>
            </a:r>
            <a:r>
              <a:rPr lang="en-GB" sz="2400" dirty="0">
                <a:latin typeface="Times New Roman"/>
                <a:cs typeface="Times New Roman"/>
              </a:rPr>
              <a:t> and Informal learning </a:t>
            </a:r>
            <a:r>
              <a:rPr lang="en-GB" sz="2400" dirty="0">
                <a:latin typeface="Times New Roman"/>
                <a:cs typeface="Times New Roman"/>
                <a:sym typeface="Wingdings" pitchFamily="2" charset="2"/>
              </a:rPr>
              <a:t></a:t>
            </a:r>
            <a:endParaRPr lang="en-GB" sz="2400" dirty="0">
              <a:latin typeface="Times New Roman"/>
              <a:cs typeface="Times New Roman"/>
            </a:endParaRPr>
          </a:p>
          <a:p>
            <a:pPr marL="190500" indent="-190500">
              <a:spcBef>
                <a:spcPts val="100"/>
              </a:spcBef>
              <a:spcAft>
                <a:spcPts val="100"/>
              </a:spcAft>
              <a:buFontTx/>
              <a:buChar char="-"/>
            </a:pPr>
            <a:r>
              <a:rPr lang="en-GB" sz="2400" dirty="0">
                <a:latin typeface="Times New Roman"/>
                <a:cs typeface="Times New Roman"/>
                <a:sym typeface="Wingdings" charset="0"/>
              </a:rPr>
              <a:t>Lifelong Learning, Adult Learning </a:t>
            </a:r>
            <a:r>
              <a:rPr lang="en-GB" sz="2400" dirty="0">
                <a:latin typeface="Times New Roman"/>
                <a:cs typeface="Times New Roman"/>
                <a:sym typeface="Wingdings" pitchFamily="2" charset="2"/>
              </a:rPr>
              <a:t></a:t>
            </a:r>
          </a:p>
          <a:p>
            <a:pPr marL="190500" indent="-190500">
              <a:spcBef>
                <a:spcPts val="100"/>
              </a:spcBef>
              <a:spcAft>
                <a:spcPts val="100"/>
              </a:spcAft>
              <a:buFontTx/>
              <a:buChar char="-"/>
            </a:pPr>
            <a:r>
              <a:rPr lang="en-GB" sz="2400" dirty="0">
                <a:latin typeface="Times New Roman"/>
                <a:cs typeface="Times New Roman"/>
                <a:sym typeface="Wingdings" charset="0"/>
              </a:rPr>
              <a:t>Validation and recognition </a:t>
            </a:r>
            <a:r>
              <a:rPr lang="en-GB" sz="2400" dirty="0">
                <a:latin typeface="Times New Roman" panose="02020603050405020304" pitchFamily="18" charset="0"/>
                <a:cs typeface="Times New Roman" panose="02020603050405020304" pitchFamily="18" charset="0"/>
                <a:sym typeface="Wingdings" pitchFamily="2" charset="2"/>
              </a:rPr>
              <a:t></a:t>
            </a:r>
            <a:endParaRPr lang="en-GB" sz="2400" dirty="0">
              <a:latin typeface="Times New Roman" panose="02020603050405020304" pitchFamily="18" charset="0"/>
              <a:cs typeface="Times New Roman" panose="02020603050405020304" pitchFamily="18" charset="0"/>
            </a:endParaRPr>
          </a:p>
        </p:txBody>
      </p:sp>
      <p:sp>
        <p:nvSpPr>
          <p:cNvPr id="5" name="Titre 1">
            <a:extLst>
              <a:ext uri="{FF2B5EF4-FFF2-40B4-BE49-F238E27FC236}">
                <a16:creationId xmlns:a16="http://schemas.microsoft.com/office/drawing/2014/main" id="{5813CDB6-3A72-D847-8BEF-C0C9040C278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40334934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ur-Eiffel-Arbres-patrickwerquin-20par30-30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635000"/>
            <a:ext cx="4672012" cy="583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Rectangle 23"/>
          <p:cNvSpPr>
            <a:spLocks noChangeArrowheads="1"/>
          </p:cNvSpPr>
          <p:nvPr/>
        </p:nvSpPr>
        <p:spPr bwMode="auto">
          <a:xfrm>
            <a:off x="2628900" y="66992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1989" name="Rectangle 25"/>
          <p:cNvSpPr>
            <a:spLocks noChangeArrowheads="1"/>
          </p:cNvSpPr>
          <p:nvPr/>
        </p:nvSpPr>
        <p:spPr bwMode="auto">
          <a:xfrm>
            <a:off x="4948238" y="66992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1990" name="Rectangle 26"/>
          <p:cNvSpPr>
            <a:spLocks noChangeArrowheads="1"/>
          </p:cNvSpPr>
          <p:nvPr/>
        </p:nvSpPr>
        <p:spPr bwMode="auto">
          <a:xfrm>
            <a:off x="6110288" y="665163"/>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1991" name="Rectangle 27"/>
          <p:cNvSpPr>
            <a:spLocks noChangeArrowheads="1"/>
          </p:cNvSpPr>
          <p:nvPr/>
        </p:nvSpPr>
        <p:spPr bwMode="auto">
          <a:xfrm>
            <a:off x="2628900" y="1827213"/>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1992" name="Rectangle 29"/>
          <p:cNvSpPr>
            <a:spLocks noChangeArrowheads="1"/>
          </p:cNvSpPr>
          <p:nvPr/>
        </p:nvSpPr>
        <p:spPr bwMode="auto">
          <a:xfrm>
            <a:off x="4948238" y="1827213"/>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1993" name="Rectangle 30"/>
          <p:cNvSpPr>
            <a:spLocks noChangeArrowheads="1"/>
          </p:cNvSpPr>
          <p:nvPr/>
        </p:nvSpPr>
        <p:spPr bwMode="auto">
          <a:xfrm>
            <a:off x="6110288" y="182245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1994" name="Rectangle 31"/>
          <p:cNvSpPr>
            <a:spLocks noChangeArrowheads="1"/>
          </p:cNvSpPr>
          <p:nvPr/>
        </p:nvSpPr>
        <p:spPr bwMode="auto">
          <a:xfrm>
            <a:off x="2628900" y="29845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1995" name="Rectangle 34"/>
          <p:cNvSpPr>
            <a:spLocks noChangeArrowheads="1"/>
          </p:cNvSpPr>
          <p:nvPr/>
        </p:nvSpPr>
        <p:spPr bwMode="auto">
          <a:xfrm>
            <a:off x="6110288" y="2979738"/>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1996" name="Rectangle 35"/>
          <p:cNvSpPr>
            <a:spLocks noChangeArrowheads="1"/>
          </p:cNvSpPr>
          <p:nvPr/>
        </p:nvSpPr>
        <p:spPr bwMode="auto">
          <a:xfrm>
            <a:off x="2628900" y="415607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1997" name="Rectangle 37"/>
          <p:cNvSpPr>
            <a:spLocks noChangeArrowheads="1"/>
          </p:cNvSpPr>
          <p:nvPr/>
        </p:nvSpPr>
        <p:spPr bwMode="auto">
          <a:xfrm>
            <a:off x="4948238" y="4156075"/>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1998" name="Rectangle 38"/>
          <p:cNvSpPr>
            <a:spLocks noChangeArrowheads="1"/>
          </p:cNvSpPr>
          <p:nvPr/>
        </p:nvSpPr>
        <p:spPr bwMode="auto">
          <a:xfrm>
            <a:off x="6110288" y="4151313"/>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1999" name="Rectangle 39"/>
          <p:cNvSpPr>
            <a:spLocks noChangeArrowheads="1"/>
          </p:cNvSpPr>
          <p:nvPr/>
        </p:nvSpPr>
        <p:spPr bwMode="auto">
          <a:xfrm>
            <a:off x="2628900" y="53086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2000" name="Rectangle 40"/>
          <p:cNvSpPr>
            <a:spLocks noChangeArrowheads="1"/>
          </p:cNvSpPr>
          <p:nvPr/>
        </p:nvSpPr>
        <p:spPr bwMode="auto">
          <a:xfrm>
            <a:off x="3795713" y="53086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2001" name="Rectangle 41"/>
          <p:cNvSpPr>
            <a:spLocks noChangeArrowheads="1"/>
          </p:cNvSpPr>
          <p:nvPr/>
        </p:nvSpPr>
        <p:spPr bwMode="auto">
          <a:xfrm>
            <a:off x="4948238" y="5308600"/>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2002" name="Rectangle 42"/>
          <p:cNvSpPr>
            <a:spLocks noChangeArrowheads="1"/>
          </p:cNvSpPr>
          <p:nvPr/>
        </p:nvSpPr>
        <p:spPr bwMode="auto">
          <a:xfrm>
            <a:off x="6110288" y="5303838"/>
            <a:ext cx="1143000" cy="1143000"/>
          </a:xfrm>
          <a:prstGeom prst="rect">
            <a:avLst/>
          </a:prstGeom>
          <a:solidFill>
            <a:schemeClr val="tx2"/>
          </a:solidFill>
          <a:ln w="9525">
            <a:solidFill>
              <a:schemeClr val="tx1"/>
            </a:solidFill>
            <a:miter lim="800000"/>
            <a:headEnd/>
            <a:tailEnd/>
          </a:ln>
        </p:spPr>
        <p:txBody>
          <a:bodyPr wrap="none"/>
          <a:lstStyle/>
          <a:p>
            <a:pPr algn="ctr"/>
            <a:endParaRPr lang="en-GB" sz="2000">
              <a:latin typeface="Helvetica 65 Medium" charset="0"/>
              <a:cs typeface="Arial" charset="0"/>
            </a:endParaRPr>
          </a:p>
        </p:txBody>
      </p:sp>
      <p:sp>
        <p:nvSpPr>
          <p:cNvPr id="42003" name="Rectangle 19"/>
          <p:cNvSpPr>
            <a:spLocks noChangeArrowheads="1"/>
          </p:cNvSpPr>
          <p:nvPr/>
        </p:nvSpPr>
        <p:spPr bwMode="auto">
          <a:xfrm>
            <a:off x="50800" y="25400"/>
            <a:ext cx="8991600" cy="6096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GB" sz="3200" b="1" dirty="0">
                <a:latin typeface="Times New Roman" charset="0"/>
              </a:rPr>
              <a:t>ASSESSMENT: How Much do you Need to See?</a:t>
            </a:r>
          </a:p>
        </p:txBody>
      </p:sp>
      <p:sp>
        <p:nvSpPr>
          <p:cNvPr id="42004" name="Rectangle 20"/>
          <p:cNvSpPr>
            <a:spLocks noChangeArrowheads="1"/>
          </p:cNvSpPr>
          <p:nvPr/>
        </p:nvSpPr>
        <p:spPr bwMode="auto">
          <a:xfrm>
            <a:off x="152400" y="1295400"/>
            <a:ext cx="2133600" cy="37338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GB" sz="3600" b="1" dirty="0">
                <a:latin typeface="Times New Roman" charset="0"/>
              </a:rPr>
              <a:t>Probably enough</a:t>
            </a:r>
            <a:br>
              <a:rPr lang="en-GB" sz="3600" b="1" dirty="0">
                <a:latin typeface="Times New Roman" charset="0"/>
              </a:rPr>
            </a:br>
            <a:r>
              <a:rPr lang="en-GB" sz="3600" b="1" dirty="0">
                <a:solidFill>
                  <a:schemeClr val="tx2"/>
                </a:solidFill>
                <a:latin typeface="Times New Roman" charset="0"/>
                <a:sym typeface="Wingdings"/>
              </a:rPr>
              <a:t>  </a:t>
            </a:r>
            <a:endParaRPr lang="en-GB" sz="3600" b="1" dirty="0">
              <a:solidFill>
                <a:schemeClr val="tx2"/>
              </a:solidFill>
              <a:latin typeface="Times New Roman" charset="0"/>
            </a:endParaRPr>
          </a:p>
        </p:txBody>
      </p:sp>
    </p:spTree>
    <p:extLst>
      <p:ext uri="{BB962C8B-B14F-4D97-AF65-F5344CB8AC3E}">
        <p14:creationId xmlns:p14="http://schemas.microsoft.com/office/powerpoint/2010/main" val="4000699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ur-Eiffel-Arbres-patrickwerquin-20par30-30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635000"/>
            <a:ext cx="4672012" cy="583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03" name="Rectangle 19"/>
          <p:cNvSpPr>
            <a:spLocks noChangeArrowheads="1"/>
          </p:cNvSpPr>
          <p:nvPr/>
        </p:nvSpPr>
        <p:spPr bwMode="auto">
          <a:xfrm>
            <a:off x="50800" y="25400"/>
            <a:ext cx="8991600" cy="6096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GB" sz="3200" b="1" dirty="0">
                <a:latin typeface="Times New Roman" charset="0"/>
              </a:rPr>
              <a:t>ASSESSMENT: How Much do you Need to See?</a:t>
            </a:r>
          </a:p>
        </p:txBody>
      </p:sp>
      <p:sp>
        <p:nvSpPr>
          <p:cNvPr id="42004" name="Rectangle 20"/>
          <p:cNvSpPr>
            <a:spLocks noChangeArrowheads="1"/>
          </p:cNvSpPr>
          <p:nvPr/>
        </p:nvSpPr>
        <p:spPr bwMode="auto">
          <a:xfrm>
            <a:off x="35496" y="1295400"/>
            <a:ext cx="2446338" cy="4797896"/>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GB" sz="3200" dirty="0">
                <a:latin typeface="Times New Roman" charset="0"/>
              </a:rPr>
              <a:t>You may not need to see the full picture to figure out competences </a:t>
            </a:r>
            <a:endParaRPr lang="en-GB" sz="3200" dirty="0">
              <a:solidFill>
                <a:schemeClr val="tx2"/>
              </a:solidFill>
              <a:latin typeface="Times New Roman" charset="0"/>
            </a:endParaRPr>
          </a:p>
        </p:txBody>
      </p:sp>
    </p:spTree>
    <p:extLst>
      <p:ext uri="{BB962C8B-B14F-4D97-AF65-F5344CB8AC3E}">
        <p14:creationId xmlns:p14="http://schemas.microsoft.com/office/powerpoint/2010/main" val="444385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Assessment – The Heart of the System</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latin typeface="Times New Roman"/>
                <a:cs typeface="Times New Roman"/>
              </a:rPr>
              <a:t>At least:</a:t>
            </a:r>
          </a:p>
          <a:p>
            <a:pPr marL="760050" lvl="1" indent="-360000">
              <a:spcBef>
                <a:spcPts val="600"/>
              </a:spcBef>
              <a:spcAft>
                <a:spcPts val="0"/>
              </a:spcAft>
            </a:pPr>
            <a:r>
              <a:rPr lang="en-GB" sz="3200" dirty="0">
                <a:latin typeface="Times New Roman"/>
                <a:cs typeface="Times New Roman"/>
              </a:rPr>
              <a:t>Transparent</a:t>
            </a:r>
          </a:p>
          <a:p>
            <a:pPr marL="760050" lvl="1" indent="-360000">
              <a:spcBef>
                <a:spcPts val="600"/>
              </a:spcBef>
              <a:spcAft>
                <a:spcPts val="0"/>
              </a:spcAft>
            </a:pPr>
            <a:r>
              <a:rPr lang="en-GB" sz="3200" dirty="0">
                <a:latin typeface="Times New Roman"/>
                <a:cs typeface="Times New Roman"/>
              </a:rPr>
              <a:t>Valid </a:t>
            </a:r>
          </a:p>
          <a:p>
            <a:pPr marL="760050" lvl="1" indent="-360000">
              <a:spcBef>
                <a:spcPts val="600"/>
              </a:spcBef>
              <a:spcAft>
                <a:spcPts val="0"/>
              </a:spcAft>
            </a:pPr>
            <a:r>
              <a:rPr lang="en-GB" sz="3200" dirty="0">
                <a:latin typeface="Times New Roman"/>
                <a:cs typeface="Times New Roman"/>
              </a:rPr>
              <a:t>Reliable and fair</a:t>
            </a:r>
          </a:p>
          <a:p>
            <a:pPr marL="760050" lvl="1" indent="-360000">
              <a:spcBef>
                <a:spcPts val="600"/>
              </a:spcBef>
              <a:spcAft>
                <a:spcPts val="0"/>
              </a:spcAft>
            </a:pPr>
            <a:r>
              <a:rPr lang="en-GB" sz="3200" dirty="0">
                <a:latin typeface="Times New Roman"/>
                <a:cs typeface="Times New Roman"/>
              </a:rPr>
              <a:t>Authentic° </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Quality Assurance°° (depending on the level of formalisation you need) </a:t>
            </a:r>
          </a:p>
          <a:p>
            <a:pPr marL="360000" indent="-360000">
              <a:spcBef>
                <a:spcPts val="600"/>
              </a:spcBef>
              <a:spcAft>
                <a:spcPts val="0"/>
              </a:spcAft>
            </a:pPr>
            <a:r>
              <a:rPr lang="en-GB" sz="3200" dirty="0">
                <a:latin typeface="Times New Roman"/>
                <a:cs typeface="Times New Roman"/>
              </a:rPr>
              <a:t>Professional assessors (teachers? professionals?)</a:t>
            </a:r>
          </a:p>
        </p:txBody>
      </p:sp>
      <p:sp>
        <p:nvSpPr>
          <p:cNvPr id="4" name="Titre 1">
            <a:extLst>
              <a:ext uri="{FF2B5EF4-FFF2-40B4-BE49-F238E27FC236}">
                <a16:creationId xmlns:a16="http://schemas.microsoft.com/office/drawing/2014/main" id="{6493B6D7-B062-F742-A674-A0028C04F50F}"/>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25434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Assessment – Methods</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r>
              <a:rPr lang="en-GB" sz="3200" dirty="0">
                <a:latin typeface="Times New Roman"/>
                <a:cs typeface="Times New Roman"/>
              </a:rPr>
              <a:t>Simulation</a:t>
            </a:r>
          </a:p>
          <a:p>
            <a:pPr marL="360000" indent="-360000">
              <a:spcBef>
                <a:spcPts val="600"/>
              </a:spcBef>
              <a:spcAft>
                <a:spcPts val="0"/>
              </a:spcAft>
            </a:pPr>
            <a:r>
              <a:rPr lang="en-GB" sz="3200" dirty="0">
                <a:latin typeface="Times New Roman"/>
                <a:cs typeface="Times New Roman"/>
              </a:rPr>
              <a:t>Observation</a:t>
            </a:r>
          </a:p>
          <a:p>
            <a:pPr marL="360000" indent="-360000">
              <a:spcBef>
                <a:spcPts val="600"/>
              </a:spcBef>
              <a:spcAft>
                <a:spcPts val="0"/>
              </a:spcAft>
            </a:pPr>
            <a:r>
              <a:rPr lang="en-GB" sz="3200" dirty="0">
                <a:latin typeface="Times New Roman"/>
                <a:cs typeface="Times New Roman"/>
              </a:rPr>
              <a:t>Portfolio (a self reflecting tool, not a list)</a:t>
            </a:r>
          </a:p>
          <a:p>
            <a:pPr marL="360000" indent="-360000">
              <a:spcBef>
                <a:spcPts val="600"/>
              </a:spcBef>
              <a:spcAft>
                <a:spcPts val="0"/>
              </a:spcAft>
            </a:pPr>
            <a:r>
              <a:rPr lang="en-GB" sz="3200" dirty="0">
                <a:latin typeface="Times New Roman"/>
                <a:cs typeface="Times New Roman"/>
              </a:rPr>
              <a:t>Written examinations</a:t>
            </a:r>
          </a:p>
          <a:p>
            <a:pPr marL="360000" indent="-360000">
              <a:spcBef>
                <a:spcPts val="600"/>
              </a:spcBef>
              <a:spcAft>
                <a:spcPts val="0"/>
              </a:spcAft>
            </a:pPr>
            <a:r>
              <a:rPr lang="en-GB" sz="3200" dirty="0">
                <a:latin typeface="Times New Roman"/>
                <a:cs typeface="Times New Roman"/>
              </a:rPr>
              <a:t>Tests</a:t>
            </a:r>
          </a:p>
          <a:p>
            <a:pPr marL="360000" indent="-360000">
              <a:spcBef>
                <a:spcPts val="600"/>
              </a:spcBef>
              <a:spcAft>
                <a:spcPts val="0"/>
              </a:spcAft>
            </a:pPr>
            <a:r>
              <a:rPr lang="en-GB" sz="3200" dirty="0">
                <a:latin typeface="Times New Roman"/>
                <a:cs typeface="Times New Roman"/>
              </a:rPr>
              <a:t>Interviews</a:t>
            </a:r>
          </a:p>
          <a:p>
            <a:pPr marL="360000" indent="-360000">
              <a:spcBef>
                <a:spcPts val="600"/>
              </a:spcBef>
              <a:spcAft>
                <a:spcPts val="0"/>
              </a:spcAft>
            </a:pPr>
            <a:r>
              <a:rPr lang="en-GB" sz="3200" dirty="0">
                <a:latin typeface="Times New Roman"/>
                <a:cs typeface="Times New Roman"/>
              </a:rPr>
              <a:t>Panel</a:t>
            </a:r>
          </a:p>
          <a:p>
            <a:pPr marL="360000" indent="-360000">
              <a:spcBef>
                <a:spcPts val="600"/>
              </a:spcBef>
              <a:spcAft>
                <a:spcPts val="0"/>
              </a:spcAft>
            </a:pPr>
            <a:r>
              <a:rPr lang="en-GB" sz="3200" dirty="0">
                <a:latin typeface="Times New Roman"/>
                <a:cs typeface="Times New Roman"/>
              </a:rPr>
              <a:t>Practical task(s)</a:t>
            </a:r>
          </a:p>
          <a:p>
            <a:pPr marL="360000" indent="-360000">
              <a:spcBef>
                <a:spcPts val="600"/>
              </a:spcBef>
              <a:spcAft>
                <a:spcPts val="0"/>
              </a:spcAft>
            </a:pPr>
            <a:r>
              <a:rPr lang="en-GB" sz="3200" dirty="0">
                <a:latin typeface="Times New Roman"/>
                <a:cs typeface="Times New Roman"/>
              </a:rPr>
              <a:t>Virtual reality</a:t>
            </a:r>
          </a:p>
        </p:txBody>
      </p:sp>
      <p:sp>
        <p:nvSpPr>
          <p:cNvPr id="4" name="Titre 1">
            <a:extLst>
              <a:ext uri="{FF2B5EF4-FFF2-40B4-BE49-F238E27FC236}">
                <a16:creationId xmlns:a16="http://schemas.microsoft.com/office/drawing/2014/main" id="{2F71A407-A9DC-224C-AA91-0F32E15BBF27}"/>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58839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95" y="37502"/>
            <a:ext cx="9093187" cy="1375274"/>
          </a:xfrm>
          <a:noFill/>
          <a:ln>
            <a:solidFill>
              <a:srgbClr val="18FF09"/>
            </a:solidFill>
          </a:ln>
        </p:spPr>
        <p:txBody>
          <a:bodyPr>
            <a:noAutofit/>
          </a:bodyPr>
          <a:lstStyle/>
          <a:p>
            <a:pPr>
              <a:spcBef>
                <a:spcPts val="600"/>
              </a:spcBef>
              <a:spcAft>
                <a:spcPts val="600"/>
              </a:spcAft>
            </a:pPr>
            <a:r>
              <a:rPr lang="en-GB" sz="4000" b="1" cap="none" dirty="0">
                <a:latin typeface="Times New Roman"/>
                <a:cs typeface="Times New Roman"/>
              </a:rPr>
              <a:t>Initial Stage: Eligibility</a:t>
            </a:r>
            <a:br>
              <a:rPr lang="en-GB" sz="4000" b="1" cap="none" dirty="0">
                <a:latin typeface="Times New Roman"/>
                <a:cs typeface="Times New Roman"/>
              </a:rPr>
            </a:br>
            <a:r>
              <a:rPr lang="en-GB" b="1" cap="none" dirty="0">
                <a:latin typeface="Times New Roman"/>
                <a:cs typeface="Times New Roman"/>
              </a:rPr>
              <a:t>(or the Right to Apply for RPL)</a:t>
            </a:r>
          </a:p>
        </p:txBody>
      </p:sp>
      <p:pic>
        <p:nvPicPr>
          <p:cNvPr id="5" name="Picture 4" descr="Screen Shot 2014-03-22 at 11.01.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1" y="1381210"/>
            <a:ext cx="8942345" cy="5576182"/>
          </a:xfrm>
          <a:prstGeom prst="rect">
            <a:avLst/>
          </a:prstGeom>
        </p:spPr>
      </p:pic>
      <p:sp>
        <p:nvSpPr>
          <p:cNvPr id="12" name="Rectangle 11"/>
          <p:cNvSpPr/>
          <p:nvPr/>
        </p:nvSpPr>
        <p:spPr>
          <a:xfrm>
            <a:off x="206216" y="2612335"/>
            <a:ext cx="3269704" cy="2760881"/>
          </a:xfrm>
          <a:prstGeom prst="rect">
            <a:avLst/>
          </a:prstGeom>
          <a:solidFill>
            <a:srgbClr val="102F0B"/>
          </a:solidFill>
          <a:ln>
            <a:solidFill>
              <a:srgbClr val="1D53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0897" y="2643877"/>
            <a:ext cx="3593636" cy="2585323"/>
          </a:xfrm>
          <a:prstGeom prst="rect">
            <a:avLst/>
          </a:prstGeom>
          <a:noFill/>
          <a:ln>
            <a:noFill/>
          </a:ln>
        </p:spPr>
        <p:txBody>
          <a:bodyPr wrap="square" rtlCol="0">
            <a:spAutoFit/>
          </a:bodyPr>
          <a:lstStyle/>
          <a:p>
            <a:pPr>
              <a:spcBef>
                <a:spcPts val="600"/>
              </a:spcBef>
              <a:spcAft>
                <a:spcPts val="2400"/>
              </a:spcAft>
              <a:buFontTx/>
              <a:buChar char="-"/>
            </a:pPr>
            <a:r>
              <a:rPr lang="en-GB" sz="2800" dirty="0">
                <a:latin typeface="Times New Roman" charset="0"/>
                <a:cs typeface="Times New Roman" charset="0"/>
              </a:rPr>
              <a:t> Cost</a:t>
            </a:r>
          </a:p>
          <a:p>
            <a:pPr>
              <a:spcBef>
                <a:spcPts val="600"/>
              </a:spcBef>
              <a:spcAft>
                <a:spcPts val="2400"/>
              </a:spcAft>
              <a:buFontTx/>
              <a:buChar char="-"/>
            </a:pPr>
            <a:r>
              <a:rPr lang="en-GB" sz="2800" dirty="0">
                <a:latin typeface="Times New Roman" charset="0"/>
                <a:cs typeface="Times New Roman" charset="0"/>
              </a:rPr>
              <a:t> How many years?</a:t>
            </a:r>
          </a:p>
          <a:p>
            <a:pPr>
              <a:spcBef>
                <a:spcPts val="600"/>
              </a:spcBef>
              <a:spcAft>
                <a:spcPts val="2400"/>
              </a:spcAft>
              <a:buFontTx/>
              <a:buChar char="-"/>
            </a:pPr>
            <a:r>
              <a:rPr lang="en-GB" sz="2800" dirty="0">
                <a:latin typeface="Times New Roman" charset="0"/>
                <a:cs typeface="Times New Roman" charset="0"/>
              </a:rPr>
              <a:t> There is room for improvement</a:t>
            </a:r>
          </a:p>
        </p:txBody>
      </p:sp>
    </p:spTree>
    <p:extLst>
      <p:ext uri="{BB962C8B-B14F-4D97-AF65-F5344CB8AC3E}">
        <p14:creationId xmlns:p14="http://schemas.microsoft.com/office/powerpoint/2010/main" val="2106147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95" y="37502"/>
            <a:ext cx="9093187" cy="799210"/>
          </a:xfrm>
          <a:noFill/>
          <a:ln>
            <a:solidFill>
              <a:srgbClr val="DC9E1F"/>
            </a:solidFill>
          </a:ln>
        </p:spPr>
        <p:txBody>
          <a:bodyPr>
            <a:noAutofit/>
          </a:bodyPr>
          <a:lstStyle/>
          <a:p>
            <a:pPr>
              <a:spcBef>
                <a:spcPts val="600"/>
              </a:spcBef>
              <a:spcAft>
                <a:spcPts val="600"/>
              </a:spcAft>
            </a:pPr>
            <a:r>
              <a:rPr lang="en-GB" sz="4000" b="1" cap="none" dirty="0">
                <a:latin typeface="Times New Roman"/>
                <a:cs typeface="Times New Roman"/>
              </a:rPr>
              <a:t>The Key to RPL Assessment</a:t>
            </a:r>
            <a:endParaRPr lang="en-GB" sz="4000" cap="none" dirty="0">
              <a:latin typeface="Times New Roman"/>
              <a:cs typeface="Times New Roman"/>
            </a:endParaRPr>
          </a:p>
        </p:txBody>
      </p:sp>
      <p:sp>
        <p:nvSpPr>
          <p:cNvPr id="8" name="Espace réservé du contenu 2"/>
          <p:cNvSpPr txBox="1">
            <a:spLocks/>
          </p:cNvSpPr>
          <p:nvPr/>
        </p:nvSpPr>
        <p:spPr>
          <a:xfrm>
            <a:off x="49112" y="894120"/>
            <a:ext cx="9036496" cy="5127167"/>
          </a:xfrm>
          <a:prstGeom prst="rect">
            <a:avLst/>
          </a:prstGeom>
        </p:spPr>
        <p:txBody>
          <a:bodyPr anchor="t" anchorCtr="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Same assessment standards</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But different assessment procedures</a:t>
            </a:r>
          </a:p>
        </p:txBody>
      </p:sp>
      <p:sp>
        <p:nvSpPr>
          <p:cNvPr id="4" name="Titre 1">
            <a:extLst>
              <a:ext uri="{FF2B5EF4-FFF2-40B4-BE49-F238E27FC236}">
                <a16:creationId xmlns:a16="http://schemas.microsoft.com/office/drawing/2014/main" id="{8A4DDE20-9F3D-054F-AAA0-710A6EA33FF8}"/>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674741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496" y="44624"/>
            <a:ext cx="9063012" cy="5760640"/>
          </a:xfrm>
          <a:prstGeom prst="rect">
            <a:avLst/>
          </a:prstGeom>
        </p:spPr>
      </p:pic>
      <p:sp>
        <p:nvSpPr>
          <p:cNvPr id="6" name="TextBox 5"/>
          <p:cNvSpPr txBox="1"/>
          <p:nvPr/>
        </p:nvSpPr>
        <p:spPr>
          <a:xfrm>
            <a:off x="64725" y="6505599"/>
            <a:ext cx="8802911" cy="338554"/>
          </a:xfrm>
          <a:prstGeom prst="rect">
            <a:avLst/>
          </a:prstGeom>
          <a:noFill/>
        </p:spPr>
        <p:txBody>
          <a:bodyPr wrap="none" rtlCol="0">
            <a:spAutoFit/>
          </a:bodyPr>
          <a:lstStyle/>
          <a:p>
            <a:r>
              <a:rPr lang="en-GB" sz="1600" dirty="0">
                <a:latin typeface="Times New Roman"/>
                <a:cs typeface="Times New Roman"/>
              </a:rPr>
              <a:t>Exact reference unknown (see for instance: http://</a:t>
            </a:r>
            <a:r>
              <a:rPr lang="en-GB" sz="1600" dirty="0" err="1">
                <a:latin typeface="Times New Roman"/>
                <a:cs typeface="Times New Roman"/>
              </a:rPr>
              <a:t>imgur.com</a:t>
            </a:r>
            <a:r>
              <a:rPr lang="en-GB" sz="1600" dirty="0">
                <a:latin typeface="Times New Roman"/>
                <a:cs typeface="Times New Roman"/>
              </a:rPr>
              <a:t>/</a:t>
            </a:r>
            <a:r>
              <a:rPr lang="en-GB" sz="1600" dirty="0" err="1">
                <a:latin typeface="Times New Roman"/>
                <a:cs typeface="Times New Roman"/>
              </a:rPr>
              <a:t>VPqOi</a:t>
            </a:r>
            <a:r>
              <a:rPr lang="en-GB" sz="1600" dirty="0">
                <a:latin typeface="Times New Roman"/>
                <a:cs typeface="Times New Roman"/>
              </a:rPr>
              <a:t> )  - Maybe Based on Einstein's quote</a:t>
            </a:r>
          </a:p>
        </p:txBody>
      </p:sp>
      <p:cxnSp>
        <p:nvCxnSpPr>
          <p:cNvPr id="4" name="Straight Connector 3"/>
          <p:cNvCxnSpPr/>
          <p:nvPr/>
        </p:nvCxnSpPr>
        <p:spPr>
          <a:xfrm>
            <a:off x="5348962" y="1082972"/>
            <a:ext cx="69703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899592" y="3284984"/>
            <a:ext cx="1080120" cy="936104"/>
          </a:xfrm>
          <a:prstGeom prst="ellipse">
            <a:avLst/>
          </a:prstGeom>
          <a:noFill/>
          <a:ln w="5715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 name="Oval 7"/>
          <p:cNvSpPr/>
          <p:nvPr/>
        </p:nvSpPr>
        <p:spPr>
          <a:xfrm>
            <a:off x="797344" y="3197858"/>
            <a:ext cx="1287760" cy="1143744"/>
          </a:xfrm>
          <a:prstGeom prst="ellipse">
            <a:avLst/>
          </a:prstGeom>
          <a:noFill/>
          <a:ln w="5715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85457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Main Challenge</a:t>
            </a:r>
          </a:p>
        </p:txBody>
      </p:sp>
      <p:sp>
        <p:nvSpPr>
          <p:cNvPr id="4"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1200"/>
              </a:spcAft>
            </a:pPr>
            <a:endParaRPr lang="en-GB" sz="3200" dirty="0">
              <a:latin typeface="Times New Roman"/>
              <a:cs typeface="Times New Roman"/>
            </a:endParaRPr>
          </a:p>
          <a:p>
            <a:pPr marL="360000" indent="-360000">
              <a:spcBef>
                <a:spcPts val="600"/>
              </a:spcBef>
              <a:spcAft>
                <a:spcPts val="1200"/>
              </a:spcAft>
            </a:pPr>
            <a:r>
              <a:rPr lang="en-GB" sz="3200" dirty="0">
                <a:latin typeface="Times New Roman"/>
                <a:cs typeface="Times New Roman"/>
              </a:rPr>
              <a:t>Finding the qualifications that matches your experiential learning outcomes </a:t>
            </a:r>
          </a:p>
          <a:p>
            <a:pPr marL="360000" indent="-360000">
              <a:spcBef>
                <a:spcPts val="600"/>
              </a:spcBef>
              <a:spcAft>
                <a:spcPts val="1200"/>
              </a:spcAft>
            </a:pPr>
            <a:r>
              <a:rPr lang="en-GB" sz="3200" dirty="0">
                <a:latin typeface="Times New Roman"/>
                <a:cs typeface="Times New Roman"/>
              </a:rPr>
              <a:t>Finding in the experience of the applicant what could match the Qualifications Standards </a:t>
            </a:r>
          </a:p>
          <a:p>
            <a:pPr marL="360000" indent="-360000">
              <a:spcBef>
                <a:spcPts val="600"/>
              </a:spcBef>
              <a:spcAft>
                <a:spcPts val="1200"/>
              </a:spcAft>
            </a:pPr>
            <a:r>
              <a:rPr lang="en-GB" sz="3200" dirty="0">
                <a:latin typeface="Times New Roman"/>
                <a:cs typeface="Times New Roman"/>
              </a:rPr>
              <a:t>Promising avenue: holistic portfolio (Petruskevich and Werquin, 2019)</a:t>
            </a:r>
          </a:p>
        </p:txBody>
      </p:sp>
    </p:spTree>
    <p:extLst>
      <p:ext uri="{BB962C8B-B14F-4D97-AF65-F5344CB8AC3E}">
        <p14:creationId xmlns:p14="http://schemas.microsoft.com/office/powerpoint/2010/main" val="86226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dirty="0">
                <a:latin typeface="Times New Roman"/>
                <a:cs typeface="Times New Roman"/>
              </a:rPr>
              <a:t>Assessment – Recommendation</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Consult about what would be acceptable</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Decide</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Communicate about it</a:t>
            </a:r>
          </a:p>
          <a:p>
            <a:pPr marL="360000" indent="-360000">
              <a:spcBef>
                <a:spcPts val="600"/>
              </a:spcBef>
              <a:spcAft>
                <a:spcPts val="0"/>
              </a:spcAft>
            </a:pPr>
            <a:endParaRPr lang="en-GB" sz="3200" dirty="0">
              <a:latin typeface="Times New Roman"/>
              <a:cs typeface="Times New Roman"/>
            </a:endParaRPr>
          </a:p>
          <a:p>
            <a:pPr marL="360000" indent="-360000">
              <a:spcBef>
                <a:spcPts val="600"/>
              </a:spcBef>
              <a:spcAft>
                <a:spcPts val="0"/>
              </a:spcAft>
            </a:pPr>
            <a:r>
              <a:rPr lang="en-GB" sz="3200" dirty="0">
                <a:latin typeface="Times New Roman"/>
                <a:cs typeface="Times New Roman"/>
              </a:rPr>
              <a:t>Do quality assurance at the level of assessment (most appropriate moment to do it)</a:t>
            </a:r>
          </a:p>
        </p:txBody>
      </p:sp>
      <p:sp>
        <p:nvSpPr>
          <p:cNvPr id="5" name="Titre 1">
            <a:extLst>
              <a:ext uri="{FF2B5EF4-FFF2-40B4-BE49-F238E27FC236}">
                <a16:creationId xmlns:a16="http://schemas.microsoft.com/office/drawing/2014/main" id="{F4D29F2A-4BCF-074D-B232-E51AA7B6803B}"/>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142165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Agenda</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200"/>
              </a:spcBef>
              <a:spcAft>
                <a:spcPts val="0"/>
              </a:spcAft>
            </a:pPr>
            <a:r>
              <a:rPr lang="en-GB" sz="2800" dirty="0">
                <a:latin typeface="Times New Roman"/>
                <a:cs typeface="Times New Roman"/>
              </a:rPr>
              <a:t>Minimum Glossary</a:t>
            </a:r>
          </a:p>
          <a:p>
            <a:pPr marL="360000" indent="-360000">
              <a:spcBef>
                <a:spcPts val="200"/>
              </a:spcBef>
              <a:spcAft>
                <a:spcPts val="0"/>
              </a:spcAft>
            </a:pPr>
            <a:r>
              <a:rPr lang="en-GB" sz="2800" dirty="0">
                <a:latin typeface="Times New Roman"/>
                <a:cs typeface="Times New Roman"/>
              </a:rPr>
              <a:t>Definition, and the General Idea</a:t>
            </a:r>
          </a:p>
          <a:p>
            <a:pPr marL="360000" indent="-360000">
              <a:spcBef>
                <a:spcPts val="200"/>
              </a:spcBef>
              <a:spcAft>
                <a:spcPts val="0"/>
              </a:spcAft>
            </a:pPr>
            <a:r>
              <a:rPr lang="en-GB" sz="2800" dirty="0">
                <a:latin typeface="Times New Roman"/>
                <a:cs typeface="Times New Roman"/>
              </a:rPr>
              <a:t>The Many Applications in General</a:t>
            </a:r>
          </a:p>
          <a:p>
            <a:pPr marL="360000" indent="-360000">
              <a:spcBef>
                <a:spcPts val="200"/>
              </a:spcBef>
              <a:spcAft>
                <a:spcPts val="0"/>
              </a:spcAft>
            </a:pPr>
            <a:r>
              <a:rPr lang="en-GB" sz="2800" dirty="0">
                <a:latin typeface="Times New Roman"/>
                <a:cs typeface="Times New Roman"/>
              </a:rPr>
              <a:t>The Many Names</a:t>
            </a:r>
          </a:p>
          <a:p>
            <a:pPr marL="360000" indent="-360000">
              <a:spcBef>
                <a:spcPts val="200"/>
              </a:spcBef>
              <a:spcAft>
                <a:spcPts val="0"/>
              </a:spcAft>
            </a:pPr>
            <a:r>
              <a:rPr lang="en-GB" sz="2800" dirty="0">
                <a:latin typeface="Times New Roman"/>
                <a:cs typeface="Times New Roman"/>
              </a:rPr>
              <a:t>Key Issues</a:t>
            </a:r>
          </a:p>
          <a:p>
            <a:pPr marL="360000" indent="-360000">
              <a:spcBef>
                <a:spcPts val="200"/>
              </a:spcBef>
              <a:spcAft>
                <a:spcPts val="0"/>
              </a:spcAft>
            </a:pPr>
            <a:r>
              <a:rPr lang="en-GB" sz="2800" dirty="0">
                <a:latin typeface="Times New Roman"/>
                <a:cs typeface="Times New Roman"/>
              </a:rPr>
              <a:t>Barriers</a:t>
            </a:r>
          </a:p>
          <a:p>
            <a:pPr marL="360000" indent="-360000">
              <a:spcBef>
                <a:spcPts val="200"/>
              </a:spcBef>
              <a:spcAft>
                <a:spcPts val="0"/>
              </a:spcAft>
            </a:pPr>
            <a:r>
              <a:rPr lang="en-GB" sz="2800" dirty="0">
                <a:latin typeface="Times New Roman"/>
                <a:cs typeface="Times New Roman"/>
              </a:rPr>
              <a:t>Rationale</a:t>
            </a:r>
          </a:p>
          <a:p>
            <a:pPr marL="360000" indent="-360000">
              <a:spcBef>
                <a:spcPts val="200"/>
              </a:spcBef>
              <a:spcAft>
                <a:spcPts val="0"/>
              </a:spcAft>
            </a:pPr>
            <a:r>
              <a:rPr lang="en-GB" sz="2800" dirty="0">
                <a:latin typeface="Times New Roman"/>
                <a:cs typeface="Times New Roman"/>
              </a:rPr>
              <a:t>Institutional Arrangements</a:t>
            </a:r>
          </a:p>
          <a:p>
            <a:pPr marL="360000" indent="-360000">
              <a:spcBef>
                <a:spcPts val="200"/>
              </a:spcBef>
              <a:spcAft>
                <a:spcPts val="0"/>
              </a:spcAft>
            </a:pPr>
            <a:r>
              <a:rPr lang="en-GB" sz="2800" dirty="0">
                <a:latin typeface="Times New Roman"/>
                <a:cs typeface="Times New Roman"/>
              </a:rPr>
              <a:t>Assessment </a:t>
            </a:r>
          </a:p>
          <a:p>
            <a:pPr marL="360000" indent="-360000">
              <a:spcBef>
                <a:spcPts val="200"/>
              </a:spcBef>
              <a:spcAft>
                <a:spcPts val="0"/>
              </a:spcAft>
            </a:pPr>
            <a:r>
              <a:rPr lang="en-GB" sz="2800" dirty="0">
                <a:solidFill>
                  <a:schemeClr val="tx2"/>
                </a:solidFill>
                <a:latin typeface="Times New Roman"/>
                <a:cs typeface="Times New Roman"/>
              </a:rPr>
              <a:t>Process (RPL in practice)</a:t>
            </a:r>
          </a:p>
        </p:txBody>
      </p:sp>
      <p:sp>
        <p:nvSpPr>
          <p:cNvPr id="4" name="Titre 1"/>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37598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Most are Dual Concepts</a:t>
            </a:r>
          </a:p>
        </p:txBody>
      </p:sp>
      <p:sp>
        <p:nvSpPr>
          <p:cNvPr id="3" name="Espace réservé du contenu 2"/>
          <p:cNvSpPr>
            <a:spLocks noGrp="1"/>
          </p:cNvSpPr>
          <p:nvPr>
            <p:ph sz="quarter" idx="13"/>
          </p:nvPr>
        </p:nvSpPr>
        <p:spPr>
          <a:xfrm>
            <a:off x="49112" y="894120"/>
            <a:ext cx="9036496" cy="5127167"/>
          </a:xfrm>
        </p:spPr>
        <p:txBody>
          <a:bodyPr anchor="t" anchorCtr="0">
            <a:normAutofit/>
          </a:bodyPr>
          <a:lstStyle/>
          <a:p>
            <a:pPr marL="0" indent="0">
              <a:spcBef>
                <a:spcPts val="600"/>
              </a:spcBef>
              <a:buNone/>
            </a:pPr>
            <a:r>
              <a:rPr lang="en-GB" sz="3200" dirty="0">
                <a:latin typeface="Times New Roman"/>
                <a:cs typeface="Times New Roman"/>
              </a:rPr>
              <a:t>It’s not rare that there are confusions:</a:t>
            </a:r>
          </a:p>
          <a:p>
            <a:pPr marL="269875" lvl="1" indent="-171450">
              <a:spcBef>
                <a:spcPts val="600"/>
              </a:spcBef>
              <a:buFontTx/>
              <a:buChar char="-"/>
            </a:pPr>
            <a:r>
              <a:rPr lang="en-GB" sz="2800" dirty="0">
                <a:latin typeface="Times New Roman"/>
                <a:cs typeface="Times New Roman"/>
              </a:rPr>
              <a:t> Qualifications vs. Competences</a:t>
            </a:r>
          </a:p>
          <a:p>
            <a:pPr marL="269875" lvl="1" indent="-171450">
              <a:spcBef>
                <a:spcPts val="600"/>
              </a:spcBef>
              <a:buFontTx/>
              <a:buChar char="-"/>
            </a:pPr>
            <a:r>
              <a:rPr lang="en-GB" sz="2800" dirty="0">
                <a:latin typeface="Times New Roman"/>
                <a:cs typeface="Times New Roman"/>
              </a:rPr>
              <a:t> Qualifications Framework vs. Qualifications Systems</a:t>
            </a:r>
          </a:p>
          <a:p>
            <a:pPr marL="269875" lvl="1" indent="-171450">
              <a:spcBef>
                <a:spcPts val="600"/>
              </a:spcBef>
              <a:buFontTx/>
              <a:buChar char="-"/>
            </a:pPr>
            <a:r>
              <a:rPr lang="en-GB" sz="2800" dirty="0">
                <a:latin typeface="Times New Roman"/>
                <a:cs typeface="Times New Roman"/>
                <a:sym typeface="Wingdings" charset="0"/>
              </a:rPr>
              <a:t> Qualifications Framework vs. Catalogue of Qualifications</a:t>
            </a:r>
            <a:endParaRPr lang="en-GB" sz="2800" dirty="0">
              <a:latin typeface="Times New Roman"/>
              <a:cs typeface="Times New Roman"/>
            </a:endParaRPr>
          </a:p>
          <a:p>
            <a:pPr marL="269875" lvl="1" indent="-171450">
              <a:spcBef>
                <a:spcPts val="600"/>
              </a:spcBef>
              <a:buFontTx/>
              <a:buChar char="-"/>
            </a:pPr>
            <a:r>
              <a:rPr lang="en-GB" sz="2800" dirty="0">
                <a:latin typeface="Times New Roman"/>
                <a:cs typeface="Times New Roman"/>
              </a:rPr>
              <a:t> Non-formal Learning vs. Informal Learning</a:t>
            </a:r>
          </a:p>
          <a:p>
            <a:pPr marL="269875" lvl="1" indent="-171450">
              <a:spcBef>
                <a:spcPts val="600"/>
              </a:spcBef>
              <a:buFontTx/>
              <a:buChar char="-"/>
            </a:pPr>
            <a:r>
              <a:rPr lang="en-GB" sz="2800" dirty="0">
                <a:latin typeface="Times New Roman"/>
                <a:cs typeface="Times New Roman"/>
                <a:sym typeface="Wingdings" charset="0"/>
              </a:rPr>
              <a:t> Lifelong Learning vs. Adult Learning</a:t>
            </a:r>
          </a:p>
          <a:p>
            <a:pPr marL="269875" lvl="1" indent="-171450">
              <a:spcBef>
                <a:spcPts val="600"/>
              </a:spcBef>
              <a:buFontTx/>
              <a:buChar char="-"/>
            </a:pPr>
            <a:r>
              <a:rPr lang="en-GB" sz="2800" dirty="0">
                <a:latin typeface="Times New Roman"/>
                <a:cs typeface="Times New Roman"/>
                <a:sym typeface="Wingdings" charset="0"/>
              </a:rPr>
              <a:t> Validation vs. Recognition</a:t>
            </a:r>
            <a:endParaRPr lang="en-GB" sz="2800" dirty="0">
              <a:latin typeface="Times New Roman" panose="02020603050405020304" pitchFamily="18" charset="0"/>
              <a:cs typeface="Times New Roman" panose="02020603050405020304" pitchFamily="18" charset="0"/>
            </a:endParaRPr>
          </a:p>
        </p:txBody>
      </p:sp>
      <p:sp>
        <p:nvSpPr>
          <p:cNvPr id="5" name="Titre 1">
            <a:extLst>
              <a:ext uri="{FF2B5EF4-FFF2-40B4-BE49-F238E27FC236}">
                <a16:creationId xmlns:a16="http://schemas.microsoft.com/office/drawing/2014/main" id="{38029056-4121-6442-9C84-088B1B03F5D5}"/>
              </a:ext>
            </a:extLst>
          </p:cNvPr>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41479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sz="quarter" idx="4294967295"/>
            <p:extLst>
              <p:ext uri="{D42A27DB-BD31-4B8C-83A1-F6EECF244321}">
                <p14:modId xmlns:p14="http://schemas.microsoft.com/office/powerpoint/2010/main" val="4050688787"/>
              </p:ext>
            </p:extLst>
          </p:nvPr>
        </p:nvGraphicFramePr>
        <p:xfrm>
          <a:off x="49213" y="1253804"/>
          <a:ext cx="9036050" cy="4623468"/>
        </p:xfrm>
        <a:graphic>
          <a:graphicData uri="http://schemas.openxmlformats.org/drawingml/2006/table">
            <a:tbl>
              <a:tblPr firstRow="1" bandRow="1">
                <a:tableStyleId>{72833802-FEF1-4C79-8D5D-14CF1EAF98D9}</a:tableStyleId>
              </a:tblPr>
              <a:tblGrid>
                <a:gridCol w="4518025">
                  <a:extLst>
                    <a:ext uri="{9D8B030D-6E8A-4147-A177-3AD203B41FA5}">
                      <a16:colId xmlns:a16="http://schemas.microsoft.com/office/drawing/2014/main" val="20000"/>
                    </a:ext>
                  </a:extLst>
                </a:gridCol>
                <a:gridCol w="4518025">
                  <a:extLst>
                    <a:ext uri="{9D8B030D-6E8A-4147-A177-3AD203B41FA5}">
                      <a16:colId xmlns:a16="http://schemas.microsoft.com/office/drawing/2014/main" val="20001"/>
                    </a:ext>
                  </a:extLst>
                </a:gridCol>
              </a:tblGrid>
              <a:tr h="1541156">
                <a:tc rowSpan="3">
                  <a:txBody>
                    <a:bodyPr/>
                    <a:lstStyle/>
                    <a:p>
                      <a:pPr algn="ctr"/>
                      <a:r>
                        <a:rPr lang="en-GB" sz="3200" b="0" noProof="0" dirty="0">
                          <a:solidFill>
                            <a:schemeClr val="tx1"/>
                          </a:solidFill>
                          <a:latin typeface="Times New Roman"/>
                          <a:cs typeface="Times New Roman"/>
                        </a:rPr>
                        <a:t>Information</a:t>
                      </a:r>
                    </a:p>
                    <a:p>
                      <a:pPr algn="ctr"/>
                      <a:r>
                        <a:rPr lang="en-GB" sz="3200" b="0" baseline="0" noProof="0" dirty="0">
                          <a:solidFill>
                            <a:schemeClr val="tx1"/>
                          </a:solidFill>
                          <a:latin typeface="Times New Roman"/>
                          <a:cs typeface="Times New Roman"/>
                        </a:rPr>
                        <a:t>Advice</a:t>
                      </a:r>
                    </a:p>
                    <a:p>
                      <a:pPr algn="ctr"/>
                      <a:r>
                        <a:rPr lang="en-GB" sz="3200" b="0" baseline="0" noProof="0" dirty="0">
                          <a:solidFill>
                            <a:schemeClr val="tx1"/>
                          </a:solidFill>
                          <a:latin typeface="Times New Roman"/>
                          <a:cs typeface="Times New Roman"/>
                        </a:rPr>
                        <a:t>and</a:t>
                      </a:r>
                    </a:p>
                    <a:p>
                      <a:pPr algn="ctr"/>
                      <a:r>
                        <a:rPr lang="en-GB" sz="3200" b="0" baseline="0" noProof="0" dirty="0">
                          <a:solidFill>
                            <a:schemeClr val="tx1"/>
                          </a:solidFill>
                          <a:latin typeface="Times New Roman"/>
                          <a:cs typeface="Times New Roman"/>
                        </a:rPr>
                        <a:t>Guidance</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54115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54115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9378797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ph sz="quarter" idx="4294967295"/>
            <p:extLst>
              <p:ext uri="{D42A27DB-BD31-4B8C-83A1-F6EECF244321}">
                <p14:modId xmlns:p14="http://schemas.microsoft.com/office/powerpoint/2010/main" val="2979379821"/>
              </p:ext>
            </p:extLst>
          </p:nvPr>
        </p:nvGraphicFramePr>
        <p:xfrm>
          <a:off x="49213" y="1253804"/>
          <a:ext cx="9036050" cy="4623468"/>
        </p:xfrm>
        <a:graphic>
          <a:graphicData uri="http://schemas.openxmlformats.org/drawingml/2006/table">
            <a:tbl>
              <a:tblPr firstRow="1" bandRow="1">
                <a:tableStyleId>{72833802-FEF1-4C79-8D5D-14CF1EAF98D9}</a:tableStyleId>
              </a:tblPr>
              <a:tblGrid>
                <a:gridCol w="4518025">
                  <a:extLst>
                    <a:ext uri="{9D8B030D-6E8A-4147-A177-3AD203B41FA5}">
                      <a16:colId xmlns:a16="http://schemas.microsoft.com/office/drawing/2014/main" val="20000"/>
                    </a:ext>
                  </a:extLst>
                </a:gridCol>
                <a:gridCol w="4518025">
                  <a:extLst>
                    <a:ext uri="{9D8B030D-6E8A-4147-A177-3AD203B41FA5}">
                      <a16:colId xmlns:a16="http://schemas.microsoft.com/office/drawing/2014/main" val="20001"/>
                    </a:ext>
                  </a:extLst>
                </a:gridCol>
              </a:tblGrid>
              <a:tr h="1541156">
                <a:tc rowSpan="3">
                  <a:txBody>
                    <a:bodyPr/>
                    <a:lstStyle/>
                    <a:p>
                      <a:pPr algn="ctr"/>
                      <a:r>
                        <a:rPr lang="en-GB" sz="3200" b="0" noProof="0" dirty="0">
                          <a:solidFill>
                            <a:schemeClr val="tx1"/>
                          </a:solidFill>
                          <a:latin typeface="Times New Roman"/>
                          <a:cs typeface="Times New Roman"/>
                        </a:rPr>
                        <a:t>Information</a:t>
                      </a:r>
                    </a:p>
                    <a:p>
                      <a:pPr algn="ctr"/>
                      <a:r>
                        <a:rPr lang="en-GB" sz="3200" b="0" baseline="0" noProof="0" dirty="0">
                          <a:solidFill>
                            <a:schemeClr val="tx1"/>
                          </a:solidFill>
                          <a:latin typeface="Times New Roman"/>
                          <a:cs typeface="Times New Roman"/>
                        </a:rPr>
                        <a:t>Advice</a:t>
                      </a:r>
                    </a:p>
                    <a:p>
                      <a:pPr algn="ctr"/>
                      <a:r>
                        <a:rPr lang="en-GB" sz="3200" b="0" baseline="0" noProof="0" dirty="0">
                          <a:solidFill>
                            <a:schemeClr val="tx1"/>
                          </a:solidFill>
                          <a:latin typeface="Times New Roman"/>
                          <a:cs typeface="Times New Roman"/>
                        </a:rPr>
                        <a:t>and</a:t>
                      </a:r>
                    </a:p>
                    <a:p>
                      <a:pPr algn="ctr"/>
                      <a:r>
                        <a:rPr lang="en-GB" sz="3200" b="0" baseline="0" noProof="0" dirty="0">
                          <a:solidFill>
                            <a:schemeClr val="tx1"/>
                          </a:solidFill>
                          <a:latin typeface="Times New Roman"/>
                          <a:cs typeface="Times New Roman"/>
                        </a:rPr>
                        <a:t>Guidance</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Welcome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54115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54115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33363705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376513901"/>
              </p:ext>
            </p:extLst>
          </p:nvPr>
        </p:nvGraphicFramePr>
        <p:xfrm>
          <a:off x="49213" y="1253804"/>
          <a:ext cx="9036050" cy="4623468"/>
        </p:xfrm>
        <a:graphic>
          <a:graphicData uri="http://schemas.openxmlformats.org/drawingml/2006/table">
            <a:tbl>
              <a:tblPr firstRow="1" bandRow="1">
                <a:tableStyleId>{72833802-FEF1-4C79-8D5D-14CF1EAF98D9}</a:tableStyleId>
              </a:tblPr>
              <a:tblGrid>
                <a:gridCol w="4518025">
                  <a:extLst>
                    <a:ext uri="{9D8B030D-6E8A-4147-A177-3AD203B41FA5}">
                      <a16:colId xmlns:a16="http://schemas.microsoft.com/office/drawing/2014/main" val="20000"/>
                    </a:ext>
                  </a:extLst>
                </a:gridCol>
                <a:gridCol w="4518025">
                  <a:extLst>
                    <a:ext uri="{9D8B030D-6E8A-4147-A177-3AD203B41FA5}">
                      <a16:colId xmlns:a16="http://schemas.microsoft.com/office/drawing/2014/main" val="20001"/>
                    </a:ext>
                  </a:extLst>
                </a:gridCol>
              </a:tblGrid>
              <a:tr h="1541156">
                <a:tc rowSpan="3">
                  <a:txBody>
                    <a:bodyPr/>
                    <a:lstStyle/>
                    <a:p>
                      <a:pPr algn="ctr"/>
                      <a:r>
                        <a:rPr lang="en-GB" sz="3200" b="0" noProof="0" dirty="0">
                          <a:solidFill>
                            <a:schemeClr val="tx1"/>
                          </a:solidFill>
                          <a:latin typeface="Times New Roman"/>
                          <a:cs typeface="Times New Roman"/>
                        </a:rPr>
                        <a:t>Information</a:t>
                      </a:r>
                    </a:p>
                    <a:p>
                      <a:pPr algn="ctr"/>
                      <a:r>
                        <a:rPr lang="en-GB" sz="3200" b="0" baseline="0" noProof="0" dirty="0">
                          <a:solidFill>
                            <a:schemeClr val="tx1"/>
                          </a:solidFill>
                          <a:latin typeface="Times New Roman"/>
                          <a:cs typeface="Times New Roman"/>
                        </a:rPr>
                        <a:t>Advice</a:t>
                      </a:r>
                    </a:p>
                    <a:p>
                      <a:pPr algn="ctr"/>
                      <a:r>
                        <a:rPr lang="en-GB" sz="3200" b="0" baseline="0" noProof="0" dirty="0">
                          <a:solidFill>
                            <a:schemeClr val="tx1"/>
                          </a:solidFill>
                          <a:latin typeface="Times New Roman"/>
                          <a:cs typeface="Times New Roman"/>
                        </a:rPr>
                        <a:t>and</a:t>
                      </a:r>
                    </a:p>
                    <a:p>
                      <a:pPr algn="ctr"/>
                      <a:r>
                        <a:rPr lang="en-GB" sz="3200" b="0" baseline="0" noProof="0" dirty="0">
                          <a:solidFill>
                            <a:schemeClr val="tx1"/>
                          </a:solidFill>
                          <a:latin typeface="Times New Roman"/>
                          <a:cs typeface="Times New Roman"/>
                        </a:rPr>
                        <a:t>Guidance</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Welcome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54115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Information (</a:t>
                      </a:r>
                      <a:r>
                        <a:rPr lang="en-GB" sz="3200" b="0" i="1" noProof="0" dirty="0">
                          <a:solidFill>
                            <a:schemeClr val="tx1"/>
                          </a:solidFill>
                          <a:latin typeface="Times New Roman"/>
                          <a:cs typeface="Times New Roman"/>
                        </a:rPr>
                        <a:t>comprehensive</a:t>
                      </a:r>
                      <a:r>
                        <a:rPr lang="en-GB" sz="3200" b="0" noProof="0" dirty="0">
                          <a:solidFill>
                            <a:schemeClr val="tx1"/>
                          </a:solidFill>
                          <a:latin typeface="Times New Roman"/>
                          <a:cs typeface="Times New Roman"/>
                        </a:rPr>
                        <a:t>)</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54115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37009947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2268051170"/>
              </p:ext>
            </p:extLst>
          </p:nvPr>
        </p:nvGraphicFramePr>
        <p:xfrm>
          <a:off x="49213" y="1253804"/>
          <a:ext cx="9036050" cy="4623468"/>
        </p:xfrm>
        <a:graphic>
          <a:graphicData uri="http://schemas.openxmlformats.org/drawingml/2006/table">
            <a:tbl>
              <a:tblPr firstRow="1" bandRow="1">
                <a:tableStyleId>{72833802-FEF1-4C79-8D5D-14CF1EAF98D9}</a:tableStyleId>
              </a:tblPr>
              <a:tblGrid>
                <a:gridCol w="4518025">
                  <a:extLst>
                    <a:ext uri="{9D8B030D-6E8A-4147-A177-3AD203B41FA5}">
                      <a16:colId xmlns:a16="http://schemas.microsoft.com/office/drawing/2014/main" val="20000"/>
                    </a:ext>
                  </a:extLst>
                </a:gridCol>
                <a:gridCol w="4518025">
                  <a:extLst>
                    <a:ext uri="{9D8B030D-6E8A-4147-A177-3AD203B41FA5}">
                      <a16:colId xmlns:a16="http://schemas.microsoft.com/office/drawing/2014/main" val="20001"/>
                    </a:ext>
                  </a:extLst>
                </a:gridCol>
              </a:tblGrid>
              <a:tr h="1541156">
                <a:tc rowSpan="3">
                  <a:txBody>
                    <a:bodyPr/>
                    <a:lstStyle/>
                    <a:p>
                      <a:pPr algn="ctr"/>
                      <a:r>
                        <a:rPr lang="en-GB" sz="3200" b="0" noProof="0" dirty="0">
                          <a:solidFill>
                            <a:schemeClr val="tx1"/>
                          </a:solidFill>
                          <a:latin typeface="Times New Roman"/>
                          <a:cs typeface="Times New Roman"/>
                        </a:rPr>
                        <a:t>Information</a:t>
                      </a:r>
                    </a:p>
                    <a:p>
                      <a:pPr algn="ctr"/>
                      <a:r>
                        <a:rPr lang="en-GB" sz="3200" b="0" baseline="0" noProof="0" dirty="0">
                          <a:solidFill>
                            <a:schemeClr val="tx1"/>
                          </a:solidFill>
                          <a:latin typeface="Times New Roman"/>
                          <a:cs typeface="Times New Roman"/>
                        </a:rPr>
                        <a:t>Advice</a:t>
                      </a:r>
                    </a:p>
                    <a:p>
                      <a:pPr algn="ctr"/>
                      <a:r>
                        <a:rPr lang="en-GB" sz="3200" b="0" baseline="0" noProof="0" dirty="0">
                          <a:solidFill>
                            <a:schemeClr val="tx1"/>
                          </a:solidFill>
                          <a:latin typeface="Times New Roman"/>
                          <a:cs typeface="Times New Roman"/>
                        </a:rPr>
                        <a:t>and</a:t>
                      </a:r>
                    </a:p>
                    <a:p>
                      <a:pPr algn="ctr"/>
                      <a:r>
                        <a:rPr lang="en-GB" sz="3200" b="0" baseline="0" noProof="0" dirty="0">
                          <a:solidFill>
                            <a:schemeClr val="tx1"/>
                          </a:solidFill>
                          <a:latin typeface="Times New Roman"/>
                          <a:cs typeface="Times New Roman"/>
                        </a:rPr>
                        <a:t>Guidance</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Welcome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54115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Information (</a:t>
                      </a:r>
                      <a:r>
                        <a:rPr lang="en-GB" sz="3200" b="0" i="1" noProof="0" dirty="0">
                          <a:solidFill>
                            <a:schemeClr val="tx1"/>
                          </a:solidFill>
                          <a:latin typeface="Times New Roman"/>
                          <a:cs typeface="Times New Roman"/>
                        </a:rPr>
                        <a:t>comprehensive</a:t>
                      </a:r>
                      <a:r>
                        <a:rPr lang="en-GB" sz="3200" b="0" noProof="0" dirty="0">
                          <a:solidFill>
                            <a:schemeClr val="tx1"/>
                          </a:solidFill>
                          <a:latin typeface="Times New Roman"/>
                          <a:cs typeface="Times New Roman"/>
                        </a:rPr>
                        <a:t>)</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54115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Decision,</a:t>
                      </a:r>
                      <a:r>
                        <a:rPr lang="en-GB" sz="3200" b="0" baseline="0" noProof="0" dirty="0">
                          <a:solidFill>
                            <a:schemeClr val="tx1"/>
                          </a:solidFill>
                          <a:latin typeface="Times New Roman"/>
                          <a:cs typeface="Times New Roman"/>
                        </a:rPr>
                        <a:t> by the </a:t>
                      </a:r>
                      <a:r>
                        <a:rPr lang="en-GB" sz="3200" b="0" i="0" u="sng" baseline="0" noProof="0" dirty="0">
                          <a:solidFill>
                            <a:schemeClr val="tx1"/>
                          </a:solidFill>
                          <a:latin typeface="Times New Roman"/>
                          <a:cs typeface="Times New Roman"/>
                        </a:rPr>
                        <a:t>individual</a:t>
                      </a:r>
                      <a:r>
                        <a:rPr lang="en-GB" sz="3200" b="0" baseline="0" noProof="0" dirty="0">
                          <a:solidFill>
                            <a:schemeClr val="tx1"/>
                          </a:solidFill>
                          <a:latin typeface="Times New Roman"/>
                          <a:cs typeface="Times New Roman"/>
                        </a:rPr>
                        <a:t>, to apply</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5713988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3333384350"/>
              </p:ext>
            </p:extLst>
          </p:nvPr>
        </p:nvGraphicFramePr>
        <p:xfrm>
          <a:off x="49213" y="1095752"/>
          <a:ext cx="9036050" cy="4407444"/>
        </p:xfrm>
        <a:graphic>
          <a:graphicData uri="http://schemas.openxmlformats.org/drawingml/2006/table">
            <a:tbl>
              <a:tblPr firstRow="1" bandRow="1">
                <a:tableStyleId>{72833802-FEF1-4C79-8D5D-14CF1EAF98D9}</a:tableStyleId>
              </a:tblPr>
              <a:tblGrid>
                <a:gridCol w="3010619">
                  <a:extLst>
                    <a:ext uri="{9D8B030D-6E8A-4147-A177-3AD203B41FA5}">
                      <a16:colId xmlns:a16="http://schemas.microsoft.com/office/drawing/2014/main" val="20000"/>
                    </a:ext>
                  </a:extLst>
                </a:gridCol>
                <a:gridCol w="6025431">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Administrative</a:t>
                      </a:r>
                      <a:r>
                        <a:rPr lang="en-GB" sz="3200" b="0" baseline="0" noProof="0" dirty="0">
                          <a:solidFill>
                            <a:schemeClr val="tx1"/>
                          </a:solidFill>
                          <a:latin typeface="Times New Roman"/>
                          <a:cs typeface="Times New Roman"/>
                        </a:rPr>
                        <a:t> registration </a:t>
                      </a:r>
                      <a:br>
                        <a:rPr lang="en-GB" sz="3200" b="0" baseline="0" noProof="0" dirty="0">
                          <a:solidFill>
                            <a:schemeClr val="tx1"/>
                          </a:solidFill>
                          <a:latin typeface="Times New Roman"/>
                          <a:cs typeface="Times New Roman"/>
                        </a:rPr>
                      </a:br>
                      <a:endParaRPr lang="en-GB" sz="3200" b="0" baseline="0" noProof="0" dirty="0">
                        <a:solidFill>
                          <a:schemeClr val="tx1"/>
                        </a:solidFill>
                        <a:latin typeface="Times New Roman"/>
                        <a:cs typeface="Times New Roman"/>
                      </a:endParaRPr>
                    </a:p>
                    <a:p>
                      <a:pPr algn="ctr"/>
                      <a:r>
                        <a:rPr lang="en-GB" sz="3200" b="0" baseline="0" noProof="0" dirty="0">
                          <a:solidFill>
                            <a:schemeClr val="tx1"/>
                          </a:solidFill>
                          <a:latin typeface="Times New Roman"/>
                          <a:cs typeface="Times New Roman"/>
                        </a:rPr>
                        <a:t>(web page)</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2599432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2767011665"/>
              </p:ext>
            </p:extLst>
          </p:nvPr>
        </p:nvGraphicFramePr>
        <p:xfrm>
          <a:off x="49213" y="1498104"/>
          <a:ext cx="9036050" cy="4523184"/>
        </p:xfrm>
        <a:graphic>
          <a:graphicData uri="http://schemas.openxmlformats.org/drawingml/2006/table">
            <a:tbl>
              <a:tblPr firstRow="1" bandRow="1">
                <a:tableStyleId>{72833802-FEF1-4C79-8D5D-14CF1EAF98D9}</a:tableStyleId>
              </a:tblPr>
              <a:tblGrid>
                <a:gridCol w="3010619">
                  <a:extLst>
                    <a:ext uri="{9D8B030D-6E8A-4147-A177-3AD203B41FA5}">
                      <a16:colId xmlns:a16="http://schemas.microsoft.com/office/drawing/2014/main" val="20000"/>
                    </a:ext>
                  </a:extLst>
                </a:gridCol>
                <a:gridCol w="6025431">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Administrative</a:t>
                      </a:r>
                      <a:r>
                        <a:rPr lang="en-GB" sz="3200" b="0" baseline="0" noProof="0" dirty="0">
                          <a:solidFill>
                            <a:schemeClr val="tx1"/>
                          </a:solidFill>
                          <a:latin typeface="Times New Roman"/>
                          <a:cs typeface="Times New Roman"/>
                        </a:rPr>
                        <a:t> registration </a:t>
                      </a:r>
                      <a:br>
                        <a:rPr lang="en-GB" sz="3200" b="0" baseline="0" noProof="0" dirty="0">
                          <a:solidFill>
                            <a:schemeClr val="tx1"/>
                          </a:solidFill>
                          <a:latin typeface="Times New Roman"/>
                          <a:cs typeface="Times New Roman"/>
                        </a:rPr>
                      </a:br>
                      <a:endParaRPr lang="en-GB" sz="3200" b="0" baseline="0" noProof="0" dirty="0">
                        <a:solidFill>
                          <a:schemeClr val="tx1"/>
                        </a:solidFill>
                        <a:latin typeface="Times New Roman"/>
                        <a:cs typeface="Times New Roman"/>
                      </a:endParaRPr>
                    </a:p>
                    <a:p>
                      <a:pPr algn="ctr"/>
                      <a:r>
                        <a:rPr lang="en-GB" sz="3200" b="0" baseline="0" noProof="0" dirty="0">
                          <a:solidFill>
                            <a:schemeClr val="tx1"/>
                          </a:solidFill>
                          <a:latin typeface="Times New Roman"/>
                          <a:cs typeface="Times New Roman"/>
                        </a:rPr>
                        <a:t>(web page)</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Provision</a:t>
                      </a:r>
                      <a:r>
                        <a:rPr lang="en-GB" sz="3200" b="0" baseline="0" noProof="0" dirty="0">
                          <a:solidFill>
                            <a:schemeClr val="tx1"/>
                          </a:solidFill>
                          <a:latin typeface="Times New Roman"/>
                          <a:cs typeface="Times New Roman"/>
                        </a:rPr>
                        <a:t> of the administrative form to the potential applicant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7703527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2354569242"/>
              </p:ext>
            </p:extLst>
          </p:nvPr>
        </p:nvGraphicFramePr>
        <p:xfrm>
          <a:off x="49213" y="1498104"/>
          <a:ext cx="9036050" cy="4523184"/>
        </p:xfrm>
        <a:graphic>
          <a:graphicData uri="http://schemas.openxmlformats.org/drawingml/2006/table">
            <a:tbl>
              <a:tblPr firstRow="1" bandRow="1">
                <a:tableStyleId>{72833802-FEF1-4C79-8D5D-14CF1EAF98D9}</a:tableStyleId>
              </a:tblPr>
              <a:tblGrid>
                <a:gridCol w="3010619">
                  <a:extLst>
                    <a:ext uri="{9D8B030D-6E8A-4147-A177-3AD203B41FA5}">
                      <a16:colId xmlns:a16="http://schemas.microsoft.com/office/drawing/2014/main" val="20000"/>
                    </a:ext>
                  </a:extLst>
                </a:gridCol>
                <a:gridCol w="6025431">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Administrative</a:t>
                      </a:r>
                      <a:r>
                        <a:rPr lang="en-GB" sz="3200" b="0" baseline="0" noProof="0" dirty="0">
                          <a:solidFill>
                            <a:schemeClr val="tx1"/>
                          </a:solidFill>
                          <a:latin typeface="Times New Roman"/>
                          <a:cs typeface="Times New Roman"/>
                        </a:rPr>
                        <a:t> registration </a:t>
                      </a:r>
                      <a:br>
                        <a:rPr lang="en-GB" sz="3200" b="0" baseline="0" noProof="0" dirty="0">
                          <a:solidFill>
                            <a:schemeClr val="tx1"/>
                          </a:solidFill>
                          <a:latin typeface="Times New Roman"/>
                          <a:cs typeface="Times New Roman"/>
                        </a:rPr>
                      </a:br>
                      <a:endParaRPr lang="en-GB" sz="3200" b="0" baseline="0" noProof="0" dirty="0">
                        <a:solidFill>
                          <a:schemeClr val="tx1"/>
                        </a:solidFill>
                        <a:latin typeface="Times New Roman"/>
                        <a:cs typeface="Times New Roman"/>
                      </a:endParaRPr>
                    </a:p>
                    <a:p>
                      <a:pPr algn="ctr"/>
                      <a:r>
                        <a:rPr lang="en-GB" sz="3200" b="0" baseline="0" noProof="0" dirty="0">
                          <a:solidFill>
                            <a:schemeClr val="tx1"/>
                          </a:solidFill>
                          <a:latin typeface="Times New Roman"/>
                          <a:cs typeface="Times New Roman"/>
                        </a:rPr>
                        <a:t>(web page)</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Provision</a:t>
                      </a:r>
                      <a:r>
                        <a:rPr lang="en-GB" sz="3200" b="0" baseline="0" noProof="0" dirty="0">
                          <a:solidFill>
                            <a:schemeClr val="tx1"/>
                          </a:solidFill>
                          <a:latin typeface="Times New Roman"/>
                          <a:cs typeface="Times New Roman"/>
                        </a:rPr>
                        <a:t> of the administrative form to the potential applicant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Guidance</a:t>
                      </a:r>
                      <a:r>
                        <a:rPr lang="en-GB" sz="3200" b="0" baseline="0" noProof="0" dirty="0">
                          <a:solidFill>
                            <a:schemeClr val="tx1"/>
                          </a:solidFill>
                          <a:latin typeface="Times New Roman"/>
                          <a:cs typeface="Times New Roman"/>
                        </a:rPr>
                        <a:t> (light)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899058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525546433"/>
              </p:ext>
            </p:extLst>
          </p:nvPr>
        </p:nvGraphicFramePr>
        <p:xfrm>
          <a:off x="49213" y="1527800"/>
          <a:ext cx="9036050" cy="4925536"/>
        </p:xfrm>
        <a:graphic>
          <a:graphicData uri="http://schemas.openxmlformats.org/drawingml/2006/table">
            <a:tbl>
              <a:tblPr firstRow="1" bandRow="1">
                <a:tableStyleId>{72833802-FEF1-4C79-8D5D-14CF1EAF98D9}</a:tableStyleId>
              </a:tblPr>
              <a:tblGrid>
                <a:gridCol w="3010619">
                  <a:extLst>
                    <a:ext uri="{9D8B030D-6E8A-4147-A177-3AD203B41FA5}">
                      <a16:colId xmlns:a16="http://schemas.microsoft.com/office/drawing/2014/main" val="20000"/>
                    </a:ext>
                  </a:extLst>
                </a:gridCol>
                <a:gridCol w="6025431">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Administrative</a:t>
                      </a:r>
                      <a:r>
                        <a:rPr lang="en-GB" sz="3200" b="0" baseline="0" noProof="0" dirty="0">
                          <a:solidFill>
                            <a:schemeClr val="tx1"/>
                          </a:solidFill>
                          <a:latin typeface="Times New Roman"/>
                          <a:cs typeface="Times New Roman"/>
                        </a:rPr>
                        <a:t> registration </a:t>
                      </a:r>
                      <a:br>
                        <a:rPr lang="en-GB" sz="3200" b="0" baseline="0" noProof="0" dirty="0">
                          <a:solidFill>
                            <a:schemeClr val="tx1"/>
                          </a:solidFill>
                          <a:latin typeface="Times New Roman"/>
                          <a:cs typeface="Times New Roman"/>
                        </a:rPr>
                      </a:br>
                      <a:endParaRPr lang="en-GB" sz="3200" b="0" baseline="0" noProof="0" dirty="0">
                        <a:solidFill>
                          <a:schemeClr val="tx1"/>
                        </a:solidFill>
                        <a:latin typeface="Times New Roman"/>
                        <a:cs typeface="Times New Roman"/>
                      </a:endParaRPr>
                    </a:p>
                    <a:p>
                      <a:pPr algn="ctr"/>
                      <a:r>
                        <a:rPr lang="en-GB" sz="3200" b="0" baseline="0" noProof="0" dirty="0">
                          <a:solidFill>
                            <a:schemeClr val="tx1"/>
                          </a:solidFill>
                          <a:latin typeface="Times New Roman"/>
                          <a:cs typeface="Times New Roman"/>
                        </a:rPr>
                        <a:t>(web page)</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Provision</a:t>
                      </a:r>
                      <a:r>
                        <a:rPr lang="en-GB" sz="3200" b="0" baseline="0" noProof="0" dirty="0">
                          <a:solidFill>
                            <a:schemeClr val="tx1"/>
                          </a:solidFill>
                          <a:latin typeface="Times New Roman"/>
                          <a:cs typeface="Times New Roman"/>
                        </a:rPr>
                        <a:t> of the administrative form to the potential applicant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Guidance</a:t>
                      </a:r>
                      <a:r>
                        <a:rPr lang="en-GB" sz="3200" b="0" baseline="0" noProof="0" dirty="0">
                          <a:solidFill>
                            <a:schemeClr val="tx1"/>
                          </a:solidFill>
                          <a:latin typeface="Times New Roman"/>
                          <a:cs typeface="Times New Roman"/>
                        </a:rPr>
                        <a:t> (light)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Handover of the completed administrative form by</a:t>
                      </a:r>
                      <a:r>
                        <a:rPr lang="en-GB" sz="3200" b="0" baseline="0" noProof="0" dirty="0">
                          <a:solidFill>
                            <a:schemeClr val="tx1"/>
                          </a:solidFill>
                          <a:latin typeface="Times New Roman"/>
                          <a:cs typeface="Times New Roman"/>
                        </a:rPr>
                        <a:t> </a:t>
                      </a:r>
                      <a:r>
                        <a:rPr lang="en-GB" sz="3200" b="0" baseline="0" noProof="0">
                          <a:solidFill>
                            <a:schemeClr val="tx1"/>
                          </a:solidFill>
                          <a:latin typeface="Times New Roman"/>
                          <a:cs typeface="Times New Roman"/>
                        </a:rPr>
                        <a:t>the applicant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406086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1617245247"/>
              </p:ext>
            </p:extLst>
          </p:nvPr>
        </p:nvGraphicFramePr>
        <p:xfrm>
          <a:off x="49213" y="1527800"/>
          <a:ext cx="9036050" cy="4925536"/>
        </p:xfrm>
        <a:graphic>
          <a:graphicData uri="http://schemas.openxmlformats.org/drawingml/2006/table">
            <a:tbl>
              <a:tblPr firstRow="1" bandRow="1">
                <a:tableStyleId>{72833802-FEF1-4C79-8D5D-14CF1EAF98D9}</a:tableStyleId>
              </a:tblPr>
              <a:tblGrid>
                <a:gridCol w="3010619">
                  <a:extLst>
                    <a:ext uri="{9D8B030D-6E8A-4147-A177-3AD203B41FA5}">
                      <a16:colId xmlns:a16="http://schemas.microsoft.com/office/drawing/2014/main" val="20000"/>
                    </a:ext>
                  </a:extLst>
                </a:gridCol>
                <a:gridCol w="6025431">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Administrative</a:t>
                      </a:r>
                      <a:r>
                        <a:rPr lang="en-GB" sz="3200" b="0" baseline="0" noProof="0" dirty="0">
                          <a:solidFill>
                            <a:schemeClr val="tx1"/>
                          </a:solidFill>
                          <a:latin typeface="Times New Roman"/>
                          <a:cs typeface="Times New Roman"/>
                        </a:rPr>
                        <a:t> registration </a:t>
                      </a:r>
                      <a:br>
                        <a:rPr lang="en-GB" sz="3200" b="0" baseline="0" noProof="0" dirty="0">
                          <a:solidFill>
                            <a:schemeClr val="tx1"/>
                          </a:solidFill>
                          <a:latin typeface="Times New Roman"/>
                          <a:cs typeface="Times New Roman"/>
                        </a:rPr>
                      </a:br>
                      <a:endParaRPr lang="en-GB" sz="3200" b="0" baseline="0" noProof="0" dirty="0">
                        <a:solidFill>
                          <a:schemeClr val="tx1"/>
                        </a:solidFill>
                        <a:latin typeface="Times New Roman"/>
                        <a:cs typeface="Times New Roman"/>
                      </a:endParaRPr>
                    </a:p>
                    <a:p>
                      <a:pPr algn="ctr"/>
                      <a:r>
                        <a:rPr lang="en-GB" sz="3200" b="0" baseline="0" noProof="0" dirty="0">
                          <a:solidFill>
                            <a:schemeClr val="tx1"/>
                          </a:solidFill>
                          <a:latin typeface="Times New Roman"/>
                          <a:cs typeface="Times New Roman"/>
                        </a:rPr>
                        <a:t>(web page)</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Provision</a:t>
                      </a:r>
                      <a:r>
                        <a:rPr lang="en-GB" sz="3200" b="0" baseline="0" noProof="0" dirty="0">
                          <a:solidFill>
                            <a:schemeClr val="tx1"/>
                          </a:solidFill>
                          <a:latin typeface="Times New Roman"/>
                          <a:cs typeface="Times New Roman"/>
                        </a:rPr>
                        <a:t> of the administrative form to the potential applicant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Guidance</a:t>
                      </a:r>
                      <a:r>
                        <a:rPr lang="en-GB" sz="3200" b="0" baseline="0" noProof="0" dirty="0">
                          <a:solidFill>
                            <a:schemeClr val="tx1"/>
                          </a:solidFill>
                          <a:latin typeface="Times New Roman"/>
                          <a:cs typeface="Times New Roman"/>
                        </a:rPr>
                        <a:t> (light)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Handover of the completed administrative form by</a:t>
                      </a:r>
                      <a:r>
                        <a:rPr lang="en-GB" sz="3200" b="0" baseline="0" noProof="0" dirty="0">
                          <a:solidFill>
                            <a:schemeClr val="tx1"/>
                          </a:solidFill>
                          <a:latin typeface="Times New Roman"/>
                          <a:cs typeface="Times New Roman"/>
                        </a:rPr>
                        <a:t> the applicant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Administrative</a:t>
                      </a:r>
                      <a:r>
                        <a:rPr lang="en-GB" sz="3200" b="0" baseline="0" noProof="0" dirty="0">
                          <a:solidFill>
                            <a:schemeClr val="tx1"/>
                          </a:solidFill>
                          <a:latin typeface="Times New Roman"/>
                          <a:cs typeface="Times New Roman"/>
                        </a:rPr>
                        <a:t> d</a:t>
                      </a:r>
                      <a:r>
                        <a:rPr lang="en-GB" sz="3200" b="0" noProof="0" dirty="0">
                          <a:solidFill>
                            <a:schemeClr val="tx1"/>
                          </a:solidFill>
                          <a:latin typeface="Times New Roman"/>
                          <a:cs typeface="Times New Roman"/>
                        </a:rPr>
                        <a:t>ecision</a:t>
                      </a:r>
                      <a:r>
                        <a:rPr lang="en-GB" sz="3200" b="0" baseline="0" noProof="0" dirty="0">
                          <a:solidFill>
                            <a:schemeClr val="tx1"/>
                          </a:solidFill>
                          <a:latin typeface="Times New Roman"/>
                          <a:cs typeface="Times New Roman"/>
                        </a:rPr>
                        <a:t> to accept the applicant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1143719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1980818630"/>
              </p:ext>
            </p:extLst>
          </p:nvPr>
        </p:nvGraphicFramePr>
        <p:xfrm>
          <a:off x="49213" y="1541836"/>
          <a:ext cx="9036050" cy="4407444"/>
        </p:xfrm>
        <a:graphic>
          <a:graphicData uri="http://schemas.openxmlformats.org/drawingml/2006/table">
            <a:tbl>
              <a:tblPr firstRow="1" bandRow="1">
                <a:tableStyleId>{72833802-FEF1-4C79-8D5D-14CF1EAF98D9}</a:tableStyleId>
              </a:tblPr>
              <a:tblGrid>
                <a:gridCol w="2938611">
                  <a:extLst>
                    <a:ext uri="{9D8B030D-6E8A-4147-A177-3AD203B41FA5}">
                      <a16:colId xmlns:a16="http://schemas.microsoft.com/office/drawing/2014/main" val="20000"/>
                    </a:ext>
                  </a:extLst>
                </a:gridCol>
                <a:gridCol w="6097439">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Application</a:t>
                      </a:r>
                    </a:p>
                    <a:p>
                      <a:pPr algn="ctr"/>
                      <a:r>
                        <a:rPr lang="en-GB" sz="3200" b="0" baseline="0" noProof="0" dirty="0">
                          <a:solidFill>
                            <a:schemeClr val="tx1"/>
                          </a:solidFill>
                          <a:latin typeface="Times New Roman"/>
                          <a:cs typeface="Times New Roman"/>
                        </a:rPr>
                        <a:t>screening</a:t>
                      </a:r>
                    </a:p>
                    <a:p>
                      <a:pPr algn="ctr"/>
                      <a:r>
                        <a:rPr lang="en-GB" sz="3200" b="0" baseline="0" noProof="0" dirty="0">
                          <a:solidFill>
                            <a:schemeClr val="tx1"/>
                          </a:solidFill>
                          <a:latin typeface="Times New Roman"/>
                          <a:cs typeface="Times New Roman"/>
                        </a:rPr>
                        <a:t>and</a:t>
                      </a:r>
                    </a:p>
                    <a:p>
                      <a:pPr algn="ctr"/>
                      <a:r>
                        <a:rPr lang="en-GB" sz="3200" b="0" baseline="0" noProof="0" dirty="0">
                          <a:solidFill>
                            <a:schemeClr val="tx1"/>
                          </a:solidFill>
                          <a:latin typeface="Times New Roman"/>
                          <a:cs typeface="Times New Roman"/>
                        </a:rPr>
                        <a:t>eligibility</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82201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84" y="58236"/>
            <a:ext cx="8949000" cy="778476"/>
          </a:xfrm>
          <a:ln>
            <a:solidFill>
              <a:schemeClr val="tx2"/>
            </a:solidFill>
          </a:ln>
        </p:spPr>
        <p:txBody>
          <a:bodyPr anchor="ctr" anchorCtr="0">
            <a:noAutofit/>
          </a:bodyPr>
          <a:lstStyle/>
          <a:p>
            <a:pPr algn="ctr"/>
            <a:r>
              <a:rPr lang="en-GB" sz="4000" b="1" cap="none" noProof="0" dirty="0">
                <a:latin typeface="Times New Roman"/>
                <a:cs typeface="Times New Roman"/>
              </a:rPr>
              <a:t>Agenda</a:t>
            </a:r>
          </a:p>
        </p:txBody>
      </p:sp>
      <p:sp>
        <p:nvSpPr>
          <p:cNvPr id="3" name="Espace réservé du contenu 2"/>
          <p:cNvSpPr>
            <a:spLocks noGrp="1"/>
          </p:cNvSpPr>
          <p:nvPr>
            <p:ph sz="quarter" idx="13"/>
          </p:nvPr>
        </p:nvSpPr>
        <p:spPr>
          <a:xfrm>
            <a:off x="49112" y="894120"/>
            <a:ext cx="9036496" cy="5127167"/>
          </a:xfrm>
        </p:spPr>
        <p:txBody>
          <a:bodyPr anchor="t" anchorCtr="0">
            <a:noAutofit/>
          </a:bodyPr>
          <a:lstStyle/>
          <a:p>
            <a:pPr marL="360000" indent="-360000">
              <a:spcBef>
                <a:spcPts val="200"/>
              </a:spcBef>
              <a:spcAft>
                <a:spcPts val="0"/>
              </a:spcAft>
            </a:pPr>
            <a:r>
              <a:rPr lang="en-GB" sz="2800" dirty="0">
                <a:latin typeface="Times New Roman"/>
                <a:cs typeface="Times New Roman"/>
              </a:rPr>
              <a:t>Minimum Glossary</a:t>
            </a:r>
          </a:p>
          <a:p>
            <a:pPr marL="360000" indent="-360000">
              <a:spcBef>
                <a:spcPts val="200"/>
              </a:spcBef>
              <a:spcAft>
                <a:spcPts val="0"/>
              </a:spcAft>
            </a:pPr>
            <a:r>
              <a:rPr lang="en-GB" sz="2800" dirty="0">
                <a:solidFill>
                  <a:schemeClr val="tx2"/>
                </a:solidFill>
                <a:latin typeface="Times New Roman"/>
                <a:cs typeface="Times New Roman"/>
              </a:rPr>
              <a:t>Definition, and the General Idea</a:t>
            </a:r>
          </a:p>
          <a:p>
            <a:pPr marL="360000" indent="-360000">
              <a:spcBef>
                <a:spcPts val="200"/>
              </a:spcBef>
              <a:spcAft>
                <a:spcPts val="0"/>
              </a:spcAft>
            </a:pPr>
            <a:r>
              <a:rPr lang="en-GB" sz="2800" dirty="0">
                <a:latin typeface="Times New Roman"/>
                <a:cs typeface="Times New Roman"/>
              </a:rPr>
              <a:t>The Many Applications in General</a:t>
            </a:r>
          </a:p>
          <a:p>
            <a:pPr marL="360000" indent="-360000">
              <a:spcBef>
                <a:spcPts val="200"/>
              </a:spcBef>
              <a:spcAft>
                <a:spcPts val="0"/>
              </a:spcAft>
            </a:pPr>
            <a:r>
              <a:rPr lang="en-GB" sz="2800" dirty="0">
                <a:latin typeface="Times New Roman"/>
                <a:cs typeface="Times New Roman"/>
              </a:rPr>
              <a:t>The Many Names</a:t>
            </a:r>
          </a:p>
          <a:p>
            <a:pPr marL="360000" indent="-360000">
              <a:spcBef>
                <a:spcPts val="200"/>
              </a:spcBef>
              <a:spcAft>
                <a:spcPts val="0"/>
              </a:spcAft>
            </a:pPr>
            <a:r>
              <a:rPr lang="en-GB" sz="2800" dirty="0">
                <a:latin typeface="Times New Roman"/>
                <a:cs typeface="Times New Roman"/>
              </a:rPr>
              <a:t>Key Issues</a:t>
            </a:r>
          </a:p>
          <a:p>
            <a:pPr marL="360000" indent="-360000">
              <a:spcBef>
                <a:spcPts val="200"/>
              </a:spcBef>
              <a:spcAft>
                <a:spcPts val="0"/>
              </a:spcAft>
            </a:pPr>
            <a:r>
              <a:rPr lang="en-GB" sz="2800" dirty="0">
                <a:latin typeface="Times New Roman"/>
                <a:cs typeface="Times New Roman"/>
              </a:rPr>
              <a:t>Barriers</a:t>
            </a:r>
          </a:p>
          <a:p>
            <a:pPr marL="360000" indent="-360000">
              <a:spcBef>
                <a:spcPts val="200"/>
              </a:spcBef>
              <a:spcAft>
                <a:spcPts val="0"/>
              </a:spcAft>
            </a:pPr>
            <a:r>
              <a:rPr lang="en-GB" sz="2800" dirty="0">
                <a:latin typeface="Times New Roman"/>
                <a:cs typeface="Times New Roman"/>
              </a:rPr>
              <a:t>Rationale</a:t>
            </a:r>
          </a:p>
          <a:p>
            <a:pPr marL="360000" indent="-360000">
              <a:spcBef>
                <a:spcPts val="200"/>
              </a:spcBef>
              <a:spcAft>
                <a:spcPts val="0"/>
              </a:spcAft>
            </a:pPr>
            <a:r>
              <a:rPr lang="en-GB" sz="2800" dirty="0">
                <a:latin typeface="Times New Roman"/>
                <a:cs typeface="Times New Roman"/>
              </a:rPr>
              <a:t>Institutional Arrangements</a:t>
            </a:r>
          </a:p>
          <a:p>
            <a:pPr marL="360000" indent="-360000">
              <a:spcBef>
                <a:spcPts val="200"/>
              </a:spcBef>
              <a:spcAft>
                <a:spcPts val="0"/>
              </a:spcAft>
            </a:pPr>
            <a:r>
              <a:rPr lang="en-GB" sz="2800" dirty="0">
                <a:latin typeface="Times New Roman"/>
                <a:cs typeface="Times New Roman"/>
              </a:rPr>
              <a:t>Assessment </a:t>
            </a:r>
          </a:p>
          <a:p>
            <a:pPr marL="360000" indent="-360000">
              <a:spcBef>
                <a:spcPts val="200"/>
              </a:spcBef>
              <a:spcAft>
                <a:spcPts val="0"/>
              </a:spcAft>
            </a:pPr>
            <a:r>
              <a:rPr lang="en-GB" sz="2800" dirty="0">
                <a:latin typeface="Times New Roman"/>
                <a:cs typeface="Times New Roman"/>
              </a:rPr>
              <a:t>Process (RPL in practice)</a:t>
            </a:r>
          </a:p>
        </p:txBody>
      </p:sp>
      <p:sp>
        <p:nvSpPr>
          <p:cNvPr id="4" name="Titre 1"/>
          <p:cNvSpPr txBox="1">
            <a:spLocks/>
          </p:cNvSpPr>
          <p:nvPr/>
        </p:nvSpPr>
        <p:spPr>
          <a:xfrm>
            <a:off x="35496" y="6525344"/>
            <a:ext cx="9093016" cy="360040"/>
          </a:xfrm>
          <a:prstGeom prst="rect">
            <a:avLst/>
          </a:prstGeom>
          <a:ln>
            <a:noFill/>
          </a:ln>
        </p:spPr>
        <p:txBody>
          <a:bodyPr vert="horz" lIns="91440" tIns="45720" rIns="91440" bIns="45720" rtlCol="0" anchor="ctr"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100" cap="none" dirty="0">
                <a:latin typeface="Times New Roman"/>
                <a:cs typeface="Times New Roman"/>
              </a:rPr>
              <a:t>Patrick Werquin, Capacity Building in the field of RPL, Botswana and distance, 16 March 2026</a:t>
            </a:r>
          </a:p>
        </p:txBody>
      </p:sp>
    </p:spTree>
    <p:extLst>
      <p:ext uri="{BB962C8B-B14F-4D97-AF65-F5344CB8AC3E}">
        <p14:creationId xmlns:p14="http://schemas.microsoft.com/office/powerpoint/2010/main" val="34659716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2495485150"/>
              </p:ext>
            </p:extLst>
          </p:nvPr>
        </p:nvGraphicFramePr>
        <p:xfrm>
          <a:off x="49213" y="1541836"/>
          <a:ext cx="9036050" cy="4407444"/>
        </p:xfrm>
        <a:graphic>
          <a:graphicData uri="http://schemas.openxmlformats.org/drawingml/2006/table">
            <a:tbl>
              <a:tblPr firstRow="1" bandRow="1">
                <a:tableStyleId>{72833802-FEF1-4C79-8D5D-14CF1EAF98D9}</a:tableStyleId>
              </a:tblPr>
              <a:tblGrid>
                <a:gridCol w="2938611">
                  <a:extLst>
                    <a:ext uri="{9D8B030D-6E8A-4147-A177-3AD203B41FA5}">
                      <a16:colId xmlns:a16="http://schemas.microsoft.com/office/drawing/2014/main" val="20000"/>
                    </a:ext>
                  </a:extLst>
                </a:gridCol>
                <a:gridCol w="6097439">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Application</a:t>
                      </a:r>
                    </a:p>
                    <a:p>
                      <a:pPr algn="ctr"/>
                      <a:r>
                        <a:rPr lang="en-GB" sz="3200" b="0" baseline="0" noProof="0" dirty="0">
                          <a:solidFill>
                            <a:schemeClr val="tx1"/>
                          </a:solidFill>
                          <a:latin typeface="Times New Roman"/>
                          <a:cs typeface="Times New Roman"/>
                        </a:rPr>
                        <a:t>screening</a:t>
                      </a:r>
                    </a:p>
                    <a:p>
                      <a:pPr algn="ctr"/>
                      <a:r>
                        <a:rPr lang="en-GB" sz="3200" b="0" baseline="0" noProof="0" dirty="0">
                          <a:solidFill>
                            <a:schemeClr val="tx1"/>
                          </a:solidFill>
                          <a:latin typeface="Times New Roman"/>
                          <a:cs typeface="Times New Roman"/>
                        </a:rPr>
                        <a:t>and</a:t>
                      </a:r>
                    </a:p>
                    <a:p>
                      <a:pPr algn="ctr"/>
                      <a:r>
                        <a:rPr lang="en-GB" sz="3200" b="0" baseline="0" noProof="0" dirty="0">
                          <a:solidFill>
                            <a:schemeClr val="tx1"/>
                          </a:solidFill>
                          <a:latin typeface="Times New Roman"/>
                          <a:cs typeface="Times New Roman"/>
                        </a:rPr>
                        <a:t>eligibility</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Guidance (intermediate)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2316388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1743117205"/>
              </p:ext>
            </p:extLst>
          </p:nvPr>
        </p:nvGraphicFramePr>
        <p:xfrm>
          <a:off x="49213" y="1541836"/>
          <a:ext cx="9036050" cy="4407444"/>
        </p:xfrm>
        <a:graphic>
          <a:graphicData uri="http://schemas.openxmlformats.org/drawingml/2006/table">
            <a:tbl>
              <a:tblPr firstRow="1" bandRow="1">
                <a:tableStyleId>{72833802-FEF1-4C79-8D5D-14CF1EAF98D9}</a:tableStyleId>
              </a:tblPr>
              <a:tblGrid>
                <a:gridCol w="2938611">
                  <a:extLst>
                    <a:ext uri="{9D8B030D-6E8A-4147-A177-3AD203B41FA5}">
                      <a16:colId xmlns:a16="http://schemas.microsoft.com/office/drawing/2014/main" val="20000"/>
                    </a:ext>
                  </a:extLst>
                </a:gridCol>
                <a:gridCol w="6097439">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Application</a:t>
                      </a:r>
                    </a:p>
                    <a:p>
                      <a:pPr algn="ctr"/>
                      <a:r>
                        <a:rPr lang="en-GB" sz="3200" b="0" baseline="0" noProof="0" dirty="0">
                          <a:solidFill>
                            <a:schemeClr val="tx1"/>
                          </a:solidFill>
                          <a:latin typeface="Times New Roman"/>
                          <a:cs typeface="Times New Roman"/>
                        </a:rPr>
                        <a:t>screening</a:t>
                      </a:r>
                    </a:p>
                    <a:p>
                      <a:pPr algn="ctr"/>
                      <a:r>
                        <a:rPr lang="en-GB" sz="3200" b="0" baseline="0" noProof="0" dirty="0">
                          <a:solidFill>
                            <a:schemeClr val="tx1"/>
                          </a:solidFill>
                          <a:latin typeface="Times New Roman"/>
                          <a:cs typeface="Times New Roman"/>
                        </a:rPr>
                        <a:t>and</a:t>
                      </a:r>
                    </a:p>
                    <a:p>
                      <a:pPr algn="ctr"/>
                      <a:r>
                        <a:rPr lang="en-GB" sz="3200" b="0" baseline="0" noProof="0" dirty="0">
                          <a:solidFill>
                            <a:schemeClr val="tx1"/>
                          </a:solidFill>
                          <a:latin typeface="Times New Roman"/>
                          <a:cs typeface="Times New Roman"/>
                        </a:rPr>
                        <a:t>eligibility</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Guidance (intermediate)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Handover of the eligibility portfolio</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5037214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ph sz="quarter" idx="4294967295"/>
            <p:extLst>
              <p:ext uri="{D42A27DB-BD31-4B8C-83A1-F6EECF244321}">
                <p14:modId xmlns:p14="http://schemas.microsoft.com/office/powerpoint/2010/main" val="1634151839"/>
              </p:ext>
            </p:extLst>
          </p:nvPr>
        </p:nvGraphicFramePr>
        <p:xfrm>
          <a:off x="49213" y="1541836"/>
          <a:ext cx="9036050" cy="4407444"/>
        </p:xfrm>
        <a:graphic>
          <a:graphicData uri="http://schemas.openxmlformats.org/drawingml/2006/table">
            <a:tbl>
              <a:tblPr firstRow="1" bandRow="1">
                <a:tableStyleId>{72833802-FEF1-4C79-8D5D-14CF1EAF98D9}</a:tableStyleId>
              </a:tblPr>
              <a:tblGrid>
                <a:gridCol w="2938611">
                  <a:extLst>
                    <a:ext uri="{9D8B030D-6E8A-4147-A177-3AD203B41FA5}">
                      <a16:colId xmlns:a16="http://schemas.microsoft.com/office/drawing/2014/main" val="20000"/>
                    </a:ext>
                  </a:extLst>
                </a:gridCol>
                <a:gridCol w="6097439">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Application</a:t>
                      </a:r>
                    </a:p>
                    <a:p>
                      <a:pPr algn="ctr"/>
                      <a:r>
                        <a:rPr lang="en-GB" sz="3200" b="0" baseline="0" noProof="0" dirty="0">
                          <a:solidFill>
                            <a:schemeClr val="tx1"/>
                          </a:solidFill>
                          <a:latin typeface="Times New Roman"/>
                          <a:cs typeface="Times New Roman"/>
                        </a:rPr>
                        <a:t>screening</a:t>
                      </a:r>
                    </a:p>
                    <a:p>
                      <a:pPr algn="ctr"/>
                      <a:r>
                        <a:rPr lang="en-GB" sz="3200" b="0" baseline="0" noProof="0" dirty="0">
                          <a:solidFill>
                            <a:schemeClr val="tx1"/>
                          </a:solidFill>
                          <a:latin typeface="Times New Roman"/>
                          <a:cs typeface="Times New Roman"/>
                        </a:rPr>
                        <a:t>and</a:t>
                      </a:r>
                    </a:p>
                    <a:p>
                      <a:pPr algn="ctr"/>
                      <a:r>
                        <a:rPr lang="en-GB" sz="3200" b="0" baseline="0" noProof="0" dirty="0">
                          <a:solidFill>
                            <a:schemeClr val="tx1"/>
                          </a:solidFill>
                          <a:latin typeface="Times New Roman"/>
                          <a:cs typeface="Times New Roman"/>
                        </a:rPr>
                        <a:t>eligibility</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Guidance (intermediate)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Handover of the eligibility portfolio</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Eligibility interview</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4121688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2709661459"/>
              </p:ext>
            </p:extLst>
          </p:nvPr>
        </p:nvGraphicFramePr>
        <p:xfrm>
          <a:off x="49213" y="1541836"/>
          <a:ext cx="9036050" cy="4407444"/>
        </p:xfrm>
        <a:graphic>
          <a:graphicData uri="http://schemas.openxmlformats.org/drawingml/2006/table">
            <a:tbl>
              <a:tblPr firstRow="1" bandRow="1">
                <a:tableStyleId>{72833802-FEF1-4C79-8D5D-14CF1EAF98D9}</a:tableStyleId>
              </a:tblPr>
              <a:tblGrid>
                <a:gridCol w="2938611">
                  <a:extLst>
                    <a:ext uri="{9D8B030D-6E8A-4147-A177-3AD203B41FA5}">
                      <a16:colId xmlns:a16="http://schemas.microsoft.com/office/drawing/2014/main" val="20000"/>
                    </a:ext>
                  </a:extLst>
                </a:gridCol>
                <a:gridCol w="6097439">
                  <a:extLst>
                    <a:ext uri="{9D8B030D-6E8A-4147-A177-3AD203B41FA5}">
                      <a16:colId xmlns:a16="http://schemas.microsoft.com/office/drawing/2014/main" val="20001"/>
                    </a:ext>
                  </a:extLst>
                </a:gridCol>
              </a:tblGrid>
              <a:tr h="951060">
                <a:tc rowSpan="4">
                  <a:txBody>
                    <a:bodyPr/>
                    <a:lstStyle/>
                    <a:p>
                      <a:pPr algn="ctr"/>
                      <a:r>
                        <a:rPr lang="en-GB" sz="3200" b="0" noProof="0" dirty="0">
                          <a:solidFill>
                            <a:schemeClr val="tx1"/>
                          </a:solidFill>
                          <a:latin typeface="Times New Roman"/>
                          <a:cs typeface="Times New Roman"/>
                        </a:rPr>
                        <a:t>Application</a:t>
                      </a:r>
                    </a:p>
                    <a:p>
                      <a:pPr algn="ctr"/>
                      <a:r>
                        <a:rPr lang="en-GB" sz="3200" b="0" baseline="0" noProof="0" dirty="0">
                          <a:solidFill>
                            <a:schemeClr val="tx1"/>
                          </a:solidFill>
                          <a:latin typeface="Times New Roman"/>
                          <a:cs typeface="Times New Roman"/>
                        </a:rPr>
                        <a:t>screening</a:t>
                      </a:r>
                    </a:p>
                    <a:p>
                      <a:pPr algn="ctr"/>
                      <a:r>
                        <a:rPr lang="en-GB" sz="3200" b="0" baseline="0" noProof="0" dirty="0">
                          <a:solidFill>
                            <a:schemeClr val="tx1"/>
                          </a:solidFill>
                          <a:latin typeface="Times New Roman"/>
                          <a:cs typeface="Times New Roman"/>
                        </a:rPr>
                        <a:t>and</a:t>
                      </a:r>
                    </a:p>
                    <a:p>
                      <a:pPr algn="ctr"/>
                      <a:r>
                        <a:rPr lang="en-GB" sz="3200" b="0" baseline="0" noProof="0" dirty="0">
                          <a:solidFill>
                            <a:schemeClr val="tx1"/>
                          </a:solidFill>
                          <a:latin typeface="Times New Roman"/>
                          <a:cs typeface="Times New Roman"/>
                        </a:rPr>
                        <a:t>eligibility</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Guidance (intermediate)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Handover of the eligibility portfolio</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1152128">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Eligibility interview</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1152128">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Decision to send the (eligible)</a:t>
                      </a:r>
                      <a:r>
                        <a:rPr lang="en-GB" sz="3200" b="0" baseline="0" noProof="0" dirty="0">
                          <a:solidFill>
                            <a:schemeClr val="tx1"/>
                          </a:solidFill>
                          <a:latin typeface="Times New Roman"/>
                          <a:cs typeface="Times New Roman"/>
                        </a:rPr>
                        <a:t> </a:t>
                      </a:r>
                      <a:r>
                        <a:rPr lang="en-GB" sz="3200" b="0" noProof="0" dirty="0">
                          <a:solidFill>
                            <a:schemeClr val="tx1"/>
                          </a:solidFill>
                          <a:latin typeface="Times New Roman"/>
                          <a:cs typeface="Times New Roman"/>
                        </a:rPr>
                        <a:t>applicant to the assessment </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9981288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3566907614"/>
              </p:ext>
            </p:extLst>
          </p:nvPr>
        </p:nvGraphicFramePr>
        <p:xfrm>
          <a:off x="49213" y="1352737"/>
          <a:ext cx="9036050" cy="4956583"/>
        </p:xfrm>
        <a:graphic>
          <a:graphicData uri="http://schemas.openxmlformats.org/drawingml/2006/table">
            <a:tbl>
              <a:tblPr firstRow="1" bandRow="1">
                <a:tableStyleId>{72833802-FEF1-4C79-8D5D-14CF1EAF98D9}</a:tableStyleId>
              </a:tblPr>
              <a:tblGrid>
                <a:gridCol w="2290539">
                  <a:extLst>
                    <a:ext uri="{9D8B030D-6E8A-4147-A177-3AD203B41FA5}">
                      <a16:colId xmlns:a16="http://schemas.microsoft.com/office/drawing/2014/main" val="20000"/>
                    </a:ext>
                  </a:extLst>
                </a:gridCol>
                <a:gridCol w="6745511">
                  <a:extLst>
                    <a:ext uri="{9D8B030D-6E8A-4147-A177-3AD203B41FA5}">
                      <a16:colId xmlns:a16="http://schemas.microsoft.com/office/drawing/2014/main" val="20001"/>
                    </a:ext>
                  </a:extLst>
                </a:gridCol>
              </a:tblGrid>
              <a:tr h="652170">
                <a:tc rowSpan="6">
                  <a:txBody>
                    <a:bodyPr/>
                    <a:lstStyle/>
                    <a:p>
                      <a:pPr algn="ctr"/>
                      <a:r>
                        <a:rPr lang="en-GB" sz="3200" b="0" noProof="0" dirty="0">
                          <a:solidFill>
                            <a:schemeClr val="tx1"/>
                          </a:solidFill>
                          <a:latin typeface="Times New Roman"/>
                          <a:cs typeface="Times New Roman"/>
                        </a:rPr>
                        <a:t>Assessment</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946531">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58528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576064">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r h="1379232">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4"/>
                  </a:ext>
                </a:extLst>
              </a:tr>
              <a:tr h="817300">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41391770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2814947353"/>
              </p:ext>
            </p:extLst>
          </p:nvPr>
        </p:nvGraphicFramePr>
        <p:xfrm>
          <a:off x="49213" y="1352737"/>
          <a:ext cx="9036050" cy="4956583"/>
        </p:xfrm>
        <a:graphic>
          <a:graphicData uri="http://schemas.openxmlformats.org/drawingml/2006/table">
            <a:tbl>
              <a:tblPr firstRow="1" bandRow="1">
                <a:tableStyleId>{72833802-FEF1-4C79-8D5D-14CF1EAF98D9}</a:tableStyleId>
              </a:tblPr>
              <a:tblGrid>
                <a:gridCol w="2290539">
                  <a:extLst>
                    <a:ext uri="{9D8B030D-6E8A-4147-A177-3AD203B41FA5}">
                      <a16:colId xmlns:a16="http://schemas.microsoft.com/office/drawing/2014/main" val="20000"/>
                    </a:ext>
                  </a:extLst>
                </a:gridCol>
                <a:gridCol w="6745511">
                  <a:extLst>
                    <a:ext uri="{9D8B030D-6E8A-4147-A177-3AD203B41FA5}">
                      <a16:colId xmlns:a16="http://schemas.microsoft.com/office/drawing/2014/main" val="20001"/>
                    </a:ext>
                  </a:extLst>
                </a:gridCol>
              </a:tblGrid>
              <a:tr h="652170">
                <a:tc rowSpan="6">
                  <a:txBody>
                    <a:bodyPr/>
                    <a:lstStyle/>
                    <a:p>
                      <a:pPr algn="ctr"/>
                      <a:r>
                        <a:rPr lang="en-GB" sz="3200" b="0" noProof="0" dirty="0">
                          <a:solidFill>
                            <a:schemeClr val="tx1"/>
                          </a:solidFill>
                          <a:latin typeface="Times New Roman"/>
                          <a:cs typeface="Times New Roman"/>
                        </a:rPr>
                        <a:t>Assessment</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Guidance (comprehensive)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946531">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58528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576064">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r h="1379232">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4"/>
                  </a:ext>
                </a:extLst>
              </a:tr>
              <a:tr h="817300">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3062146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481521360"/>
              </p:ext>
            </p:extLst>
          </p:nvPr>
        </p:nvGraphicFramePr>
        <p:xfrm>
          <a:off x="49213" y="1376484"/>
          <a:ext cx="9036050" cy="5076852"/>
        </p:xfrm>
        <a:graphic>
          <a:graphicData uri="http://schemas.openxmlformats.org/drawingml/2006/table">
            <a:tbl>
              <a:tblPr firstRow="1" bandRow="1">
                <a:tableStyleId>{72833802-FEF1-4C79-8D5D-14CF1EAF98D9}</a:tableStyleId>
              </a:tblPr>
              <a:tblGrid>
                <a:gridCol w="2290539">
                  <a:extLst>
                    <a:ext uri="{9D8B030D-6E8A-4147-A177-3AD203B41FA5}">
                      <a16:colId xmlns:a16="http://schemas.microsoft.com/office/drawing/2014/main" val="20000"/>
                    </a:ext>
                  </a:extLst>
                </a:gridCol>
                <a:gridCol w="6745511">
                  <a:extLst>
                    <a:ext uri="{9D8B030D-6E8A-4147-A177-3AD203B41FA5}">
                      <a16:colId xmlns:a16="http://schemas.microsoft.com/office/drawing/2014/main" val="20001"/>
                    </a:ext>
                  </a:extLst>
                </a:gridCol>
              </a:tblGrid>
              <a:tr h="652170">
                <a:tc rowSpan="6">
                  <a:txBody>
                    <a:bodyPr/>
                    <a:lstStyle/>
                    <a:p>
                      <a:pPr algn="ctr"/>
                      <a:r>
                        <a:rPr lang="en-GB" sz="3200" b="0" noProof="0" dirty="0">
                          <a:solidFill>
                            <a:schemeClr val="tx1"/>
                          </a:solidFill>
                          <a:latin typeface="Times New Roman"/>
                          <a:cs typeface="Times New Roman"/>
                        </a:rPr>
                        <a:t>Assessment</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Guidance (comprehensive)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946531">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Handover of the portfolio of (self-analysed)</a:t>
                      </a:r>
                      <a:r>
                        <a:rPr lang="en-GB" sz="3200" b="0" baseline="0" noProof="0" dirty="0">
                          <a:solidFill>
                            <a:schemeClr val="tx1"/>
                          </a:solidFill>
                          <a:latin typeface="Times New Roman"/>
                          <a:cs typeface="Times New Roman"/>
                        </a:rPr>
                        <a:t> competences </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58528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576064">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r h="1379232">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4"/>
                  </a:ext>
                </a:extLst>
              </a:tr>
              <a:tr h="817300">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511816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1013098722"/>
              </p:ext>
            </p:extLst>
          </p:nvPr>
        </p:nvGraphicFramePr>
        <p:xfrm>
          <a:off x="49213" y="1376484"/>
          <a:ext cx="9036050" cy="5076852"/>
        </p:xfrm>
        <a:graphic>
          <a:graphicData uri="http://schemas.openxmlformats.org/drawingml/2006/table">
            <a:tbl>
              <a:tblPr firstRow="1" bandRow="1">
                <a:tableStyleId>{72833802-FEF1-4C79-8D5D-14CF1EAF98D9}</a:tableStyleId>
              </a:tblPr>
              <a:tblGrid>
                <a:gridCol w="2290539">
                  <a:extLst>
                    <a:ext uri="{9D8B030D-6E8A-4147-A177-3AD203B41FA5}">
                      <a16:colId xmlns:a16="http://schemas.microsoft.com/office/drawing/2014/main" val="20000"/>
                    </a:ext>
                  </a:extLst>
                </a:gridCol>
                <a:gridCol w="6745511">
                  <a:extLst>
                    <a:ext uri="{9D8B030D-6E8A-4147-A177-3AD203B41FA5}">
                      <a16:colId xmlns:a16="http://schemas.microsoft.com/office/drawing/2014/main" val="20001"/>
                    </a:ext>
                  </a:extLst>
                </a:gridCol>
              </a:tblGrid>
              <a:tr h="652170">
                <a:tc rowSpan="6">
                  <a:txBody>
                    <a:bodyPr/>
                    <a:lstStyle/>
                    <a:p>
                      <a:pPr algn="ctr"/>
                      <a:r>
                        <a:rPr lang="en-GB" sz="3200" b="0" noProof="0" dirty="0">
                          <a:solidFill>
                            <a:schemeClr val="tx1"/>
                          </a:solidFill>
                          <a:latin typeface="Times New Roman"/>
                          <a:cs typeface="Times New Roman"/>
                        </a:rPr>
                        <a:t>Assessment</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Guidance (comprehensive)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946531">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Handover of the portfolio of (self-analysed)</a:t>
                      </a:r>
                      <a:r>
                        <a:rPr lang="en-GB" sz="3200" b="0" baseline="0" noProof="0" dirty="0">
                          <a:solidFill>
                            <a:schemeClr val="tx1"/>
                          </a:solidFill>
                          <a:latin typeface="Times New Roman"/>
                          <a:cs typeface="Times New Roman"/>
                        </a:rPr>
                        <a:t> competences </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58528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Analysis of the portfolio</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576064">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r h="1379232">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4"/>
                  </a:ext>
                </a:extLst>
              </a:tr>
              <a:tr h="817300">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2800307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3148527100"/>
              </p:ext>
            </p:extLst>
          </p:nvPr>
        </p:nvGraphicFramePr>
        <p:xfrm>
          <a:off x="49213" y="1373428"/>
          <a:ext cx="9036050" cy="5079908"/>
        </p:xfrm>
        <a:graphic>
          <a:graphicData uri="http://schemas.openxmlformats.org/drawingml/2006/table">
            <a:tbl>
              <a:tblPr firstRow="1" bandRow="1">
                <a:tableStyleId>{72833802-FEF1-4C79-8D5D-14CF1EAF98D9}</a:tableStyleId>
              </a:tblPr>
              <a:tblGrid>
                <a:gridCol w="2290539">
                  <a:extLst>
                    <a:ext uri="{9D8B030D-6E8A-4147-A177-3AD203B41FA5}">
                      <a16:colId xmlns:a16="http://schemas.microsoft.com/office/drawing/2014/main" val="20000"/>
                    </a:ext>
                  </a:extLst>
                </a:gridCol>
                <a:gridCol w="6745511">
                  <a:extLst>
                    <a:ext uri="{9D8B030D-6E8A-4147-A177-3AD203B41FA5}">
                      <a16:colId xmlns:a16="http://schemas.microsoft.com/office/drawing/2014/main" val="20001"/>
                    </a:ext>
                  </a:extLst>
                </a:gridCol>
              </a:tblGrid>
              <a:tr h="652170">
                <a:tc rowSpan="6">
                  <a:txBody>
                    <a:bodyPr/>
                    <a:lstStyle/>
                    <a:p>
                      <a:pPr algn="ctr"/>
                      <a:r>
                        <a:rPr lang="en-GB" sz="3200" b="0" noProof="0" dirty="0">
                          <a:solidFill>
                            <a:schemeClr val="tx1"/>
                          </a:solidFill>
                          <a:latin typeface="Times New Roman"/>
                          <a:cs typeface="Times New Roman"/>
                        </a:rPr>
                        <a:t>Assessment</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Guidance (comprehensive)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946531">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Handover of the portfolio of (self-analysed)</a:t>
                      </a:r>
                      <a:r>
                        <a:rPr lang="en-GB" sz="3200" b="0" baseline="0" noProof="0" dirty="0">
                          <a:solidFill>
                            <a:schemeClr val="tx1"/>
                          </a:solidFill>
                          <a:latin typeface="Times New Roman"/>
                          <a:cs typeface="Times New Roman"/>
                        </a:rPr>
                        <a:t> competences </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58528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Analysis of the portfolio</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576064">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Convening notice sent to applicant</a:t>
                      </a:r>
                      <a:r>
                        <a:rPr lang="en-GB" sz="3200" b="0" baseline="0" noProof="0" dirty="0">
                          <a:solidFill>
                            <a:schemeClr val="tx1"/>
                          </a:solidFill>
                          <a:latin typeface="Times New Roman"/>
                          <a:cs typeface="Times New Roman"/>
                        </a:rPr>
                        <a:t> </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r h="1379232">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4"/>
                  </a:ext>
                </a:extLst>
              </a:tr>
              <a:tr h="817300">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endParaRPr lang="es-ES_tradnl" dirty="0">
                        <a:solidFill>
                          <a:schemeClr val="tx1"/>
                        </a:solidFill>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8212703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sz="quarter" idx="4294967295"/>
            <p:extLst>
              <p:ext uri="{D42A27DB-BD31-4B8C-83A1-F6EECF244321}">
                <p14:modId xmlns:p14="http://schemas.microsoft.com/office/powerpoint/2010/main" val="1440585396"/>
              </p:ext>
            </p:extLst>
          </p:nvPr>
        </p:nvGraphicFramePr>
        <p:xfrm>
          <a:off x="49213" y="1342196"/>
          <a:ext cx="9036050" cy="5255156"/>
        </p:xfrm>
        <a:graphic>
          <a:graphicData uri="http://schemas.openxmlformats.org/drawingml/2006/table">
            <a:tbl>
              <a:tblPr firstRow="1" bandRow="1">
                <a:tableStyleId>{72833802-FEF1-4C79-8D5D-14CF1EAF98D9}</a:tableStyleId>
              </a:tblPr>
              <a:tblGrid>
                <a:gridCol w="2290539">
                  <a:extLst>
                    <a:ext uri="{9D8B030D-6E8A-4147-A177-3AD203B41FA5}">
                      <a16:colId xmlns:a16="http://schemas.microsoft.com/office/drawing/2014/main" val="20000"/>
                    </a:ext>
                  </a:extLst>
                </a:gridCol>
                <a:gridCol w="6745511">
                  <a:extLst>
                    <a:ext uri="{9D8B030D-6E8A-4147-A177-3AD203B41FA5}">
                      <a16:colId xmlns:a16="http://schemas.microsoft.com/office/drawing/2014/main" val="20001"/>
                    </a:ext>
                  </a:extLst>
                </a:gridCol>
              </a:tblGrid>
              <a:tr h="652170">
                <a:tc rowSpan="6">
                  <a:txBody>
                    <a:bodyPr/>
                    <a:lstStyle/>
                    <a:p>
                      <a:pPr algn="ctr"/>
                      <a:r>
                        <a:rPr lang="en-GB" sz="3200" b="0" noProof="0" dirty="0">
                          <a:solidFill>
                            <a:schemeClr val="tx1"/>
                          </a:solidFill>
                          <a:latin typeface="Times New Roman"/>
                          <a:cs typeface="Times New Roman"/>
                        </a:rPr>
                        <a:t>Assessment</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Guidance (comprehensive)</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extLst>
                  <a:ext uri="{0D108BD9-81ED-4DB2-BD59-A6C34878D82A}">
                    <a16:rowId xmlns:a16="http://schemas.microsoft.com/office/drawing/2014/main" val="10000"/>
                  </a:ext>
                </a:extLst>
              </a:tr>
              <a:tr h="946531">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Handover of the portfolio of (self-analysed)</a:t>
                      </a:r>
                      <a:r>
                        <a:rPr lang="en-GB" sz="3200" b="0" baseline="0" noProof="0" dirty="0">
                          <a:solidFill>
                            <a:schemeClr val="tx1"/>
                          </a:solidFill>
                          <a:latin typeface="Times New Roman"/>
                          <a:cs typeface="Times New Roman"/>
                        </a:rPr>
                        <a:t> competences </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1"/>
                  </a:ext>
                </a:extLst>
              </a:tr>
              <a:tr h="585286">
                <a:tc vMerge="1">
                  <a:txBody>
                    <a:bodyPr/>
                    <a:lstStyle/>
                    <a:p>
                      <a:endParaRPr lang="es-ES_trad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0" noProof="0" dirty="0">
                          <a:solidFill>
                            <a:schemeClr val="tx1"/>
                          </a:solidFill>
                          <a:latin typeface="Times New Roman"/>
                          <a:cs typeface="Times New Roman"/>
                        </a:rPr>
                        <a:t>Analysis of the portfolio</a:t>
                      </a: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2"/>
                  </a:ext>
                </a:extLst>
              </a:tr>
              <a:tr h="576064">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Convening notice sent to applicant</a:t>
                      </a:r>
                      <a:r>
                        <a:rPr lang="en-GB" sz="3200" b="0" baseline="0" noProof="0" dirty="0">
                          <a:solidFill>
                            <a:schemeClr val="tx1"/>
                          </a:solidFill>
                          <a:latin typeface="Times New Roman"/>
                          <a:cs typeface="Times New Roman"/>
                        </a:rPr>
                        <a:t> </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3"/>
                  </a:ext>
                </a:extLst>
              </a:tr>
              <a:tr h="1379232">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r>
                        <a:rPr lang="en-GB" sz="3200" b="0" noProof="0" dirty="0">
                          <a:solidFill>
                            <a:schemeClr val="tx1"/>
                          </a:solidFill>
                          <a:latin typeface="Times New Roman"/>
                          <a:cs typeface="Times New Roman"/>
                        </a:rPr>
                        <a:t>Final assessment (practical test, written exam</a:t>
                      </a:r>
                      <a:r>
                        <a:rPr lang="en-GB" sz="3200" b="0" baseline="0" noProof="0" dirty="0">
                          <a:solidFill>
                            <a:schemeClr val="tx1"/>
                          </a:solidFill>
                          <a:latin typeface="Times New Roman"/>
                          <a:cs typeface="Times New Roman"/>
                        </a:rPr>
                        <a:t>inations, on-the-job observation, simulation</a:t>
                      </a:r>
                      <a:r>
                        <a:rPr lang="mr-IN" sz="3200" b="0" baseline="0" noProof="0" dirty="0">
                          <a:solidFill>
                            <a:schemeClr val="tx1"/>
                          </a:solidFill>
                          <a:latin typeface="Times New Roman"/>
                          <a:cs typeface="Times New Roman"/>
                        </a:rPr>
                        <a:t>…</a:t>
                      </a:r>
                      <a:r>
                        <a:rPr lang="fr-FR" sz="3200" b="0" baseline="0" noProof="0" dirty="0">
                          <a:solidFill>
                            <a:schemeClr val="tx1"/>
                          </a:solidFill>
                          <a:latin typeface="Times New Roman"/>
                          <a:cs typeface="Times New Roman"/>
                        </a:rPr>
                        <a:t>)</a:t>
                      </a: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4"/>
                  </a:ext>
                </a:extLst>
              </a:tr>
              <a:tr h="817300">
                <a:tc vMerge="1">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noFill/>
                  </a:tcPr>
                </a:tc>
                <a:tc>
                  <a:txBody>
                    <a:bodyPr/>
                    <a:lstStyle/>
                    <a:p>
                      <a:pPr algn="ctr"/>
                      <a:endParaRPr lang="en-GB" sz="3200" b="0" noProof="0" dirty="0">
                        <a:solidFill>
                          <a:schemeClr val="tx1"/>
                        </a:solidFill>
                        <a:latin typeface="Times New Roman"/>
                        <a:cs typeface="Times New Roman"/>
                      </a:endParaRPr>
                    </a:p>
                  </a:txBody>
                  <a:tcPr anchor="ctr">
                    <a:lnL w="28575" cap="flat" cmpd="sng" algn="ctr">
                      <a:solidFill>
                        <a:srgbClr val="DC9E1F"/>
                      </a:solidFill>
                      <a:prstDash val="solid"/>
                      <a:round/>
                      <a:headEnd type="none" w="med" len="med"/>
                      <a:tailEnd type="none" w="med" len="med"/>
                    </a:lnL>
                    <a:lnR w="28575" cap="flat" cmpd="sng" algn="ctr">
                      <a:solidFill>
                        <a:srgbClr val="DC9E1F"/>
                      </a:solidFill>
                      <a:prstDash val="solid"/>
                      <a:round/>
                      <a:headEnd type="none" w="med" len="med"/>
                      <a:tailEnd type="none" w="med" len="med"/>
                    </a:lnR>
                    <a:lnT w="28575" cap="flat" cmpd="sng" algn="ctr">
                      <a:solidFill>
                        <a:srgbClr val="DC9E1F"/>
                      </a:solidFill>
                      <a:prstDash val="solid"/>
                      <a:round/>
                      <a:headEnd type="none" w="med" len="med"/>
                      <a:tailEnd type="none" w="med" len="med"/>
                    </a:lnT>
                    <a:lnB w="28575" cap="flat" cmpd="sng" algn="ctr">
                      <a:solidFill>
                        <a:srgbClr val="DC9E1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5528563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cc17463928f62ac6b500ec925c92e8d1">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05921d15376b1b1f397b924ddace88f1"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A302F99F-234B-4A02-8612-80EF114A80BF}"/>
</file>

<file path=customXml/itemProps2.xml><?xml version="1.0" encoding="utf-8"?>
<ds:datastoreItem xmlns:ds="http://schemas.openxmlformats.org/officeDocument/2006/customXml" ds:itemID="{E69DB716-034C-4E11-888E-5D63FA61E509}"/>
</file>

<file path=customXml/itemProps3.xml><?xml version="1.0" encoding="utf-8"?>
<ds:datastoreItem xmlns:ds="http://schemas.openxmlformats.org/officeDocument/2006/customXml" ds:itemID="{CA41FFCE-A228-4E0F-A967-C510717CCBC5}"/>
</file>

<file path=docProps/app.xml><?xml version="1.0" encoding="utf-8"?>
<Properties xmlns="http://schemas.openxmlformats.org/officeDocument/2006/extended-properties" xmlns:vt="http://schemas.openxmlformats.org/officeDocument/2006/docPropsVTypes">
  <Template>Horizon</Template>
  <TotalTime>8494</TotalTime>
  <Words>5214</Words>
  <Application>Microsoft Macintosh PowerPoint</Application>
  <PresentationFormat>On-screen Show (4:3)</PresentationFormat>
  <Paragraphs>843</Paragraphs>
  <Slides>113</Slides>
  <Notes>84</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113</vt:i4>
      </vt:variant>
    </vt:vector>
  </HeadingPairs>
  <TitlesOfParts>
    <vt:vector size="119" baseType="lpstr">
      <vt:lpstr>Arial</vt:lpstr>
      <vt:lpstr>Arial Narrow</vt:lpstr>
      <vt:lpstr>Calibri</vt:lpstr>
      <vt:lpstr>Helvetica 65 Medium</vt:lpstr>
      <vt:lpstr>Times New Roman</vt:lpstr>
      <vt:lpstr>Horizon</vt:lpstr>
      <vt:lpstr>  Capacity Building in the Field of RPL     Botswana and distance, 16 March 2026    Understanding Recognition  of Prior Learning (RPL) and Ways Forward for Implementation     Patrick Werquin, ACQF Team    An ACQF Activity  (African Continental Qualifications Framework) European Training Foundation (ETF)        </vt:lpstr>
      <vt:lpstr>PowerPoint Presentation</vt:lpstr>
      <vt:lpstr>PowerPoint Presentation</vt:lpstr>
      <vt:lpstr>Agenda</vt:lpstr>
      <vt:lpstr>Agenda</vt:lpstr>
      <vt:lpstr>Minimum Glossary</vt:lpstr>
      <vt:lpstr>Minimum Glossary</vt:lpstr>
      <vt:lpstr>Most are Dual Concepts</vt:lpstr>
      <vt:lpstr>Agenda</vt:lpstr>
      <vt:lpstr>A Simple Idea</vt:lpstr>
      <vt:lpstr>The Main Idea behind RPL</vt:lpstr>
      <vt:lpstr>STOP: there is no consensus all the way</vt:lpstr>
      <vt:lpstr>RPL: Abridged Definition</vt:lpstr>
      <vt:lpstr>RPL: Full Definition</vt:lpstr>
      <vt:lpstr>STOP Again: Just to Insist</vt:lpstr>
      <vt:lpstr>Agenda</vt:lpstr>
      <vt:lpstr>The Many Possible Applications</vt:lpstr>
      <vt:lpstr>The Many Possible Applications</vt:lpstr>
      <vt:lpstr>Applications in Short</vt:lpstr>
      <vt:lpstr>Agenda</vt:lpstr>
      <vt:lpstr>The Many Names</vt:lpstr>
      <vt:lpstr>The Many Names</vt:lpstr>
      <vt:lpstr>RNFILO </vt:lpstr>
      <vt:lpstr>Recognition of What: NFILO</vt:lpstr>
      <vt:lpstr>Non-formal and Informal Learning in Short</vt:lpstr>
      <vt:lpstr>Agenda</vt:lpstr>
      <vt:lpstr>Key Idea 1</vt:lpstr>
      <vt:lpstr>Key Idea 2</vt:lpstr>
      <vt:lpstr>Key Idea 3</vt:lpstr>
      <vt:lpstr>Key Idea 4</vt:lpstr>
      <vt:lpstr>Key Idea 5</vt:lpstr>
      <vt:lpstr>Key Idea 6 </vt:lpstr>
      <vt:lpstr>Key Idea 7 </vt:lpstr>
      <vt:lpstr>Key Idea 8 </vt:lpstr>
      <vt:lpstr>Key Idea 9 </vt:lpstr>
      <vt:lpstr>Key Idea 10</vt:lpstr>
      <vt:lpstr>Key Idea 11</vt:lpstr>
      <vt:lpstr>Key Idea 12</vt:lpstr>
      <vt:lpstr>Key Idea 13</vt:lpstr>
      <vt:lpstr>Key Idea 14</vt:lpstr>
      <vt:lpstr>Key Idea 15</vt:lpstr>
      <vt:lpstr>Key Idea 16</vt:lpstr>
      <vt:lpstr>Key Idea 17</vt:lpstr>
      <vt:lpstr>PowerPoint Presentation</vt:lpstr>
      <vt:lpstr>Agenda</vt:lpstr>
      <vt:lpstr>Many Barriers – Mostly Psychological</vt:lpstr>
      <vt:lpstr>Agenda</vt:lpstr>
      <vt:lpstr>Rationale</vt:lpstr>
      <vt:lpstr>Rationale: A More Qualified Labour Force!</vt:lpstr>
      <vt:lpstr>Rationale: A Policy Tool</vt:lpstr>
      <vt:lpstr>Rationale: A Policy Tool</vt:lpstr>
      <vt:lpstr>The Virtuous Circle of RPL</vt:lpstr>
      <vt:lpstr>The Virtuous Circle of RPL</vt:lpstr>
      <vt:lpstr>Agenda</vt:lpstr>
      <vt:lpstr>Starting Points</vt:lpstr>
      <vt:lpstr>A Vision</vt:lpstr>
      <vt:lpstr>Initial Conditions</vt:lpstr>
      <vt:lpstr>Who Should be in Charge?</vt:lpstr>
      <vt:lpstr>National Qualifications Framework</vt:lpstr>
      <vt:lpstr>Pilot</vt:lpstr>
      <vt:lpstr>Guidance</vt:lpstr>
      <vt:lpstr>Cost and Price</vt:lpstr>
      <vt:lpstr>Agenda</vt:lpstr>
      <vt:lpstr>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 The Heart of the System</vt:lpstr>
      <vt:lpstr>Assessment – Methods</vt:lpstr>
      <vt:lpstr>Initial Stage: Eligibility (or the Right to Apply for RPL)</vt:lpstr>
      <vt:lpstr>The Key to RPL Assessment</vt:lpstr>
      <vt:lpstr>PowerPoint Presentation</vt:lpstr>
      <vt:lpstr>Main Challenge</vt:lpstr>
      <vt:lpstr>Assessment – Recommendation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Away Points Ways Forwards for Implementation</vt:lpstr>
      <vt:lpstr>Read More?</vt:lpstr>
      <vt:lpstr>Read More?</vt:lpstr>
      <vt:lpstr>Read More?</vt:lpstr>
      <vt:lpstr>Read More?</vt:lpstr>
      <vt:lpstr>Suggestions for the Breakaway Sessions</vt:lpstr>
      <vt:lpstr>             M  e  r  c  i           Comments and question please to: patrick.werquin@gmail.com</vt:lpstr>
    </vt:vector>
  </TitlesOfParts>
  <Manager>Patrick Werquin </Manager>
  <Company>Initial(es) Consulting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 Bldg RPL</dc:title>
  <dc:subject>Botswana</dc:subject>
  <dc:creator>Patrick Werquin</dc:creator>
  <cp:keywords>patrick.werquin@gmail.com </cp:keywords>
  <dc:description/>
  <cp:lastModifiedBy>WERQUIN Patrick</cp:lastModifiedBy>
  <cp:revision>744</cp:revision>
  <dcterms:created xsi:type="dcterms:W3CDTF">2015-11-19T10:35:40Z</dcterms:created>
  <dcterms:modified xsi:type="dcterms:W3CDTF">2026-03-16T09:02:10Z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ies>
</file>