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329" r:id="rId5"/>
    <p:sldId id="319" r:id="rId6"/>
    <p:sldId id="330" r:id="rId7"/>
    <p:sldId id="315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916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ya Lyne (ETF)" userId="254d19ee-a2a4-46f8-97d7-ce61c0481289" providerId="ADAL" clId="{DDCF704A-3C41-4C9D-9E76-7AEE51C14F3A}"/>
    <pc:docChg chg="custSel modSld">
      <pc:chgData name="Amaya Lyne (ETF)" userId="254d19ee-a2a4-46f8-97d7-ce61c0481289" providerId="ADAL" clId="{DDCF704A-3C41-4C9D-9E76-7AEE51C14F3A}" dt="2025-08-08T07:53:20.874" v="7" actId="313"/>
      <pc:docMkLst>
        <pc:docMk/>
      </pc:docMkLst>
      <pc:sldChg chg="modSp mod">
        <pc:chgData name="Amaya Lyne (ETF)" userId="254d19ee-a2a4-46f8-97d7-ce61c0481289" providerId="ADAL" clId="{DDCF704A-3C41-4C9D-9E76-7AEE51C14F3A}" dt="2025-08-08T07:53:20.874" v="7" actId="313"/>
        <pc:sldMkLst>
          <pc:docMk/>
          <pc:sldMk cId="946389977" sldId="330"/>
        </pc:sldMkLst>
        <pc:spChg chg="mod">
          <ac:chgData name="Amaya Lyne (ETF)" userId="254d19ee-a2a4-46f8-97d7-ce61c0481289" providerId="ADAL" clId="{DDCF704A-3C41-4C9D-9E76-7AEE51C14F3A}" dt="2025-08-08T07:53:20.874" v="7" actId="313"/>
          <ac:spMkLst>
            <pc:docMk/>
            <pc:sldMk cId="946389977" sldId="330"/>
            <ac:spMk id="3" creationId="{23639E5D-4478-46FE-34FF-F8280179E5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5E6E972D-F9E8-4ADC-B722-D50301FF16B5}" type="datetimeFigureOut">
              <a:rPr lang="en-KE" smtClean="0"/>
              <a:t>08/08/2025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Cliquez pour 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3166F65D-1DB8-46A2-A716-67618727340E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24206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CA2C4-BE2B-F2B9-75FF-6BAA80412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DE9045-B94F-AB6A-F2FE-9265F19B8A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D54040-EBE7-13AC-D3AB-7723DE898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C6082-FC51-A3D3-7F54-0A5206D43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5A63F-0AC8-4573-A6F5-00C8BDABE568}" type="slidenum">
              <a:rPr lang="en-KE" smtClean="0"/>
              <a:t>1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5492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 campaugns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2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41389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70177-4E71-78BA-CB8F-764033551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F172E1-7E78-8408-FBFE-B847EF041C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E3F193-2820-D6CC-7216-6849961D7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 campaugns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83955-AC9D-B0BE-4660-50A5BEAC7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3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28700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6F65D-1DB8-46A2-A716-67618727340E}" type="slidenum">
              <a:rPr lang="en-KE" smtClean="0"/>
              <a:t>4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81837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Page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6151" y="1776412"/>
            <a:ext cx="5038725" cy="458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" dirty="0"/>
              <a:t>Page</a:t>
            </a:r>
            <a:r>
              <a:rPr sz="500" spc="-65" dirty="0"/>
              <a:t>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Page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72275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12192000" y="0"/>
                </a:moveTo>
                <a:lnTo>
                  <a:pt x="0" y="0"/>
                </a:lnTo>
                <a:lnTo>
                  <a:pt x="0" y="85725"/>
                </a:lnTo>
                <a:lnTo>
                  <a:pt x="12192000" y="857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43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1950" y="6496050"/>
            <a:ext cx="3519804" cy="0"/>
          </a:xfrm>
          <a:custGeom>
            <a:avLst/>
            <a:gdLst/>
            <a:ahLst/>
            <a:cxnLst/>
            <a:rect l="l" t="t" r="r" b="b"/>
            <a:pathLst>
              <a:path w="3519804">
                <a:moveTo>
                  <a:pt x="0" y="0"/>
                </a:moveTo>
                <a:lnTo>
                  <a:pt x="3519804" y="0"/>
                </a:lnTo>
              </a:path>
            </a:pathLst>
          </a:custGeom>
          <a:ln w="19050">
            <a:solidFill>
              <a:srgbClr val="23282A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39583" y="290169"/>
            <a:ext cx="180975" cy="169545"/>
          </a:xfrm>
          <a:custGeom>
            <a:avLst/>
            <a:gdLst/>
            <a:ahLst/>
            <a:cxnLst/>
            <a:rect l="l" t="t" r="r" b="b"/>
            <a:pathLst>
              <a:path w="180975" h="169545">
                <a:moveTo>
                  <a:pt x="180644" y="0"/>
                </a:moveTo>
                <a:lnTo>
                  <a:pt x="0" y="0"/>
                </a:lnTo>
                <a:lnTo>
                  <a:pt x="0" y="55892"/>
                </a:lnTo>
                <a:lnTo>
                  <a:pt x="0" y="168935"/>
                </a:lnTo>
                <a:lnTo>
                  <a:pt x="69430" y="168935"/>
                </a:lnTo>
                <a:lnTo>
                  <a:pt x="69430" y="55892"/>
                </a:lnTo>
                <a:lnTo>
                  <a:pt x="180644" y="55892"/>
                </a:lnTo>
                <a:lnTo>
                  <a:pt x="180644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2900" y="181686"/>
            <a:ext cx="834840" cy="36054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239583" y="184746"/>
            <a:ext cx="188595" cy="106045"/>
          </a:xfrm>
          <a:custGeom>
            <a:avLst/>
            <a:gdLst/>
            <a:ahLst/>
            <a:cxnLst/>
            <a:rect l="l" t="t" r="r" b="b"/>
            <a:pathLst>
              <a:path w="188594" h="106045">
                <a:moveTo>
                  <a:pt x="188315" y="0"/>
                </a:moveTo>
                <a:lnTo>
                  <a:pt x="0" y="0"/>
                </a:lnTo>
                <a:lnTo>
                  <a:pt x="0" y="55880"/>
                </a:lnTo>
                <a:lnTo>
                  <a:pt x="0" y="105422"/>
                </a:lnTo>
                <a:lnTo>
                  <a:pt x="69430" y="105422"/>
                </a:lnTo>
                <a:lnTo>
                  <a:pt x="69430" y="55880"/>
                </a:lnTo>
                <a:lnTo>
                  <a:pt x="188315" y="55880"/>
                </a:lnTo>
                <a:lnTo>
                  <a:pt x="188315" y="0"/>
                </a:lnTo>
                <a:close/>
              </a:path>
            </a:pathLst>
          </a:custGeom>
          <a:solidFill>
            <a:srgbClr val="24282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353" y="121602"/>
            <a:ext cx="11353292" cy="80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6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147" y="1333563"/>
            <a:ext cx="6537007" cy="469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2328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9102" y="6541461"/>
            <a:ext cx="446405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282A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  <a:defRPr sz="500"/>
            </a:pPr>
            <a:r>
              <a:t>Page </a:t>
            </a:r>
            <a:fld id="{81D60167-4931-47E6-BA6A-407CBD079E47}" type="slidenum">
              <a:rPr sz="500" spc="-50" dirty="0"/>
              <a:t>‹#›</a:t>
            </a:fld>
            <a:endParaRPr sz="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17DF1-BAA8-9E2C-AAB7-C8DCAB770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46FE40C5-897E-AE43-0FE0-0E9B4561AED8}"/>
              </a:ext>
            </a:extLst>
          </p:cNvPr>
          <p:cNvGrpSpPr/>
          <p:nvPr/>
        </p:nvGrpSpPr>
        <p:grpSpPr>
          <a:xfrm>
            <a:off x="362900" y="181686"/>
            <a:ext cx="1065530" cy="360680"/>
            <a:chOff x="362900" y="181686"/>
            <a:chExt cx="1065530" cy="36068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A673B08E-0829-98FB-2C7B-3D70AA3372BD}"/>
                </a:ext>
              </a:extLst>
            </p:cNvPr>
            <p:cNvSpPr/>
            <p:nvPr/>
          </p:nvSpPr>
          <p:spPr>
            <a:xfrm>
              <a:off x="1239583" y="290169"/>
              <a:ext cx="180975" cy="169545"/>
            </a:xfrm>
            <a:custGeom>
              <a:avLst/>
              <a:gdLst/>
              <a:ahLst/>
              <a:cxnLst/>
              <a:rect l="l" t="t" r="r" b="b"/>
              <a:pathLst>
                <a:path w="180975" h="169545">
                  <a:moveTo>
                    <a:pt x="180644" y="0"/>
                  </a:moveTo>
                  <a:lnTo>
                    <a:pt x="0" y="0"/>
                  </a:lnTo>
                  <a:lnTo>
                    <a:pt x="0" y="55892"/>
                  </a:lnTo>
                  <a:lnTo>
                    <a:pt x="0" y="168935"/>
                  </a:lnTo>
                  <a:lnTo>
                    <a:pt x="69430" y="168935"/>
                  </a:lnTo>
                  <a:lnTo>
                    <a:pt x="69430" y="55892"/>
                  </a:lnTo>
                  <a:lnTo>
                    <a:pt x="180644" y="55892"/>
                  </a:lnTo>
                  <a:lnTo>
                    <a:pt x="180644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9AC0F741-5737-8D6C-BC65-1D6954CCE77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900" y="181686"/>
              <a:ext cx="834840" cy="360542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12B2BF6C-6EF3-B3B6-4727-549073AA6E3A}"/>
                </a:ext>
              </a:extLst>
            </p:cNvPr>
            <p:cNvSpPr/>
            <p:nvPr/>
          </p:nvSpPr>
          <p:spPr>
            <a:xfrm>
              <a:off x="1239583" y="184746"/>
              <a:ext cx="188595" cy="106045"/>
            </a:xfrm>
            <a:custGeom>
              <a:avLst/>
              <a:gdLst/>
              <a:ahLst/>
              <a:cxnLst/>
              <a:rect l="l" t="t" r="r" b="b"/>
              <a:pathLst>
                <a:path w="188594" h="106045">
                  <a:moveTo>
                    <a:pt x="188315" y="0"/>
                  </a:moveTo>
                  <a:lnTo>
                    <a:pt x="0" y="0"/>
                  </a:lnTo>
                  <a:lnTo>
                    <a:pt x="0" y="55880"/>
                  </a:lnTo>
                  <a:lnTo>
                    <a:pt x="0" y="105422"/>
                  </a:lnTo>
                  <a:lnTo>
                    <a:pt x="69430" y="105422"/>
                  </a:lnTo>
                  <a:lnTo>
                    <a:pt x="69430" y="55880"/>
                  </a:lnTo>
                  <a:lnTo>
                    <a:pt x="188315" y="55880"/>
                  </a:lnTo>
                  <a:lnTo>
                    <a:pt x="188315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1B99D36E-89F4-066C-82FC-535A2CDE43EB}"/>
              </a:ext>
            </a:extLst>
          </p:cNvPr>
          <p:cNvSpPr/>
          <p:nvPr/>
        </p:nvSpPr>
        <p:spPr>
          <a:xfrm>
            <a:off x="0" y="4048125"/>
            <a:ext cx="12192000" cy="2809875"/>
          </a:xfrm>
          <a:custGeom>
            <a:avLst/>
            <a:gdLst/>
            <a:ahLst/>
            <a:cxnLst/>
            <a:rect l="l" t="t" r="r" b="b"/>
            <a:pathLst>
              <a:path w="12192000" h="2809875">
                <a:moveTo>
                  <a:pt x="12192000" y="0"/>
                </a:moveTo>
                <a:lnTo>
                  <a:pt x="0" y="0"/>
                </a:lnTo>
                <a:lnTo>
                  <a:pt x="0" y="2809875"/>
                </a:lnTo>
                <a:lnTo>
                  <a:pt x="12192000" y="28098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2A44"/>
          </a:solidFill>
        </p:spPr>
        <p:txBody>
          <a:bodyPr wrap="square" lIns="0" tIns="0" rIns="0" bIns="0"/>
          <a:lstStyle/>
          <a:p>
            <a:endParaRPr/>
          </a:p>
        </p:txBody>
      </p:sp>
      <p:grpSp>
        <p:nvGrpSpPr>
          <p:cNvPr id="7" name="object 7">
            <a:extLst>
              <a:ext uri="{FF2B5EF4-FFF2-40B4-BE49-F238E27FC236}">
                <a16:creationId xmlns:a16="http://schemas.microsoft.com/office/drawing/2014/main" id="{91D426BD-15B4-17CD-1B61-E9A51C27324C}"/>
              </a:ext>
            </a:extLst>
          </p:cNvPr>
          <p:cNvGrpSpPr/>
          <p:nvPr/>
        </p:nvGrpSpPr>
        <p:grpSpPr>
          <a:xfrm>
            <a:off x="6459909" y="401164"/>
            <a:ext cx="1692275" cy="817244"/>
            <a:chOff x="6459909" y="401164"/>
            <a:chExt cx="1692275" cy="817244"/>
          </a:xfrm>
        </p:grpSpPr>
        <p:pic>
          <p:nvPicPr>
            <p:cNvPr id="8" name="object 8">
              <a:extLst>
                <a:ext uri="{FF2B5EF4-FFF2-40B4-BE49-F238E27FC236}">
                  <a16:creationId xmlns:a16="http://schemas.microsoft.com/office/drawing/2014/main" id="{DF90E019-F4E7-2E40-9BD9-F40B7905B92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2241" y="401806"/>
              <a:ext cx="1466650" cy="816344"/>
            </a:xfrm>
            <a:prstGeom prst="rect">
              <a:avLst/>
            </a:prstGeom>
          </p:spPr>
        </p:pic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0D860C6C-C02B-A73F-3BB8-AAC25585DC3E}"/>
                </a:ext>
              </a:extLst>
            </p:cNvPr>
            <p:cNvSpPr/>
            <p:nvPr/>
          </p:nvSpPr>
          <p:spPr>
            <a:xfrm>
              <a:off x="6459906" y="401167"/>
              <a:ext cx="1692275" cy="438784"/>
            </a:xfrm>
            <a:custGeom>
              <a:avLst/>
              <a:gdLst/>
              <a:ahLst/>
              <a:cxnLst/>
              <a:rect l="l" t="t" r="r" b="b"/>
              <a:pathLst>
                <a:path w="1692275" h="438784">
                  <a:moveTo>
                    <a:pt x="490397" y="438188"/>
                  </a:moveTo>
                  <a:lnTo>
                    <a:pt x="446747" y="344220"/>
                  </a:lnTo>
                  <a:lnTo>
                    <a:pt x="407885" y="260591"/>
                  </a:lnTo>
                  <a:lnTo>
                    <a:pt x="344246" y="123634"/>
                  </a:lnTo>
                  <a:lnTo>
                    <a:pt x="305193" y="39585"/>
                  </a:lnTo>
                  <a:lnTo>
                    <a:pt x="305193" y="260591"/>
                  </a:lnTo>
                  <a:lnTo>
                    <a:pt x="187020" y="260591"/>
                  </a:lnTo>
                  <a:lnTo>
                    <a:pt x="246087" y="123634"/>
                  </a:lnTo>
                  <a:lnTo>
                    <a:pt x="305193" y="260591"/>
                  </a:lnTo>
                  <a:lnTo>
                    <a:pt x="305193" y="39585"/>
                  </a:lnTo>
                  <a:lnTo>
                    <a:pt x="289344" y="5461"/>
                  </a:lnTo>
                  <a:lnTo>
                    <a:pt x="200418" y="5461"/>
                  </a:lnTo>
                  <a:lnTo>
                    <a:pt x="0" y="438188"/>
                  </a:lnTo>
                  <a:lnTo>
                    <a:pt x="112687" y="438188"/>
                  </a:lnTo>
                  <a:lnTo>
                    <a:pt x="151066" y="344220"/>
                  </a:lnTo>
                  <a:lnTo>
                    <a:pt x="341147" y="344220"/>
                  </a:lnTo>
                  <a:lnTo>
                    <a:pt x="379514" y="438188"/>
                  </a:lnTo>
                  <a:lnTo>
                    <a:pt x="490397" y="438188"/>
                  </a:lnTo>
                  <a:close/>
                </a:path>
                <a:path w="1692275" h="438784">
                  <a:moveTo>
                    <a:pt x="858329" y="46583"/>
                  </a:moveTo>
                  <a:lnTo>
                    <a:pt x="812812" y="19519"/>
                  </a:lnTo>
                  <a:lnTo>
                    <a:pt x="774141" y="7086"/>
                  </a:lnTo>
                  <a:lnTo>
                    <a:pt x="733386" y="749"/>
                  </a:lnTo>
                  <a:lnTo>
                    <a:pt x="712724" y="0"/>
                  </a:lnTo>
                  <a:lnTo>
                    <a:pt x="680313" y="1714"/>
                  </a:lnTo>
                  <a:lnTo>
                    <a:pt x="621982" y="15341"/>
                  </a:lnTo>
                  <a:lnTo>
                    <a:pt x="572909" y="42075"/>
                  </a:lnTo>
                  <a:lnTo>
                    <a:pt x="534530" y="80721"/>
                  </a:lnTo>
                  <a:lnTo>
                    <a:pt x="508330" y="129616"/>
                  </a:lnTo>
                  <a:lnTo>
                    <a:pt x="495084" y="187045"/>
                  </a:lnTo>
                  <a:lnTo>
                    <a:pt x="493420" y="218770"/>
                  </a:lnTo>
                  <a:lnTo>
                    <a:pt x="495084" y="250520"/>
                  </a:lnTo>
                  <a:lnTo>
                    <a:pt x="508330" y="308102"/>
                  </a:lnTo>
                  <a:lnTo>
                    <a:pt x="534479" y="357238"/>
                  </a:lnTo>
                  <a:lnTo>
                    <a:pt x="572871" y="396049"/>
                  </a:lnTo>
                  <a:lnTo>
                    <a:pt x="621969" y="422833"/>
                  </a:lnTo>
                  <a:lnTo>
                    <a:pt x="680300" y="436473"/>
                  </a:lnTo>
                  <a:lnTo>
                    <a:pt x="712724" y="438188"/>
                  </a:lnTo>
                  <a:lnTo>
                    <a:pt x="733386" y="437451"/>
                  </a:lnTo>
                  <a:lnTo>
                    <a:pt x="774141" y="431114"/>
                  </a:lnTo>
                  <a:lnTo>
                    <a:pt x="812812" y="418604"/>
                  </a:lnTo>
                  <a:lnTo>
                    <a:pt x="858329" y="391629"/>
                  </a:lnTo>
                  <a:lnTo>
                    <a:pt x="823607" y="312813"/>
                  </a:lnTo>
                  <a:lnTo>
                    <a:pt x="796950" y="328993"/>
                  </a:lnTo>
                  <a:lnTo>
                    <a:pt x="769988" y="340550"/>
                  </a:lnTo>
                  <a:lnTo>
                    <a:pt x="742721" y="347484"/>
                  </a:lnTo>
                  <a:lnTo>
                    <a:pt x="715162" y="349796"/>
                  </a:lnTo>
                  <a:lnTo>
                    <a:pt x="690499" y="347713"/>
                  </a:lnTo>
                  <a:lnTo>
                    <a:pt x="650455" y="331203"/>
                  </a:lnTo>
                  <a:lnTo>
                    <a:pt x="622935" y="298259"/>
                  </a:lnTo>
                  <a:lnTo>
                    <a:pt x="609066" y="249313"/>
                  </a:lnTo>
                  <a:lnTo>
                    <a:pt x="607339" y="218884"/>
                  </a:lnTo>
                  <a:lnTo>
                    <a:pt x="609066" y="188455"/>
                  </a:lnTo>
                  <a:lnTo>
                    <a:pt x="622935" y="139661"/>
                  </a:lnTo>
                  <a:lnTo>
                    <a:pt x="650455" y="106997"/>
                  </a:lnTo>
                  <a:lnTo>
                    <a:pt x="690499" y="90627"/>
                  </a:lnTo>
                  <a:lnTo>
                    <a:pt x="715162" y="88582"/>
                  </a:lnTo>
                  <a:lnTo>
                    <a:pt x="742721" y="90893"/>
                  </a:lnTo>
                  <a:lnTo>
                    <a:pt x="769988" y="97802"/>
                  </a:lnTo>
                  <a:lnTo>
                    <a:pt x="796950" y="109321"/>
                  </a:lnTo>
                  <a:lnTo>
                    <a:pt x="823607" y="125425"/>
                  </a:lnTo>
                  <a:lnTo>
                    <a:pt x="858329" y="46583"/>
                  </a:lnTo>
                  <a:close/>
                </a:path>
                <a:path w="1692275" h="438784">
                  <a:moveTo>
                    <a:pt x="1691678" y="6070"/>
                  </a:moveTo>
                  <a:lnTo>
                    <a:pt x="1392555" y="6070"/>
                  </a:lnTo>
                  <a:lnTo>
                    <a:pt x="1392555" y="92202"/>
                  </a:lnTo>
                  <a:lnTo>
                    <a:pt x="1392555" y="172008"/>
                  </a:lnTo>
                  <a:lnTo>
                    <a:pt x="1392555" y="258140"/>
                  </a:lnTo>
                  <a:lnTo>
                    <a:pt x="1392555" y="438023"/>
                  </a:lnTo>
                  <a:lnTo>
                    <a:pt x="1502816" y="438023"/>
                  </a:lnTo>
                  <a:lnTo>
                    <a:pt x="1502816" y="258140"/>
                  </a:lnTo>
                  <a:lnTo>
                    <a:pt x="1679486" y="258140"/>
                  </a:lnTo>
                  <a:lnTo>
                    <a:pt x="1679486" y="172008"/>
                  </a:lnTo>
                  <a:lnTo>
                    <a:pt x="1502816" y="172008"/>
                  </a:lnTo>
                  <a:lnTo>
                    <a:pt x="1502816" y="92202"/>
                  </a:lnTo>
                  <a:lnTo>
                    <a:pt x="1691678" y="92202"/>
                  </a:lnTo>
                  <a:lnTo>
                    <a:pt x="1691678" y="607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FF2B5EF4-FFF2-40B4-BE49-F238E27FC236}">
                <a16:creationId xmlns:a16="http://schemas.microsoft.com/office/drawing/2014/main" id="{EEA9AAC5-7B4D-47ED-908B-0F8D8599C5B0}"/>
              </a:ext>
            </a:extLst>
          </p:cNvPr>
          <p:cNvSpPr/>
          <p:nvPr/>
        </p:nvSpPr>
        <p:spPr>
          <a:xfrm>
            <a:off x="6553200" y="1571625"/>
            <a:ext cx="0" cy="2148205"/>
          </a:xfrm>
          <a:custGeom>
            <a:avLst/>
            <a:gdLst/>
            <a:ahLst/>
            <a:cxnLst/>
            <a:rect l="l" t="t" r="r" b="b"/>
            <a:pathLst>
              <a:path h="2148204">
                <a:moveTo>
                  <a:pt x="0" y="0"/>
                </a:moveTo>
                <a:lnTo>
                  <a:pt x="0" y="2147824"/>
                </a:lnTo>
              </a:path>
            </a:pathLst>
          </a:custGeom>
          <a:ln w="92075">
            <a:solidFill>
              <a:srgbClr val="23282A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0D486BF5-6005-D42C-2084-740AFD369DA5}"/>
              </a:ext>
            </a:extLst>
          </p:cNvPr>
          <p:cNvSpPr/>
          <p:nvPr/>
        </p:nvSpPr>
        <p:spPr>
          <a:xfrm>
            <a:off x="6415404" y="4543425"/>
            <a:ext cx="5378450" cy="0"/>
          </a:xfrm>
          <a:custGeom>
            <a:avLst/>
            <a:gdLst/>
            <a:ahLst/>
            <a:cxnLst/>
            <a:rect l="l" t="t" r="r" b="b"/>
            <a:pathLst>
              <a:path w="5378450">
                <a:moveTo>
                  <a:pt x="0" y="0"/>
                </a:moveTo>
                <a:lnTo>
                  <a:pt x="537806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7" name="object 17">
            <a:extLst>
              <a:ext uri="{FF2B5EF4-FFF2-40B4-BE49-F238E27FC236}">
                <a16:creationId xmlns:a16="http://schemas.microsoft.com/office/drawing/2014/main" id="{AA873034-28E3-0D66-987E-0B330E20D217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1524" y="181686"/>
            <a:ext cx="5591175" cy="1047750"/>
          </a:xfrm>
          <a:prstGeom prst="rect">
            <a:avLst/>
          </a:prstGeom>
        </p:spPr>
      </p:pic>
      <p:pic>
        <p:nvPicPr>
          <p:cNvPr id="18" name="Picture 4" descr="Africa Map PowerPoint Presentation Slides - PPT Template">
            <a:extLst>
              <a:ext uri="{FF2B5EF4-FFF2-40B4-BE49-F238E27FC236}">
                <a16:creationId xmlns:a16="http://schemas.microsoft.com/office/drawing/2014/main" id="{30EEB7A0-EE0A-5978-AC5F-71BC1617C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" y="1168246"/>
            <a:ext cx="6477000" cy="492775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object 15">
            <a:extLst>
              <a:ext uri="{FF2B5EF4-FFF2-40B4-BE49-F238E27FC236}">
                <a16:creationId xmlns:a16="http://schemas.microsoft.com/office/drawing/2014/main" id="{F727A386-33AA-C250-9C3C-BDE6229188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38435" y="1864532"/>
            <a:ext cx="4620163" cy="2171107"/>
          </a:xfrm>
          <a:prstGeom prst="rect">
            <a:avLst/>
          </a:prstGeom>
        </p:spPr>
        <p:txBody>
          <a:bodyPr vert="horz" wrap="square" lIns="0" tIns="1651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  <a:defRPr sz="3500">
                <a:latin typeface="Calibri"/>
                <a:cs typeface="Calibri"/>
              </a:defRPr>
            </a:pPr>
            <a:r>
              <a:rPr dirty="0"/>
              <a:t>5</a:t>
            </a:r>
            <a:r>
              <a:rPr lang="en-GB" baseline="30000" dirty="0" err="1"/>
              <a:t>ème</a:t>
            </a:r>
            <a:r>
              <a:rPr dirty="0"/>
              <a:t> </a:t>
            </a:r>
            <a:r>
              <a:rPr lang="en-GB" dirty="0"/>
              <a:t>Forum du </a:t>
            </a:r>
            <a:r>
              <a:rPr dirty="0"/>
              <a:t>Réseau ACQF</a:t>
            </a:r>
            <a:br>
              <a:rPr dirty="0"/>
            </a:br>
            <a:br>
              <a:rPr dirty="0"/>
            </a:br>
            <a:r>
              <a:rPr dirty="0"/>
              <a:t>30 </a:t>
            </a:r>
            <a:r>
              <a:rPr dirty="0" err="1"/>
              <a:t>juillet</a:t>
            </a:r>
            <a:r>
              <a:rPr dirty="0"/>
              <a:t> – 1er </a:t>
            </a:r>
            <a:r>
              <a:rPr dirty="0" err="1"/>
              <a:t>août</a:t>
            </a:r>
            <a:r>
              <a:rPr dirty="0"/>
              <a:t> 2025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E0FD65B3-B8EC-1172-09B1-F6C8071AE212}"/>
              </a:ext>
            </a:extLst>
          </p:cNvPr>
          <p:cNvSpPr txBox="1"/>
          <p:nvPr/>
        </p:nvSpPr>
        <p:spPr>
          <a:xfrm>
            <a:off x="6703230" y="4872730"/>
            <a:ext cx="5336370" cy="125220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158875" marR="5080" indent="-1146175">
              <a:lnSpc>
                <a:spcPct val="122900"/>
              </a:lnSpc>
              <a:spcBef>
                <a:spcPts val="90"/>
              </a:spcBef>
              <a:defRPr sz="2000">
                <a:solidFill>
                  <a:srgbClr val="FFFFFF"/>
                </a:solidFill>
                <a:latin typeface="Arial MT"/>
                <a:cs typeface="Arial MT"/>
              </a:defRPr>
            </a:pPr>
            <a:r>
              <a:rPr lang="en-GB" dirty="0"/>
              <a:t>NOMINATIONS </a:t>
            </a:r>
            <a:r>
              <a:rPr dirty="0"/>
              <a:t>CLUSTER &amp; RÉFLEXIONS DE LA PLÉNIÈRE</a:t>
            </a:r>
          </a:p>
          <a:p>
            <a:pPr marL="1158875" marR="5080" indent="-1146175">
              <a:lnSpc>
                <a:spcPct val="122900"/>
              </a:lnSpc>
              <a:spcBef>
                <a:spcPts val="90"/>
              </a:spcBef>
            </a:pPr>
            <a:endParaRPr sz="2750" dirty="0">
              <a:latin typeface="Arial MT"/>
              <a:cs typeface="Arial M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BA4F76-33B2-1618-2437-7967AED6E19D}"/>
              </a:ext>
            </a:extLst>
          </p:cNvPr>
          <p:cNvSpPr txBox="1"/>
          <p:nvPr/>
        </p:nvSpPr>
        <p:spPr>
          <a:xfrm>
            <a:off x="228600" y="1371600"/>
            <a:ext cx="3276600" cy="36933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462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71F6-458B-BB74-D899-D626DAC4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9982200" cy="677108"/>
          </a:xfrm>
        </p:spPr>
        <p:txBody>
          <a:bodyPr/>
          <a:lstStyle/>
          <a:p>
            <a:r>
              <a:rPr lang="en-GB" dirty="0"/>
              <a:t>NOMINATIONS </a:t>
            </a:r>
            <a:r>
              <a:rPr dirty="0"/>
              <a:t>CLUSTER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5A5C2-DED2-D340-4D20-D904D9AB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11582400" cy="830997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endParaRPr sz="280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sz="28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8A761B-40FB-9041-BFFD-D62C86436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767043"/>
              </p:ext>
            </p:extLst>
          </p:nvPr>
        </p:nvGraphicFramePr>
        <p:xfrm>
          <a:off x="838200" y="1482298"/>
          <a:ext cx="10134600" cy="4461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924">
                  <a:extLst>
                    <a:ext uri="{9D8B030D-6E8A-4147-A177-3AD203B41FA5}">
                      <a16:colId xmlns:a16="http://schemas.microsoft.com/office/drawing/2014/main" val="753489805"/>
                    </a:ext>
                  </a:extLst>
                </a:gridCol>
                <a:gridCol w="2641926">
                  <a:extLst>
                    <a:ext uri="{9D8B030D-6E8A-4147-A177-3AD203B41FA5}">
                      <a16:colId xmlns:a16="http://schemas.microsoft.com/office/drawing/2014/main" val="1997571848"/>
                    </a:ext>
                  </a:extLst>
                </a:gridCol>
                <a:gridCol w="2113540">
                  <a:extLst>
                    <a:ext uri="{9D8B030D-6E8A-4147-A177-3AD203B41FA5}">
                      <a16:colId xmlns:a16="http://schemas.microsoft.com/office/drawing/2014/main" val="4012850594"/>
                    </a:ext>
                  </a:extLst>
                </a:gridCol>
                <a:gridCol w="2342508">
                  <a:extLst>
                    <a:ext uri="{9D8B030D-6E8A-4147-A177-3AD203B41FA5}">
                      <a16:colId xmlns:a16="http://schemas.microsoft.com/office/drawing/2014/main" val="2728053788"/>
                    </a:ext>
                  </a:extLst>
                </a:gridCol>
                <a:gridCol w="2060702">
                  <a:extLst>
                    <a:ext uri="{9D8B030D-6E8A-4147-A177-3AD203B41FA5}">
                      <a16:colId xmlns:a16="http://schemas.microsoft.com/office/drawing/2014/main" val="820222048"/>
                    </a:ext>
                  </a:extLst>
                </a:gridCol>
              </a:tblGrid>
              <a:tr h="113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t>Postes</a:t>
                      </a:r>
                      <a:endParaRPr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en-GB" dirty="0"/>
                        <a:t>Groupe</a:t>
                      </a:r>
                      <a:r>
                        <a:rPr dirty="0"/>
                        <a:t> 1: </a:t>
                      </a:r>
                      <a:r>
                        <a:rPr dirty="0" err="1"/>
                        <a:t>Référencement</a:t>
                      </a:r>
                      <a:r>
                        <a:rPr dirty="0"/>
                        <a:t> &amp; Reconnaissance</a:t>
                      </a:r>
                      <a:endParaRPr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rPr lang="en-GB" dirty="0"/>
                        <a:t>Groupe</a:t>
                      </a:r>
                      <a:r>
                        <a:rPr dirty="0"/>
                        <a:t> 2: QCP &amp; </a:t>
                      </a:r>
                      <a:r>
                        <a:rPr dirty="0" err="1"/>
                        <a:t>Numérisation</a:t>
                      </a:r>
                      <a:endParaRPr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t>Groupe 3: Recherche sur les CNC, RPL, CATS, QA</a:t>
                      </a:r>
                      <a:endParaRPr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400" kern="100">
                          <a:effectLst/>
                        </a:defRPr>
                      </a:pPr>
                      <a:r>
                        <a:t>Groupe 4: Collaboration &amp; Partage des connaissances</a:t>
                      </a:r>
                      <a:endParaRPr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1372095"/>
                  </a:ext>
                </a:extLst>
              </a:tr>
              <a:tr h="791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 kern="100">
                          <a:effectLst/>
                        </a:defRPr>
                      </a:pPr>
                      <a:r>
                        <a:rPr dirty="0" err="1"/>
                        <a:t>Président</a:t>
                      </a:r>
                      <a:r>
                        <a:rPr lang="en-GB" dirty="0"/>
                        <a:t>(e)</a:t>
                      </a:r>
                      <a:endParaRPr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b="0" dirty="0"/>
                        <a:t>Fiona Ernesta </a:t>
                      </a:r>
                      <a:r>
                        <a:rPr dirty="0"/>
                        <a:t>- Seychelles</a:t>
                      </a:r>
                      <a:endParaRPr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M. Haron Chege - Kenya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M. Jericho Kashiya - Zambie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Mme Ivey Koin - Kenya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 kern="1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022029"/>
                  </a:ext>
                </a:extLst>
              </a:tr>
              <a:tr h="1242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Vice-président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dirty="0"/>
                        <a:t>Laurent </a:t>
                      </a:r>
                      <a:r>
                        <a:rPr dirty="0" err="1"/>
                        <a:t>Ndaywel</a:t>
                      </a:r>
                      <a:r>
                        <a:rPr dirty="0"/>
                        <a:t> - RDC</a:t>
                      </a:r>
                      <a:endParaRPr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dirty="0"/>
                        <a:t> </a:t>
                      </a:r>
                      <a:endParaRPr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Vice-président: Mme Omotola Akindolani – Afrique du Sud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M. Massamba Seck ANAQ-SUP (vice-président) - Sénégal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M. Private Mchenga - Malawi</a:t>
                      </a:r>
                      <a:endParaRPr sz="1200" kern="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822462"/>
                  </a:ext>
                </a:extLst>
              </a:tr>
              <a:tr h="1288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Secrétaire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Alberto Landim - Cap-Vert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Secrétariat : M. Oladapo Coulson-Olowu - Sierra Leone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Mme Gabisile Hlatshwako - Autorité des qualifications de l'Eswatini (secrétariat)</a:t>
                      </a:r>
                      <a:endParaRPr sz="12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t> </a:t>
                      </a:r>
                      <a:endParaRPr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dirty="0" err="1"/>
                        <a:t>Mme</a:t>
                      </a:r>
                      <a:r>
                        <a:rPr dirty="0"/>
                        <a:t> Noella Baker-Albert</a:t>
                      </a:r>
                      <a:endParaRPr sz="12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dirty="0"/>
                        <a:t>(Seychelles)</a:t>
                      </a:r>
                      <a:endParaRPr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  <a:defRPr sz="1200">
                          <a:effectLst/>
                        </a:defRPr>
                      </a:pPr>
                      <a:r>
                        <a:rPr dirty="0"/>
                        <a:t> </a:t>
                      </a:r>
                      <a:endParaRPr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24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35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3143D-18A0-0559-3093-E8D4D259E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A612-717A-71A1-655B-B95ECA52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9982200" cy="923330"/>
          </a:xfrm>
        </p:spPr>
        <p:txBody>
          <a:bodyPr/>
          <a:lstStyle/>
          <a:p>
            <a:r>
              <a:rPr lang="en-GB" sz="6000" dirty="0"/>
              <a:t>Que doit-on </a:t>
            </a:r>
            <a:r>
              <a:rPr lang="en-GB" sz="6000" dirty="0" err="1"/>
              <a:t>retenir</a:t>
            </a:r>
            <a:r>
              <a:rPr lang="en-GB" sz="6000" dirty="0"/>
              <a:t> ?</a:t>
            </a:r>
            <a:endParaRPr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39E5D-4478-46FE-34FF-F8280179E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993" y="1752600"/>
            <a:ext cx="11582400" cy="4216539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v"/>
              <a:defRPr sz="2400"/>
            </a:pPr>
            <a:r>
              <a:rPr sz="1800" dirty="0"/>
              <a:t>Feuille de route du </a:t>
            </a:r>
            <a:r>
              <a:rPr lang="en-GB" sz="1800" dirty="0"/>
              <a:t>QCP</a:t>
            </a:r>
            <a:r>
              <a:rPr sz="1800" dirty="0"/>
              <a:t>: Phase 1 : Engagement des parties </a:t>
            </a:r>
            <a:r>
              <a:rPr sz="1800" dirty="0" err="1"/>
              <a:t>prenantes</a:t>
            </a:r>
            <a:r>
              <a:rPr sz="1800" dirty="0"/>
              <a:t>, </a:t>
            </a:r>
            <a:r>
              <a:rPr sz="1800" dirty="0" err="1"/>
              <a:t>sensibilisation</a:t>
            </a:r>
            <a:r>
              <a:rPr sz="1800" dirty="0"/>
              <a:t> &amp; vision à court </a:t>
            </a:r>
            <a:r>
              <a:rPr sz="1800" dirty="0" err="1"/>
              <a:t>terme</a:t>
            </a:r>
            <a:r>
              <a:rPr sz="1800" dirty="0"/>
              <a:t> (2025); Phase 2 &amp; 3 – Vision </a:t>
            </a:r>
            <a:r>
              <a:rPr sz="1800" dirty="0" err="1"/>
              <a:t>nationale</a:t>
            </a:r>
            <a:r>
              <a:rPr sz="1800" dirty="0"/>
              <a:t> à long </a:t>
            </a:r>
            <a:r>
              <a:rPr sz="1800" dirty="0" err="1"/>
              <a:t>terme</a:t>
            </a:r>
            <a:r>
              <a:rPr sz="1800" dirty="0"/>
              <a:t> et transmission (2026); </a:t>
            </a:r>
            <a:r>
              <a:rPr sz="1800" dirty="0" err="1"/>
              <a:t>L'apprentissage</a:t>
            </a:r>
            <a:r>
              <a:rPr sz="1800" dirty="0"/>
              <a:t> par les pairs se </a:t>
            </a:r>
            <a:r>
              <a:rPr sz="1800" dirty="0" err="1"/>
              <a:t>poursuit</a:t>
            </a:r>
            <a:r>
              <a:rPr sz="1800" dirty="0"/>
              <a:t>; </a:t>
            </a:r>
            <a:r>
              <a:rPr sz="1800" dirty="0" err="1"/>
              <a:t>Compléter</a:t>
            </a:r>
            <a:r>
              <a:rPr sz="1800" dirty="0"/>
              <a:t> les </a:t>
            </a:r>
            <a:r>
              <a:rPr sz="1800" dirty="0" err="1"/>
              <a:t>feuilles</a:t>
            </a:r>
            <a:r>
              <a:rPr sz="1800" dirty="0"/>
              <a:t> de travail pays ACQF-QCP</a:t>
            </a:r>
            <a:endParaRPr lang="en-GB" sz="1800" dirty="0"/>
          </a:p>
          <a:p>
            <a:pPr marL="457200" indent="-457200" algn="just">
              <a:buFont typeface="Wingdings" panose="05000000000000000000" pitchFamily="2" charset="2"/>
              <a:buChar char="v"/>
              <a:defRPr sz="2400"/>
            </a:pPr>
            <a:r>
              <a:rPr sz="1800" dirty="0"/>
              <a:t>Référencement des CNC </a:t>
            </a:r>
            <a:r>
              <a:rPr lang="en-GB" sz="1800" dirty="0"/>
              <a:t>à </a:t>
            </a:r>
            <a:r>
              <a:rPr lang="en-GB" sz="1800"/>
              <a:t>l’ACQF</a:t>
            </a:r>
            <a:r>
              <a:rPr sz="1800" dirty="0"/>
              <a:t>– </a:t>
            </a:r>
            <a:r>
              <a:rPr sz="1800" dirty="0" err="1"/>
              <a:t>en</a:t>
            </a:r>
            <a:r>
              <a:rPr sz="1800" dirty="0"/>
              <a:t> </a:t>
            </a:r>
            <a:r>
              <a:rPr sz="1800" dirty="0" err="1"/>
              <a:t>cours</a:t>
            </a:r>
            <a:r>
              <a:rPr sz="18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defRPr sz="2400"/>
            </a:pPr>
            <a:r>
              <a:rPr sz="1800" dirty="0"/>
              <a:t> </a:t>
            </a:r>
            <a:r>
              <a:rPr sz="1800" dirty="0" err="1"/>
              <a:t>Synergie</a:t>
            </a:r>
            <a:r>
              <a:rPr sz="1800" dirty="0"/>
              <a:t> avec les </a:t>
            </a:r>
            <a:r>
              <a:rPr sz="1800" dirty="0" err="1"/>
              <a:t>différentes</a:t>
            </a:r>
            <a:r>
              <a:rPr sz="1800" dirty="0"/>
              <a:t> </a:t>
            </a:r>
            <a:r>
              <a:rPr sz="1800" dirty="0" err="1"/>
              <a:t>stratégies</a:t>
            </a:r>
            <a:r>
              <a:rPr sz="1800" dirty="0"/>
              <a:t> de </a:t>
            </a:r>
            <a:r>
              <a:rPr sz="1800" dirty="0" err="1"/>
              <a:t>l'UA</a:t>
            </a:r>
            <a:r>
              <a:rPr sz="1800" dirty="0"/>
              <a:t>: Lier l</a:t>
            </a:r>
            <a:r>
              <a:rPr lang="en-GB" sz="1800" dirty="0"/>
              <a:t>’ACQF </a:t>
            </a:r>
            <a:r>
              <a:rPr sz="1800" dirty="0"/>
              <a:t>au Système </a:t>
            </a:r>
            <a:r>
              <a:rPr sz="1800" dirty="0" err="1"/>
              <a:t>africain</a:t>
            </a:r>
            <a:r>
              <a:rPr sz="1800" dirty="0"/>
              <a:t> de </a:t>
            </a:r>
            <a:r>
              <a:rPr sz="1800" dirty="0" err="1"/>
              <a:t>crédits</a:t>
            </a:r>
            <a:r>
              <a:rPr sz="1800" dirty="0"/>
              <a:t> et de </a:t>
            </a:r>
            <a:r>
              <a:rPr sz="1800" dirty="0" err="1"/>
              <a:t>transferts</a:t>
            </a:r>
            <a:r>
              <a:rPr sz="1800" dirty="0"/>
              <a:t> (ACTS); la </a:t>
            </a:r>
            <a:r>
              <a:rPr lang="en-GB" sz="1800" dirty="0"/>
              <a:t> </a:t>
            </a:r>
            <a:r>
              <a:rPr sz="1800" dirty="0" err="1"/>
              <a:t>ZLECAf</a:t>
            </a:r>
            <a:r>
              <a:rPr sz="1800" dirty="0"/>
              <a:t>; PAQAF; la </a:t>
            </a:r>
            <a:r>
              <a:rPr sz="1800" dirty="0" err="1"/>
              <a:t>stratégie</a:t>
            </a:r>
            <a:r>
              <a:rPr sz="1800" dirty="0"/>
              <a:t> de </a:t>
            </a:r>
            <a:r>
              <a:rPr sz="1800" dirty="0" err="1"/>
              <a:t>l’Union</a:t>
            </a:r>
            <a:r>
              <a:rPr sz="1800" dirty="0"/>
              <a:t> </a:t>
            </a:r>
            <a:r>
              <a:rPr sz="1800" dirty="0" err="1"/>
              <a:t>africaine</a:t>
            </a:r>
            <a:r>
              <a:rPr sz="1800" dirty="0"/>
              <a:t> </a:t>
            </a:r>
            <a:r>
              <a:rPr sz="1800" dirty="0" err="1"/>
              <a:t>en</a:t>
            </a:r>
            <a:r>
              <a:rPr sz="1800" dirty="0"/>
              <a:t> matière </a:t>
            </a:r>
            <a:r>
              <a:rPr sz="1800" dirty="0" err="1"/>
              <a:t>d’EFTP</a:t>
            </a:r>
            <a:r>
              <a:rPr sz="1800" dirty="0"/>
              <a:t> pour la </a:t>
            </a:r>
            <a:r>
              <a:rPr sz="1800" dirty="0" err="1"/>
              <a:t>période</a:t>
            </a:r>
            <a:r>
              <a:rPr sz="1800" dirty="0"/>
              <a:t> 2025-2034.</a:t>
            </a:r>
          </a:p>
          <a:p>
            <a:pPr algn="just"/>
            <a:endParaRPr sz="1800" dirty="0"/>
          </a:p>
          <a:p>
            <a:pPr marL="342900" indent="-342900" algn="just">
              <a:buFont typeface="Wingdings" panose="05000000000000000000" pitchFamily="2" charset="2"/>
              <a:buChar char="v"/>
              <a:defRPr sz="2400"/>
            </a:pPr>
            <a:r>
              <a:rPr sz="1800" dirty="0" err="1"/>
              <a:t>Activités</a:t>
            </a:r>
            <a:r>
              <a:rPr sz="1800" dirty="0"/>
              <a:t> des </a:t>
            </a:r>
            <a:r>
              <a:rPr lang="en-GB" sz="1800" dirty="0"/>
              <a:t>clusters</a:t>
            </a:r>
            <a:r>
              <a:rPr sz="1800" dirty="0"/>
              <a:t> techniques du réseau </a:t>
            </a:r>
            <a:r>
              <a:rPr lang="en-GB" sz="1800" dirty="0"/>
              <a:t>ACQF</a:t>
            </a:r>
            <a:r>
              <a:rPr sz="1800" dirty="0"/>
              <a:t>:</a:t>
            </a:r>
          </a:p>
          <a:p>
            <a:pPr lvl="0">
              <a:defRPr sz="2400"/>
            </a:pPr>
            <a:r>
              <a:rPr sz="1800" dirty="0"/>
              <a:t>		</a:t>
            </a:r>
            <a:r>
              <a:rPr lang="en-GB" sz="1800" dirty="0"/>
              <a:t>Groupe</a:t>
            </a:r>
            <a:r>
              <a:rPr sz="1800" dirty="0"/>
              <a:t> 1: Référencement &amp; Reconnaissance des qualifications</a:t>
            </a:r>
          </a:p>
          <a:p>
            <a:pPr lvl="0">
              <a:defRPr sz="2400"/>
            </a:pPr>
            <a:r>
              <a:rPr sz="1800" dirty="0"/>
              <a:t>		Groupe 2: QCP &amp; </a:t>
            </a:r>
            <a:r>
              <a:rPr sz="1800" dirty="0" err="1"/>
              <a:t>Numérisation</a:t>
            </a:r>
            <a:endParaRPr sz="1800" dirty="0"/>
          </a:p>
          <a:p>
            <a:pPr lvl="0">
              <a:defRPr sz="2400"/>
            </a:pPr>
            <a:r>
              <a:rPr sz="1800" dirty="0"/>
              <a:t>		Groupe 3: Recherche sur les CNC, RPL, CATS, QA, etc.</a:t>
            </a:r>
          </a:p>
          <a:p>
            <a:pPr lvl="0">
              <a:defRPr sz="2400"/>
            </a:pPr>
            <a:r>
              <a:rPr sz="1800" dirty="0"/>
              <a:t>		Groupe 4: Collaboration &amp; Partage des </a:t>
            </a:r>
            <a:r>
              <a:rPr sz="1800" dirty="0" err="1"/>
              <a:t>connaissances</a:t>
            </a:r>
            <a:endParaRPr sz="1800" dirty="0"/>
          </a:p>
          <a:p>
            <a:pPr marL="342900" lvl="0" indent="-342900">
              <a:buFont typeface="Wingdings" panose="05000000000000000000" pitchFamily="2" charset="2"/>
              <a:buChar char="v"/>
              <a:defRPr sz="2400"/>
            </a:pPr>
            <a:r>
              <a:rPr sz="1800" dirty="0" err="1"/>
              <a:t>Création</a:t>
            </a:r>
            <a:r>
              <a:rPr sz="1800" dirty="0"/>
              <a:t> </a:t>
            </a:r>
            <a:r>
              <a:rPr sz="1800" dirty="0" err="1"/>
              <a:t>légale</a:t>
            </a:r>
            <a:r>
              <a:rPr sz="1800" dirty="0"/>
              <a:t> du réseau ACQF.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sz="20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94638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925" y="66611"/>
            <a:ext cx="11911076" cy="6748526"/>
            <a:chOff x="161925" y="66611"/>
            <a:chExt cx="11911076" cy="6748526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25" y="66611"/>
              <a:ext cx="11911076" cy="674852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125" y="142972"/>
              <a:ext cx="11683321" cy="651021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9075" y="123825"/>
              <a:ext cx="11744325" cy="6581775"/>
            </a:xfrm>
            <a:custGeom>
              <a:avLst/>
              <a:gdLst/>
              <a:ahLst/>
              <a:cxnLst/>
              <a:rect l="l" t="t" r="r" b="b"/>
              <a:pathLst>
                <a:path w="11744325" h="6581775">
                  <a:moveTo>
                    <a:pt x="0" y="6581775"/>
                  </a:moveTo>
                  <a:lnTo>
                    <a:pt x="11744325" y="6581775"/>
                  </a:lnTo>
                  <a:lnTo>
                    <a:pt x="11744325" y="0"/>
                  </a:lnTo>
                  <a:lnTo>
                    <a:pt x="0" y="0"/>
                  </a:lnTo>
                  <a:lnTo>
                    <a:pt x="0" y="658177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2ABC81-97B5-4AB7-9B93-B9E3F41D7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04C8DC-9FAD-47E3-8ADE-A3D2D0FD707D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customXml/itemProps3.xml><?xml version="1.0" encoding="utf-8"?>
<ds:datastoreItem xmlns:ds="http://schemas.openxmlformats.org/officeDocument/2006/customXml" ds:itemID="{A5EDEEB1-2BEC-40BE-B446-6F006FB73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PresentationFormat>Widescreen</PresentationFormat>
  <Paragraphs>50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Arial MT</vt:lpstr>
      <vt:lpstr>Calibri</vt:lpstr>
      <vt:lpstr>Wingdings</vt:lpstr>
      <vt:lpstr>Office Theme</vt:lpstr>
      <vt:lpstr>5ème Forum du Réseau ACQF  30 juillet – 1er août 2025</vt:lpstr>
      <vt:lpstr>NOMINATIONS CLUSTER</vt:lpstr>
      <vt:lpstr>Que doit-on retenir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Kande</dc:creator>
  <cp:lastModifiedBy>Amaya Lyne (ETF)</cp:lastModifiedBy>
  <cp:revision>17</cp:revision>
  <dcterms:created xsi:type="dcterms:W3CDTF">2025-06-04T12:59:39Z</dcterms:created>
  <dcterms:modified xsi:type="dcterms:W3CDTF">2025-08-08T07:53:27Z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2024-12-20T00:00:00Z</vt:filetime>
  </property>
  <property fmtid="{D5CDD505-2E9C-101B-9397-08002B2CF9AE}" pid="3" name="LastSaved">
    <vt:filetime>2025-06-04T00:00:00Z</vt:filetime>
  </property>
  <property fmtid="{D5CDD505-2E9C-101B-9397-08002B2CF9AE}" pid="4" name="ContentTypeId">
    <vt:lpwstr>0x0101009B2203B17F16D040A1E444A021DFF119</vt:lpwstr>
  </property>
  <property fmtid="{D5CDD505-2E9C-101B-9397-08002B2CF9AE}" pid="5" name="MediaServiceImageTags">
    <vt:lpwstr/>
  </property>
</Properties>
</file>