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307" r:id="rId3"/>
  </p:sldIdLst>
  <p:sldSz cx="12192000" cy="6858000"/>
  <p:notesSz cx="6858000" cy="9144000"/>
  <p:embeddedFontLst>
    <p:embeddedFont>
      <p:font typeface="Nunito Sans" pitchFamily="2" charset="0"/>
      <p:regular r:id="rId5"/>
      <p:bold r:id="rId6"/>
      <p:italic r:id="rId7"/>
      <p:boldItalic r:id="rId8"/>
    </p:embeddedFont>
    <p:embeddedFont>
      <p:font typeface="Nunito Sans Black" pitchFamily="2" charset="0"/>
      <p:bold r:id="rId9"/>
      <p:boldItalic r:id="rId10"/>
    </p:embeddedFont>
    <p:embeddedFont>
      <p:font typeface="Nunito Sans ExtraBold" pitchFamily="2" charset="0"/>
      <p:bold r:id="rId11"/>
      <p:boldItalic r:id="rId12"/>
    </p:embeddedFont>
    <p:embeddedFont>
      <p:font typeface="Nunito Sans Light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0" roundtripDataSignature="AMtx7mhjUvK3FByLk1Y84p32/2+d5SHG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0CAF4ED-465D-41C3-ADEB-E081595935D9}">
  <a:tblStyle styleId="{60CAF4ED-465D-41C3-ADEB-E081595935D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92" autoAdjust="0"/>
  </p:normalViewPr>
  <p:slideViewPr>
    <p:cSldViewPr snapToGrid="0">
      <p:cViewPr varScale="1">
        <p:scale>
          <a:sx n="58" d="100"/>
          <a:sy n="58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76" Type="http://schemas.openxmlformats.org/officeDocument/2006/relationships/customXml" Target="../customXml/item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70" Type="http://customschemas.google.com/relationships/presentationmetadata" Target="metadata"/><Relationship Id="rId75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74" Type="http://schemas.openxmlformats.org/officeDocument/2006/relationships/tableStyles" Target="tableStyles.xml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73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77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9" name="Google Shape;89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>
          <a:extLst>
            <a:ext uri="{FF2B5EF4-FFF2-40B4-BE49-F238E27FC236}">
              <a16:creationId xmlns:a16="http://schemas.microsoft.com/office/drawing/2014/main" id="{5B931057-B887-09FF-B21A-697AD5B8C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b4d2d2706_0_80:notes">
            <a:extLst>
              <a:ext uri="{FF2B5EF4-FFF2-40B4-BE49-F238E27FC236}">
                <a16:creationId xmlns:a16="http://schemas.microsoft.com/office/drawing/2014/main" id="{37F44350-A8AB-18EE-E218-259283646E8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endParaRPr lang="en-US" dirty="0"/>
          </a:p>
        </p:txBody>
      </p:sp>
      <p:sp>
        <p:nvSpPr>
          <p:cNvPr id="147" name="Google Shape;147;g31b4d2d2706_0_80:notes">
            <a:extLst>
              <a:ext uri="{FF2B5EF4-FFF2-40B4-BE49-F238E27FC236}">
                <a16:creationId xmlns:a16="http://schemas.microsoft.com/office/drawing/2014/main" id="{FCEBCEBC-AD02-09AD-B556-0710C383EF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20835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cument start page">
  <p:cSld name="Document start p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/>
          <p:nvPr/>
        </p:nvSpPr>
        <p:spPr>
          <a:xfrm>
            <a:off x="0" y="4051005"/>
            <a:ext cx="12192000" cy="28069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5"/>
          <p:cNvSpPr>
            <a:spLocks noGrp="1"/>
          </p:cNvSpPr>
          <p:nvPr>
            <p:ph type="pic" idx="2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sp>
      <p:pic>
        <p:nvPicPr>
          <p:cNvPr id="20" name="Google Shape;2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56000" y="395309"/>
            <a:ext cx="1699192" cy="8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5"/>
          <p:cNvSpPr txBox="1">
            <a:spLocks noGrp="1"/>
          </p:cNvSpPr>
          <p:nvPr>
            <p:ph type="ftr" idx="11"/>
          </p:nvPr>
        </p:nvSpPr>
        <p:spPr>
          <a:xfrm>
            <a:off x="6826101" y="1614642"/>
            <a:ext cx="5007933" cy="21067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2" name="Google Shape;22;p25"/>
          <p:cNvCxnSpPr/>
          <p:nvPr/>
        </p:nvCxnSpPr>
        <p:spPr>
          <a:xfrm>
            <a:off x="6551693" y="1573618"/>
            <a:ext cx="0" cy="2147777"/>
          </a:xfrm>
          <a:prstGeom prst="straightConnector1">
            <a:avLst/>
          </a:prstGeom>
          <a:noFill/>
          <a:ln w="920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25"/>
          <p:cNvSpPr txBox="1">
            <a:spLocks noGrp="1"/>
          </p:cNvSpPr>
          <p:nvPr>
            <p:ph type="body" idx="1"/>
          </p:nvPr>
        </p:nvSpPr>
        <p:spPr>
          <a:xfrm>
            <a:off x="6456363" y="4249738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4" name="Google Shape;24;p25"/>
          <p:cNvCxnSpPr/>
          <p:nvPr/>
        </p:nvCxnSpPr>
        <p:spPr>
          <a:xfrm>
            <a:off x="6456000" y="4715931"/>
            <a:ext cx="5378034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5" name="Google Shape;25;p25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 i="0">
                <a:solidFill>
                  <a:schemeClr val="lt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 rot="5400000">
            <a:off x="4120270" y="-1631494"/>
            <a:ext cx="3939749" cy="11475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9"/>
          <p:cNvSpPr txBox="1">
            <a:spLocks noGrp="1"/>
          </p:cNvSpPr>
          <p:nvPr>
            <p:ph type="title"/>
          </p:nvPr>
        </p:nvSpPr>
        <p:spPr>
          <a:xfrm rot="5400000">
            <a:off x="7824998" y="2071562"/>
            <a:ext cx="5454032" cy="2557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body" idx="1"/>
          </p:nvPr>
        </p:nvSpPr>
        <p:spPr>
          <a:xfrm rot="5400000">
            <a:off x="2089721" y="-1106633"/>
            <a:ext cx="5454032" cy="8913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ing">
  <p:cSld name="Section Heading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ection Heading">
  <p:cSld name="2_Section Heading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9"/>
          <p:cNvSpPr/>
          <p:nvPr/>
        </p:nvSpPr>
        <p:spPr>
          <a:xfrm>
            <a:off x="0" y="0"/>
            <a:ext cx="12192000" cy="69392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29"/>
          <p:cNvSpPr txBox="1">
            <a:spLocks noGrp="1"/>
          </p:cNvSpPr>
          <p:nvPr>
            <p:ph type="body" idx="1"/>
          </p:nvPr>
        </p:nvSpPr>
        <p:spPr>
          <a:xfrm>
            <a:off x="-721678" y="226203"/>
            <a:ext cx="7345998" cy="3544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4400"/>
              <a:buNone/>
              <a:defRPr sz="34400" b="1" i="0">
                <a:solidFill>
                  <a:schemeClr val="lt1"/>
                </a:solidFill>
                <a:latin typeface="Nunito Sans Black"/>
                <a:ea typeface="Nunito Sans Black"/>
                <a:cs typeface="Nunito Sans Black"/>
                <a:sym typeface="Nunito Sans Black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9"/>
          <p:cNvSpPr txBox="1">
            <a:spLocks noGrp="1"/>
          </p:cNvSpPr>
          <p:nvPr>
            <p:ph type="body" idx="2"/>
          </p:nvPr>
        </p:nvSpPr>
        <p:spPr>
          <a:xfrm>
            <a:off x="882982" y="4441099"/>
            <a:ext cx="8589962" cy="1828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600"/>
              <a:buNone/>
              <a:defRPr sz="6600" b="1" i="0">
                <a:solidFill>
                  <a:schemeClr val="lt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0"/>
          <p:cNvSpPr txBox="1">
            <a:spLocks noGrp="1"/>
          </p:cNvSpPr>
          <p:nvPr>
            <p:ph type="ctrTitle"/>
          </p:nvPr>
        </p:nvSpPr>
        <p:spPr>
          <a:xfrm>
            <a:off x="360000" y="612565"/>
            <a:ext cx="11470556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ubTitle" idx="1"/>
          </p:nvPr>
        </p:nvSpPr>
        <p:spPr>
          <a:xfrm>
            <a:off x="360000" y="3428999"/>
            <a:ext cx="11470556" cy="2656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9" name="Google Shape;49;p30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1"/>
          <p:cNvSpPr txBox="1">
            <a:spLocks noGrp="1"/>
          </p:cNvSpPr>
          <p:nvPr>
            <p:ph type="title"/>
          </p:nvPr>
        </p:nvSpPr>
        <p:spPr>
          <a:xfrm>
            <a:off x="360000" y="633497"/>
            <a:ext cx="11478648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Nunito Sans ExtraBold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body" idx="1"/>
          </p:nvPr>
        </p:nvSpPr>
        <p:spPr>
          <a:xfrm>
            <a:off x="359999" y="4393975"/>
            <a:ext cx="11478647" cy="1671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A8B8B"/>
              </a:buClr>
              <a:buSzPts val="2400"/>
              <a:buNone/>
              <a:defRPr sz="2400">
                <a:solidFill>
                  <a:srgbClr val="8A8B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2000"/>
              <a:buNone/>
              <a:defRPr sz="2000">
                <a:solidFill>
                  <a:srgbClr val="8A8B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800"/>
              <a:buNone/>
              <a:defRPr sz="1800">
                <a:solidFill>
                  <a:srgbClr val="8A8B8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A8B8B"/>
              </a:buClr>
              <a:buSzPts val="1600"/>
              <a:buNone/>
              <a:defRPr sz="1600">
                <a:solidFill>
                  <a:srgbClr val="8A8B8B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title"/>
          </p:nvPr>
        </p:nvSpPr>
        <p:spPr>
          <a:xfrm>
            <a:off x="360000" y="624069"/>
            <a:ext cx="11472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body" idx="1"/>
          </p:nvPr>
        </p:nvSpPr>
        <p:spPr>
          <a:xfrm>
            <a:off x="360000" y="1940107"/>
            <a:ext cx="5637575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body" idx="2"/>
          </p:nvPr>
        </p:nvSpPr>
        <p:spPr>
          <a:xfrm>
            <a:off x="360000" y="2764019"/>
            <a:ext cx="5637575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3"/>
          </p:nvPr>
        </p:nvSpPr>
        <p:spPr>
          <a:xfrm>
            <a:off x="6172200" y="1940107"/>
            <a:ext cx="565980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4"/>
          </p:nvPr>
        </p:nvSpPr>
        <p:spPr>
          <a:xfrm>
            <a:off x="6172200" y="2764019"/>
            <a:ext cx="5659800" cy="332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36"/>
          <p:cNvSpPr txBox="1">
            <a:spLocks noGrp="1"/>
          </p:cNvSpPr>
          <p:nvPr>
            <p:ph type="title"/>
          </p:nvPr>
        </p:nvSpPr>
        <p:spPr>
          <a:xfrm>
            <a:off x="360000" y="627132"/>
            <a:ext cx="4412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body" idx="1"/>
          </p:nvPr>
        </p:nvSpPr>
        <p:spPr>
          <a:xfrm>
            <a:off x="5183188" y="627133"/>
            <a:ext cx="6648812" cy="5449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body" idx="2"/>
          </p:nvPr>
        </p:nvSpPr>
        <p:spPr>
          <a:xfrm>
            <a:off x="360000" y="2227332"/>
            <a:ext cx="4412025" cy="3849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6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7"/>
          <p:cNvSpPr txBox="1">
            <a:spLocks noGrp="1"/>
          </p:cNvSpPr>
          <p:nvPr>
            <p:ph type="title"/>
          </p:nvPr>
        </p:nvSpPr>
        <p:spPr>
          <a:xfrm>
            <a:off x="360000" y="635224"/>
            <a:ext cx="534488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Nunito Sans ExtraBold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37"/>
          <p:cNvSpPr txBox="1">
            <a:spLocks noGrp="1"/>
          </p:cNvSpPr>
          <p:nvPr>
            <p:ph type="body" idx="1"/>
          </p:nvPr>
        </p:nvSpPr>
        <p:spPr>
          <a:xfrm>
            <a:off x="360000" y="2235423"/>
            <a:ext cx="5344885" cy="3841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/>
          <p:nvPr/>
        </p:nvSpPr>
        <p:spPr>
          <a:xfrm>
            <a:off x="-24276" y="6775449"/>
            <a:ext cx="12251342" cy="1159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4"/>
          <p:cNvSpPr txBox="1">
            <a:spLocks noGrp="1"/>
          </p:cNvSpPr>
          <p:nvPr>
            <p:ph type="title"/>
          </p:nvPr>
        </p:nvSpPr>
        <p:spPr>
          <a:xfrm>
            <a:off x="359999" y="615429"/>
            <a:ext cx="1146785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Nunito Sans ExtraBold"/>
              <a:buNone/>
              <a:defRPr sz="4400" b="1" i="0" u="none" strike="noStrike" cap="none">
                <a:solidFill>
                  <a:schemeClr val="accen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body" idx="1"/>
          </p:nvPr>
        </p:nvSpPr>
        <p:spPr>
          <a:xfrm>
            <a:off x="352486" y="2136290"/>
            <a:ext cx="11475317" cy="3939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360000" y="6271340"/>
            <a:ext cx="3710343" cy="17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327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Nunito Sans Light"/>
                <a:ea typeface="Nunito Sans Light"/>
                <a:cs typeface="Nunito Sans Light"/>
                <a:sym typeface="Nunito Sans Light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4"/>
          <p:cNvCxnSpPr/>
          <p:nvPr/>
        </p:nvCxnSpPr>
        <p:spPr>
          <a:xfrm>
            <a:off x="360000" y="6496826"/>
            <a:ext cx="351985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4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0000" y="183852"/>
            <a:ext cx="1065600" cy="35995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 descr="A globe with a map on it&#10;&#10;Description automatically generated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2500" b="12500"/>
          <a:stretch/>
        </p:blipFill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</p:pic>
      <p:sp>
        <p:nvSpPr>
          <p:cNvPr id="92" name="Google Shape;92;p1"/>
          <p:cNvSpPr txBox="1">
            <a:spLocks noGrp="1"/>
          </p:cNvSpPr>
          <p:nvPr>
            <p:ph type="ftr" idx="11"/>
          </p:nvPr>
        </p:nvSpPr>
        <p:spPr>
          <a:xfrm>
            <a:off x="6826101" y="1503680"/>
            <a:ext cx="5150309" cy="241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800" u="sng" dirty="0">
                <a:solidFill>
                  <a:srgbClr val="C00000"/>
                </a:solidFill>
              </a:rPr>
              <a:t>Qualifications and Credentials Platform (QCP)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GB" sz="2400" dirty="0"/>
              <a:t>Group Work</a:t>
            </a:r>
            <a:endParaRPr sz="2400" dirty="0"/>
          </a:p>
        </p:txBody>
      </p:sp>
      <p:sp>
        <p:nvSpPr>
          <p:cNvPr id="93" name="Google Shape;93;p1"/>
          <p:cNvSpPr txBox="1">
            <a:spLocks noGrp="1"/>
          </p:cNvSpPr>
          <p:nvPr>
            <p:ph type="body" idx="1"/>
          </p:nvPr>
        </p:nvSpPr>
        <p:spPr>
          <a:xfrm>
            <a:off x="6454775" y="4084373"/>
            <a:ext cx="5378450" cy="330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GB" sz="1600" dirty="0"/>
              <a:t>Time to share and learn with and from each other!</a:t>
            </a:r>
            <a:endParaRPr sz="1600" dirty="0"/>
          </a:p>
        </p:txBody>
      </p:sp>
      <p:sp>
        <p:nvSpPr>
          <p:cNvPr id="94" name="Google Shape;94;p1"/>
          <p:cNvSpPr txBox="1">
            <a:spLocks noGrp="1"/>
          </p:cNvSpPr>
          <p:nvPr>
            <p:ph type="body" idx="3"/>
          </p:nvPr>
        </p:nvSpPr>
        <p:spPr>
          <a:xfrm>
            <a:off x="6454775" y="4910077"/>
            <a:ext cx="5378450" cy="166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dirty="0"/>
              <a:t>31 July 2025</a:t>
            </a:r>
            <a:endParaRPr dirty="0"/>
          </a:p>
        </p:txBody>
      </p:sp>
      <p:pic>
        <p:nvPicPr>
          <p:cNvPr id="95" name="Google Shape;95;p1" descr="A close-up of a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2263" y="268951"/>
            <a:ext cx="3878316" cy="69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5958" y="6035040"/>
            <a:ext cx="3507294" cy="448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>
          <a:extLst>
            <a:ext uri="{FF2B5EF4-FFF2-40B4-BE49-F238E27FC236}">
              <a16:creationId xmlns:a16="http://schemas.microsoft.com/office/drawing/2014/main" id="{27363FDF-9EB8-F9F5-F201-FE4B1896B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1b4d2d2706_0_80">
            <a:extLst>
              <a:ext uri="{FF2B5EF4-FFF2-40B4-BE49-F238E27FC236}">
                <a16:creationId xmlns:a16="http://schemas.microsoft.com/office/drawing/2014/main" id="{CDD0FB34-E595-D6D3-19C7-C8359C8621F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59999" y="6538366"/>
            <a:ext cx="3710400" cy="1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/>
              <a:t>Page </a:t>
            </a:r>
            <a:fld id="{00000000-1234-1234-1234-123412341234}" type="slidenum">
              <a:rPr lang="en-GB"/>
              <a:t>2</a:t>
            </a:fld>
            <a:endParaRPr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7AE7361-68F3-6CCB-9724-DE9CAB8A7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485989"/>
              </p:ext>
            </p:extLst>
          </p:nvPr>
        </p:nvGraphicFramePr>
        <p:xfrm>
          <a:off x="188259" y="146834"/>
          <a:ext cx="11819964" cy="622707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939988">
                  <a:extLst>
                    <a:ext uri="{9D8B030D-6E8A-4147-A177-3AD203B41FA5}">
                      <a16:colId xmlns:a16="http://schemas.microsoft.com/office/drawing/2014/main" val="1780779705"/>
                    </a:ext>
                  </a:extLst>
                </a:gridCol>
                <a:gridCol w="3939988">
                  <a:extLst>
                    <a:ext uri="{9D8B030D-6E8A-4147-A177-3AD203B41FA5}">
                      <a16:colId xmlns:a16="http://schemas.microsoft.com/office/drawing/2014/main" val="837506848"/>
                    </a:ext>
                  </a:extLst>
                </a:gridCol>
                <a:gridCol w="3939988">
                  <a:extLst>
                    <a:ext uri="{9D8B030D-6E8A-4147-A177-3AD203B41FA5}">
                      <a16:colId xmlns:a16="http://schemas.microsoft.com/office/drawing/2014/main" val="1199182478"/>
                    </a:ext>
                  </a:extLst>
                </a:gridCol>
              </a:tblGrid>
              <a:tr h="383671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EN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FR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PT</a:t>
                      </a:r>
                      <a:endParaRPr lang="de-DE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5006042"/>
                  </a:ext>
                </a:extLst>
              </a:tr>
              <a:tr h="3597211">
                <a:tc>
                  <a:txBody>
                    <a:bodyPr/>
                    <a:lstStyle/>
                    <a:p>
                      <a:r>
                        <a:rPr lang="en-US" sz="1800" b="1" dirty="0"/>
                        <a:t>Step 1:</a:t>
                      </a:r>
                      <a:r>
                        <a:rPr lang="en-US" sz="1800" dirty="0"/>
                        <a:t> Choose a rapporteur and note-taker for your group.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b="1" dirty="0"/>
                        <a:t>Step 2:</a:t>
                      </a:r>
                      <a:r>
                        <a:rPr lang="en-US" sz="1800" dirty="0"/>
                        <a:t> Identify and agree on 2–3 key challenges your group wants to focus on today in relation to QCP integration.</a:t>
                      </a:r>
                    </a:p>
                    <a:p>
                      <a:endParaRPr lang="en-US" sz="1800" dirty="0"/>
                    </a:p>
                    <a:p>
                      <a:r>
                        <a:rPr lang="en-US" sz="1800" b="1" dirty="0"/>
                        <a:t>Step 3:</a:t>
                      </a:r>
                      <a:r>
                        <a:rPr lang="en-US" sz="1800" dirty="0"/>
                        <a:t> Propose at least one concrete solution for each challenge.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b="1" dirty="0"/>
                        <a:t>Étape 1 :</a:t>
                      </a:r>
                      <a:r>
                        <a:rPr lang="fr-FR" sz="1800" dirty="0"/>
                        <a:t> Désignez </a:t>
                      </a:r>
                      <a:r>
                        <a:rPr lang="fr-FR" sz="1800" dirty="0" err="1"/>
                        <a:t>un·e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rapporteur·rice</a:t>
                      </a:r>
                      <a:r>
                        <a:rPr lang="fr-FR" sz="1800" dirty="0"/>
                        <a:t> et </a:t>
                      </a:r>
                      <a:r>
                        <a:rPr lang="fr-FR" sz="1800" dirty="0" err="1"/>
                        <a:t>un·e</a:t>
                      </a:r>
                      <a:r>
                        <a:rPr lang="fr-FR" sz="1800" dirty="0"/>
                        <a:t> </a:t>
                      </a:r>
                      <a:r>
                        <a:rPr lang="fr-FR" sz="1800" dirty="0" err="1"/>
                        <a:t>preneur·se</a:t>
                      </a:r>
                      <a:r>
                        <a:rPr lang="fr-FR" sz="1800" dirty="0"/>
                        <a:t> de notes dans votre groupe.</a:t>
                      </a:r>
                    </a:p>
                    <a:p>
                      <a:endParaRPr lang="fr-FR" sz="1800" dirty="0"/>
                    </a:p>
                    <a:p>
                      <a:r>
                        <a:rPr lang="fr-FR" sz="1800" b="1" dirty="0"/>
                        <a:t>Étape 2 :</a:t>
                      </a:r>
                      <a:r>
                        <a:rPr lang="fr-FR" sz="1800" dirty="0"/>
                        <a:t> Identifiez et mettez-vous d’accord sur 2 à 3 défis majeurs que votre groupe souhaite explorer aujourd’hui concernant l’intégration du QCP.</a:t>
                      </a:r>
                    </a:p>
                    <a:p>
                      <a:endParaRPr lang="fr-FR" sz="1800" dirty="0"/>
                    </a:p>
                    <a:p>
                      <a:r>
                        <a:rPr lang="fr-FR" sz="1800" b="1" dirty="0"/>
                        <a:t>Étape 3 :</a:t>
                      </a:r>
                      <a:r>
                        <a:rPr lang="fr-FR" sz="1800" dirty="0"/>
                        <a:t> Proposez au moins une solution concrète pour chaque défi.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dirty="0"/>
                        <a:t>Passo 1:</a:t>
                      </a:r>
                      <a:r>
                        <a:rPr lang="pt-BR" sz="1800" dirty="0"/>
                        <a:t> Escolham um relator e um responsável pelas anotações no grupo.</a:t>
                      </a:r>
                    </a:p>
                    <a:p>
                      <a:endParaRPr lang="pt-BR" sz="1800" dirty="0"/>
                    </a:p>
                    <a:p>
                      <a:r>
                        <a:rPr lang="pt-BR" sz="1800" b="1" dirty="0"/>
                        <a:t>Passo 2:</a:t>
                      </a:r>
                      <a:r>
                        <a:rPr lang="pt-BR" sz="1800" dirty="0"/>
                        <a:t> Identifiquem e concordem sobre 2 ou 3 desafios principais que o grupo deseja tratar hoje em relação à integração do QCP.</a:t>
                      </a:r>
                    </a:p>
                    <a:p>
                      <a:endParaRPr lang="pt-BR" sz="1800" dirty="0"/>
                    </a:p>
                    <a:p>
                      <a:r>
                        <a:rPr lang="pt-BR" sz="1800" b="1" dirty="0"/>
                        <a:t>Passo 3:</a:t>
                      </a:r>
                      <a:r>
                        <a:rPr lang="pt-BR" sz="1800" dirty="0"/>
                        <a:t> Proponham pelo menos uma solução concreta para cada desafio.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686165"/>
                  </a:ext>
                </a:extLst>
              </a:tr>
              <a:tr h="38367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60 minutes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pt-BR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04442074"/>
                  </a:ext>
                </a:extLst>
              </a:tr>
              <a:tr h="186251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800" dirty="0"/>
                        <a:t>After the group discussion, some groups can present their main challenges to the main plenary for open discussion.</a:t>
                      </a:r>
                    </a:p>
                    <a:p>
                      <a:endParaRPr lang="en-US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Après la discussion en groupe, certains groupes peuvent présenter leurs principaux défis en séance plénière pour une discussion ouverte.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/>
                        <a:t>Após a discussão em grupo, alguns grupos poderão apresentar os principais desafios à plenária principal para discussão aberta.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78311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2187643"/>
      </p:ext>
    </p:extLst>
  </p:cSld>
  <p:clrMapOvr>
    <a:masterClrMapping/>
  </p:clrMapOvr>
</p:sld>
</file>

<file path=ppt/theme/theme1.xml><?xml version="1.0" encoding="utf-8"?>
<a:theme xmlns:a="http://schemas.openxmlformats.org/drawingml/2006/main" name="ACQF Powerpoint Template">
  <a:themeElements>
    <a:clrScheme name="ACQF Brand Colours">
      <a:dk1>
        <a:srgbClr val="24282A"/>
      </a:dk1>
      <a:lt1>
        <a:srgbClr val="FFFFFF"/>
      </a:lt1>
      <a:dk2>
        <a:srgbClr val="24282A"/>
      </a:dk2>
      <a:lt2>
        <a:srgbClr val="E7E6E6"/>
      </a:lt2>
      <a:accent1>
        <a:srgbClr val="00A643"/>
      </a:accent1>
      <a:accent2>
        <a:srgbClr val="202A44"/>
      </a:accent2>
      <a:accent3>
        <a:srgbClr val="CEB37E"/>
      </a:accent3>
      <a:accent4>
        <a:srgbClr val="971B2F"/>
      </a:accent4>
      <a:accent5>
        <a:srgbClr val="D3FFE5"/>
      </a:accent5>
      <a:accent6>
        <a:srgbClr val="DCE2EF"/>
      </a:accent6>
      <a:hlink>
        <a:srgbClr val="00A642"/>
      </a:hlink>
      <a:folHlink>
        <a:srgbClr val="003E1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Props1.xml><?xml version="1.0" encoding="utf-8"?>
<ds:datastoreItem xmlns:ds="http://schemas.openxmlformats.org/officeDocument/2006/customXml" ds:itemID="{43AD5659-F006-452D-895F-A2AEA524E451}"/>
</file>

<file path=customXml/itemProps2.xml><?xml version="1.0" encoding="utf-8"?>
<ds:datastoreItem xmlns:ds="http://schemas.openxmlformats.org/officeDocument/2006/customXml" ds:itemID="{0E9ECB2C-A9DE-40D4-8584-40CF7EABF738}"/>
</file>

<file path=customXml/itemProps3.xml><?xml version="1.0" encoding="utf-8"?>
<ds:datastoreItem xmlns:ds="http://schemas.openxmlformats.org/officeDocument/2006/customXml" ds:itemID="{11DB3CC0-F721-48E3-BA6C-86143A94D78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252</Words>
  <Application>Microsoft Office PowerPoint</Application>
  <PresentationFormat>Widescreen</PresentationFormat>
  <Paragraphs>28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Nunito Sans Black</vt:lpstr>
      <vt:lpstr>Nunito Sans Light</vt:lpstr>
      <vt:lpstr>Nunito Sans</vt:lpstr>
      <vt:lpstr>Nunito Sans ExtraBold</vt:lpstr>
      <vt:lpstr>ACQF Powerpoint Template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Andrea Bateman</dc:creator>
  <cp:lastModifiedBy>Amaya Lyne (ETF)</cp:lastModifiedBy>
  <cp:revision>8</cp:revision>
  <dcterms:created xsi:type="dcterms:W3CDTF">2022-04-01T01:06:26Z</dcterms:created>
  <dcterms:modified xsi:type="dcterms:W3CDTF">2025-07-31T07:07:20Z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1.11.0.5407</vt:lpwstr>
  </property>
  <property fmtid="{D5CDD505-2E9C-101B-9397-08002B2CF9AE}" pid="3" name="ContentTypeId">
    <vt:lpwstr>0x0101009B2203B17F16D040A1E444A021DFF119</vt:lpwstr>
  </property>
</Properties>
</file>