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308" r:id="rId4"/>
    <p:sldId id="309" r:id="rId5"/>
    <p:sldId id="310" r:id="rId6"/>
    <p:sldId id="311" r:id="rId7"/>
    <p:sldId id="312" r:id="rId8"/>
    <p:sldId id="313" r:id="rId9"/>
  </p:sldIdLst>
  <p:sldSz cx="12192000" cy="6858000"/>
  <p:notesSz cx="6858000" cy="9144000"/>
  <p:embeddedFontLst>
    <p:embeddedFont>
      <p:font typeface="Nunito Sans" pitchFamily="2" charset="0"/>
      <p:regular r:id="rId11"/>
      <p:bold r:id="rId12"/>
      <p:italic r:id="rId13"/>
      <p:boldItalic r:id="rId14"/>
    </p:embeddedFont>
    <p:embeddedFont>
      <p:font typeface="Nunito Sans Black" pitchFamily="2" charset="0"/>
      <p:bold r:id="rId15"/>
      <p:boldItalic r:id="rId16"/>
    </p:embeddedFont>
    <p:embeddedFont>
      <p:font typeface="Nunito Sans ExtraBold" pitchFamily="2" charset="0"/>
      <p:bold r:id="rId17"/>
      <p:boldItalic r:id="rId18"/>
    </p:embeddedFont>
    <p:embeddedFont>
      <p:font typeface="Nunito Sans Light"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jUvK3FByLk1Y84p32/2+d5SHG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CAF4ED-465D-41C3-ADEB-E081595935D9}">
  <a:tblStyle styleId="{60CAF4ED-465D-41C3-ADEB-E081595935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92" autoAdjust="0"/>
  </p:normalViewPr>
  <p:slideViewPr>
    <p:cSldViewPr snapToGrid="0">
      <p:cViewPr varScale="1">
        <p:scale>
          <a:sx n="57" d="100"/>
          <a:sy n="57" d="100"/>
        </p:scale>
        <p:origin x="1651"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72"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6"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70" Type="http://customschemas.google.com/relationships/presentationmetadata" Target="metadata"/><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7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39BEF-1DE6-4B5F-88FB-69FC8325F8EE}" type="doc">
      <dgm:prSet loTypeId="urn:microsoft.com/office/officeart/2005/8/layout/hProcess9" loCatId="process" qsTypeId="urn:microsoft.com/office/officeart/2005/8/quickstyle/simple1" qsCatId="simple" csTypeId="urn:microsoft.com/office/officeart/2005/8/colors/accent1_2" csCatId="accent1" phldr="1"/>
      <dgm:spPr/>
    </dgm:pt>
    <dgm:pt modelId="{BD2EF6C3-6366-48C9-AAFF-5EB411106370}">
      <dgm:prSet phldrT="[Text]"/>
      <dgm:spPr/>
      <dgm:t>
        <a:bodyPr/>
        <a:lstStyle/>
        <a:p>
          <a:r>
            <a:rPr lang="en-US" b="1" u="none" dirty="0"/>
            <a:t>Phase 1 </a:t>
          </a:r>
        </a:p>
        <a:p>
          <a:r>
            <a:rPr lang="en-US" b="0" u="none" dirty="0"/>
            <a:t>Short-Term Engagement and Vision (Until End of 2025)</a:t>
          </a:r>
          <a:endParaRPr lang="de-DE" b="0" u="none" dirty="0"/>
        </a:p>
      </dgm:t>
    </dgm:pt>
    <dgm:pt modelId="{10C1B585-A3B3-496F-A882-F35A84218D6D}" type="parTrans" cxnId="{A08000EF-A75A-4812-9C61-F2FBCB5343F4}">
      <dgm:prSet/>
      <dgm:spPr/>
      <dgm:t>
        <a:bodyPr/>
        <a:lstStyle/>
        <a:p>
          <a:endParaRPr lang="de-DE"/>
        </a:p>
      </dgm:t>
    </dgm:pt>
    <dgm:pt modelId="{7D79B8F7-DB10-4251-AD9C-9197A4C155A9}" type="sibTrans" cxnId="{A08000EF-A75A-4812-9C61-F2FBCB5343F4}">
      <dgm:prSet/>
      <dgm:spPr/>
      <dgm:t>
        <a:bodyPr/>
        <a:lstStyle/>
        <a:p>
          <a:endParaRPr lang="de-DE"/>
        </a:p>
      </dgm:t>
    </dgm:pt>
    <dgm:pt modelId="{81433C1D-36A5-4F80-8897-7AED2D39B245}">
      <dgm:prSet phldrT="[Text]"/>
      <dgm:spPr/>
      <dgm:t>
        <a:bodyPr/>
        <a:lstStyle/>
        <a:p>
          <a:r>
            <a:rPr lang="en-US" b="1" u="none" dirty="0"/>
            <a:t>Phase 2 </a:t>
          </a:r>
        </a:p>
        <a:p>
          <a:r>
            <a:rPr lang="en-US" b="0" u="none" dirty="0"/>
            <a:t>Mid-Term National Strategy </a:t>
          </a:r>
        </a:p>
        <a:p>
          <a:r>
            <a:rPr lang="en-US" b="0" u="none" dirty="0"/>
            <a:t>(H1 2026)</a:t>
          </a:r>
          <a:endParaRPr lang="de-DE" b="0" u="none" dirty="0"/>
        </a:p>
      </dgm:t>
    </dgm:pt>
    <dgm:pt modelId="{887B9270-4238-4326-87A3-ADFB1706865B}" type="parTrans" cxnId="{FA29C4C7-BF34-4E6C-BD6A-537BEA0C966D}">
      <dgm:prSet/>
      <dgm:spPr/>
      <dgm:t>
        <a:bodyPr/>
        <a:lstStyle/>
        <a:p>
          <a:endParaRPr lang="de-DE"/>
        </a:p>
      </dgm:t>
    </dgm:pt>
    <dgm:pt modelId="{015E1CF6-36B2-49AA-B824-8887F1592CD1}" type="sibTrans" cxnId="{FA29C4C7-BF34-4E6C-BD6A-537BEA0C966D}">
      <dgm:prSet/>
      <dgm:spPr/>
      <dgm:t>
        <a:bodyPr/>
        <a:lstStyle/>
        <a:p>
          <a:endParaRPr lang="de-DE"/>
        </a:p>
      </dgm:t>
    </dgm:pt>
    <dgm:pt modelId="{66F9E889-D29D-4DBF-AD8D-E3AF79C32BB4}">
      <dgm:prSet phldrT="[Text]"/>
      <dgm:spPr/>
      <dgm:t>
        <a:bodyPr/>
        <a:lstStyle/>
        <a:p>
          <a:r>
            <a:rPr lang="en-US" b="1" u="none" dirty="0"/>
            <a:t>Phase 3</a:t>
          </a:r>
        </a:p>
        <a:p>
          <a:r>
            <a:rPr lang="en-US" b="0" u="none" dirty="0"/>
            <a:t>Long-Term National Vision &amp; Handover (H2 2026)</a:t>
          </a:r>
          <a:endParaRPr lang="de-DE" b="0" u="none" dirty="0"/>
        </a:p>
      </dgm:t>
    </dgm:pt>
    <dgm:pt modelId="{1BB0B778-8B3D-43D8-9399-1BFC4F829961}" type="parTrans" cxnId="{CE74312F-E0AE-4807-B4D1-BBEAE02FB0B2}">
      <dgm:prSet/>
      <dgm:spPr/>
      <dgm:t>
        <a:bodyPr/>
        <a:lstStyle/>
        <a:p>
          <a:endParaRPr lang="de-DE"/>
        </a:p>
      </dgm:t>
    </dgm:pt>
    <dgm:pt modelId="{A5D29330-6175-498C-9665-19FB82433C1E}" type="sibTrans" cxnId="{CE74312F-E0AE-4807-B4D1-BBEAE02FB0B2}">
      <dgm:prSet/>
      <dgm:spPr/>
      <dgm:t>
        <a:bodyPr/>
        <a:lstStyle/>
        <a:p>
          <a:endParaRPr lang="de-DE"/>
        </a:p>
      </dgm:t>
    </dgm:pt>
    <dgm:pt modelId="{7C9A8B70-3BC8-427D-BFA8-FFF2F44AAB4E}" type="pres">
      <dgm:prSet presAssocID="{78939BEF-1DE6-4B5F-88FB-69FC8325F8EE}" presName="CompostProcess" presStyleCnt="0">
        <dgm:presLayoutVars>
          <dgm:dir/>
          <dgm:resizeHandles val="exact"/>
        </dgm:presLayoutVars>
      </dgm:prSet>
      <dgm:spPr/>
    </dgm:pt>
    <dgm:pt modelId="{69C9CC58-9799-478B-992F-4752FB6EF916}" type="pres">
      <dgm:prSet presAssocID="{78939BEF-1DE6-4B5F-88FB-69FC8325F8EE}" presName="arrow" presStyleLbl="bgShp" presStyleIdx="0" presStyleCnt="1"/>
      <dgm:spPr/>
    </dgm:pt>
    <dgm:pt modelId="{921CE935-FD83-4E12-9108-C12006465C9F}" type="pres">
      <dgm:prSet presAssocID="{78939BEF-1DE6-4B5F-88FB-69FC8325F8EE}" presName="linearProcess" presStyleCnt="0"/>
      <dgm:spPr/>
    </dgm:pt>
    <dgm:pt modelId="{FBA14BDF-41A9-4B3B-A844-44611EC2F5F1}" type="pres">
      <dgm:prSet presAssocID="{BD2EF6C3-6366-48C9-AAFF-5EB411106370}" presName="textNode" presStyleLbl="node1" presStyleIdx="0" presStyleCnt="3">
        <dgm:presLayoutVars>
          <dgm:bulletEnabled val="1"/>
        </dgm:presLayoutVars>
      </dgm:prSet>
      <dgm:spPr/>
    </dgm:pt>
    <dgm:pt modelId="{854B1C62-4C1D-43B3-BB3E-7F99DDA18D58}" type="pres">
      <dgm:prSet presAssocID="{7D79B8F7-DB10-4251-AD9C-9197A4C155A9}" presName="sibTrans" presStyleCnt="0"/>
      <dgm:spPr/>
    </dgm:pt>
    <dgm:pt modelId="{3F7BA77C-6526-444E-9A42-8C87AA78AB4B}" type="pres">
      <dgm:prSet presAssocID="{81433C1D-36A5-4F80-8897-7AED2D39B245}" presName="textNode" presStyleLbl="node1" presStyleIdx="1" presStyleCnt="3">
        <dgm:presLayoutVars>
          <dgm:bulletEnabled val="1"/>
        </dgm:presLayoutVars>
      </dgm:prSet>
      <dgm:spPr/>
    </dgm:pt>
    <dgm:pt modelId="{23494A69-B15B-4057-B1C6-7F1C9404BD94}" type="pres">
      <dgm:prSet presAssocID="{015E1CF6-36B2-49AA-B824-8887F1592CD1}" presName="sibTrans" presStyleCnt="0"/>
      <dgm:spPr/>
    </dgm:pt>
    <dgm:pt modelId="{D903AFCD-2551-4D9A-A64A-2A9783306B9D}" type="pres">
      <dgm:prSet presAssocID="{66F9E889-D29D-4DBF-AD8D-E3AF79C32BB4}" presName="textNode" presStyleLbl="node1" presStyleIdx="2" presStyleCnt="3">
        <dgm:presLayoutVars>
          <dgm:bulletEnabled val="1"/>
        </dgm:presLayoutVars>
      </dgm:prSet>
      <dgm:spPr/>
    </dgm:pt>
  </dgm:ptLst>
  <dgm:cxnLst>
    <dgm:cxn modelId="{EA32E22A-B3A9-4C40-A82F-4C21A301D36D}" type="presOf" srcId="{78939BEF-1DE6-4B5F-88FB-69FC8325F8EE}" destId="{7C9A8B70-3BC8-427D-BFA8-FFF2F44AAB4E}" srcOrd="0" destOrd="0" presId="urn:microsoft.com/office/officeart/2005/8/layout/hProcess9"/>
    <dgm:cxn modelId="{CE74312F-E0AE-4807-B4D1-BBEAE02FB0B2}" srcId="{78939BEF-1DE6-4B5F-88FB-69FC8325F8EE}" destId="{66F9E889-D29D-4DBF-AD8D-E3AF79C32BB4}" srcOrd="2" destOrd="0" parTransId="{1BB0B778-8B3D-43D8-9399-1BFC4F829961}" sibTransId="{A5D29330-6175-498C-9665-19FB82433C1E}"/>
    <dgm:cxn modelId="{0DF52160-4680-46B1-BF4F-35FD0705B58D}" type="presOf" srcId="{BD2EF6C3-6366-48C9-AAFF-5EB411106370}" destId="{FBA14BDF-41A9-4B3B-A844-44611EC2F5F1}" srcOrd="0" destOrd="0" presId="urn:microsoft.com/office/officeart/2005/8/layout/hProcess9"/>
    <dgm:cxn modelId="{67DF35A9-C161-49D1-B846-E294B4F16E14}" type="presOf" srcId="{81433C1D-36A5-4F80-8897-7AED2D39B245}" destId="{3F7BA77C-6526-444E-9A42-8C87AA78AB4B}" srcOrd="0" destOrd="0" presId="urn:microsoft.com/office/officeart/2005/8/layout/hProcess9"/>
    <dgm:cxn modelId="{FA29C4C7-BF34-4E6C-BD6A-537BEA0C966D}" srcId="{78939BEF-1DE6-4B5F-88FB-69FC8325F8EE}" destId="{81433C1D-36A5-4F80-8897-7AED2D39B245}" srcOrd="1" destOrd="0" parTransId="{887B9270-4238-4326-87A3-ADFB1706865B}" sibTransId="{015E1CF6-36B2-49AA-B824-8887F1592CD1}"/>
    <dgm:cxn modelId="{A08000EF-A75A-4812-9C61-F2FBCB5343F4}" srcId="{78939BEF-1DE6-4B5F-88FB-69FC8325F8EE}" destId="{BD2EF6C3-6366-48C9-AAFF-5EB411106370}" srcOrd="0" destOrd="0" parTransId="{10C1B585-A3B3-496F-A882-F35A84218D6D}" sibTransId="{7D79B8F7-DB10-4251-AD9C-9197A4C155A9}"/>
    <dgm:cxn modelId="{5AA098F4-2CD8-47EC-B078-2FF1E3C7A76C}" type="presOf" srcId="{66F9E889-D29D-4DBF-AD8D-E3AF79C32BB4}" destId="{D903AFCD-2551-4D9A-A64A-2A9783306B9D}" srcOrd="0" destOrd="0" presId="urn:microsoft.com/office/officeart/2005/8/layout/hProcess9"/>
    <dgm:cxn modelId="{DB18F857-CBAE-49CA-A6C4-A0B5214D3498}" type="presParOf" srcId="{7C9A8B70-3BC8-427D-BFA8-FFF2F44AAB4E}" destId="{69C9CC58-9799-478B-992F-4752FB6EF916}" srcOrd="0" destOrd="0" presId="urn:microsoft.com/office/officeart/2005/8/layout/hProcess9"/>
    <dgm:cxn modelId="{C8DA9C2D-5E4C-47EE-947A-14E6BA13590D}" type="presParOf" srcId="{7C9A8B70-3BC8-427D-BFA8-FFF2F44AAB4E}" destId="{921CE935-FD83-4E12-9108-C12006465C9F}" srcOrd="1" destOrd="0" presId="urn:microsoft.com/office/officeart/2005/8/layout/hProcess9"/>
    <dgm:cxn modelId="{290B3C05-8813-4407-A649-14AE90C7430D}" type="presParOf" srcId="{921CE935-FD83-4E12-9108-C12006465C9F}" destId="{FBA14BDF-41A9-4B3B-A844-44611EC2F5F1}" srcOrd="0" destOrd="0" presId="urn:microsoft.com/office/officeart/2005/8/layout/hProcess9"/>
    <dgm:cxn modelId="{976D599C-E21C-4AAC-93ED-449AB672E449}" type="presParOf" srcId="{921CE935-FD83-4E12-9108-C12006465C9F}" destId="{854B1C62-4C1D-43B3-BB3E-7F99DDA18D58}" srcOrd="1" destOrd="0" presId="urn:microsoft.com/office/officeart/2005/8/layout/hProcess9"/>
    <dgm:cxn modelId="{BA74DAEA-0069-4DF0-9FBD-558CBDDA6EA3}" type="presParOf" srcId="{921CE935-FD83-4E12-9108-C12006465C9F}" destId="{3F7BA77C-6526-444E-9A42-8C87AA78AB4B}" srcOrd="2" destOrd="0" presId="urn:microsoft.com/office/officeart/2005/8/layout/hProcess9"/>
    <dgm:cxn modelId="{6253B9EA-2976-419C-A9D4-C27BA286B32E}" type="presParOf" srcId="{921CE935-FD83-4E12-9108-C12006465C9F}" destId="{23494A69-B15B-4057-B1C6-7F1C9404BD94}" srcOrd="3" destOrd="0" presId="urn:microsoft.com/office/officeart/2005/8/layout/hProcess9"/>
    <dgm:cxn modelId="{D71C4C18-41CB-4C09-9A65-3E23F664890A}" type="presParOf" srcId="{921CE935-FD83-4E12-9108-C12006465C9F}" destId="{D903AFCD-2551-4D9A-A64A-2A9783306B9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CC58-9799-478B-992F-4752FB6EF916}">
      <dsp:nvSpPr>
        <dsp:cNvPr id="0" name=""/>
        <dsp:cNvSpPr/>
      </dsp:nvSpPr>
      <dsp:spPr>
        <a:xfrm>
          <a:off x="860085" y="0"/>
          <a:ext cx="9747633" cy="3297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14BDF-41A9-4B3B-A844-44611EC2F5F1}">
      <dsp:nvSpPr>
        <dsp:cNvPr id="0" name=""/>
        <dsp:cNvSpPr/>
      </dsp:nvSpPr>
      <dsp:spPr>
        <a:xfrm>
          <a:off x="12318"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Phase 1 </a:t>
          </a:r>
        </a:p>
        <a:p>
          <a:pPr marL="0" lvl="0" indent="0" algn="ctr" defTabSz="889000">
            <a:lnSpc>
              <a:spcPct val="90000"/>
            </a:lnSpc>
            <a:spcBef>
              <a:spcPct val="0"/>
            </a:spcBef>
            <a:spcAft>
              <a:spcPct val="35000"/>
            </a:spcAft>
            <a:buNone/>
          </a:pPr>
          <a:r>
            <a:rPr lang="en-US" sz="2000" b="0" u="none" kern="1200" dirty="0"/>
            <a:t>Short-Term Engagement and Vision (Until End of 2025)</a:t>
          </a:r>
          <a:endParaRPr lang="de-DE" sz="2000" b="0" u="none" kern="1200" dirty="0"/>
        </a:p>
      </dsp:txBody>
      <dsp:txXfrm>
        <a:off x="76709" y="1053678"/>
        <a:ext cx="3562417" cy="1190268"/>
      </dsp:txXfrm>
    </dsp:sp>
    <dsp:sp modelId="{3F7BA77C-6526-444E-9A42-8C87AA78AB4B}">
      <dsp:nvSpPr>
        <dsp:cNvPr id="0" name=""/>
        <dsp:cNvSpPr/>
      </dsp:nvSpPr>
      <dsp:spPr>
        <a:xfrm>
          <a:off x="3888302"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Phase 2 </a:t>
          </a:r>
        </a:p>
        <a:p>
          <a:pPr marL="0" lvl="0" indent="0" algn="ctr" defTabSz="889000">
            <a:lnSpc>
              <a:spcPct val="90000"/>
            </a:lnSpc>
            <a:spcBef>
              <a:spcPct val="0"/>
            </a:spcBef>
            <a:spcAft>
              <a:spcPct val="35000"/>
            </a:spcAft>
            <a:buNone/>
          </a:pPr>
          <a:r>
            <a:rPr lang="en-US" sz="2000" b="0" u="none" kern="1200" dirty="0"/>
            <a:t>Mid-Term National Strategy </a:t>
          </a:r>
        </a:p>
        <a:p>
          <a:pPr marL="0" lvl="0" indent="0" algn="ctr" defTabSz="889000">
            <a:lnSpc>
              <a:spcPct val="90000"/>
            </a:lnSpc>
            <a:spcBef>
              <a:spcPct val="0"/>
            </a:spcBef>
            <a:spcAft>
              <a:spcPct val="35000"/>
            </a:spcAft>
            <a:buNone/>
          </a:pPr>
          <a:r>
            <a:rPr lang="en-US" sz="2000" b="0" u="none" kern="1200" dirty="0"/>
            <a:t>(H1 2026)</a:t>
          </a:r>
          <a:endParaRPr lang="de-DE" sz="2000" b="0" u="none" kern="1200" dirty="0"/>
        </a:p>
      </dsp:txBody>
      <dsp:txXfrm>
        <a:off x="3952693" y="1053678"/>
        <a:ext cx="3562417" cy="1190268"/>
      </dsp:txXfrm>
    </dsp:sp>
    <dsp:sp modelId="{D903AFCD-2551-4D9A-A64A-2A9783306B9D}">
      <dsp:nvSpPr>
        <dsp:cNvPr id="0" name=""/>
        <dsp:cNvSpPr/>
      </dsp:nvSpPr>
      <dsp:spPr>
        <a:xfrm>
          <a:off x="7764285"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Phase 3</a:t>
          </a:r>
        </a:p>
        <a:p>
          <a:pPr marL="0" lvl="0" indent="0" algn="ctr" defTabSz="889000">
            <a:lnSpc>
              <a:spcPct val="90000"/>
            </a:lnSpc>
            <a:spcBef>
              <a:spcPct val="0"/>
            </a:spcBef>
            <a:spcAft>
              <a:spcPct val="35000"/>
            </a:spcAft>
            <a:buNone/>
          </a:pPr>
          <a:r>
            <a:rPr lang="en-US" sz="2000" b="0" u="none" kern="1200" dirty="0"/>
            <a:t>Long-Term National Vision &amp; Handover (H2 2026)</a:t>
          </a:r>
          <a:endParaRPr lang="de-DE" sz="2000" b="0" u="none" kern="1200" dirty="0"/>
        </a:p>
      </dsp:txBody>
      <dsp:txXfrm>
        <a:off x="7828676" y="1053678"/>
        <a:ext cx="3562417" cy="11902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Welcome colleagues,</a:t>
            </a:r>
          </a:p>
          <a:p>
            <a:pPr marL="0" lvl="0" indent="0" algn="l" rtl="0">
              <a:lnSpc>
                <a:spcPct val="100000"/>
              </a:lnSpc>
              <a:spcBef>
                <a:spcPts val="0"/>
              </a:spcBef>
              <a:spcAft>
                <a:spcPts val="0"/>
              </a:spcAft>
              <a:buSzPts val="1400"/>
              <a:buNone/>
            </a:pPr>
            <a:r>
              <a:rPr lang="en-GB" dirty="0"/>
              <a:t>My name is Stefan Jahnke and I am here with my colleague Honza Forster. </a:t>
            </a:r>
            <a:br>
              <a:rPr lang="en-GB" dirty="0"/>
            </a:br>
            <a:r>
              <a:rPr lang="en-GB" dirty="0"/>
              <a:t>We are part of the QCP Team that has designed and implemented the ACQF Qualifications and Credentials Platform.</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Over the past day and a half we have already seen the strength of the ACQF Network in in action with countries learning with and from each other and we are excited to shift focus to one of ACQF’s most tangible instruments: The QCP.</a:t>
            </a:r>
          </a:p>
          <a:p>
            <a:pPr marL="0" lvl="0" indent="0" algn="l" rtl="0">
              <a:lnSpc>
                <a:spcPct val="100000"/>
              </a:lnSpc>
              <a:spcBef>
                <a:spcPts val="0"/>
              </a:spcBef>
              <a:spcAft>
                <a:spcPts val="0"/>
              </a:spcAft>
              <a:buSzPts val="1400"/>
              <a:buNone/>
            </a:pPr>
            <a:r>
              <a:rPr lang="en-GB" dirty="0"/>
              <a:t>While you already have a high-level understanding of the platform, this introductory presentation aims to give you a deeper understanding on the QCP’s functionalities, policy relevance and strategic potential.</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Together we will explore how QCP supports national priorities, enabled continental cooperation and provides the infrastructure for building something bigger together: A shared African Learning Model.</a:t>
            </a: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56E8364D-9D46-8673-68CA-8EAA2337B69B}"/>
            </a:ext>
          </a:extLst>
        </p:cNvPr>
        <p:cNvGrpSpPr/>
        <p:nvPr/>
      </p:nvGrpSpPr>
      <p:grpSpPr>
        <a:xfrm>
          <a:off x="0" y="0"/>
          <a:ext cx="0" cy="0"/>
          <a:chOff x="0" y="0"/>
          <a:chExt cx="0" cy="0"/>
        </a:xfrm>
      </p:grpSpPr>
      <p:sp>
        <p:nvSpPr>
          <p:cNvPr id="146" name="Google Shape;146;g31b4d2d2706_0_80:notes">
            <a:extLst>
              <a:ext uri="{FF2B5EF4-FFF2-40B4-BE49-F238E27FC236}">
                <a16:creationId xmlns:a16="http://schemas.microsoft.com/office/drawing/2014/main" id="{56972B5E-DEFD-6177-C96E-242AA427B0E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t>Before we talk about the solution, let’s take a brief look at the reality we’re working with. </a:t>
            </a:r>
          </a:p>
          <a:p>
            <a:endParaRPr lang="en-US" dirty="0"/>
          </a:p>
          <a:p>
            <a:r>
              <a:rPr lang="en-US" dirty="0"/>
              <a:t>Across the continent, qualifications data is often scattered and inconsistent. Many systems still rely on paper records, PDFs, or Excel sheets -&gt; formats</a:t>
            </a:r>
          </a:p>
          <a:p>
            <a:r>
              <a:rPr lang="en-US" dirty="0"/>
              <a:t>that are difficult to </a:t>
            </a:r>
            <a:r>
              <a:rPr lang="en-US" dirty="0" err="1"/>
              <a:t>standardise</a:t>
            </a:r>
            <a:r>
              <a:rPr lang="en-US" dirty="0"/>
              <a:t>, verify, or integrate. </a:t>
            </a:r>
          </a:p>
          <a:p>
            <a:r>
              <a:rPr lang="en-US" dirty="0"/>
              <a:t>There’s a lack of a common language or shared standard for describing qualifications, which severely limits cross-border recognition and collaboration. </a:t>
            </a:r>
          </a:p>
          <a:p>
            <a:r>
              <a:rPr lang="en-US" dirty="0"/>
              <a:t>At the same time, qualifications often remain invisible to the public; students, employers, and institutions struggle to access reliable, structured information. </a:t>
            </a:r>
          </a:p>
          <a:p>
            <a:r>
              <a:rPr lang="en-US" dirty="0"/>
              <a:t>And where public interfaces do exist, they’re often limited in functionality or coverage. The result is clear: fragmented systems, limited trust, and missed opportunities for learners and policy-makers alike.</a:t>
            </a:r>
          </a:p>
        </p:txBody>
      </p:sp>
      <p:sp>
        <p:nvSpPr>
          <p:cNvPr id="147" name="Google Shape;147;g31b4d2d2706_0_80:notes">
            <a:extLst>
              <a:ext uri="{FF2B5EF4-FFF2-40B4-BE49-F238E27FC236}">
                <a16:creationId xmlns:a16="http://schemas.microsoft.com/office/drawing/2014/main" id="{6C1FDB19-8831-8EAE-940A-7F0CAEA603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9914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a:spLocks noGrp="1"/>
          </p:cNvSpPr>
          <p:nvPr>
            <p:ph type="pic" idx="2"/>
          </p:nvPr>
        </p:nvSpPr>
        <p:spPr>
          <a:xfrm>
            <a:off x="6096000" y="0"/>
            <a:ext cx="6096000" cy="6857999"/>
          </a:xfrm>
          <a:prstGeom prst="rect">
            <a:avLst/>
          </a:prstGeom>
          <a:noFill/>
          <a:ln>
            <a:noFill/>
          </a:ln>
        </p:spPr>
      </p:sp>
      <p:sp>
        <p:nvSpPr>
          <p:cNvPr id="73" name="Google Shape;73;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38"/>
        <p:cNvGrpSpPr/>
        <p:nvPr/>
      </p:nvGrpSpPr>
      <p:grpSpPr>
        <a:xfrm>
          <a:off x="0" y="0"/>
          <a:ext cx="0" cy="0"/>
          <a:chOff x="0" y="0"/>
          <a:chExt cx="0" cy="0"/>
        </a:xfrm>
      </p:grpSpPr>
      <p:sp>
        <p:nvSpPr>
          <p:cNvPr id="39" name="Google Shape;39;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42"/>
        <p:cNvGrpSpPr/>
        <p:nvPr/>
      </p:nvGrpSpPr>
      <p:grpSpPr>
        <a:xfrm>
          <a:off x="0" y="0"/>
          <a:ext cx="0" cy="0"/>
          <a:chOff x="0" y="0"/>
          <a:chExt cx="0" cy="0"/>
        </a:xfrm>
      </p:grpSpPr>
      <p:sp>
        <p:nvSpPr>
          <p:cNvPr id="43" name="Google Shape;43;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0"/>
          <p:cNvSpPr txBox="1">
            <a:spLocks noGrp="1"/>
          </p:cNvSpPr>
          <p:nvPr>
            <p:ph type="ctrTitle"/>
          </p:nvPr>
        </p:nvSpPr>
        <p:spPr>
          <a:xfrm>
            <a:off x="360000" y="612565"/>
            <a:ext cx="1147055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ubTitle" idx="1"/>
          </p:nvPr>
        </p:nvSpPr>
        <p:spPr>
          <a:xfrm>
            <a:off x="360000" y="3428999"/>
            <a:ext cx="11470556" cy="26562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0"/>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54" name="Google Shape;54;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4">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globe with a map on it&#10;&#10;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92" name="Google Shape;92;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u="sng" dirty="0">
                <a:solidFill>
                  <a:srgbClr val="C00000"/>
                </a:solidFill>
              </a:rPr>
              <a:t>Qualifications and Credentials Platform (QCP)</a:t>
            </a:r>
            <a:endParaRPr dirty="0"/>
          </a:p>
          <a:p>
            <a:pPr marL="0" lvl="0" indent="0" algn="l" rtl="0">
              <a:lnSpc>
                <a:spcPct val="100000"/>
              </a:lnSpc>
              <a:spcBef>
                <a:spcPts val="0"/>
              </a:spcBef>
              <a:spcAft>
                <a:spcPts val="0"/>
              </a:spcAft>
              <a:buSzPts val="1400"/>
              <a:buNone/>
            </a:pPr>
            <a:r>
              <a:rPr lang="en-GB" sz="2400" dirty="0"/>
              <a:t>A strategic tool for national qualifications systems</a:t>
            </a:r>
            <a:endParaRPr sz="2400" dirty="0"/>
          </a:p>
        </p:txBody>
      </p:sp>
      <p:sp>
        <p:nvSpPr>
          <p:cNvPr id="93" name="Google Shape;93;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GB" sz="1600" dirty="0"/>
              <a:t>Stefan Jahnke and Honza Forster</a:t>
            </a:r>
            <a:endParaRPr sz="1600" dirty="0"/>
          </a:p>
        </p:txBody>
      </p:sp>
      <p:sp>
        <p:nvSpPr>
          <p:cNvPr id="94" name="Google Shape;94;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GB" dirty="0"/>
              <a:t>31 July 2025</a:t>
            </a:r>
            <a:endParaRPr dirty="0"/>
          </a:p>
        </p:txBody>
      </p:sp>
      <p:pic>
        <p:nvPicPr>
          <p:cNvPr id="95" name="Google Shape;95;p1" descr="A close-up of a logo&#10;&#10;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96" name="Google Shape;96;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5"/>
          <p:cNvSpPr txBox="1">
            <a:spLocks noGrp="1"/>
          </p:cNvSpPr>
          <p:nvPr>
            <p:ph type="body" idx="2"/>
          </p:nvPr>
        </p:nvSpPr>
        <p:spPr>
          <a:xfrm>
            <a:off x="909876" y="3943558"/>
            <a:ext cx="9628000" cy="1828172"/>
          </a:xfrm>
          <a:prstGeom prst="rect">
            <a:avLst/>
          </a:prstGeom>
          <a:noFill/>
          <a:ln>
            <a:noFill/>
          </a:ln>
        </p:spPr>
        <p:txBody>
          <a:bodyPr spcFirstLastPara="1" wrap="square" lIns="91425" tIns="45700" rIns="91425" bIns="45700" anchor="t" anchorCtr="0">
            <a:normAutofit fontScale="92500" lnSpcReduction="20000"/>
          </a:bodyPr>
          <a:lstStyle/>
          <a:p>
            <a:pPr marL="457200" lvl="0" indent="-228600" algn="l" rtl="0">
              <a:lnSpc>
                <a:spcPct val="90000"/>
              </a:lnSpc>
              <a:spcBef>
                <a:spcPts val="1000"/>
              </a:spcBef>
              <a:spcAft>
                <a:spcPts val="0"/>
              </a:spcAft>
              <a:buClr>
                <a:schemeClr val="lt1"/>
              </a:buClr>
              <a:buSzPts val="6600"/>
              <a:buNone/>
            </a:pPr>
            <a:r>
              <a:rPr lang="en-GB" dirty="0"/>
              <a:t>ACQF</a:t>
            </a:r>
          </a:p>
          <a:p>
            <a:pPr marL="457200" lvl="0" indent="-228600" algn="l" rtl="0">
              <a:lnSpc>
                <a:spcPct val="90000"/>
              </a:lnSpc>
              <a:spcBef>
                <a:spcPts val="1000"/>
              </a:spcBef>
              <a:spcAft>
                <a:spcPts val="0"/>
              </a:spcAft>
              <a:buClr>
                <a:schemeClr val="lt1"/>
              </a:buClr>
              <a:buSzPts val="6600"/>
              <a:buNone/>
            </a:pPr>
            <a:r>
              <a:rPr lang="en-GB" dirty="0"/>
              <a:t>Country Worksheet</a:t>
            </a:r>
            <a:endParaRPr dirty="0"/>
          </a:p>
        </p:txBody>
      </p:sp>
      <p:sp>
        <p:nvSpPr>
          <p:cNvPr id="103" name="Google Shape;103;p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4438D29-DF42-A1DC-99E3-A393BE94DF30}"/>
            </a:ext>
          </a:extLst>
        </p:cNvPr>
        <p:cNvGrpSpPr/>
        <p:nvPr/>
      </p:nvGrpSpPr>
      <p:grpSpPr>
        <a:xfrm>
          <a:off x="0" y="0"/>
          <a:ext cx="0" cy="0"/>
          <a:chOff x="0" y="0"/>
          <a:chExt cx="0" cy="0"/>
        </a:xfrm>
      </p:grpSpPr>
      <p:sp>
        <p:nvSpPr>
          <p:cNvPr id="151" name="Google Shape;151;g31b4d2d2706_0_80">
            <a:extLst>
              <a:ext uri="{FF2B5EF4-FFF2-40B4-BE49-F238E27FC236}">
                <a16:creationId xmlns:a16="http://schemas.microsoft.com/office/drawing/2014/main" id="{8BA0C1C2-9926-E1A9-1E5D-F3F7166FBC8D}"/>
              </a:ext>
            </a:extLst>
          </p:cNvPr>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a:t>
            </a:fld>
            <a:endParaRPr/>
          </a:p>
        </p:txBody>
      </p:sp>
      <p:pic>
        <p:nvPicPr>
          <p:cNvPr id="4" name="Picture 3">
            <a:extLst>
              <a:ext uri="{FF2B5EF4-FFF2-40B4-BE49-F238E27FC236}">
                <a16:creationId xmlns:a16="http://schemas.microsoft.com/office/drawing/2014/main" id="{A00D35DD-61C6-ED3C-153D-46395CFF7B0A}"/>
              </a:ext>
            </a:extLst>
          </p:cNvPr>
          <p:cNvPicPr>
            <a:picLocks noChangeAspect="1"/>
          </p:cNvPicPr>
          <p:nvPr/>
        </p:nvPicPr>
        <p:blipFill>
          <a:blip r:embed="rId3"/>
          <a:stretch>
            <a:fillRect/>
          </a:stretch>
        </p:blipFill>
        <p:spPr>
          <a:xfrm>
            <a:off x="1853835" y="254410"/>
            <a:ext cx="8484329" cy="6112271"/>
          </a:xfrm>
          <a:prstGeom prst="rect">
            <a:avLst/>
          </a:prstGeom>
          <a:ln w="3175">
            <a:solidFill>
              <a:schemeClr val="tx1"/>
            </a:solidFill>
          </a:ln>
        </p:spPr>
      </p:pic>
    </p:spTree>
    <p:extLst>
      <p:ext uri="{BB962C8B-B14F-4D97-AF65-F5344CB8AC3E}">
        <p14:creationId xmlns:p14="http://schemas.microsoft.com/office/powerpoint/2010/main" val="37194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FD311-0DBD-382A-48C9-54B778F7E984}"/>
              </a:ext>
            </a:extLst>
          </p:cNvPr>
          <p:cNvSpPr>
            <a:spLocks noGrp="1"/>
          </p:cNvSpPr>
          <p:nvPr>
            <p:ph type="body" idx="1"/>
          </p:nvPr>
        </p:nvSpPr>
        <p:spPr>
          <a:xfrm>
            <a:off x="352486" y="712694"/>
            <a:ext cx="11475317" cy="5363345"/>
          </a:xfrm>
        </p:spPr>
        <p:txBody>
          <a:bodyPr>
            <a:normAutofit/>
          </a:bodyPr>
          <a:lstStyle/>
          <a:p>
            <a:pPr marL="114300" indent="0">
              <a:buNone/>
            </a:pPr>
            <a:r>
              <a:rPr lang="en-US" b="1" dirty="0"/>
              <a:t>Objective</a:t>
            </a:r>
          </a:p>
          <a:p>
            <a:pPr marL="114300" indent="0">
              <a:buNone/>
            </a:pPr>
            <a:r>
              <a:rPr lang="en-US" dirty="0"/>
              <a:t>Guide your country teams through structured reflection and planning for the adoption and use of the ACQF QCP</a:t>
            </a:r>
          </a:p>
          <a:p>
            <a:pPr marL="114300" indent="0">
              <a:buNone/>
            </a:pPr>
            <a:endParaRPr lang="en-US" b="1" dirty="0"/>
          </a:p>
          <a:p>
            <a:pPr marL="114300" indent="0">
              <a:buNone/>
            </a:pPr>
            <a:r>
              <a:rPr lang="en-US" b="1" dirty="0"/>
              <a:t>Development in 3 phase</a:t>
            </a:r>
          </a:p>
          <a:p>
            <a:pPr marL="114300" indent="0">
              <a:buNone/>
            </a:pPr>
            <a:endParaRPr lang="de-DE" dirty="0"/>
          </a:p>
        </p:txBody>
      </p:sp>
      <p:sp>
        <p:nvSpPr>
          <p:cNvPr id="4" name="Slide Number Placeholder 3">
            <a:extLst>
              <a:ext uri="{FF2B5EF4-FFF2-40B4-BE49-F238E27FC236}">
                <a16:creationId xmlns:a16="http://schemas.microsoft.com/office/drawing/2014/main" id="{23136F38-231C-AB86-DAF2-C7146104C404}"/>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4</a:t>
            </a:fld>
            <a:endParaRPr/>
          </a:p>
        </p:txBody>
      </p:sp>
      <p:graphicFrame>
        <p:nvGraphicFramePr>
          <p:cNvPr id="5" name="Diagram 4">
            <a:extLst>
              <a:ext uri="{FF2B5EF4-FFF2-40B4-BE49-F238E27FC236}">
                <a16:creationId xmlns:a16="http://schemas.microsoft.com/office/drawing/2014/main" id="{F376D4D0-52E9-9DC2-9C91-9DDD9FC17EA1}"/>
              </a:ext>
            </a:extLst>
          </p:cNvPr>
          <p:cNvGraphicFramePr/>
          <p:nvPr>
            <p:extLst>
              <p:ext uri="{D42A27DB-BD31-4B8C-83A1-F6EECF244321}">
                <p14:modId xmlns:p14="http://schemas.microsoft.com/office/powerpoint/2010/main" val="3352756418"/>
              </p:ext>
            </p:extLst>
          </p:nvPr>
        </p:nvGraphicFramePr>
        <p:xfrm>
          <a:off x="359999" y="3240741"/>
          <a:ext cx="11467804" cy="329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67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7623-89C5-BC28-FA37-00B9530B52C2}"/>
              </a:ext>
            </a:extLst>
          </p:cNvPr>
          <p:cNvSpPr>
            <a:spLocks noGrp="1"/>
          </p:cNvSpPr>
          <p:nvPr>
            <p:ph type="title"/>
          </p:nvPr>
        </p:nvSpPr>
        <p:spPr/>
        <p:txBody>
          <a:bodyPr>
            <a:normAutofit/>
          </a:bodyPr>
          <a:lstStyle/>
          <a:p>
            <a:r>
              <a:rPr lang="en-US" dirty="0"/>
              <a:t>Phase 1 - Short-Term Engagement and Vision (Until End of 2025)</a:t>
            </a:r>
            <a:endParaRPr lang="de-DE" dirty="0"/>
          </a:p>
        </p:txBody>
      </p:sp>
      <p:sp>
        <p:nvSpPr>
          <p:cNvPr id="3" name="Text Placeholder 2">
            <a:extLst>
              <a:ext uri="{FF2B5EF4-FFF2-40B4-BE49-F238E27FC236}">
                <a16:creationId xmlns:a16="http://schemas.microsoft.com/office/drawing/2014/main" id="{EF913484-E88A-8AC4-6A94-7D0908CD080C}"/>
              </a:ext>
            </a:extLst>
          </p:cNvPr>
          <p:cNvSpPr>
            <a:spLocks noGrp="1"/>
          </p:cNvSpPr>
          <p:nvPr>
            <p:ph type="body" idx="1"/>
          </p:nvPr>
        </p:nvSpPr>
        <p:spPr>
          <a:xfrm>
            <a:off x="352486" y="2136290"/>
            <a:ext cx="11475317" cy="4402076"/>
          </a:xfrm>
        </p:spPr>
        <p:txBody>
          <a:bodyPr>
            <a:normAutofit fontScale="92500" lnSpcReduction="20000"/>
          </a:bodyPr>
          <a:lstStyle/>
          <a:p>
            <a:pPr marL="114300" indent="0">
              <a:lnSpc>
                <a:spcPct val="110000"/>
              </a:lnSpc>
              <a:buNone/>
            </a:pPr>
            <a:r>
              <a:rPr lang="en-US" dirty="0"/>
              <a:t>Stakeholder engagement, awareness raising and short-term vision for national use of QCP</a:t>
            </a:r>
          </a:p>
          <a:p>
            <a:pPr marL="114300" indent="0">
              <a:lnSpc>
                <a:spcPct val="110000"/>
              </a:lnSpc>
              <a:buNone/>
            </a:pPr>
            <a:endParaRPr lang="en-US" dirty="0"/>
          </a:p>
          <a:p>
            <a:pPr marL="114300" indent="0">
              <a:lnSpc>
                <a:spcPct val="110000"/>
              </a:lnSpc>
              <a:buClr>
                <a:schemeClr val="accent1">
                  <a:lumMod val="75000"/>
                </a:schemeClr>
              </a:buClr>
              <a:buNone/>
            </a:pPr>
            <a:r>
              <a:rPr lang="en-US" b="1" dirty="0"/>
              <a:t>Key steps:</a:t>
            </a:r>
          </a:p>
          <a:p>
            <a:pPr>
              <a:lnSpc>
                <a:spcPct val="110000"/>
              </a:lnSpc>
              <a:buClr>
                <a:schemeClr val="accent1">
                  <a:lumMod val="75000"/>
                </a:schemeClr>
              </a:buClr>
              <a:buFont typeface="Wingdings" panose="05000000000000000000" pitchFamily="2" charset="2"/>
              <a:buChar char="Ø"/>
            </a:pPr>
            <a:r>
              <a:rPr lang="en-US" dirty="0"/>
              <a:t>National Learning from initial QCP Engagement</a:t>
            </a:r>
          </a:p>
          <a:p>
            <a:pPr>
              <a:lnSpc>
                <a:spcPct val="110000"/>
              </a:lnSpc>
              <a:buClr>
                <a:schemeClr val="accent1">
                  <a:lumMod val="75000"/>
                </a:schemeClr>
              </a:buClr>
              <a:buFont typeface="Wingdings" panose="05000000000000000000" pitchFamily="2" charset="2"/>
              <a:buChar char="Ø"/>
            </a:pPr>
            <a:r>
              <a:rPr lang="en-US" dirty="0"/>
              <a:t>Short-Term Vision of Using the QCP</a:t>
            </a:r>
          </a:p>
          <a:p>
            <a:pPr>
              <a:lnSpc>
                <a:spcPct val="110000"/>
              </a:lnSpc>
              <a:buClr>
                <a:schemeClr val="accent1">
                  <a:lumMod val="75000"/>
                </a:schemeClr>
              </a:buClr>
              <a:buFont typeface="Wingdings" panose="05000000000000000000" pitchFamily="2" charset="2"/>
              <a:buChar char="Ø"/>
            </a:pPr>
            <a:r>
              <a:rPr lang="en-US" dirty="0"/>
              <a:t>"Inventory" of existing NQDs or Data Sources</a:t>
            </a:r>
          </a:p>
          <a:p>
            <a:pPr>
              <a:lnSpc>
                <a:spcPct val="110000"/>
              </a:lnSpc>
              <a:buClr>
                <a:schemeClr val="accent1">
                  <a:lumMod val="75000"/>
                </a:schemeClr>
              </a:buClr>
              <a:buFont typeface="Wingdings" panose="05000000000000000000" pitchFamily="2" charset="2"/>
              <a:buChar char="Ø"/>
            </a:pPr>
            <a:r>
              <a:rPr lang="en-US" dirty="0"/>
              <a:t>Stakeholder Mapping and Engagement Strategy</a:t>
            </a:r>
          </a:p>
          <a:p>
            <a:pPr>
              <a:lnSpc>
                <a:spcPct val="110000"/>
              </a:lnSpc>
              <a:buClr>
                <a:schemeClr val="accent1">
                  <a:lumMod val="75000"/>
                </a:schemeClr>
              </a:buClr>
              <a:buFont typeface="Wingdings" panose="05000000000000000000" pitchFamily="2" charset="2"/>
              <a:buChar char="Ø"/>
            </a:pPr>
            <a:r>
              <a:rPr lang="en-US" dirty="0"/>
              <a:t>Immediate Enablers and Risks</a:t>
            </a:r>
            <a:endParaRPr lang="de-DE" dirty="0"/>
          </a:p>
        </p:txBody>
      </p:sp>
      <p:sp>
        <p:nvSpPr>
          <p:cNvPr id="4" name="Slide Number Placeholder 3">
            <a:extLst>
              <a:ext uri="{FF2B5EF4-FFF2-40B4-BE49-F238E27FC236}">
                <a16:creationId xmlns:a16="http://schemas.microsoft.com/office/drawing/2014/main" id="{7EBA0CCA-C5FF-1459-9FC5-091D945841B1}"/>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5</a:t>
            </a:fld>
            <a:endParaRPr/>
          </a:p>
        </p:txBody>
      </p:sp>
    </p:spTree>
    <p:extLst>
      <p:ext uri="{BB962C8B-B14F-4D97-AF65-F5344CB8AC3E}">
        <p14:creationId xmlns:p14="http://schemas.microsoft.com/office/powerpoint/2010/main" val="409874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E58A-98DE-0459-18FC-6E336205B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35D36-B3E6-9F94-C6B0-36281824E259}"/>
              </a:ext>
            </a:extLst>
          </p:cNvPr>
          <p:cNvSpPr>
            <a:spLocks noGrp="1"/>
          </p:cNvSpPr>
          <p:nvPr>
            <p:ph type="title"/>
          </p:nvPr>
        </p:nvSpPr>
        <p:spPr/>
        <p:txBody>
          <a:bodyPr>
            <a:normAutofit/>
          </a:bodyPr>
          <a:lstStyle/>
          <a:p>
            <a:r>
              <a:rPr lang="en-US" dirty="0"/>
              <a:t>Phase 2 - Mid-Term National Strategy (H1 2026)</a:t>
            </a:r>
          </a:p>
        </p:txBody>
      </p:sp>
      <p:sp>
        <p:nvSpPr>
          <p:cNvPr id="3" name="Text Placeholder 2">
            <a:extLst>
              <a:ext uri="{FF2B5EF4-FFF2-40B4-BE49-F238E27FC236}">
                <a16:creationId xmlns:a16="http://schemas.microsoft.com/office/drawing/2014/main" id="{C41F158E-6FF1-9D12-2192-5B0D6B208CAD}"/>
              </a:ext>
            </a:extLst>
          </p:cNvPr>
          <p:cNvSpPr>
            <a:spLocks noGrp="1"/>
          </p:cNvSpPr>
          <p:nvPr>
            <p:ph type="body" idx="1"/>
          </p:nvPr>
        </p:nvSpPr>
        <p:spPr>
          <a:xfrm>
            <a:off x="352486" y="2136290"/>
            <a:ext cx="11475317" cy="4402076"/>
          </a:xfrm>
        </p:spPr>
        <p:txBody>
          <a:bodyPr>
            <a:normAutofit/>
          </a:bodyPr>
          <a:lstStyle/>
          <a:p>
            <a:pPr marL="114300" indent="0">
              <a:buNone/>
            </a:pPr>
            <a:r>
              <a:rPr lang="en-US" dirty="0"/>
              <a:t>Using first national experience with the fully operational QCP to build a realistic, country-specific strategy</a:t>
            </a:r>
          </a:p>
          <a:p>
            <a:pPr marL="114300" indent="0">
              <a:buNone/>
            </a:pPr>
            <a:endParaRPr lang="en-US" dirty="0"/>
          </a:p>
          <a:p>
            <a:pPr marL="114300" indent="0">
              <a:buNone/>
            </a:pPr>
            <a:r>
              <a:rPr lang="en-US" b="1" dirty="0"/>
              <a:t>Key steps:</a:t>
            </a:r>
          </a:p>
          <a:p>
            <a:pPr>
              <a:buClr>
                <a:schemeClr val="accent1">
                  <a:lumMod val="75000"/>
                </a:schemeClr>
              </a:buClr>
              <a:buFont typeface="Wingdings" panose="05000000000000000000" pitchFamily="2" charset="2"/>
              <a:buChar char="Ø"/>
            </a:pPr>
            <a:r>
              <a:rPr lang="en-US" dirty="0"/>
              <a:t>First Experiences with the QCP</a:t>
            </a:r>
          </a:p>
          <a:p>
            <a:pPr>
              <a:buClr>
                <a:schemeClr val="accent1">
                  <a:lumMod val="75000"/>
                </a:schemeClr>
              </a:buClr>
              <a:buFont typeface="Wingdings" panose="05000000000000000000" pitchFamily="2" charset="2"/>
              <a:buChar char="Ø"/>
            </a:pPr>
            <a:r>
              <a:rPr lang="en-US" dirty="0"/>
              <a:t>Mid-Term Strategy for QCP Integration</a:t>
            </a:r>
          </a:p>
          <a:p>
            <a:pPr>
              <a:buClr>
                <a:schemeClr val="accent1">
                  <a:lumMod val="75000"/>
                </a:schemeClr>
              </a:buClr>
              <a:buFont typeface="Wingdings" panose="05000000000000000000" pitchFamily="2" charset="2"/>
              <a:buChar char="Ø"/>
            </a:pPr>
            <a:r>
              <a:rPr lang="en-US" dirty="0"/>
              <a:t>Sustainable Governance and Data Processes</a:t>
            </a:r>
          </a:p>
          <a:p>
            <a:pPr>
              <a:buClr>
                <a:schemeClr val="accent1">
                  <a:lumMod val="75000"/>
                </a:schemeClr>
              </a:buClr>
              <a:buFont typeface="Wingdings" panose="05000000000000000000" pitchFamily="2" charset="2"/>
              <a:buChar char="Ø"/>
            </a:pPr>
            <a:r>
              <a:rPr lang="en-US" dirty="0"/>
              <a:t>Funding and Technical Resources</a:t>
            </a:r>
          </a:p>
        </p:txBody>
      </p:sp>
      <p:sp>
        <p:nvSpPr>
          <p:cNvPr id="4" name="Slide Number Placeholder 3">
            <a:extLst>
              <a:ext uri="{FF2B5EF4-FFF2-40B4-BE49-F238E27FC236}">
                <a16:creationId xmlns:a16="http://schemas.microsoft.com/office/drawing/2014/main" id="{EA843505-FBCC-7212-1466-3816D3F0FB25}"/>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6</a:t>
            </a:fld>
            <a:endParaRPr/>
          </a:p>
        </p:txBody>
      </p:sp>
    </p:spTree>
    <p:extLst>
      <p:ext uri="{BB962C8B-B14F-4D97-AF65-F5344CB8AC3E}">
        <p14:creationId xmlns:p14="http://schemas.microsoft.com/office/powerpoint/2010/main" val="336507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C9A4-6EC6-53B5-CF6C-91A87DBDA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D8789-7555-2AC3-CD7C-A19038814504}"/>
              </a:ext>
            </a:extLst>
          </p:cNvPr>
          <p:cNvSpPr>
            <a:spLocks noGrp="1"/>
          </p:cNvSpPr>
          <p:nvPr>
            <p:ph type="title"/>
          </p:nvPr>
        </p:nvSpPr>
        <p:spPr/>
        <p:txBody>
          <a:bodyPr>
            <a:normAutofit/>
          </a:bodyPr>
          <a:lstStyle/>
          <a:p>
            <a:r>
              <a:rPr lang="en-US" dirty="0"/>
              <a:t>Phase 3 - Long-Term National Vision &amp; Handover (H2 2026)</a:t>
            </a:r>
          </a:p>
        </p:txBody>
      </p:sp>
      <p:sp>
        <p:nvSpPr>
          <p:cNvPr id="3" name="Text Placeholder 2">
            <a:extLst>
              <a:ext uri="{FF2B5EF4-FFF2-40B4-BE49-F238E27FC236}">
                <a16:creationId xmlns:a16="http://schemas.microsoft.com/office/drawing/2014/main" id="{C815612D-BBD0-F7A0-2C72-DD21832CDFBF}"/>
              </a:ext>
            </a:extLst>
          </p:cNvPr>
          <p:cNvSpPr>
            <a:spLocks noGrp="1"/>
          </p:cNvSpPr>
          <p:nvPr>
            <p:ph type="body" idx="1"/>
          </p:nvPr>
        </p:nvSpPr>
        <p:spPr>
          <a:xfrm>
            <a:off x="352486" y="2136290"/>
            <a:ext cx="11475317" cy="4402076"/>
          </a:xfrm>
        </p:spPr>
        <p:txBody>
          <a:bodyPr>
            <a:normAutofit lnSpcReduction="10000"/>
          </a:bodyPr>
          <a:lstStyle/>
          <a:p>
            <a:pPr marL="114300" indent="0">
              <a:buNone/>
            </a:pPr>
            <a:r>
              <a:rPr lang="en-US" dirty="0"/>
              <a:t>Ensuring national ownership and sustainability as part of the handover for the ACQF Network</a:t>
            </a:r>
          </a:p>
          <a:p>
            <a:pPr marL="114300" indent="0">
              <a:buNone/>
            </a:pPr>
            <a:endParaRPr lang="en-US" dirty="0"/>
          </a:p>
          <a:p>
            <a:pPr marL="114300" indent="0">
              <a:buNone/>
            </a:pPr>
            <a:r>
              <a:rPr lang="en-US" b="1" dirty="0"/>
              <a:t>Key steps:</a:t>
            </a:r>
          </a:p>
          <a:p>
            <a:pPr>
              <a:buClr>
                <a:schemeClr val="accent1">
                  <a:lumMod val="75000"/>
                </a:schemeClr>
              </a:buClr>
              <a:buFont typeface="Wingdings" panose="05000000000000000000" pitchFamily="2" charset="2"/>
              <a:buChar char="Ø"/>
            </a:pPr>
            <a:r>
              <a:rPr lang="en-US" dirty="0"/>
              <a:t>National Long-Term Vision for QCP implementation</a:t>
            </a:r>
          </a:p>
          <a:p>
            <a:pPr>
              <a:buClr>
                <a:schemeClr val="accent1">
                  <a:lumMod val="75000"/>
                </a:schemeClr>
              </a:buClr>
              <a:buFont typeface="Wingdings" panose="05000000000000000000" pitchFamily="2" charset="2"/>
              <a:buChar char="Ø"/>
            </a:pPr>
            <a:r>
              <a:rPr lang="en-US" dirty="0"/>
              <a:t>Institutional National Use of QCP</a:t>
            </a:r>
          </a:p>
          <a:p>
            <a:pPr>
              <a:buClr>
                <a:schemeClr val="accent1">
                  <a:lumMod val="75000"/>
                </a:schemeClr>
              </a:buClr>
              <a:buFont typeface="Wingdings" panose="05000000000000000000" pitchFamily="2" charset="2"/>
              <a:buChar char="Ø"/>
            </a:pPr>
            <a:r>
              <a:rPr lang="en-US" dirty="0"/>
              <a:t>Measuring Impact and Continuous Improvement</a:t>
            </a:r>
          </a:p>
          <a:p>
            <a:pPr>
              <a:buClr>
                <a:schemeClr val="accent1">
                  <a:lumMod val="75000"/>
                </a:schemeClr>
              </a:buClr>
              <a:buFont typeface="Wingdings" panose="05000000000000000000" pitchFamily="2" charset="2"/>
              <a:buChar char="Ø"/>
            </a:pPr>
            <a:r>
              <a:rPr lang="en-US" dirty="0"/>
              <a:t>National Commitments Post-Handover and integration with ACQF Network</a:t>
            </a:r>
          </a:p>
        </p:txBody>
      </p:sp>
      <p:sp>
        <p:nvSpPr>
          <p:cNvPr id="4" name="Slide Number Placeholder 3">
            <a:extLst>
              <a:ext uri="{FF2B5EF4-FFF2-40B4-BE49-F238E27FC236}">
                <a16:creationId xmlns:a16="http://schemas.microsoft.com/office/drawing/2014/main" id="{B9AE5249-2C78-7BA6-1D1B-3E0B6241A33E}"/>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7</a:t>
            </a:fld>
            <a:endParaRPr/>
          </a:p>
        </p:txBody>
      </p:sp>
    </p:spTree>
    <p:extLst>
      <p:ext uri="{BB962C8B-B14F-4D97-AF65-F5344CB8AC3E}">
        <p14:creationId xmlns:p14="http://schemas.microsoft.com/office/powerpoint/2010/main" val="35587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3C78-2D3E-3FE9-DBBE-800F091C9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12BDE-7B75-CE89-C338-4CB002AADA0A}"/>
              </a:ext>
            </a:extLst>
          </p:cNvPr>
          <p:cNvSpPr>
            <a:spLocks noGrp="1"/>
          </p:cNvSpPr>
          <p:nvPr>
            <p:ph type="title"/>
          </p:nvPr>
        </p:nvSpPr>
        <p:spPr>
          <a:xfrm>
            <a:off x="371663" y="564776"/>
            <a:ext cx="11467851" cy="1080421"/>
          </a:xfrm>
        </p:spPr>
        <p:txBody>
          <a:bodyPr>
            <a:normAutofit/>
          </a:bodyPr>
          <a:lstStyle/>
          <a:p>
            <a:r>
              <a:rPr lang="en-US" sz="4000" dirty="0"/>
              <a:t>QCP Team – Peer-Learning continues</a:t>
            </a:r>
          </a:p>
        </p:txBody>
      </p:sp>
      <p:sp>
        <p:nvSpPr>
          <p:cNvPr id="3" name="Text Placeholder 2">
            <a:extLst>
              <a:ext uri="{FF2B5EF4-FFF2-40B4-BE49-F238E27FC236}">
                <a16:creationId xmlns:a16="http://schemas.microsoft.com/office/drawing/2014/main" id="{21F6676E-590F-651A-17CC-42316D8017C5}"/>
              </a:ext>
            </a:extLst>
          </p:cNvPr>
          <p:cNvSpPr>
            <a:spLocks noGrp="1"/>
          </p:cNvSpPr>
          <p:nvPr>
            <p:ph type="body" idx="1"/>
          </p:nvPr>
        </p:nvSpPr>
        <p:spPr>
          <a:xfrm>
            <a:off x="352486" y="1627094"/>
            <a:ext cx="11475317" cy="4911272"/>
          </a:xfrm>
        </p:spPr>
        <p:txBody>
          <a:bodyPr>
            <a:normAutofit/>
          </a:bodyPr>
          <a:lstStyle/>
          <a:p>
            <a:pPr marL="114300" indent="0">
              <a:buNone/>
            </a:pPr>
            <a:r>
              <a:rPr lang="en-US" dirty="0"/>
              <a:t>Additional (digital) peer-learning activities to support you with completing your </a:t>
            </a:r>
            <a:r>
              <a:rPr lang="en-US" b="1" dirty="0"/>
              <a:t>ACQF QCP Country Worksheets</a:t>
            </a:r>
          </a:p>
          <a:p>
            <a:pPr marL="114300" indent="0">
              <a:buNone/>
            </a:pPr>
            <a:endParaRPr lang="en-US" b="1" dirty="0"/>
          </a:p>
          <a:p>
            <a:pPr marL="114300" indent="0">
              <a:buNone/>
            </a:pPr>
            <a:r>
              <a:rPr lang="en-US" b="1" dirty="0"/>
              <a:t>Work Together!</a:t>
            </a:r>
          </a:p>
          <a:p>
            <a:r>
              <a:rPr lang="en-US" dirty="0"/>
              <a:t>Involve all relevant team members at your organization</a:t>
            </a:r>
          </a:p>
          <a:p>
            <a:r>
              <a:rPr lang="en-US" dirty="0"/>
              <a:t>Share experiences with other countries (e.g. strategic partners)</a:t>
            </a:r>
          </a:p>
          <a:p>
            <a:pPr lvl="1"/>
            <a:endParaRPr lang="en-US" dirty="0"/>
          </a:p>
          <a:p>
            <a:pPr marL="114300" indent="0">
              <a:buNone/>
            </a:pPr>
            <a:r>
              <a:rPr lang="en-US" dirty="0"/>
              <a:t>Guidance document and accountability for yourself!</a:t>
            </a:r>
          </a:p>
          <a:p>
            <a:pPr marL="571500" lvl="1" indent="0">
              <a:buNone/>
            </a:pPr>
            <a:r>
              <a:rPr lang="en-US" dirty="0">
                <a:sym typeface="Wingdings" panose="05000000000000000000" pitchFamily="2" charset="2"/>
              </a:rPr>
              <a:t> </a:t>
            </a:r>
            <a:r>
              <a:rPr lang="en-US" dirty="0"/>
              <a:t>QCP Team will ask you to submit files at different intervals for our own understanding of ambitions and remaining challenges</a:t>
            </a:r>
          </a:p>
        </p:txBody>
      </p:sp>
      <p:sp>
        <p:nvSpPr>
          <p:cNvPr id="4" name="Slide Number Placeholder 3">
            <a:extLst>
              <a:ext uri="{FF2B5EF4-FFF2-40B4-BE49-F238E27FC236}">
                <a16:creationId xmlns:a16="http://schemas.microsoft.com/office/drawing/2014/main" id="{F93BD6AC-E8BD-CE53-B7D5-DA5B699C30EF}"/>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8</a:t>
            </a:fld>
            <a:endParaRPr/>
          </a:p>
        </p:txBody>
      </p:sp>
    </p:spTree>
    <p:extLst>
      <p:ext uri="{BB962C8B-B14F-4D97-AF65-F5344CB8AC3E}">
        <p14:creationId xmlns:p14="http://schemas.microsoft.com/office/powerpoint/2010/main" val="2729925158"/>
      </p:ext>
    </p:extLst>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9991715B-C7AC-46D0-A678-4B72EF064230}"/>
</file>

<file path=customXml/itemProps2.xml><?xml version="1.0" encoding="utf-8"?>
<ds:datastoreItem xmlns:ds="http://schemas.openxmlformats.org/officeDocument/2006/customXml" ds:itemID="{76CF946C-D45C-4AC1-ABF3-4103AC55DEB0}"/>
</file>

<file path=customXml/itemProps3.xml><?xml version="1.0" encoding="utf-8"?>
<ds:datastoreItem xmlns:ds="http://schemas.openxmlformats.org/officeDocument/2006/customXml" ds:itemID="{93FCEC35-F53C-43AC-97D0-7B7C972A6D7B}"/>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Widescreen</PresentationFormat>
  <Paragraphs>73</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Nunito Sans Black</vt:lpstr>
      <vt:lpstr>Wingdings</vt:lpstr>
      <vt:lpstr>Arial</vt:lpstr>
      <vt:lpstr>Nunito Sans ExtraBold</vt:lpstr>
      <vt:lpstr>Nunito Sans</vt:lpstr>
      <vt:lpstr>Calibri</vt:lpstr>
      <vt:lpstr>Nunito Sans Light</vt:lpstr>
      <vt:lpstr>ACQF Powerpoint Template</vt:lpstr>
      <vt:lpstr>PowerPoint Presentation</vt:lpstr>
      <vt:lpstr>PowerPoint Presentation</vt:lpstr>
      <vt:lpstr>PowerPoint Presentation</vt:lpstr>
      <vt:lpstr>PowerPoint Presentation</vt:lpstr>
      <vt:lpstr>Phase 1 - Short-Term Engagement and Vision (Until End of 2025)</vt:lpstr>
      <vt:lpstr>Phase 2 - Mid-Term National Strategy (H1 2026)</vt:lpstr>
      <vt:lpstr>Phase 3 - Long-Term National Vision &amp; Handover (H2 2026)</vt:lpstr>
      <vt:lpstr>QCP Team – Peer-Learning continues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lastModifiedBy>Stefan Jahnke</cp:lastModifiedBy>
  <cp:revision>6</cp:revision>
  <dcterms:created xsi:type="dcterms:W3CDTF">2022-04-01T01:06:26Z</dcterms:created>
  <dcterms:modified xsi:type="dcterms:W3CDTF">2025-07-30T14:40:10Z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y fmtid="{D5CDD505-2E9C-101B-9397-08002B2CF9AE}" pid="3" name="ContentTypeId">
    <vt:lpwstr>0x0101009B2203B17F16D040A1E444A021DFF119</vt:lpwstr>
  </property>
  <property fmtid="{D5CDD505-2E9C-101B-9397-08002B2CF9AE}" pid="4" name="MediaServiceImageTags">
    <vt:lpwstr/>
  </property>
</Properties>
</file>