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25" r:id="rId4"/>
    <p:sldMasterId id="2147483726" r:id="rId5"/>
    <p:sldMasterId id="2147483727" r:id="rId6"/>
  </p:sldMasterIdLst>
  <p:notesMasterIdLst>
    <p:notesMasterId r:id="rId25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</p:sldIdLst>
  <p:sldSz cx="9144000" cy="5143500" type="screen16x9"/>
  <p:notesSz cx="6858000" cy="9144000"/>
  <p:embeddedFontLst>
    <p:embeddedFont>
      <p:font typeface="Black Han Sans" panose="020B0604020202020204" charset="-127"/>
      <p:regular r:id="rId26"/>
    </p:embeddedFont>
    <p:embeddedFont>
      <p:font typeface="Bebas Neue" panose="020B0606020202050201" pitchFamily="34" charset="0"/>
      <p:regular r:id="rId27"/>
    </p:embeddedFont>
    <p:embeddedFont>
      <p:font typeface="Gill Sans" panose="020B0604020202020204" charset="0"/>
      <p:regular r:id="rId28"/>
      <p:bold r:id="rId29"/>
    </p:embeddedFont>
    <p:embeddedFont>
      <p:font typeface="Maven Pro" panose="020B0604020202020204" charset="0"/>
      <p:regular r:id="rId30"/>
      <p:bold r:id="rId31"/>
    </p:embeddedFont>
    <p:embeddedFont>
      <p:font typeface="Nunito" pitchFamily="2" charset="0"/>
      <p:regular r:id="rId32"/>
      <p:bold r:id="rId33"/>
      <p:italic r:id="rId34"/>
      <p:boldItalic r:id="rId35"/>
    </p:embeddedFont>
    <p:embeddedFont>
      <p:font typeface="Roboto Mono" panose="00000009000000000000" pitchFamily="49" charset="0"/>
      <p:regular r:id="rId36"/>
      <p:bold r:id="rId37"/>
      <p:italic r:id="rId38"/>
      <p:boldItalic r:id="rId39"/>
    </p:embeddedFont>
    <p:embeddedFont>
      <p:font typeface="Roboto Mono Light" panose="00000009000000000000" pitchFamily="49" charset="0"/>
      <p:regular r:id="rId40"/>
      <p:bold r:id="rId41"/>
      <p:italic r:id="rId42"/>
      <p:boldItalic r:id="rId43"/>
    </p:embeddedFont>
    <p:embeddedFont>
      <p:font typeface="Roboto Serif" panose="020B0604020202020204" charset="0"/>
      <p:regular r:id="rId44"/>
      <p:bold r:id="rId45"/>
      <p:italic r:id="rId46"/>
      <p:boldItalic r:id="rId47"/>
    </p:embeddedFont>
    <p:embeddedFont>
      <p:font typeface="Roboto Serif Black" panose="020B0604020202020204" charset="0"/>
      <p:bold r:id="rId48"/>
      <p:boldItalic r:id="rId49"/>
    </p:embeddedFont>
    <p:embeddedFont>
      <p:font typeface="Spline Sans" panose="020B0604020202020204" charset="0"/>
      <p:regular r:id="rId50"/>
      <p:bold r:id="rId51"/>
    </p:embeddedFont>
    <p:embeddedFont>
      <p:font typeface="Titillium Web Light" panose="00000400000000000000" pitchFamily="2" charset="0"/>
      <p:regular r:id="rId52"/>
      <p:bold r:id="rId53"/>
      <p:italic r:id="rId54"/>
      <p:boldItalic r:id="rId55"/>
    </p:embeddedFont>
    <p:embeddedFont>
      <p:font typeface="Trebuchet MS" panose="020B0603020202020204" pitchFamily="34" charset="0"/>
      <p:regular r:id="rId56"/>
      <p:bold r:id="rId57"/>
      <p:italic r:id="rId58"/>
      <p:boldItalic r:id="rId5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05F16C-9326-4661-A6B8-E300CAE049E3}">
  <a:tblStyle styleId="{7105F16C-9326-4661-A6B8-E300CAE049E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260" y="68"/>
      </p:cViewPr>
      <p:guideLst>
        <p:guide orient="horz" pos="162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font" Target="fonts/font1.fntdata"/><Relationship Id="rId39" Type="http://schemas.openxmlformats.org/officeDocument/2006/relationships/font" Target="fonts/font14.fntdata"/><Relationship Id="rId21" Type="http://schemas.openxmlformats.org/officeDocument/2006/relationships/slide" Target="slides/slide15.xml"/><Relationship Id="rId34" Type="http://schemas.openxmlformats.org/officeDocument/2006/relationships/font" Target="fonts/font9.fntdata"/><Relationship Id="rId42" Type="http://schemas.openxmlformats.org/officeDocument/2006/relationships/font" Target="fonts/font17.fntdata"/><Relationship Id="rId47" Type="http://schemas.openxmlformats.org/officeDocument/2006/relationships/font" Target="fonts/font22.fntdata"/><Relationship Id="rId50" Type="http://schemas.openxmlformats.org/officeDocument/2006/relationships/font" Target="fonts/font25.fntdata"/><Relationship Id="rId55" Type="http://schemas.openxmlformats.org/officeDocument/2006/relationships/font" Target="fonts/font30.fntdata"/><Relationship Id="rId63" Type="http://schemas.openxmlformats.org/officeDocument/2006/relationships/tableStyles" Target="tableStyles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font" Target="fonts/font4.fntdata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7.fntdata"/><Relationship Id="rId37" Type="http://schemas.openxmlformats.org/officeDocument/2006/relationships/font" Target="fonts/font12.fntdata"/><Relationship Id="rId40" Type="http://schemas.openxmlformats.org/officeDocument/2006/relationships/font" Target="fonts/font15.fntdata"/><Relationship Id="rId45" Type="http://schemas.openxmlformats.org/officeDocument/2006/relationships/font" Target="fonts/font20.fntdata"/><Relationship Id="rId53" Type="http://schemas.openxmlformats.org/officeDocument/2006/relationships/font" Target="fonts/font28.fntdata"/><Relationship Id="rId58" Type="http://schemas.openxmlformats.org/officeDocument/2006/relationships/font" Target="fonts/font33.fntdata"/><Relationship Id="rId5" Type="http://schemas.openxmlformats.org/officeDocument/2006/relationships/slideMaster" Target="slideMasters/slideMaster2.xml"/><Relationship Id="rId61" Type="http://schemas.openxmlformats.org/officeDocument/2006/relationships/viewProps" Target="viewProps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font" Target="fonts/font10.fntdata"/><Relationship Id="rId43" Type="http://schemas.openxmlformats.org/officeDocument/2006/relationships/font" Target="fonts/font18.fntdata"/><Relationship Id="rId48" Type="http://schemas.openxmlformats.org/officeDocument/2006/relationships/font" Target="fonts/font23.fntdata"/><Relationship Id="rId56" Type="http://schemas.openxmlformats.org/officeDocument/2006/relationships/font" Target="fonts/font31.fntdata"/><Relationship Id="rId8" Type="http://schemas.openxmlformats.org/officeDocument/2006/relationships/slide" Target="slides/slide2.xml"/><Relationship Id="rId51" Type="http://schemas.openxmlformats.org/officeDocument/2006/relationships/font" Target="fonts/font2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38" Type="http://schemas.openxmlformats.org/officeDocument/2006/relationships/font" Target="fonts/font13.fntdata"/><Relationship Id="rId46" Type="http://schemas.openxmlformats.org/officeDocument/2006/relationships/font" Target="fonts/font21.fntdata"/><Relationship Id="rId59" Type="http://schemas.openxmlformats.org/officeDocument/2006/relationships/font" Target="fonts/font34.fntdata"/><Relationship Id="rId20" Type="http://schemas.openxmlformats.org/officeDocument/2006/relationships/slide" Target="slides/slide14.xml"/><Relationship Id="rId41" Type="http://schemas.openxmlformats.org/officeDocument/2006/relationships/font" Target="fonts/font16.fntdata"/><Relationship Id="rId54" Type="http://schemas.openxmlformats.org/officeDocument/2006/relationships/font" Target="fonts/font29.fntdata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font" Target="fonts/font3.fntdata"/><Relationship Id="rId36" Type="http://schemas.openxmlformats.org/officeDocument/2006/relationships/font" Target="fonts/font11.fntdata"/><Relationship Id="rId49" Type="http://schemas.openxmlformats.org/officeDocument/2006/relationships/font" Target="fonts/font24.fntdata"/><Relationship Id="rId57" Type="http://schemas.openxmlformats.org/officeDocument/2006/relationships/font" Target="fonts/font32.fntdata"/><Relationship Id="rId10" Type="http://schemas.openxmlformats.org/officeDocument/2006/relationships/slide" Target="slides/slide4.xml"/><Relationship Id="rId31" Type="http://schemas.openxmlformats.org/officeDocument/2006/relationships/font" Target="fonts/font6.fntdata"/><Relationship Id="rId44" Type="http://schemas.openxmlformats.org/officeDocument/2006/relationships/font" Target="fonts/font19.fntdata"/><Relationship Id="rId52" Type="http://schemas.openxmlformats.org/officeDocument/2006/relationships/font" Target="fonts/font27.fntdata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redentialengine.org/credential-transparency/ctdl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credentialengine.org/credential-transparency/credential-registry/" TargetMode="Externa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3" name="Google Shape;5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1" name="Google Shape;611;g36bdf30afa3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2" name="Google Shape;612;g36bdf30afa3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g36bdf30afa3_0_22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0" name="Google Shape;620;g36bdf30afa3_0_22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33f4c8d1cda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33f4c8d1cda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g36bdf30afa3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5" name="Google Shape;635;g36bdf30afa3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Google Shape;639;g36bdf30afa3_0_17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0" name="Google Shape;640;g36bdf30afa3_0_17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36e8a56ffa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7" name="Google Shape;647;g36e8a56ffa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g37157a17c9b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5" name="Google Shape;655;g37157a17c9b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36bdf30afa3_0_24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0" name="Google Shape;660;g36bdf30afa3_0_24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g338694cacdb_0_7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0" name="Google Shape;670;g338694cacdb_0_7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g33fcc6e45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2" name="Google Shape;532;g33fcc6e45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Notas da Scott: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Não é um representante dos EUA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Criado por fundações para responder às necessidades do mercado de credenciais e competências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O CTDL é de código aberto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Facilitamos o seu desenvolvimento através de processos abertos à norma de dados também é totalmente aberto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A nossa governação foi reconhecida por ser aberta e inclusiva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Signatário da GDN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Estamos a iniciar iniciativas para publicar e mapear QFs em todo o mundo, depois voltar-se para quals, microcredenciais, habilidades e QA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b="1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Trabalho do Registo de Emitentes Fidedignos</a:t>
            </a:r>
            <a:endParaRPr sz="1300" b="1"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36bdf30afa3_0_1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36bdf30afa3_0_1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>
                <a:solidFill>
                  <a:schemeClr val="dk1"/>
                </a:solidFill>
              </a:rPr>
              <a:t>Credential Transparency Description Language (CTDL) [Língua de descrição da transparência da credencial (CTDL)]: </a:t>
            </a:r>
            <a:r>
              <a:rPr u="sng">
                <a:solidFill>
                  <a:schemeClr val="hlink"/>
                </a:solidFill>
                <a:hlinkClick r:id="rId3"/>
              </a:rPr>
              <a:t>https://credentialengine.org/credential-transparency/ctdl/ </a:t>
            </a:r>
            <a:br>
              <a:rPr u="sng">
                <a:solidFill>
                  <a:schemeClr val="hlink"/>
                </a:solidFill>
                <a:hlinkClick r:id="rId3"/>
              </a:rPr>
            </a:br>
            <a:br>
              <a:rPr u="sng">
                <a:solidFill>
                  <a:schemeClr val="hlink"/>
                </a:solidFill>
                <a:hlinkClick r:id="rId3"/>
              </a:rPr>
            </a:br>
            <a:r>
              <a:rPr>
                <a:solidFill>
                  <a:schemeClr val="dk1"/>
                </a:solidFill>
              </a:rPr>
              <a:t>Registo de credenciais: </a:t>
            </a:r>
            <a:r>
              <a:rPr u="sng">
                <a:solidFill>
                  <a:schemeClr val="hlink"/>
                </a:solidFill>
                <a:hlinkClick r:id="rId4"/>
              </a:rPr>
              <a:t>https://credentialengine.org/credential-transparency/credential-registry/</a:t>
            </a:r>
            <a:r>
              <a:rPr>
                <a:solidFill>
                  <a:schemeClr val="dk1"/>
                </a:solidFill>
              </a:rPr>
              <a:t>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g344ed1be3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0" name="Google Shape;550;g344ed1be3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>É assim que parece atualmente, são necessárias numerosas pesquisas para encontrar e obter informações sobre credenciais e suas relações com QFs e vias. </a:t>
            </a:r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36bdf30afa3_0_1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7" name="Google Shape;557;g36bdf30afa3_0_1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33f4c8d1cda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1" name="Google Shape;581;g33f4c8d1cda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g344ed1be370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0" name="Google Shape;590;g344ed1be370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/>
            </a:pPr>
            <a:r>
              <a:t>O CTDL resolve um problema crítico ao interligar informações, tornando-as transparentes, comparáveis, reutilizáveis e globalmente relevantes.</a:t>
            </a:r>
            <a:endParaRPr sz="13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36bdf30afa3_0_10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7" name="Google Shape;597;g36bdf30afa3_0_10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37157a17c9b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5" name="Google Shape;605;g37157a17c9b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73763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824000" y="10042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824000" y="29867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4297646" y="47025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lt1"/>
                </a:solidFill>
              </a:defRPr>
            </a:lvl1pPr>
            <a:lvl2pPr lvl="1" algn="ctr">
              <a:buNone/>
              <a:defRPr>
                <a:solidFill>
                  <a:schemeClr val="lt1"/>
                </a:solidFill>
              </a:defRPr>
            </a:lvl2pPr>
            <a:lvl3pPr lvl="2" algn="ctr">
              <a:buNone/>
              <a:defRPr>
                <a:solidFill>
                  <a:schemeClr val="lt1"/>
                </a:solidFill>
              </a:defRPr>
            </a:lvl3pPr>
            <a:lvl4pPr lvl="3" algn="ctr">
              <a:buNone/>
              <a:defRPr>
                <a:solidFill>
                  <a:schemeClr val="lt1"/>
                </a:solidFill>
              </a:defRPr>
            </a:lvl4pPr>
            <a:lvl5pPr lvl="4" algn="ctr">
              <a:buNone/>
              <a:defRPr>
                <a:solidFill>
                  <a:schemeClr val="lt1"/>
                </a:solidFill>
              </a:defRPr>
            </a:lvl5pPr>
            <a:lvl6pPr lvl="5" algn="ctr">
              <a:buNone/>
              <a:defRPr>
                <a:solidFill>
                  <a:schemeClr val="lt1"/>
                </a:solidFill>
              </a:defRPr>
            </a:lvl6pPr>
            <a:lvl7pPr lvl="6" algn="ctr">
              <a:buNone/>
              <a:defRPr>
                <a:solidFill>
                  <a:schemeClr val="lt1"/>
                </a:solidFill>
              </a:defRPr>
            </a:lvl7pPr>
            <a:lvl8pPr lvl="7" algn="ctr">
              <a:buNone/>
              <a:defRPr>
                <a:solidFill>
                  <a:schemeClr val="lt1"/>
                </a:solidFill>
              </a:defRPr>
            </a:lvl8pPr>
            <a:lvl9pPr lvl="8" algn="ctr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7012" y="0"/>
            <a:ext cx="115698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000" y="0"/>
            <a:ext cx="1157000" cy="20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 txBox="1"/>
          <p:nvPr/>
        </p:nvSpPr>
        <p:spPr>
          <a:xfrm>
            <a:off x="5756750" y="4748725"/>
            <a:ext cx="15669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www.credentialengine.org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6" name="Google Shape;16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0" y="4132744"/>
            <a:ext cx="2002727" cy="101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rgbClr val="B3DBCF"/>
        </a:solid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1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8" name="Google Shape;98;p1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9" name="Google Shape;99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7000" y="0"/>
            <a:ext cx="1157000" cy="20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3A1A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2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04" name="Google Shape;104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7000" y="0"/>
            <a:ext cx="1157000" cy="20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108" name="Google Shape;108;p13"/>
          <p:cNvSpPr txBox="1">
            <a:spLocks noGrp="1"/>
          </p:cNvSpPr>
          <p:nvPr>
            <p:ph type="subTitle" idx="1"/>
          </p:nvPr>
        </p:nvSpPr>
        <p:spPr>
          <a:xfrm>
            <a:off x="8466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09" name="Google Shape;109;p1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110" name="Google Shape;110;p1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pic>
        <p:nvPicPr>
          <p:cNvPr id="111" name="Google Shape;11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3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3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13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13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3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4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20" name="Google Shape;120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4"/>
          <p:cNvSpPr/>
          <p:nvPr/>
        </p:nvSpPr>
        <p:spPr>
          <a:xfrm rot="1359946">
            <a:off x="1164797" y="4547739"/>
            <a:ext cx="144023" cy="290605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4"/>
          <p:cNvSpPr/>
          <p:nvPr/>
        </p:nvSpPr>
        <p:spPr>
          <a:xfrm rot="-435772">
            <a:off x="769225" y="4436975"/>
            <a:ext cx="448498" cy="151881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14"/>
          <p:cNvSpPr/>
          <p:nvPr/>
        </p:nvSpPr>
        <p:spPr>
          <a:xfrm rot="-2693791">
            <a:off x="895752" y="4554733"/>
            <a:ext cx="352352" cy="136402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14"/>
          <p:cNvSpPr/>
          <p:nvPr/>
        </p:nvSpPr>
        <p:spPr>
          <a:xfrm rot="1630620">
            <a:off x="687613" y="4259684"/>
            <a:ext cx="602968" cy="1730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4"/>
          <p:cNvSpPr/>
          <p:nvPr/>
        </p:nvSpPr>
        <p:spPr>
          <a:xfrm rot="3189116">
            <a:off x="761487" y="4190227"/>
            <a:ext cx="629820" cy="130367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73763"/>
        </a:solid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5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28" name="Google Shape;128;p1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129" name="Google Shape;129;p15"/>
          <p:cNvGrpSpPr/>
          <p:nvPr/>
        </p:nvGrpSpPr>
        <p:grpSpPr>
          <a:xfrm>
            <a:off x="6876539" y="-400469"/>
            <a:ext cx="2267451" cy="2601690"/>
            <a:chOff x="6790514" y="1306"/>
            <a:chExt cx="2267451" cy="2601690"/>
          </a:xfrm>
        </p:grpSpPr>
        <p:grpSp>
          <p:nvGrpSpPr>
            <p:cNvPr id="130" name="Google Shape;130;p15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31" name="Google Shape;131;p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2" name="Google Shape;132;p1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Google Shape;133;p15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4" name="Google Shape;134;p15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35" name="Google Shape;135;p15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" name="Google Shape;136;p15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Google Shape;137;p15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8" name="Google Shape;138;p15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39" name="Google Shape;139;p15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" name="Google Shape;140;p15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41" name="Google Shape;141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43" name="Google Shape;143;p15"/>
          <p:cNvPicPr preferRelativeResize="0"/>
          <p:nvPr/>
        </p:nvPicPr>
        <p:blipFill rotWithShape="1">
          <a:blip r:embed="rId3">
            <a:alphaModFix/>
          </a:blip>
          <a:srcRect b="57958"/>
          <a:stretch/>
        </p:blipFill>
        <p:spPr>
          <a:xfrm>
            <a:off x="0" y="4237751"/>
            <a:ext cx="9144002" cy="90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rgbClr val="073763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6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1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147" name="Google Shape;147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1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49" name="Google Shape;149;p16"/>
          <p:cNvPicPr preferRelativeResize="0"/>
          <p:nvPr/>
        </p:nvPicPr>
        <p:blipFill rotWithShape="1">
          <a:blip r:embed="rId3">
            <a:alphaModFix amt="11000"/>
          </a:blip>
          <a:srcRect l="-1522" t="4764" r="-664" b="-238"/>
          <a:stretch/>
        </p:blipFill>
        <p:spPr>
          <a:xfrm rot="-2213656">
            <a:off x="5145757" y="-1654200"/>
            <a:ext cx="3544536" cy="763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pic>
        <p:nvPicPr>
          <p:cNvPr id="152" name="Google Shape;15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8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 rtl="0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7" name="Google Shape;157;p18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158" name="Google Shape;158;p1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r texts + image">
  <p:cSld name="Larger texts + image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9"/>
          <p:cNvSpPr/>
          <p:nvPr/>
        </p:nvSpPr>
        <p:spPr>
          <a:xfrm flipH="1">
            <a:off x="7883400" y="3979588"/>
            <a:ext cx="1260600" cy="116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19"/>
          <p:cNvSpPr txBox="1">
            <a:spLocks noGrp="1"/>
          </p:cNvSpPr>
          <p:nvPr>
            <p:ph type="body" idx="1"/>
          </p:nvPr>
        </p:nvSpPr>
        <p:spPr>
          <a:xfrm>
            <a:off x="448140" y="1531144"/>
            <a:ext cx="3273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36550" algn="l" rtl="0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700"/>
              <a:buFont typeface="Gill Sans"/>
              <a:buChar char="●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36550" algn="l" rtl="0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○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36550" algn="l" rtl="0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■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36550" algn="l" rtl="0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●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36550" algn="l" rtl="0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○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2" name="Google Shape;162;p19"/>
          <p:cNvSpPr txBox="1">
            <a:spLocks noGrp="1"/>
          </p:cNvSpPr>
          <p:nvPr>
            <p:ph type="body" idx="2"/>
          </p:nvPr>
        </p:nvSpPr>
        <p:spPr>
          <a:xfrm>
            <a:off x="438614" y="3001193"/>
            <a:ext cx="3652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1115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300"/>
              <a:buFont typeface="Gill Sans"/>
              <a:buChar char="●"/>
              <a:defRPr sz="13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3" name="Google Shape;163;p19"/>
          <p:cNvSpPr txBox="1">
            <a:spLocks noGrp="1"/>
          </p:cNvSpPr>
          <p:nvPr>
            <p:ph type="body" idx="3"/>
          </p:nvPr>
        </p:nvSpPr>
        <p:spPr>
          <a:xfrm>
            <a:off x="448140" y="445294"/>
            <a:ext cx="3463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457200" lvl="0" indent="-38100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Gill Sans"/>
              <a:buChar char="●"/>
              <a:defRPr>
                <a:solidFill>
                  <a:srgbClr val="072034"/>
                </a:solidFill>
              </a:defRPr>
            </a:lvl1pPr>
            <a:lvl2pPr marL="914400" lvl="1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4" name="Google Shape;164;p19"/>
          <p:cNvSpPr>
            <a:spLocks noGrp="1"/>
          </p:cNvSpPr>
          <p:nvPr>
            <p:ph type="pic" idx="4"/>
          </p:nvPr>
        </p:nvSpPr>
        <p:spPr>
          <a:xfrm>
            <a:off x="4466548" y="0"/>
            <a:ext cx="4675200" cy="4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R="0" lvl="6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R="0" lvl="7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R="0" lvl="8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499082" y="4786763"/>
            <a:ext cx="393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66" name="Google Shape;166;p19" descr="image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17" y="189428"/>
            <a:ext cx="334115" cy="30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4">
  <p:cSld name="TITLE_AND_BODY_1_5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8" name="Google Shape;168;p20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70" name="Google Shape;170;p2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71" name="Google Shape;171;p20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0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B28352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" name="Google Shape;2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25" y="0"/>
            <a:ext cx="1621675" cy="28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3"/>
          <p:cNvSpPr/>
          <p:nvPr/>
        </p:nvSpPr>
        <p:spPr>
          <a:xfrm rot="-7287546">
            <a:off x="332874" y="-566524"/>
            <a:ext cx="303512" cy="1020878"/>
          </a:xfrm>
          <a:prstGeom prst="rtTriangle">
            <a:avLst/>
          </a:prstGeom>
          <a:solidFill>
            <a:srgbClr val="DEDEDE">
              <a:alpha val="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9314759">
            <a:off x="-93706" y="347113"/>
            <a:ext cx="1307545" cy="348580"/>
          </a:xfrm>
          <a:prstGeom prst="rtTriangle">
            <a:avLst/>
          </a:prstGeom>
          <a:solidFill>
            <a:srgbClr val="DEDEDE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 rot="-10740961">
            <a:off x="47730" y="133627"/>
            <a:ext cx="1257785" cy="264998"/>
          </a:xfrm>
          <a:prstGeom prst="rtTriangle">
            <a:avLst/>
          </a:prstGeom>
          <a:solidFill>
            <a:srgbClr val="DEDEDE">
              <a:alpha val="14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 rot="-6838609">
            <a:off x="-492388" y="475918"/>
            <a:ext cx="1218111" cy="542377"/>
          </a:xfrm>
          <a:prstGeom prst="rtTriangle">
            <a:avLst/>
          </a:prstGeom>
          <a:solidFill>
            <a:srgbClr val="DEDEDE">
              <a:alpha val="3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 rot="-4045941">
            <a:off x="-996764" y="492854"/>
            <a:ext cx="1291385" cy="459999"/>
          </a:xfrm>
          <a:prstGeom prst="rtTriangle">
            <a:avLst/>
          </a:prstGeom>
          <a:solidFill>
            <a:srgbClr val="DEDEDE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 rot="9678854">
            <a:off x="-118567" y="-767051"/>
            <a:ext cx="303392" cy="1020783"/>
          </a:xfrm>
          <a:prstGeom prst="rtTriangle">
            <a:avLst/>
          </a:prstGeom>
          <a:solidFill>
            <a:srgbClr val="DEDEDE">
              <a:alpha val="6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073763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2"/>
          <p:cNvSpPr txBox="1">
            <a:spLocks noGrp="1"/>
          </p:cNvSpPr>
          <p:nvPr>
            <p:ph type="ctrTitle"/>
          </p:nvPr>
        </p:nvSpPr>
        <p:spPr>
          <a:xfrm>
            <a:off x="824000" y="1004213"/>
            <a:ext cx="42555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9" name="Google Shape;179;p22"/>
          <p:cNvSpPr txBox="1">
            <a:spLocks noGrp="1"/>
          </p:cNvSpPr>
          <p:nvPr>
            <p:ph type="subTitle" idx="1"/>
          </p:nvPr>
        </p:nvSpPr>
        <p:spPr>
          <a:xfrm>
            <a:off x="824000" y="2986700"/>
            <a:ext cx="4255500" cy="69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22"/>
          <p:cNvSpPr txBox="1">
            <a:spLocks noGrp="1"/>
          </p:cNvSpPr>
          <p:nvPr>
            <p:ph type="sldNum" idx="12"/>
          </p:nvPr>
        </p:nvSpPr>
        <p:spPr>
          <a:xfrm>
            <a:off x="4297646" y="470252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>
                <a:solidFill>
                  <a:schemeClr val="lt1"/>
                </a:solidFill>
              </a:defRPr>
            </a:lvl1pPr>
            <a:lvl2pPr lvl="1" algn="ctr">
              <a:buNone/>
              <a:defRPr>
                <a:solidFill>
                  <a:schemeClr val="lt1"/>
                </a:solidFill>
              </a:defRPr>
            </a:lvl2pPr>
            <a:lvl3pPr lvl="2" algn="ctr">
              <a:buNone/>
              <a:defRPr>
                <a:solidFill>
                  <a:schemeClr val="lt1"/>
                </a:solidFill>
              </a:defRPr>
            </a:lvl3pPr>
            <a:lvl4pPr lvl="3" algn="ctr">
              <a:buNone/>
              <a:defRPr>
                <a:solidFill>
                  <a:schemeClr val="lt1"/>
                </a:solidFill>
              </a:defRPr>
            </a:lvl4pPr>
            <a:lvl5pPr lvl="4" algn="ctr">
              <a:buNone/>
              <a:defRPr>
                <a:solidFill>
                  <a:schemeClr val="lt1"/>
                </a:solidFill>
              </a:defRPr>
            </a:lvl5pPr>
            <a:lvl6pPr lvl="5" algn="ctr">
              <a:buNone/>
              <a:defRPr>
                <a:solidFill>
                  <a:schemeClr val="lt1"/>
                </a:solidFill>
              </a:defRPr>
            </a:lvl6pPr>
            <a:lvl7pPr lvl="6" algn="ctr">
              <a:buNone/>
              <a:defRPr>
                <a:solidFill>
                  <a:schemeClr val="lt1"/>
                </a:solidFill>
              </a:defRPr>
            </a:lvl7pPr>
            <a:lvl8pPr lvl="7" algn="ctr">
              <a:buNone/>
              <a:defRPr>
                <a:solidFill>
                  <a:schemeClr val="lt1"/>
                </a:solidFill>
              </a:defRPr>
            </a:lvl8pPr>
            <a:lvl9pPr lvl="8" algn="ctr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7012" y="0"/>
            <a:ext cx="1156987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44000" y="0"/>
            <a:ext cx="1157000" cy="2014926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2"/>
          <p:cNvSpPr txBox="1"/>
          <p:nvPr/>
        </p:nvSpPr>
        <p:spPr>
          <a:xfrm>
            <a:off x="5756750" y="4748725"/>
            <a:ext cx="15669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FFFFFF"/>
                </a:solidFill>
                <a:latin typeface="Nunito"/>
                <a:ea typeface="Nunito"/>
                <a:cs typeface="Nunito"/>
                <a:sym typeface="Nunito"/>
              </a:rPr>
              <a:t>www.credentialengine.org</a:t>
            </a:r>
            <a:endParaRPr sz="900">
              <a:solidFill>
                <a:srgbClr val="FFFFFF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184" name="Google Shape;184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7600" y="4132744"/>
            <a:ext cx="2002727" cy="10107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rgbClr val="B28352"/>
        </a:solid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188" name="Google Shape;188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22325" y="0"/>
            <a:ext cx="1621675" cy="2824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/>
          <p:nvPr/>
        </p:nvSpPr>
        <p:spPr>
          <a:xfrm rot="-7287546">
            <a:off x="332874" y="-566524"/>
            <a:ext cx="303512" cy="1020878"/>
          </a:xfrm>
          <a:prstGeom prst="rtTriangle">
            <a:avLst/>
          </a:prstGeom>
          <a:solidFill>
            <a:srgbClr val="DEDEDE">
              <a:alpha val="95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3"/>
          <p:cNvSpPr/>
          <p:nvPr/>
        </p:nvSpPr>
        <p:spPr>
          <a:xfrm rot="-9314759">
            <a:off x="-93706" y="347113"/>
            <a:ext cx="1307545" cy="348580"/>
          </a:xfrm>
          <a:prstGeom prst="rtTriangle">
            <a:avLst/>
          </a:prstGeom>
          <a:solidFill>
            <a:srgbClr val="DEDEDE">
              <a:alpha val="21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3"/>
          <p:cNvSpPr/>
          <p:nvPr/>
        </p:nvSpPr>
        <p:spPr>
          <a:xfrm rot="-10740961">
            <a:off x="47730" y="133627"/>
            <a:ext cx="1257785" cy="264998"/>
          </a:xfrm>
          <a:prstGeom prst="rtTriangle">
            <a:avLst/>
          </a:prstGeom>
          <a:solidFill>
            <a:srgbClr val="DEDEDE">
              <a:alpha val="140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3"/>
          <p:cNvSpPr/>
          <p:nvPr/>
        </p:nvSpPr>
        <p:spPr>
          <a:xfrm rot="-6838609">
            <a:off x="-492388" y="475918"/>
            <a:ext cx="1218111" cy="542377"/>
          </a:xfrm>
          <a:prstGeom prst="rtTriangle">
            <a:avLst/>
          </a:prstGeom>
          <a:solidFill>
            <a:srgbClr val="DEDEDE">
              <a:alpha val="342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3"/>
          <p:cNvSpPr/>
          <p:nvPr/>
        </p:nvSpPr>
        <p:spPr>
          <a:xfrm rot="-4045941">
            <a:off x="-996764" y="492854"/>
            <a:ext cx="1291385" cy="459999"/>
          </a:xfrm>
          <a:prstGeom prst="rtTriangle">
            <a:avLst/>
          </a:prstGeom>
          <a:solidFill>
            <a:srgbClr val="DEDEDE">
              <a:alpha val="404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3"/>
          <p:cNvSpPr/>
          <p:nvPr/>
        </p:nvSpPr>
        <p:spPr>
          <a:xfrm rot="9678854">
            <a:off x="-118567" y="-767051"/>
            <a:ext cx="303392" cy="1020783"/>
          </a:xfrm>
          <a:prstGeom prst="rtTriangle">
            <a:avLst/>
          </a:prstGeom>
          <a:solidFill>
            <a:srgbClr val="DEDEDE">
              <a:alpha val="674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" name="Google Shape;197;p24"/>
          <p:cNvPicPr preferRelativeResize="0"/>
          <p:nvPr/>
        </p:nvPicPr>
        <p:blipFill rotWithShape="1">
          <a:blip r:embed="rId2">
            <a:alphaModFix/>
          </a:blip>
          <a:srcRect r="25439" b="41639"/>
          <a:stretch/>
        </p:blipFill>
        <p:spPr>
          <a:xfrm>
            <a:off x="8433775" y="-43050"/>
            <a:ext cx="902225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4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00" name="Google Shape;200;p2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01" name="Google Shape;20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4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4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4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7" name="Google Shape;207;p24"/>
          <p:cNvPicPr preferRelativeResize="0"/>
          <p:nvPr/>
        </p:nvPicPr>
        <p:blipFill rotWithShape="1">
          <a:blip r:embed="rId2">
            <a:alphaModFix amt="28000"/>
          </a:blip>
          <a:srcRect t="80910" r="25439"/>
          <a:stretch/>
        </p:blipFill>
        <p:spPr>
          <a:xfrm>
            <a:off x="8433775" y="4189950"/>
            <a:ext cx="902225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 rotWithShape="1">
          <a:blip r:embed="rId2">
            <a:alphaModFix amt="70000"/>
          </a:blip>
          <a:srcRect t="58358" r="25439" b="19139"/>
          <a:stretch/>
        </p:blipFill>
        <p:spPr>
          <a:xfrm>
            <a:off x="8433775" y="3012000"/>
            <a:ext cx="902225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">
  <p:cSld name="TITLE_AND_BODY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0" name="Google Shape;210;p25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13" name="Google Shape;213;p25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25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no margin)">
  <p:cSld name="TITLE_AND_BODY_1_1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26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18" name="Google Shape;218;p2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19" name="Google Shape;219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6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1" name="Google Shape;221;p26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26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6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6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2"/>
          </p:nvPr>
        </p:nvSpPr>
        <p:spPr>
          <a:xfrm>
            <a:off x="46750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0" name="Google Shape;230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7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27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7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7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p27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28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28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28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5" name="Google Shape;245;p28"/>
          <p:cNvPicPr preferRelativeResize="0"/>
          <p:nvPr/>
        </p:nvPicPr>
        <p:blipFill rotWithShape="1">
          <a:blip r:embed="rId3">
            <a:alphaModFix/>
          </a:blip>
          <a:srcRect r="41612" b="64516"/>
          <a:stretch/>
        </p:blipFill>
        <p:spPr>
          <a:xfrm>
            <a:off x="0" y="4379775"/>
            <a:ext cx="5339024" cy="7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8"/>
          <p:cNvPicPr preferRelativeResize="0"/>
          <p:nvPr/>
        </p:nvPicPr>
        <p:blipFill rotWithShape="1">
          <a:blip r:embed="rId3">
            <a:alphaModFix amt="25000"/>
          </a:blip>
          <a:srcRect l="80901" b="64516"/>
          <a:stretch/>
        </p:blipFill>
        <p:spPr>
          <a:xfrm>
            <a:off x="7397625" y="4379775"/>
            <a:ext cx="1746374" cy="7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28"/>
          <p:cNvPicPr preferRelativeResize="0"/>
          <p:nvPr/>
        </p:nvPicPr>
        <p:blipFill rotWithShape="1">
          <a:blip r:embed="rId3">
            <a:alphaModFix amt="63000"/>
          </a:blip>
          <a:srcRect l="58385" r="19101" b="64516"/>
          <a:stretch/>
        </p:blipFill>
        <p:spPr>
          <a:xfrm>
            <a:off x="5339025" y="4379775"/>
            <a:ext cx="2058600" cy="7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2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29"/>
          <p:cNvSpPr txBox="1">
            <a:spLocks noGrp="1"/>
          </p:cNvSpPr>
          <p:nvPr>
            <p:ph type="body" idx="1"/>
          </p:nvPr>
        </p:nvSpPr>
        <p:spPr>
          <a:xfrm>
            <a:off x="8466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51" name="Google Shape;251;p2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52" name="Google Shape;252;p2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29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29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29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8" name="Google Shape;258;p29"/>
          <p:cNvPicPr preferRelativeResize="0"/>
          <p:nvPr/>
        </p:nvPicPr>
        <p:blipFill rotWithShape="1">
          <a:blip r:embed="rId3">
            <a:alphaModFix/>
          </a:blip>
          <a:srcRect r="25439" b="41639"/>
          <a:stretch/>
        </p:blipFill>
        <p:spPr>
          <a:xfrm>
            <a:off x="8433775" y="-43050"/>
            <a:ext cx="902225" cy="30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29"/>
          <p:cNvPicPr preferRelativeResize="0"/>
          <p:nvPr/>
        </p:nvPicPr>
        <p:blipFill rotWithShape="1">
          <a:blip r:embed="rId3">
            <a:alphaModFix amt="28000"/>
          </a:blip>
          <a:srcRect t="80910" r="25439"/>
          <a:stretch/>
        </p:blipFill>
        <p:spPr>
          <a:xfrm>
            <a:off x="8433775" y="4189950"/>
            <a:ext cx="902225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29"/>
          <p:cNvPicPr preferRelativeResize="0"/>
          <p:nvPr/>
        </p:nvPicPr>
        <p:blipFill rotWithShape="1">
          <a:blip r:embed="rId3">
            <a:alphaModFix amt="70000"/>
          </a:blip>
          <a:srcRect t="58358" r="25439" b="19139"/>
          <a:stretch/>
        </p:blipFill>
        <p:spPr>
          <a:xfrm>
            <a:off x="8433775" y="3012000"/>
            <a:ext cx="902225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263" name="Google Shape;263;p3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1">
  <p:cSld name="MAIN_POINT_1">
    <p:bg>
      <p:bgPr>
        <a:solidFill>
          <a:srgbClr val="B3DBCF"/>
        </a:solidFill>
        <a:effectLst/>
      </p:bgPr>
    </p:bg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1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6" name="Google Shape;266;p3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67" name="Google Shape;26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7000" y="0"/>
            <a:ext cx="1157000" cy="20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 r="25439" b="41639"/>
          <a:stretch/>
        </p:blipFill>
        <p:spPr>
          <a:xfrm>
            <a:off x="8433775" y="-43050"/>
            <a:ext cx="902225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pic>
        <p:nvPicPr>
          <p:cNvPr id="33" name="Google Shape;3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4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4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4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9" name="Google Shape;39;p4"/>
          <p:cNvPicPr preferRelativeResize="0"/>
          <p:nvPr/>
        </p:nvPicPr>
        <p:blipFill rotWithShape="1">
          <a:blip r:embed="rId2">
            <a:alphaModFix amt="28000"/>
          </a:blip>
          <a:srcRect t="80910" r="25439"/>
          <a:stretch/>
        </p:blipFill>
        <p:spPr>
          <a:xfrm>
            <a:off x="8433775" y="4189950"/>
            <a:ext cx="902225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4"/>
          <p:cNvPicPr preferRelativeResize="0"/>
          <p:nvPr/>
        </p:nvPicPr>
        <p:blipFill rotWithShape="1">
          <a:blip r:embed="rId2">
            <a:alphaModFix amt="70000"/>
          </a:blip>
          <a:srcRect t="58358" r="25439" b="19139"/>
          <a:stretch/>
        </p:blipFill>
        <p:spPr>
          <a:xfrm>
            <a:off x="8433775" y="3012000"/>
            <a:ext cx="902225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3A1A1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2"/>
          <p:cNvSpPr txBox="1">
            <a:spLocks noGrp="1"/>
          </p:cNvSpPr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1" name="Google Shape;271;p3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72" name="Google Shape;272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987000" y="0"/>
            <a:ext cx="1157000" cy="2014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73" name="Google Shape;27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3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subTitle" idx="1"/>
          </p:nvPr>
        </p:nvSpPr>
        <p:spPr>
          <a:xfrm>
            <a:off x="846600" y="2743203"/>
            <a:ext cx="3430500" cy="7260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body" idx="2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3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p33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p33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3" name="Google Shape;283;p33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3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4"/>
          <p:cNvSpPr txBox="1">
            <a:spLocks noGrp="1"/>
          </p:cNvSpPr>
          <p:nvPr>
            <p:ph type="body" idx="1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88" name="Google Shape;288;p3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34"/>
          <p:cNvSpPr/>
          <p:nvPr/>
        </p:nvSpPr>
        <p:spPr>
          <a:xfrm rot="1359946">
            <a:off x="1164797" y="4547739"/>
            <a:ext cx="144023" cy="290605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0" name="Google Shape;290;p34"/>
          <p:cNvSpPr/>
          <p:nvPr/>
        </p:nvSpPr>
        <p:spPr>
          <a:xfrm rot="-435772">
            <a:off x="769225" y="4436975"/>
            <a:ext cx="448498" cy="151881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" name="Google Shape;291;p34"/>
          <p:cNvSpPr/>
          <p:nvPr/>
        </p:nvSpPr>
        <p:spPr>
          <a:xfrm rot="-2693791">
            <a:off x="895752" y="4554733"/>
            <a:ext cx="352352" cy="136402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4"/>
          <p:cNvSpPr/>
          <p:nvPr/>
        </p:nvSpPr>
        <p:spPr>
          <a:xfrm rot="1630620">
            <a:off x="687613" y="4259684"/>
            <a:ext cx="602968" cy="1730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" name="Google Shape;293;p34"/>
          <p:cNvSpPr/>
          <p:nvPr/>
        </p:nvSpPr>
        <p:spPr>
          <a:xfrm rot="3189116">
            <a:off x="761487" y="4190227"/>
            <a:ext cx="629820" cy="130367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073763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35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96" name="Google Shape;296;p35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97" name="Google Shape;297;p35"/>
          <p:cNvGrpSpPr/>
          <p:nvPr/>
        </p:nvGrpSpPr>
        <p:grpSpPr>
          <a:xfrm>
            <a:off x="6876539" y="-400469"/>
            <a:ext cx="2267451" cy="2601690"/>
            <a:chOff x="6790514" y="1306"/>
            <a:chExt cx="2267451" cy="2601690"/>
          </a:xfrm>
        </p:grpSpPr>
        <p:grpSp>
          <p:nvGrpSpPr>
            <p:cNvPr id="298" name="Google Shape;298;p35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299" name="Google Shape;299;p3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5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name="adj1" fmla="val 19376841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5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2" name="Google Shape;302;p35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303" name="Google Shape;303;p35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5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5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6" name="Google Shape;306;p35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307" name="Google Shape;307;p35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5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name="adj1" fmla="val 5699893"/>
                  <a:gd name="adj2" fmla="val 12313574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09" name="Google Shape;309;p3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3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11" name="Google Shape;311;p35"/>
          <p:cNvPicPr preferRelativeResize="0"/>
          <p:nvPr/>
        </p:nvPicPr>
        <p:blipFill rotWithShape="1">
          <a:blip r:embed="rId3">
            <a:alphaModFix/>
          </a:blip>
          <a:srcRect b="57958"/>
          <a:stretch/>
        </p:blipFill>
        <p:spPr>
          <a:xfrm>
            <a:off x="0" y="4237751"/>
            <a:ext cx="9144002" cy="90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1">
  <p:cSld name="BIG_NUMBER_1">
    <p:bg>
      <p:bgPr>
        <a:solidFill>
          <a:srgbClr val="073763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6"/>
          <p:cNvSpPr txBox="1">
            <a:spLocks noGrp="1"/>
          </p:cNvSpPr>
          <p:nvPr>
            <p:ph type="title" hasCustomPrompt="1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14" name="Google Shape;314;p36"/>
          <p:cNvSpPr txBox="1">
            <a:spLocks noGrp="1"/>
          </p:cNvSpPr>
          <p:nvPr>
            <p:ph type="body" idx="1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315" name="Google Shape;315;p3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46925" y="4784500"/>
            <a:ext cx="305100" cy="298550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17" name="Google Shape;317;p36"/>
          <p:cNvPicPr preferRelativeResize="0"/>
          <p:nvPr/>
        </p:nvPicPr>
        <p:blipFill rotWithShape="1">
          <a:blip r:embed="rId3">
            <a:alphaModFix amt="11000"/>
          </a:blip>
          <a:srcRect l="-1522" t="4764" r="-664" b="-238"/>
          <a:stretch/>
        </p:blipFill>
        <p:spPr>
          <a:xfrm rot="-2213656">
            <a:off x="5145757" y="-1654200"/>
            <a:ext cx="3544536" cy="7638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20" name="Google Shape;320;p3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8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3" name="Google Shape;323;p38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24" name="Google Shape;324;p38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25" name="Google Shape;325;p38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326" name="Google Shape;326;p38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Larger texts + image">
  <p:cSld name="Larger texts + image"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39"/>
          <p:cNvSpPr/>
          <p:nvPr/>
        </p:nvSpPr>
        <p:spPr>
          <a:xfrm flipH="1">
            <a:off x="7883400" y="3979588"/>
            <a:ext cx="1260600" cy="1164000"/>
          </a:xfrm>
          <a:prstGeom prst="rect">
            <a:avLst/>
          </a:prstGeom>
          <a:blipFill rotWithShape="1">
            <a:blip r:embed="rId2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Helvetica Neue"/>
              <a:buNone/>
            </a:pPr>
            <a:endParaRPr sz="1400" b="0" i="0" u="none" strike="noStrike" cap="none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39"/>
          <p:cNvSpPr txBox="1">
            <a:spLocks noGrp="1"/>
          </p:cNvSpPr>
          <p:nvPr>
            <p:ph type="body" idx="1"/>
          </p:nvPr>
        </p:nvSpPr>
        <p:spPr>
          <a:xfrm>
            <a:off x="448140" y="1531144"/>
            <a:ext cx="3273900" cy="12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36550" algn="l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700"/>
              <a:buFont typeface="Gill Sans"/>
              <a:buChar char="●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36550" algn="l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○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lvl="2" indent="-336550" algn="l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■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lvl="3" indent="-336550" algn="l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●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lvl="4" indent="-336550" algn="l">
              <a:lnSpc>
                <a:spcPct val="139130"/>
              </a:lnSpc>
              <a:spcBef>
                <a:spcPts val="0"/>
              </a:spcBef>
              <a:spcAft>
                <a:spcPts val="0"/>
              </a:spcAft>
              <a:buSzPts val="1700"/>
              <a:buFont typeface="Gill Sans"/>
              <a:buChar char="○"/>
              <a:defRPr sz="17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lvl="5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body" idx="2"/>
          </p:nvPr>
        </p:nvSpPr>
        <p:spPr>
          <a:xfrm>
            <a:off x="438614" y="3001193"/>
            <a:ext cx="3652800" cy="17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marL="457200" lvl="0" indent="-31115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300"/>
              <a:buFont typeface="Gill Sans"/>
              <a:buChar char="●"/>
              <a:defRPr sz="1300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lvl="1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3"/>
          </p:nvPr>
        </p:nvSpPr>
        <p:spPr>
          <a:xfrm>
            <a:off x="448140" y="445294"/>
            <a:ext cx="34632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ctr" anchorCtr="0">
            <a:noAutofit/>
          </a:bodyPr>
          <a:lstStyle>
            <a:lvl1pPr marL="457200" lvl="0" indent="-38100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Gill Sans"/>
              <a:buChar char="●"/>
              <a:defRPr>
                <a:solidFill>
                  <a:srgbClr val="072034"/>
                </a:solidFill>
              </a:defRPr>
            </a:lvl1pPr>
            <a:lvl2pPr marL="914400" lvl="1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2" name="Google Shape;332;p39"/>
          <p:cNvSpPr>
            <a:spLocks noGrp="1"/>
          </p:cNvSpPr>
          <p:nvPr>
            <p:ph type="pic" idx="4"/>
          </p:nvPr>
        </p:nvSpPr>
        <p:spPr>
          <a:xfrm>
            <a:off x="4466548" y="0"/>
            <a:ext cx="4675200" cy="46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Gill Sans"/>
              <a:buNone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B48452"/>
              </a:buClr>
              <a:buSzPts val="2400"/>
              <a:buFont typeface="Gill Sans"/>
              <a:buChar char="•"/>
              <a:defRPr sz="2400" b="0" i="0" u="none" strike="noStrike" cap="none">
                <a:solidFill>
                  <a:srgbClr val="07203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R="0" lvl="6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R="0" lvl="7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R="0" lvl="8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2400"/>
              <a:buFont typeface="Titillium Web Light"/>
              <a:buChar char="•"/>
              <a:defRPr sz="2400" b="0" i="0" u="none" strike="noStrike" cap="none">
                <a:solidFill>
                  <a:srgbClr val="072034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endParaRPr/>
          </a:p>
        </p:txBody>
      </p:sp>
      <p:sp>
        <p:nvSpPr>
          <p:cNvPr id="333" name="Google Shape;333;p39"/>
          <p:cNvSpPr txBox="1">
            <a:spLocks noGrp="1"/>
          </p:cNvSpPr>
          <p:nvPr>
            <p:ph type="sldNum" idx="12"/>
          </p:nvPr>
        </p:nvSpPr>
        <p:spPr>
          <a:xfrm>
            <a:off x="8499082" y="4786763"/>
            <a:ext cx="393600" cy="26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800"/>
              <a:buFont typeface="Gill Sans"/>
              <a:buNone/>
              <a:defRPr sz="800" b="1" i="0" u="none" strike="noStrike" cap="none">
                <a:solidFill>
                  <a:schemeClr val="accent4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34" name="Google Shape;334;p39" descr="image7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217" y="189428"/>
            <a:ext cx="334115" cy="305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4">
  <p:cSld name="TITLE_AND_BODY_1_5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6" name="Google Shape;336;p40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40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338" name="Google Shape;338;p4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</a:lvl1pPr>
            <a:lvl2pPr lvl="1">
              <a:buNone/>
            </a:lvl2pPr>
            <a:lvl3pPr lvl="2">
              <a:buNone/>
            </a:lvl3pPr>
            <a:lvl4pPr lvl="3">
              <a:buNone/>
            </a:lvl4pPr>
            <a:lvl5pPr lvl="4">
              <a:buNone/>
            </a:lvl5pPr>
            <a:lvl6pPr lvl="5">
              <a:buNone/>
            </a:lvl6pPr>
            <a:lvl7pPr lvl="6">
              <a:buNone/>
            </a:lvl7pPr>
            <a:lvl8pPr lvl="7">
              <a:buNone/>
            </a:lvl8pPr>
            <a:lvl9pPr lvl="8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pic>
        <p:nvPicPr>
          <p:cNvPr id="339" name="Google Shape;339;p40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0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5">
  <p:cSld name="BLANK_5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68575" tIns="68575" rIns="68575" bIns="68575" anchor="ctr" anchorCtr="0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343" name="Google Shape;343;p4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">
  <p:cSld name="TITLE_AND_BODY_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5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Google Shape;43;p5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</a:lvl9pPr>
          </a:lstStyle>
          <a:p>
            <a:endParaRPr/>
          </a:p>
        </p:txBody>
      </p:sp>
      <p:sp>
        <p:nvSpPr>
          <p:cNvPr id="44" name="Google Shape;44;p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</a:lvl1pPr>
            <a:lvl2pPr lvl="1" rtl="0">
              <a:buNone/>
            </a:lvl2pPr>
            <a:lvl3pPr lvl="2" rtl="0">
              <a:buNone/>
            </a:lvl3pPr>
            <a:lvl4pPr lvl="3" rtl="0">
              <a:buNone/>
            </a:lvl4pPr>
            <a:lvl5pPr lvl="4" rtl="0">
              <a:buNone/>
            </a:lvl5pPr>
            <a:lvl6pPr lvl="5" rtl="0">
              <a:buNone/>
            </a:lvl6pPr>
            <a:lvl7pPr lvl="6" rtl="0">
              <a:buNone/>
            </a:lvl7pPr>
            <a:lvl8pPr lvl="7" rtl="0">
              <a:buNone/>
            </a:lvl8pPr>
            <a:lvl9pPr lvl="8" rtl="0">
              <a:buNone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  <p:pic>
        <p:nvPicPr>
          <p:cNvPr id="45" name="Google Shape;45;p5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5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2"/>
        </a:solidFill>
        <a:effectLst/>
      </p:bgPr>
    </p:bg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3"/>
          <p:cNvSpPr txBox="1">
            <a:spLocks noGrp="1"/>
          </p:cNvSpPr>
          <p:nvPr>
            <p:ph type="ctrTitle"/>
          </p:nvPr>
        </p:nvSpPr>
        <p:spPr>
          <a:xfrm>
            <a:off x="4191300" y="718200"/>
            <a:ext cx="4237500" cy="327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45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Font typeface="Roboto Serif Black"/>
              <a:buNone/>
              <a:defRPr sz="52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subTitle" idx="1"/>
          </p:nvPr>
        </p:nvSpPr>
        <p:spPr>
          <a:xfrm>
            <a:off x="4191300" y="3989775"/>
            <a:ext cx="4237500" cy="42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None/>
              <a:defRPr sz="16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Roboto Mono Light"/>
              <a:buNone/>
              <a:defRPr sz="18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4"/>
          <p:cNvSpPr txBox="1">
            <a:spLocks noGrp="1"/>
          </p:cNvSpPr>
          <p:nvPr>
            <p:ph type="title"/>
          </p:nvPr>
        </p:nvSpPr>
        <p:spPr>
          <a:xfrm>
            <a:off x="4419600" y="1812150"/>
            <a:ext cx="40092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4500"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52" name="Google Shape;352;p44"/>
          <p:cNvSpPr txBox="1">
            <a:spLocks noGrp="1"/>
          </p:cNvSpPr>
          <p:nvPr>
            <p:ph type="title" idx="2" hasCustomPrompt="1"/>
          </p:nvPr>
        </p:nvSpPr>
        <p:spPr>
          <a:xfrm>
            <a:off x="4419600" y="937050"/>
            <a:ext cx="40092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6000"/>
              <a:buFont typeface="Roboto Serif Black"/>
              <a:buNone/>
              <a:defRPr sz="4500">
                <a:solidFill>
                  <a:schemeClr val="l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bg>
      <p:bgPr>
        <a:solidFill>
          <a:schemeClr val="lt2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5"/>
          <p:cNvSpPr txBox="1">
            <a:spLocks noGrp="1"/>
          </p:cNvSpPr>
          <p:nvPr>
            <p:ph type="title"/>
          </p:nvPr>
        </p:nvSpPr>
        <p:spPr>
          <a:xfrm>
            <a:off x="4419600" y="1812150"/>
            <a:ext cx="4009200" cy="224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45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600"/>
              <a:buFont typeface="Roboto Serif Black"/>
              <a:buNone/>
              <a:defRPr sz="36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55" name="Google Shape;355;p45"/>
          <p:cNvSpPr txBox="1">
            <a:spLocks noGrp="1"/>
          </p:cNvSpPr>
          <p:nvPr>
            <p:ph type="title" idx="2" hasCustomPrompt="1"/>
          </p:nvPr>
        </p:nvSpPr>
        <p:spPr>
          <a:xfrm>
            <a:off x="4419600" y="937050"/>
            <a:ext cx="4009200" cy="875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45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6000"/>
              <a:buFont typeface="Roboto Serif Black"/>
              <a:buNone/>
              <a:defRPr sz="6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4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531400" cy="20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58" name="Google Shape;358;p46"/>
          <p:cNvSpPr txBox="1">
            <a:spLocks noGrp="1"/>
          </p:cNvSpPr>
          <p:nvPr>
            <p:ph type="body" idx="1"/>
          </p:nvPr>
        </p:nvSpPr>
        <p:spPr>
          <a:xfrm>
            <a:off x="3398800" y="550850"/>
            <a:ext cx="5030100" cy="20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■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○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■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●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○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■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●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○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 Light"/>
              <a:buChar char="■"/>
              <a:defRPr sz="1200">
                <a:solidFill>
                  <a:schemeClr val="accent2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bg>
      <p:bgPr>
        <a:solidFill>
          <a:schemeClr val="lt1"/>
        </a:solidFill>
        <a:effectLst/>
      </p:bgPr>
    </p:bg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4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2531400" cy="20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Roboto Serif Black"/>
              <a:buNone/>
              <a:defRPr sz="3000">
                <a:solidFill>
                  <a:schemeClr val="accent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61" name="Google Shape;361;p47"/>
          <p:cNvSpPr txBox="1">
            <a:spLocks noGrp="1"/>
          </p:cNvSpPr>
          <p:nvPr>
            <p:ph type="body" idx="1"/>
          </p:nvPr>
        </p:nvSpPr>
        <p:spPr>
          <a:xfrm>
            <a:off x="3398800" y="550850"/>
            <a:ext cx="5030100" cy="2036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■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○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■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●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○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■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●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○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Roboto Mono Light"/>
              <a:buChar char="■"/>
              <a:defRPr sz="1200">
                <a:solidFill>
                  <a:schemeClr val="accent1"/>
                </a:solidFill>
                <a:latin typeface="Roboto Mono Light"/>
                <a:ea typeface="Roboto Mono Light"/>
                <a:cs typeface="Roboto Mono Light"/>
                <a:sym typeface="Roboto Mono Light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dk2"/>
        </a:solid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48"/>
          <p:cNvSpPr txBox="1">
            <a:spLocks noGrp="1"/>
          </p:cNvSpPr>
          <p:nvPr>
            <p:ph type="subTitle" idx="1"/>
          </p:nvPr>
        </p:nvSpPr>
        <p:spPr>
          <a:xfrm>
            <a:off x="715100" y="1839550"/>
            <a:ext cx="421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364" name="Google Shape;364;p48"/>
          <p:cNvSpPr txBox="1">
            <a:spLocks noGrp="1"/>
          </p:cNvSpPr>
          <p:nvPr>
            <p:ph type="subTitle" idx="2"/>
          </p:nvPr>
        </p:nvSpPr>
        <p:spPr>
          <a:xfrm>
            <a:off x="715100" y="3284950"/>
            <a:ext cx="42180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None/>
              <a:defRPr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365" name="Google Shape;365;p4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42180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 Black"/>
              <a:buNone/>
              <a:defRPr sz="3000">
                <a:solidFill>
                  <a:schemeClr val="accent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66" name="Google Shape;366;p48"/>
          <p:cNvSpPr txBox="1">
            <a:spLocks noGrp="1"/>
          </p:cNvSpPr>
          <p:nvPr>
            <p:ph type="subTitle" idx="3"/>
          </p:nvPr>
        </p:nvSpPr>
        <p:spPr>
          <a:xfrm>
            <a:off x="715100" y="1522750"/>
            <a:ext cx="42180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18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67" name="Google Shape;367;p48"/>
          <p:cNvSpPr txBox="1">
            <a:spLocks noGrp="1"/>
          </p:cNvSpPr>
          <p:nvPr>
            <p:ph type="subTitle" idx="4"/>
          </p:nvPr>
        </p:nvSpPr>
        <p:spPr>
          <a:xfrm>
            <a:off x="715101" y="2968150"/>
            <a:ext cx="42180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18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Bebas Neue"/>
              <a:buNone/>
              <a:defRPr sz="2400">
                <a:solidFill>
                  <a:schemeClr val="accent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0"/>
          <p:cNvSpPr txBox="1">
            <a:spLocks noGrp="1"/>
          </p:cNvSpPr>
          <p:nvPr>
            <p:ph type="title"/>
          </p:nvPr>
        </p:nvSpPr>
        <p:spPr>
          <a:xfrm>
            <a:off x="4419600" y="872550"/>
            <a:ext cx="4009200" cy="109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 Black"/>
              <a:buNone/>
              <a:defRPr sz="3000">
                <a:solidFill>
                  <a:schemeClr val="dk1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72" name="Google Shape;372;p50"/>
          <p:cNvSpPr txBox="1">
            <a:spLocks noGrp="1"/>
          </p:cNvSpPr>
          <p:nvPr>
            <p:ph type="body" idx="1"/>
          </p:nvPr>
        </p:nvSpPr>
        <p:spPr>
          <a:xfrm>
            <a:off x="4419600" y="1969050"/>
            <a:ext cx="4009200" cy="2301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Roboto Mono"/>
              <a:buChar char="■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0480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alphaL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romanL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arabi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alphaL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romanL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arabi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alphaL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Roboto Mono"/>
              <a:buAutoNum type="romanLcPeriod"/>
              <a:defRPr sz="12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1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Font typeface="Roboto Serif Black"/>
              <a:buNone/>
              <a:defRPr sz="6000"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52"/>
          <p:cNvSpPr txBox="1">
            <a:spLocks noGrp="1"/>
          </p:cNvSpPr>
          <p:nvPr>
            <p:ph type="title"/>
          </p:nvPr>
        </p:nvSpPr>
        <p:spPr>
          <a:xfrm>
            <a:off x="720000" y="367423"/>
            <a:ext cx="77040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4500"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Roboto Serif Black"/>
              <a:buNone/>
              <a:defRPr sz="3600"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endParaRPr/>
          </a:p>
        </p:txBody>
      </p:sp>
      <p:sp>
        <p:nvSpPr>
          <p:cNvPr id="377" name="Google Shape;377;p52"/>
          <p:cNvSpPr txBox="1">
            <a:spLocks noGrp="1"/>
          </p:cNvSpPr>
          <p:nvPr>
            <p:ph type="subTitle" idx="1"/>
          </p:nvPr>
        </p:nvSpPr>
        <p:spPr>
          <a:xfrm>
            <a:off x="2241550" y="1348750"/>
            <a:ext cx="4661100" cy="16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no margin)">
  <p:cSld name="TITLE_AND_BODY_1_1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6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0" name="Google Shape;50;p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1" name="Google Shape;5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6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6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6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6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53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380" name="Google Shape;380;p53"/>
          <p:cNvSpPr txBox="1">
            <a:spLocks noGrp="1"/>
          </p:cNvSpPr>
          <p:nvPr>
            <p:ph type="title"/>
          </p:nvPr>
        </p:nvSpPr>
        <p:spPr>
          <a:xfrm>
            <a:off x="715100" y="3968300"/>
            <a:ext cx="7713600" cy="6402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b="1"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lt1"/>
        </a:solidFill>
        <a:effectLst/>
      </p:bgPr>
    </p:bg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54"/>
          <p:cNvSpPr txBox="1">
            <a:spLocks noGrp="1"/>
          </p:cNvSpPr>
          <p:nvPr>
            <p:ph type="title" hasCustomPrompt="1"/>
          </p:nvPr>
        </p:nvSpPr>
        <p:spPr>
          <a:xfrm>
            <a:off x="2284425" y="2734650"/>
            <a:ext cx="6144900" cy="140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Font typeface="Roboto Serif"/>
              <a:buNone/>
              <a:defRPr sz="8000" b="1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9600"/>
              <a:buNone/>
              <a:defRPr sz="96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54"/>
          <p:cNvSpPr txBox="1">
            <a:spLocks noGrp="1"/>
          </p:cNvSpPr>
          <p:nvPr>
            <p:ph type="subTitle" idx="1"/>
          </p:nvPr>
        </p:nvSpPr>
        <p:spPr>
          <a:xfrm>
            <a:off x="2284425" y="3990150"/>
            <a:ext cx="6144900" cy="43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Roboto Mono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bg>
      <p:bgPr>
        <a:solidFill>
          <a:schemeClr val="accent6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5"/>
          <p:cNvSpPr txBox="1">
            <a:spLocks noGrp="1"/>
          </p:cNvSpPr>
          <p:nvPr>
            <p:ph type="title" hasCustomPrompt="1"/>
          </p:nvPr>
        </p:nvSpPr>
        <p:spPr>
          <a:xfrm>
            <a:off x="561825" y="1733850"/>
            <a:ext cx="798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1800" b="1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55"/>
          <p:cNvSpPr txBox="1">
            <a:spLocks noGrp="1"/>
          </p:cNvSpPr>
          <p:nvPr>
            <p:ph type="subTitle" idx="1"/>
          </p:nvPr>
        </p:nvSpPr>
        <p:spPr>
          <a:xfrm>
            <a:off x="1317500" y="1780475"/>
            <a:ext cx="71115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387" name="Google Shape;387;p55"/>
          <p:cNvSpPr txBox="1">
            <a:spLocks noGrp="1"/>
          </p:cNvSpPr>
          <p:nvPr>
            <p:ph type="title" idx="2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388" name="Google Shape;388;p55"/>
          <p:cNvSpPr txBox="1">
            <a:spLocks noGrp="1"/>
          </p:cNvSpPr>
          <p:nvPr>
            <p:ph type="title" idx="3" hasCustomPrompt="1"/>
          </p:nvPr>
        </p:nvSpPr>
        <p:spPr>
          <a:xfrm>
            <a:off x="561825" y="2203050"/>
            <a:ext cx="798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1800" b="1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55"/>
          <p:cNvSpPr txBox="1">
            <a:spLocks noGrp="1"/>
          </p:cNvSpPr>
          <p:nvPr>
            <p:ph type="subTitle" idx="4"/>
          </p:nvPr>
        </p:nvSpPr>
        <p:spPr>
          <a:xfrm>
            <a:off x="1317500" y="2249675"/>
            <a:ext cx="71115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390" name="Google Shape;390;p55"/>
          <p:cNvSpPr txBox="1">
            <a:spLocks noGrp="1"/>
          </p:cNvSpPr>
          <p:nvPr>
            <p:ph type="title" idx="5" hasCustomPrompt="1"/>
          </p:nvPr>
        </p:nvSpPr>
        <p:spPr>
          <a:xfrm>
            <a:off x="561825" y="2672250"/>
            <a:ext cx="798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1800" b="1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r>
              <a:t>xx%</a:t>
            </a:r>
          </a:p>
        </p:txBody>
      </p:sp>
      <p:sp>
        <p:nvSpPr>
          <p:cNvPr id="391" name="Google Shape;391;p55"/>
          <p:cNvSpPr txBox="1">
            <a:spLocks noGrp="1"/>
          </p:cNvSpPr>
          <p:nvPr>
            <p:ph type="subTitle" idx="6"/>
          </p:nvPr>
        </p:nvSpPr>
        <p:spPr>
          <a:xfrm>
            <a:off x="1317500" y="2718875"/>
            <a:ext cx="71115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392" name="Google Shape;392;p55"/>
          <p:cNvSpPr txBox="1">
            <a:spLocks noGrp="1"/>
          </p:cNvSpPr>
          <p:nvPr>
            <p:ph type="title" idx="7" hasCustomPrompt="1"/>
          </p:nvPr>
        </p:nvSpPr>
        <p:spPr>
          <a:xfrm>
            <a:off x="561825" y="3141450"/>
            <a:ext cx="798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1800" b="1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r>
              <a:t>xx%</a:t>
            </a:r>
          </a:p>
        </p:txBody>
      </p:sp>
      <p:sp>
        <p:nvSpPr>
          <p:cNvPr id="393" name="Google Shape;393;p55"/>
          <p:cNvSpPr txBox="1">
            <a:spLocks noGrp="1"/>
          </p:cNvSpPr>
          <p:nvPr>
            <p:ph type="subTitle" idx="8"/>
          </p:nvPr>
        </p:nvSpPr>
        <p:spPr>
          <a:xfrm>
            <a:off x="1317500" y="3188075"/>
            <a:ext cx="71115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394" name="Google Shape;394;p55"/>
          <p:cNvSpPr txBox="1">
            <a:spLocks noGrp="1"/>
          </p:cNvSpPr>
          <p:nvPr>
            <p:ph type="title" idx="9" hasCustomPrompt="1"/>
          </p:nvPr>
        </p:nvSpPr>
        <p:spPr>
          <a:xfrm>
            <a:off x="561825" y="3610650"/>
            <a:ext cx="798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1800" b="1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r>
              <a:t>xx%</a:t>
            </a:r>
          </a:p>
        </p:txBody>
      </p:sp>
      <p:sp>
        <p:nvSpPr>
          <p:cNvPr id="395" name="Google Shape;395;p55"/>
          <p:cNvSpPr txBox="1">
            <a:spLocks noGrp="1"/>
          </p:cNvSpPr>
          <p:nvPr>
            <p:ph type="subTitle" idx="13"/>
          </p:nvPr>
        </p:nvSpPr>
        <p:spPr>
          <a:xfrm>
            <a:off x="1317500" y="3657275"/>
            <a:ext cx="71115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396" name="Google Shape;396;p55"/>
          <p:cNvSpPr txBox="1">
            <a:spLocks noGrp="1"/>
          </p:cNvSpPr>
          <p:nvPr>
            <p:ph type="title" idx="14" hasCustomPrompt="1"/>
          </p:nvPr>
        </p:nvSpPr>
        <p:spPr>
          <a:xfrm>
            <a:off x="561825" y="4079850"/>
            <a:ext cx="798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1800" b="1">
                <a:solidFill>
                  <a:schemeClr val="dk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Font typeface="Roboto Serif"/>
              <a:buNone/>
              <a:defRPr sz="3000" b="1"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r>
              <a:t>xx%</a:t>
            </a:r>
          </a:p>
        </p:txBody>
      </p:sp>
      <p:sp>
        <p:nvSpPr>
          <p:cNvPr id="397" name="Google Shape;397;p55"/>
          <p:cNvSpPr txBox="1">
            <a:spLocks noGrp="1"/>
          </p:cNvSpPr>
          <p:nvPr>
            <p:ph type="subTitle" idx="15"/>
          </p:nvPr>
        </p:nvSpPr>
        <p:spPr>
          <a:xfrm>
            <a:off x="1317500" y="4126475"/>
            <a:ext cx="71115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">
    <p:bg>
      <p:bgPr>
        <a:solidFill>
          <a:schemeClr val="dk2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>
            <a:spLocks noGrp="1"/>
          </p:cNvSpPr>
          <p:nvPr>
            <p:ph type="title"/>
          </p:nvPr>
        </p:nvSpPr>
        <p:spPr>
          <a:xfrm>
            <a:off x="715100" y="3273100"/>
            <a:ext cx="40092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Black Han Sans"/>
              <a:buNone/>
              <a:defRPr sz="3000">
                <a:solidFill>
                  <a:schemeClr val="accent2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400" name="Google Shape;400;p56"/>
          <p:cNvSpPr txBox="1">
            <a:spLocks noGrp="1"/>
          </p:cNvSpPr>
          <p:nvPr>
            <p:ph type="body" idx="1"/>
          </p:nvPr>
        </p:nvSpPr>
        <p:spPr>
          <a:xfrm>
            <a:off x="715100" y="3837100"/>
            <a:ext cx="4009200" cy="732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●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○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■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●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○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■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●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○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Char char="■"/>
              <a:defRPr sz="1200"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01" name="Google Shape;401;p56"/>
          <p:cNvSpPr>
            <a:spLocks noGrp="1"/>
          </p:cNvSpPr>
          <p:nvPr>
            <p:ph type="pic" idx="2"/>
          </p:nvPr>
        </p:nvSpPr>
        <p:spPr>
          <a:xfrm>
            <a:off x="715100" y="230200"/>
            <a:ext cx="4009200" cy="2585700"/>
          </a:xfrm>
          <a:prstGeom prst="rect">
            <a:avLst/>
          </a:prstGeom>
          <a:noFill/>
          <a:ln>
            <a:noFill/>
          </a:ln>
        </p:spPr>
      </p:sp>
      <p:sp>
        <p:nvSpPr>
          <p:cNvPr id="402" name="Google Shape;402;p56"/>
          <p:cNvSpPr>
            <a:spLocks noGrp="1"/>
          </p:cNvSpPr>
          <p:nvPr>
            <p:ph type="pic" idx="3"/>
          </p:nvPr>
        </p:nvSpPr>
        <p:spPr>
          <a:xfrm>
            <a:off x="4876700" y="230200"/>
            <a:ext cx="3552300" cy="40734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BLANK_1_1_1_2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7"/>
          <p:cNvSpPr txBox="1">
            <a:spLocks noGrp="1"/>
          </p:cNvSpPr>
          <p:nvPr>
            <p:ph type="subTitle" idx="1"/>
          </p:nvPr>
        </p:nvSpPr>
        <p:spPr>
          <a:xfrm>
            <a:off x="715100" y="2367775"/>
            <a:ext cx="2427300" cy="16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05" name="Google Shape;405;p57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06" name="Google Shape;406;p57"/>
          <p:cNvSpPr txBox="1">
            <a:spLocks noGrp="1"/>
          </p:cNvSpPr>
          <p:nvPr>
            <p:ph type="subTitle" idx="2"/>
          </p:nvPr>
        </p:nvSpPr>
        <p:spPr>
          <a:xfrm>
            <a:off x="715100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07" name="Google Shape;407;p57"/>
          <p:cNvSpPr txBox="1">
            <a:spLocks noGrp="1"/>
          </p:cNvSpPr>
          <p:nvPr>
            <p:ph type="subTitle" idx="3"/>
          </p:nvPr>
        </p:nvSpPr>
        <p:spPr>
          <a:xfrm>
            <a:off x="3358446" y="2367775"/>
            <a:ext cx="2427300" cy="16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08" name="Google Shape;408;p57"/>
          <p:cNvSpPr txBox="1">
            <a:spLocks noGrp="1"/>
          </p:cNvSpPr>
          <p:nvPr>
            <p:ph type="subTitle" idx="4"/>
          </p:nvPr>
        </p:nvSpPr>
        <p:spPr>
          <a:xfrm>
            <a:off x="3358446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09" name="Google Shape;409;p57"/>
          <p:cNvSpPr txBox="1">
            <a:spLocks noGrp="1"/>
          </p:cNvSpPr>
          <p:nvPr>
            <p:ph type="subTitle" idx="5"/>
          </p:nvPr>
        </p:nvSpPr>
        <p:spPr>
          <a:xfrm>
            <a:off x="6001792" y="2367775"/>
            <a:ext cx="2427300" cy="1636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10" name="Google Shape;410;p57"/>
          <p:cNvSpPr txBox="1">
            <a:spLocks noGrp="1"/>
          </p:cNvSpPr>
          <p:nvPr>
            <p:ph type="subTitle" idx="6"/>
          </p:nvPr>
        </p:nvSpPr>
        <p:spPr>
          <a:xfrm>
            <a:off x="6001792" y="1779025"/>
            <a:ext cx="2427300" cy="741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BLANK_1_1_1_1">
    <p:bg>
      <p:bgPr>
        <a:solidFill>
          <a:schemeClr val="dk2"/>
        </a:solidFill>
        <a:effectLst/>
      </p:bgPr>
    </p:bg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58"/>
          <p:cNvSpPr txBox="1">
            <a:spLocks noGrp="1"/>
          </p:cNvSpPr>
          <p:nvPr>
            <p:ph type="subTitle" idx="1"/>
          </p:nvPr>
        </p:nvSpPr>
        <p:spPr>
          <a:xfrm>
            <a:off x="715100" y="1839550"/>
            <a:ext cx="37821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13" name="Google Shape;413;p58"/>
          <p:cNvSpPr txBox="1">
            <a:spLocks noGrp="1"/>
          </p:cNvSpPr>
          <p:nvPr>
            <p:ph type="subTitle" idx="2"/>
          </p:nvPr>
        </p:nvSpPr>
        <p:spPr>
          <a:xfrm>
            <a:off x="715100" y="3284950"/>
            <a:ext cx="37821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14" name="Google Shape;414;p58"/>
          <p:cNvSpPr txBox="1">
            <a:spLocks noGrp="1"/>
          </p:cNvSpPr>
          <p:nvPr>
            <p:ph type="subTitle" idx="3"/>
          </p:nvPr>
        </p:nvSpPr>
        <p:spPr>
          <a:xfrm>
            <a:off x="715100" y="15227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18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15" name="Google Shape;415;p58"/>
          <p:cNvSpPr txBox="1">
            <a:spLocks noGrp="1"/>
          </p:cNvSpPr>
          <p:nvPr>
            <p:ph type="subTitle" idx="4"/>
          </p:nvPr>
        </p:nvSpPr>
        <p:spPr>
          <a:xfrm>
            <a:off x="715101" y="29681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18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16" name="Google Shape;416;p58"/>
          <p:cNvSpPr txBox="1">
            <a:spLocks noGrp="1"/>
          </p:cNvSpPr>
          <p:nvPr>
            <p:ph type="subTitle" idx="5"/>
          </p:nvPr>
        </p:nvSpPr>
        <p:spPr>
          <a:xfrm>
            <a:off x="4646824" y="1839550"/>
            <a:ext cx="3782100" cy="90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17" name="Google Shape;417;p58"/>
          <p:cNvSpPr txBox="1">
            <a:spLocks noGrp="1"/>
          </p:cNvSpPr>
          <p:nvPr>
            <p:ph type="subTitle" idx="6"/>
          </p:nvPr>
        </p:nvSpPr>
        <p:spPr>
          <a:xfrm>
            <a:off x="4646824" y="3284950"/>
            <a:ext cx="3782100" cy="108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Roboto Mono"/>
              <a:buNone/>
              <a:defRPr>
                <a:solidFill>
                  <a:schemeClr val="accen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18" name="Google Shape;418;p58"/>
          <p:cNvSpPr txBox="1">
            <a:spLocks noGrp="1"/>
          </p:cNvSpPr>
          <p:nvPr>
            <p:ph type="subTitle" idx="7"/>
          </p:nvPr>
        </p:nvSpPr>
        <p:spPr>
          <a:xfrm>
            <a:off x="4646824" y="15227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18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19" name="Google Shape;419;p58"/>
          <p:cNvSpPr txBox="1">
            <a:spLocks noGrp="1"/>
          </p:cNvSpPr>
          <p:nvPr>
            <p:ph type="subTitle" idx="8"/>
          </p:nvPr>
        </p:nvSpPr>
        <p:spPr>
          <a:xfrm>
            <a:off x="4646825" y="2968150"/>
            <a:ext cx="37821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18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Roboto Serif"/>
              <a:buNone/>
              <a:defRPr sz="24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20" name="Google Shape;420;p58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bg>
      <p:bgPr>
        <a:solidFill>
          <a:schemeClr val="lt1"/>
        </a:solidFill>
        <a:effectLst/>
      </p:bgPr>
    </p:bg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59"/>
          <p:cNvSpPr txBox="1">
            <a:spLocks noGrp="1"/>
          </p:cNvSpPr>
          <p:nvPr>
            <p:ph type="subTitle" idx="1"/>
          </p:nvPr>
        </p:nvSpPr>
        <p:spPr>
          <a:xfrm>
            <a:off x="715100" y="1839550"/>
            <a:ext cx="2427300" cy="108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23" name="Google Shape;423;p59"/>
          <p:cNvSpPr txBox="1">
            <a:spLocks noGrp="1"/>
          </p:cNvSpPr>
          <p:nvPr>
            <p:ph type="subTitle" idx="2"/>
          </p:nvPr>
        </p:nvSpPr>
        <p:spPr>
          <a:xfrm>
            <a:off x="715100" y="3284950"/>
            <a:ext cx="2427300" cy="108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24" name="Google Shape;424;p59"/>
          <p:cNvSpPr txBox="1">
            <a:spLocks noGrp="1"/>
          </p:cNvSpPr>
          <p:nvPr>
            <p:ph type="subTitle" idx="3"/>
          </p:nvPr>
        </p:nvSpPr>
        <p:spPr>
          <a:xfrm>
            <a:off x="715100" y="1522750"/>
            <a:ext cx="2427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25" name="Google Shape;425;p59"/>
          <p:cNvSpPr txBox="1">
            <a:spLocks noGrp="1"/>
          </p:cNvSpPr>
          <p:nvPr>
            <p:ph type="subTitle" idx="4"/>
          </p:nvPr>
        </p:nvSpPr>
        <p:spPr>
          <a:xfrm>
            <a:off x="715100" y="2968150"/>
            <a:ext cx="2427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26" name="Google Shape;426;p59"/>
          <p:cNvSpPr txBox="1">
            <a:spLocks noGrp="1"/>
          </p:cNvSpPr>
          <p:nvPr>
            <p:ph type="subTitle" idx="5"/>
          </p:nvPr>
        </p:nvSpPr>
        <p:spPr>
          <a:xfrm>
            <a:off x="3358338" y="1839550"/>
            <a:ext cx="2427300" cy="108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27" name="Google Shape;427;p59"/>
          <p:cNvSpPr txBox="1">
            <a:spLocks noGrp="1"/>
          </p:cNvSpPr>
          <p:nvPr>
            <p:ph type="subTitle" idx="6"/>
          </p:nvPr>
        </p:nvSpPr>
        <p:spPr>
          <a:xfrm>
            <a:off x="3358340" y="3284950"/>
            <a:ext cx="2427300" cy="108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28" name="Google Shape;428;p59"/>
          <p:cNvSpPr txBox="1">
            <a:spLocks noGrp="1"/>
          </p:cNvSpPr>
          <p:nvPr>
            <p:ph type="subTitle" idx="7"/>
          </p:nvPr>
        </p:nvSpPr>
        <p:spPr>
          <a:xfrm>
            <a:off x="3358343" y="1522750"/>
            <a:ext cx="2427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29" name="Google Shape;429;p59"/>
          <p:cNvSpPr txBox="1">
            <a:spLocks noGrp="1"/>
          </p:cNvSpPr>
          <p:nvPr>
            <p:ph type="subTitle" idx="8"/>
          </p:nvPr>
        </p:nvSpPr>
        <p:spPr>
          <a:xfrm>
            <a:off x="3358343" y="2968150"/>
            <a:ext cx="2427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30" name="Google Shape;430;p59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31" name="Google Shape;431;p59"/>
          <p:cNvSpPr txBox="1">
            <a:spLocks noGrp="1"/>
          </p:cNvSpPr>
          <p:nvPr>
            <p:ph type="subTitle" idx="9"/>
          </p:nvPr>
        </p:nvSpPr>
        <p:spPr>
          <a:xfrm>
            <a:off x="6001575" y="1839550"/>
            <a:ext cx="2427300" cy="108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32" name="Google Shape;432;p59"/>
          <p:cNvSpPr txBox="1">
            <a:spLocks noGrp="1"/>
          </p:cNvSpPr>
          <p:nvPr>
            <p:ph type="subTitle" idx="13"/>
          </p:nvPr>
        </p:nvSpPr>
        <p:spPr>
          <a:xfrm>
            <a:off x="6001578" y="3284950"/>
            <a:ext cx="2427300" cy="1085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33" name="Google Shape;433;p59"/>
          <p:cNvSpPr txBox="1">
            <a:spLocks noGrp="1"/>
          </p:cNvSpPr>
          <p:nvPr>
            <p:ph type="subTitle" idx="14"/>
          </p:nvPr>
        </p:nvSpPr>
        <p:spPr>
          <a:xfrm>
            <a:off x="6001585" y="1522750"/>
            <a:ext cx="2427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  <p:sp>
        <p:nvSpPr>
          <p:cNvPr id="434" name="Google Shape;434;p59"/>
          <p:cNvSpPr txBox="1">
            <a:spLocks noGrp="1"/>
          </p:cNvSpPr>
          <p:nvPr>
            <p:ph type="subTitle" idx="15"/>
          </p:nvPr>
        </p:nvSpPr>
        <p:spPr>
          <a:xfrm>
            <a:off x="6001585" y="2968150"/>
            <a:ext cx="2427300" cy="469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18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Roboto Serif"/>
              <a:buNone/>
              <a:defRPr sz="24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60"/>
          <p:cNvSpPr txBox="1">
            <a:spLocks noGrp="1"/>
          </p:cNvSpPr>
          <p:nvPr>
            <p:ph type="title" hasCustomPrompt="1"/>
          </p:nvPr>
        </p:nvSpPr>
        <p:spPr>
          <a:xfrm>
            <a:off x="715100" y="618750"/>
            <a:ext cx="3856800" cy="87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4500">
                <a:solidFill>
                  <a:schemeClr val="dk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r>
              <a:t>xx%</a:t>
            </a:r>
          </a:p>
        </p:txBody>
      </p:sp>
      <p:sp>
        <p:nvSpPr>
          <p:cNvPr id="437" name="Google Shape;437;p60"/>
          <p:cNvSpPr txBox="1">
            <a:spLocks noGrp="1"/>
          </p:cNvSpPr>
          <p:nvPr>
            <p:ph type="subTitle" idx="1"/>
          </p:nvPr>
        </p:nvSpPr>
        <p:spPr>
          <a:xfrm>
            <a:off x="715100" y="1338450"/>
            <a:ext cx="38568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38" name="Google Shape;438;p60"/>
          <p:cNvSpPr txBox="1">
            <a:spLocks noGrp="1"/>
          </p:cNvSpPr>
          <p:nvPr>
            <p:ph type="title" idx="2" hasCustomPrompt="1"/>
          </p:nvPr>
        </p:nvSpPr>
        <p:spPr>
          <a:xfrm>
            <a:off x="715100" y="3222750"/>
            <a:ext cx="3856800" cy="87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4500">
                <a:solidFill>
                  <a:schemeClr val="dk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r>
              <a:t>xx%</a:t>
            </a:r>
          </a:p>
        </p:txBody>
      </p:sp>
      <p:sp>
        <p:nvSpPr>
          <p:cNvPr id="439" name="Google Shape;439;p60"/>
          <p:cNvSpPr txBox="1">
            <a:spLocks noGrp="1"/>
          </p:cNvSpPr>
          <p:nvPr>
            <p:ph type="subTitle" idx="3"/>
          </p:nvPr>
        </p:nvSpPr>
        <p:spPr>
          <a:xfrm>
            <a:off x="715100" y="3942450"/>
            <a:ext cx="38568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  <p:sp>
        <p:nvSpPr>
          <p:cNvPr id="440" name="Google Shape;440;p60"/>
          <p:cNvSpPr txBox="1">
            <a:spLocks noGrp="1"/>
          </p:cNvSpPr>
          <p:nvPr>
            <p:ph type="title" idx="4" hasCustomPrompt="1"/>
          </p:nvPr>
        </p:nvSpPr>
        <p:spPr>
          <a:xfrm>
            <a:off x="715100" y="1920750"/>
            <a:ext cx="3856800" cy="872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4500">
                <a:solidFill>
                  <a:schemeClr val="dk2"/>
                </a:solidFill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6200"/>
              <a:buFont typeface="Roboto Serif Black"/>
              <a:buNone/>
              <a:defRPr sz="6200">
                <a:latin typeface="Roboto Serif Black"/>
                <a:ea typeface="Roboto Serif Black"/>
                <a:cs typeface="Roboto Serif Black"/>
                <a:sym typeface="Roboto Serif Black"/>
              </a:defRPr>
            </a:lvl9pPr>
          </a:lstStyle>
          <a:p>
            <a:r>
              <a:t>xx%</a:t>
            </a:r>
          </a:p>
        </p:txBody>
      </p:sp>
      <p:sp>
        <p:nvSpPr>
          <p:cNvPr id="441" name="Google Shape;441;p60"/>
          <p:cNvSpPr txBox="1">
            <a:spLocks noGrp="1"/>
          </p:cNvSpPr>
          <p:nvPr>
            <p:ph type="subTitle" idx="5"/>
          </p:nvPr>
        </p:nvSpPr>
        <p:spPr>
          <a:xfrm>
            <a:off x="715100" y="2640450"/>
            <a:ext cx="3856800" cy="429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">
    <p:bg>
      <p:bgPr>
        <a:solidFill>
          <a:schemeClr val="lt2"/>
        </a:solidFill>
        <a:effectLst/>
      </p:bgPr>
    </p:bg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61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1_1">
    <p:bg>
      <p:bgPr>
        <a:solidFill>
          <a:schemeClr val="dk2"/>
        </a:solidFill>
        <a:effectLst/>
      </p:bgPr>
    </p:bg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6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Roboto Serif"/>
              <a:buNone/>
              <a:defRPr sz="3000" b="1">
                <a:solidFill>
                  <a:schemeClr val="accent2"/>
                </a:solidFill>
                <a:latin typeface="Roboto Serif"/>
                <a:ea typeface="Roboto Serif"/>
                <a:cs typeface="Roboto Serif"/>
                <a:sym typeface="Roboto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erif"/>
              <a:buNone/>
              <a:defRPr sz="3000" b="1">
                <a:solidFill>
                  <a:schemeClr val="dk1"/>
                </a:solidFill>
                <a:latin typeface="Roboto Serif"/>
                <a:ea typeface="Roboto Serif"/>
                <a:cs typeface="Roboto Serif"/>
                <a:sym typeface="Roboto Serif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7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p7"/>
          <p:cNvSpPr txBox="1">
            <a:spLocks noGrp="1"/>
          </p:cNvSpPr>
          <p:nvPr>
            <p:ph type="body" idx="2"/>
          </p:nvPr>
        </p:nvSpPr>
        <p:spPr>
          <a:xfrm>
            <a:off x="4675050" y="1990050"/>
            <a:ext cx="34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p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62" name="Google Shape;6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7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7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7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7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BLANK_1_1_1_1_1_1_2">
    <p:bg>
      <p:bgPr>
        <a:solidFill>
          <a:schemeClr val="lt1"/>
        </a:solidFill>
        <a:effectLst/>
      </p:bgPr>
    </p:bg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63"/>
          <p:cNvSpPr txBox="1">
            <a:spLocks noGrp="1"/>
          </p:cNvSpPr>
          <p:nvPr>
            <p:ph type="ctrTitle"/>
          </p:nvPr>
        </p:nvSpPr>
        <p:spPr>
          <a:xfrm>
            <a:off x="4419700" y="2134138"/>
            <a:ext cx="4009200" cy="959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Font typeface="Roboto Serif Black"/>
              <a:buNone/>
              <a:defRPr sz="5000">
                <a:latin typeface="Roboto Serif Black"/>
                <a:ea typeface="Roboto Serif Black"/>
                <a:cs typeface="Roboto Serif Black"/>
                <a:sym typeface="Roboto Serif Black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48" name="Google Shape;448;p63"/>
          <p:cNvSpPr txBox="1">
            <a:spLocks noGrp="1"/>
          </p:cNvSpPr>
          <p:nvPr>
            <p:ph type="subTitle" idx="1"/>
          </p:nvPr>
        </p:nvSpPr>
        <p:spPr>
          <a:xfrm>
            <a:off x="4419700" y="2941138"/>
            <a:ext cx="40092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Mono"/>
              <a:buNone/>
              <a:defRPr sz="1600">
                <a:latin typeface="Roboto Mono"/>
                <a:ea typeface="Roboto Mono"/>
                <a:cs typeface="Roboto Mono"/>
                <a:sym typeface="Roboto Mono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None/>
              <a:defRPr sz="1800"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bg>
      <p:bgPr>
        <a:solidFill>
          <a:schemeClr val="lt2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bg>
      <p:bgPr>
        <a:solidFill>
          <a:schemeClr val="lt1"/>
        </a:solidFill>
        <a:effectLst/>
      </p:bgPr>
    </p:bg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66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53" name="Google Shape;453;p6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54" name="Google Shape;454;p6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">
  <p:cSld name="TITLE_AND_BODY_1_1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6" name="Google Shape;456;p67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67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58" name="Google Shape;458;p6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59" name="Google Shape;459;p67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67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1">
  <p:cSld name="TITLE_AND_BODY_1_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68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68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64" name="Google Shape;464;p6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65" name="Google Shape;465;p68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8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2">
  <p:cSld name="TITLE_AND_BODY_1_3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8" name="Google Shape;468;p69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69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70" name="Google Shape;470;p6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71" name="Google Shape;471;p69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69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2">
  <p:cSld name="BLANK_2"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7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75" name="Google Shape;475;p7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p71"/>
          <p:cNvSpPr txBox="1">
            <a:spLocks noGrp="1"/>
          </p:cNvSpPr>
          <p:nvPr>
            <p:ph type="title"/>
          </p:nvPr>
        </p:nvSpPr>
        <p:spPr>
          <a:xfrm>
            <a:off x="508000" y="457200"/>
            <a:ext cx="64476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Trebuchet MS"/>
              <a:buNone/>
              <a:defRPr sz="2700"/>
            </a:lvl1pPr>
            <a:lvl2pPr lvl="1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78" name="Google Shape;478;p71"/>
          <p:cNvSpPr txBox="1">
            <a:spLocks noGrp="1"/>
          </p:cNvSpPr>
          <p:nvPr>
            <p:ph type="body" idx="1"/>
          </p:nvPr>
        </p:nvSpPr>
        <p:spPr>
          <a:xfrm>
            <a:off x="508000" y="1620442"/>
            <a:ext cx="6447600" cy="291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9845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1pPr>
            <a:lvl2pPr marL="914400" lvl="1" indent="-29845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l">
              <a:spcBef>
                <a:spcPts val="8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l">
              <a:spcBef>
                <a:spcPts val="8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l">
              <a:spcBef>
                <a:spcPts val="80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479" name="Google Shape;479;p71"/>
          <p:cNvSpPr txBox="1">
            <a:spLocks noGrp="1"/>
          </p:cNvSpPr>
          <p:nvPr>
            <p:ph type="dt" idx="10"/>
          </p:nvPr>
        </p:nvSpPr>
        <p:spPr>
          <a:xfrm>
            <a:off x="5403850" y="4531022"/>
            <a:ext cx="6840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0" name="Google Shape;480;p71"/>
          <p:cNvSpPr txBox="1">
            <a:spLocks noGrp="1"/>
          </p:cNvSpPr>
          <p:nvPr>
            <p:ph type="ftr" idx="11"/>
          </p:nvPr>
        </p:nvSpPr>
        <p:spPr>
          <a:xfrm>
            <a:off x="508000" y="4531022"/>
            <a:ext cx="47232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481" name="Google Shape;481;p71"/>
          <p:cNvSpPr txBox="1">
            <a:spLocks noGrp="1"/>
          </p:cNvSpPr>
          <p:nvPr>
            <p:ph type="sldNum" idx="12"/>
          </p:nvPr>
        </p:nvSpPr>
        <p:spPr>
          <a:xfrm>
            <a:off x="6442997" y="4531022"/>
            <a:ext cx="5127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400"/>
            </a:lvl1pPr>
            <a:lvl2pPr marL="0" lvl="1" indent="0" algn="r">
              <a:spcBef>
                <a:spcPts val="0"/>
              </a:spcBef>
              <a:buNone/>
              <a:defRPr sz="1400"/>
            </a:lvl2pPr>
            <a:lvl3pPr marL="0" lvl="2" indent="0" algn="r">
              <a:spcBef>
                <a:spcPts val="0"/>
              </a:spcBef>
              <a:buNone/>
              <a:defRPr sz="1400"/>
            </a:lvl3pPr>
            <a:lvl4pPr marL="0" lvl="3" indent="0" algn="r">
              <a:spcBef>
                <a:spcPts val="0"/>
              </a:spcBef>
              <a:buNone/>
              <a:defRPr sz="1400"/>
            </a:lvl4pPr>
            <a:lvl5pPr marL="0" lvl="4" indent="0" algn="r">
              <a:spcBef>
                <a:spcPts val="0"/>
              </a:spcBef>
              <a:buNone/>
              <a:defRPr sz="1400"/>
            </a:lvl5pPr>
            <a:lvl6pPr marL="0" lvl="5" indent="0" algn="r">
              <a:spcBef>
                <a:spcPts val="0"/>
              </a:spcBef>
              <a:buNone/>
              <a:defRPr sz="1400"/>
            </a:lvl6pPr>
            <a:lvl7pPr marL="0" lvl="6" indent="0" algn="r">
              <a:spcBef>
                <a:spcPts val="0"/>
              </a:spcBef>
              <a:buNone/>
              <a:defRPr sz="1400"/>
            </a:lvl7pPr>
            <a:lvl8pPr marL="0" lvl="7" indent="0" algn="r">
              <a:spcBef>
                <a:spcPts val="0"/>
              </a:spcBef>
              <a:buNone/>
              <a:defRPr sz="1400"/>
            </a:lvl8pPr>
            <a:lvl9pPr marL="0" lvl="8" indent="0" algn="r">
              <a:spcBef>
                <a:spcPts val="0"/>
              </a:spcBef>
              <a:buNone/>
              <a:defRPr sz="14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3">
  <p:cSld name="BLANK_3"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84" name="Google Shape;484;p7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71" name="Google Shape;71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8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8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8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8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8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8"/>
          <p:cNvPicPr preferRelativeResize="0"/>
          <p:nvPr/>
        </p:nvPicPr>
        <p:blipFill rotWithShape="1">
          <a:blip r:embed="rId3">
            <a:alphaModFix/>
          </a:blip>
          <a:srcRect r="41612" b="64516"/>
          <a:stretch/>
        </p:blipFill>
        <p:spPr>
          <a:xfrm>
            <a:off x="0" y="4379775"/>
            <a:ext cx="5339024" cy="7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8"/>
          <p:cNvPicPr preferRelativeResize="0"/>
          <p:nvPr/>
        </p:nvPicPr>
        <p:blipFill rotWithShape="1">
          <a:blip r:embed="rId3">
            <a:alphaModFix amt="25000"/>
          </a:blip>
          <a:srcRect l="80901" b="64516"/>
          <a:stretch/>
        </p:blipFill>
        <p:spPr>
          <a:xfrm>
            <a:off x="7397625" y="4379775"/>
            <a:ext cx="1746374" cy="76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8"/>
          <p:cNvPicPr preferRelativeResize="0"/>
          <p:nvPr/>
        </p:nvPicPr>
        <p:blipFill rotWithShape="1">
          <a:blip r:embed="rId3">
            <a:alphaModFix amt="63000"/>
          </a:blip>
          <a:srcRect l="58385" r="19101" b="64516"/>
          <a:stretch/>
        </p:blipFill>
        <p:spPr>
          <a:xfrm>
            <a:off x="5339025" y="4379775"/>
            <a:ext cx="2058600" cy="76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4">
  <p:cSld name="BLANK_4"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73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87" name="Google Shape;487;p7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3">
  <p:cSld name="TITLE_AND_BODY_1_4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74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74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91" name="Google Shape;491;p7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92" name="Google Shape;492;p74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Google Shape;493;p74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4">
  <p:cSld name="TITLE_AND_BODY_1_5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5" name="Google Shape;495;p75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5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497" name="Google Shape;497;p7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498" name="Google Shape;498;p75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75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5">
  <p:cSld name="BLANK_5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7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>
            <a:lvl1pPr lvl="0">
              <a:buNone/>
              <a:defRPr sz="1100"/>
            </a:lvl1pPr>
            <a:lvl2pPr lvl="1">
              <a:buNone/>
              <a:defRPr sz="1100"/>
            </a:lvl2pPr>
            <a:lvl3pPr lvl="2">
              <a:buNone/>
              <a:defRPr sz="1100"/>
            </a:lvl3pPr>
            <a:lvl4pPr lvl="3">
              <a:buNone/>
              <a:defRPr sz="1100"/>
            </a:lvl4pPr>
            <a:lvl5pPr lvl="4">
              <a:buNone/>
              <a:defRPr sz="1100"/>
            </a:lvl5pPr>
            <a:lvl6pPr lvl="5">
              <a:buNone/>
              <a:defRPr sz="1100"/>
            </a:lvl6pPr>
            <a:lvl7pPr lvl="6">
              <a:buNone/>
              <a:defRPr sz="1100"/>
            </a:lvl7pPr>
            <a:lvl8pPr lvl="7">
              <a:buNone/>
              <a:defRPr sz="1100"/>
            </a:lvl8pPr>
            <a:lvl9pPr lvl="8">
              <a:buNone/>
              <a:defRPr sz="11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02" name="Google Shape;502;p7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6">
  <p:cSld name="BLANK_6"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7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05" name="Google Shape;505;p7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5">
  <p:cSld name="TITLE_AND_BODY_1_6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7" name="Google Shape;507;p78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78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09" name="Google Shape;509;p7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10" name="Google Shape;510;p78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78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_7">
  <p:cSld name="BLANK_7"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14" name="Google Shape;514;p7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(slim right margin) 6">
  <p:cSld name="TITLE_AND_BODY_1_7"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516;p80"/>
          <p:cNvPicPr preferRelativeResize="0"/>
          <p:nvPr/>
        </p:nvPicPr>
        <p:blipFill rotWithShape="1">
          <a:blip r:embed="rId2">
            <a:alphaModFix/>
          </a:blip>
          <a:srcRect r="80017" b="41639"/>
          <a:stretch/>
        </p:blipFill>
        <p:spPr>
          <a:xfrm>
            <a:off x="8967175" y="-43050"/>
            <a:ext cx="241800" cy="30550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80"/>
          <p:cNvSpPr txBox="1">
            <a:spLocks noGrp="1"/>
          </p:cNvSpPr>
          <p:nvPr>
            <p:ph type="body" idx="1"/>
          </p:nvPr>
        </p:nvSpPr>
        <p:spPr>
          <a:xfrm>
            <a:off x="846600" y="1990050"/>
            <a:ext cx="7030500" cy="254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sp>
        <p:nvSpPr>
          <p:cNvPr id="518" name="Google Shape;518;p8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400"/>
            </a:lvl1pPr>
            <a:lvl2pPr lvl="1">
              <a:buNone/>
              <a:defRPr sz="1400"/>
            </a:lvl2pPr>
            <a:lvl3pPr lvl="2">
              <a:buNone/>
              <a:defRPr sz="1400"/>
            </a:lvl3pPr>
            <a:lvl4pPr lvl="3">
              <a:buNone/>
              <a:defRPr sz="1400"/>
            </a:lvl4pPr>
            <a:lvl5pPr lvl="4">
              <a:buNone/>
              <a:defRPr sz="1400"/>
            </a:lvl5pPr>
            <a:lvl6pPr lvl="5">
              <a:buNone/>
              <a:defRPr sz="1400"/>
            </a:lvl6pPr>
            <a:lvl7pPr lvl="6">
              <a:buNone/>
              <a:defRPr sz="1400"/>
            </a:lvl7pPr>
            <a:lvl8pPr lvl="7">
              <a:buNone/>
              <a:defRPr sz="1400"/>
            </a:lvl8pPr>
            <a:lvl9pPr lvl="8"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519" name="Google Shape;519;p80"/>
          <p:cNvPicPr preferRelativeResize="0"/>
          <p:nvPr/>
        </p:nvPicPr>
        <p:blipFill rotWithShape="1">
          <a:blip r:embed="rId2">
            <a:alphaModFix amt="28000"/>
          </a:blip>
          <a:srcRect t="80910" r="80017"/>
          <a:stretch/>
        </p:blipFill>
        <p:spPr>
          <a:xfrm>
            <a:off x="8967175" y="4189950"/>
            <a:ext cx="241800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0" name="Google Shape;520;p80"/>
          <p:cNvPicPr preferRelativeResize="0"/>
          <p:nvPr/>
        </p:nvPicPr>
        <p:blipFill rotWithShape="1">
          <a:blip r:embed="rId2">
            <a:alphaModFix amt="70000"/>
          </a:blip>
          <a:srcRect t="58358" r="80017" b="19139"/>
          <a:stretch/>
        </p:blipFill>
        <p:spPr>
          <a:xfrm>
            <a:off x="8967175" y="3012000"/>
            <a:ext cx="241800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9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9"/>
          <p:cNvSpPr txBox="1">
            <a:spLocks noGrp="1"/>
          </p:cNvSpPr>
          <p:nvPr>
            <p:ph type="body" idx="1"/>
          </p:nvPr>
        </p:nvSpPr>
        <p:spPr>
          <a:xfrm>
            <a:off x="846600" y="2309675"/>
            <a:ext cx="3312000" cy="222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3" name="Google Shape;83;p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84" name="Google Shape;8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451050" y="4788538"/>
            <a:ext cx="296850" cy="2904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9"/>
          <p:cNvSpPr/>
          <p:nvPr/>
        </p:nvSpPr>
        <p:spPr>
          <a:xfrm rot="4583855">
            <a:off x="909910" y="860569"/>
            <a:ext cx="144143" cy="290604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9"/>
          <p:cNvSpPr/>
          <p:nvPr/>
        </p:nvSpPr>
        <p:spPr>
          <a:xfrm rot="2791045">
            <a:off x="759052" y="627266"/>
            <a:ext cx="448604" cy="15190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9"/>
          <p:cNvSpPr/>
          <p:nvPr/>
        </p:nvSpPr>
        <p:spPr>
          <a:xfrm rot="531665">
            <a:off x="764881" y="763247"/>
            <a:ext cx="352507" cy="136488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9"/>
          <p:cNvSpPr/>
          <p:nvPr/>
        </p:nvSpPr>
        <p:spPr>
          <a:xfrm rot="4857286">
            <a:off x="813699" y="514530"/>
            <a:ext cx="602999" cy="172993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9"/>
          <p:cNvSpPr/>
          <p:nvPr/>
        </p:nvSpPr>
        <p:spPr>
          <a:xfrm rot="6414970">
            <a:off x="925219" y="552813"/>
            <a:ext cx="629957" cy="130169"/>
          </a:xfrm>
          <a:prstGeom prst="rtTriangle">
            <a:avLst/>
          </a:prstGeom>
          <a:solidFill>
            <a:srgbClr val="B28352">
              <a:alpha val="393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" name="Google Shape;90;p9"/>
          <p:cNvPicPr preferRelativeResize="0"/>
          <p:nvPr/>
        </p:nvPicPr>
        <p:blipFill rotWithShape="1">
          <a:blip r:embed="rId3">
            <a:alphaModFix/>
          </a:blip>
          <a:srcRect r="25439" b="41639"/>
          <a:stretch/>
        </p:blipFill>
        <p:spPr>
          <a:xfrm>
            <a:off x="8433775" y="-43050"/>
            <a:ext cx="902225" cy="305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9"/>
          <p:cNvPicPr preferRelativeResize="0"/>
          <p:nvPr/>
        </p:nvPicPr>
        <p:blipFill rotWithShape="1">
          <a:blip r:embed="rId3">
            <a:alphaModFix amt="28000"/>
          </a:blip>
          <a:srcRect t="80910" r="25439"/>
          <a:stretch/>
        </p:blipFill>
        <p:spPr>
          <a:xfrm>
            <a:off x="8433775" y="4189950"/>
            <a:ext cx="902225" cy="999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9"/>
          <p:cNvPicPr preferRelativeResize="0"/>
          <p:nvPr/>
        </p:nvPicPr>
        <p:blipFill rotWithShape="1">
          <a:blip r:embed="rId3">
            <a:alphaModFix amt="70000"/>
          </a:blip>
          <a:srcRect t="58358" r="25439" b="19139"/>
          <a:stretch/>
        </p:blipFill>
        <p:spPr>
          <a:xfrm>
            <a:off x="8433775" y="3012000"/>
            <a:ext cx="902225" cy="117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95" name="Google Shape;95;p1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26" Type="http://schemas.openxmlformats.org/officeDocument/2006/relationships/slideLayout" Target="../slideLayouts/slideLayout65.xml"/><Relationship Id="rId39" Type="http://schemas.openxmlformats.org/officeDocument/2006/relationships/theme" Target="../theme/theme3.xml"/><Relationship Id="rId21" Type="http://schemas.openxmlformats.org/officeDocument/2006/relationships/slideLayout" Target="../slideLayouts/slideLayout60.xml"/><Relationship Id="rId34" Type="http://schemas.openxmlformats.org/officeDocument/2006/relationships/slideLayout" Target="../slideLayouts/slideLayout73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5" Type="http://schemas.openxmlformats.org/officeDocument/2006/relationships/slideLayout" Target="../slideLayouts/slideLayout64.xml"/><Relationship Id="rId33" Type="http://schemas.openxmlformats.org/officeDocument/2006/relationships/slideLayout" Target="../slideLayouts/slideLayout72.xml"/><Relationship Id="rId38" Type="http://schemas.openxmlformats.org/officeDocument/2006/relationships/slideLayout" Target="../slideLayouts/slideLayout77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slideLayout" Target="../slideLayouts/slideLayout59.xml"/><Relationship Id="rId29" Type="http://schemas.openxmlformats.org/officeDocument/2006/relationships/slideLayout" Target="../slideLayouts/slideLayout68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24" Type="http://schemas.openxmlformats.org/officeDocument/2006/relationships/slideLayout" Target="../slideLayouts/slideLayout63.xml"/><Relationship Id="rId32" Type="http://schemas.openxmlformats.org/officeDocument/2006/relationships/slideLayout" Target="../slideLayouts/slideLayout71.xml"/><Relationship Id="rId37" Type="http://schemas.openxmlformats.org/officeDocument/2006/relationships/slideLayout" Target="../slideLayouts/slideLayout76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23" Type="http://schemas.openxmlformats.org/officeDocument/2006/relationships/slideLayout" Target="../slideLayouts/slideLayout62.xml"/><Relationship Id="rId28" Type="http://schemas.openxmlformats.org/officeDocument/2006/relationships/slideLayout" Target="../slideLayouts/slideLayout67.xml"/><Relationship Id="rId36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49.xml"/><Relationship Id="rId19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0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Relationship Id="rId22" Type="http://schemas.openxmlformats.org/officeDocument/2006/relationships/slideLayout" Target="../slideLayouts/slideLayout61.xml"/><Relationship Id="rId27" Type="http://schemas.openxmlformats.org/officeDocument/2006/relationships/slideLayout" Target="../slideLayouts/slideLayout66.xml"/><Relationship Id="rId30" Type="http://schemas.openxmlformats.org/officeDocument/2006/relationships/slideLayout" Target="../slideLayouts/slideLayout69.xml"/><Relationship Id="rId35" Type="http://schemas.openxmlformats.org/officeDocument/2006/relationships/slideLayout" Target="../slideLayouts/slideLayout74.xml"/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omentum">
    <p:bg>
      <p:bgPr>
        <a:solidFill>
          <a:schemeClr val="l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sz="2800" b="1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endParaRPr/>
          </a:p>
        </p:txBody>
      </p:sp>
      <p:sp>
        <p:nvSpPr>
          <p:cNvPr id="175" name="Google Shape;175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176" name="Google Shape;176;p2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  <p:sldLayoutId id="2147483685" r:id="rId19"/>
    <p:sldLayoutId id="2147483686" r:id="rId2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6"/>
        </a:solidFill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2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13900" cy="64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Black Han Sans"/>
              <a:buNone/>
              <a:defRPr sz="3000">
                <a:solidFill>
                  <a:schemeClr val="dk1"/>
                </a:solidFill>
                <a:latin typeface="Black Han Sans"/>
                <a:ea typeface="Black Han Sans"/>
                <a:cs typeface="Black Han Sans"/>
                <a:sym typeface="Black Han Sans"/>
              </a:defRPr>
            </a:lvl9pPr>
          </a:lstStyle>
          <a:p>
            <a:endParaRPr/>
          </a:p>
        </p:txBody>
      </p:sp>
      <p:sp>
        <p:nvSpPr>
          <p:cNvPr id="346" name="Google Shape;346;p42"/>
          <p:cNvSpPr txBox="1">
            <a:spLocks noGrp="1"/>
          </p:cNvSpPr>
          <p:nvPr>
            <p:ph type="body" idx="1"/>
          </p:nvPr>
        </p:nvSpPr>
        <p:spPr>
          <a:xfrm>
            <a:off x="715100" y="1175200"/>
            <a:ext cx="7713900" cy="343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●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○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Spline Sans"/>
              <a:buChar char="■"/>
              <a:defRPr sz="1200">
                <a:solidFill>
                  <a:schemeClr val="dk1"/>
                </a:solidFill>
                <a:latin typeface="Spline Sans"/>
                <a:ea typeface="Spline Sans"/>
                <a:cs typeface="Spline Sans"/>
                <a:sym typeface="Spline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  <p:sldLayoutId id="2147483700" r:id="rId14"/>
    <p:sldLayoutId id="2147483701" r:id="rId15"/>
    <p:sldLayoutId id="2147483702" r:id="rId16"/>
    <p:sldLayoutId id="2147483703" r:id="rId17"/>
    <p:sldLayoutId id="2147483704" r:id="rId18"/>
    <p:sldLayoutId id="2147483705" r:id="rId19"/>
    <p:sldLayoutId id="2147483706" r:id="rId20"/>
    <p:sldLayoutId id="2147483707" r:id="rId21"/>
    <p:sldLayoutId id="2147483708" r:id="rId22"/>
    <p:sldLayoutId id="2147483709" r:id="rId23"/>
    <p:sldLayoutId id="2147483710" r:id="rId24"/>
    <p:sldLayoutId id="2147483711" r:id="rId25"/>
    <p:sldLayoutId id="2147483712" r:id="rId26"/>
    <p:sldLayoutId id="2147483713" r:id="rId27"/>
    <p:sldLayoutId id="2147483714" r:id="rId28"/>
    <p:sldLayoutId id="2147483715" r:id="rId29"/>
    <p:sldLayoutId id="2147483716" r:id="rId30"/>
    <p:sldLayoutId id="2147483717" r:id="rId31"/>
    <p:sldLayoutId id="2147483718" r:id="rId32"/>
    <p:sldLayoutId id="2147483719" r:id="rId33"/>
    <p:sldLayoutId id="2147483720" r:id="rId34"/>
    <p:sldLayoutId id="2147483721" r:id="rId35"/>
    <p:sldLayoutId id="2147483722" r:id="rId36"/>
    <p:sldLayoutId id="2147483723" r:id="rId37"/>
    <p:sldLayoutId id="2147483724" r:id="rId3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regqs.saqa.org.za/search.php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://www.credentialengine.org" TargetMode="External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credentialfinder.org" TargetMode="External"/><Relationship Id="rId11" Type="http://schemas.openxmlformats.org/officeDocument/2006/relationships/image" Target="../media/image31.png"/><Relationship Id="rId5" Type="http://schemas.openxmlformats.org/officeDocument/2006/relationships/hyperlink" Target="http://www.credreg.net" TargetMode="External"/><Relationship Id="rId10" Type="http://schemas.openxmlformats.org/officeDocument/2006/relationships/hyperlink" Target="mailto:jkitchens@credentialengine.org" TargetMode="External"/><Relationship Id="rId4" Type="http://schemas.openxmlformats.org/officeDocument/2006/relationships/hyperlink" Target="mailto:info@credentialengine.org" TargetMode="External"/><Relationship Id="rId9" Type="http://schemas.openxmlformats.org/officeDocument/2006/relationships/hyperlink" Target="mailto:scheney@credentialengine.or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redreg.net" TargetMode="External"/><Relationship Id="rId3" Type="http://schemas.openxmlformats.org/officeDocument/2006/relationships/image" Target="../media/image13.png"/><Relationship Id="rId7" Type="http://schemas.openxmlformats.org/officeDocument/2006/relationships/hyperlink" Target="https://credentialengine.org/credential-transparency/ctd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8.xml"/><Relationship Id="rId6" Type="http://schemas.openxmlformats.org/officeDocument/2006/relationships/hyperlink" Target="https://credentialfinder.org/" TargetMode="External"/><Relationship Id="rId5" Type="http://schemas.openxmlformats.org/officeDocument/2006/relationships/hyperlink" Target="https://credentialengine.org/credential-transparency/credential-registry/" TargetMode="Externa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acqf.africa/resources/policy-guidelines/brief-acqf-handbook/brief-handbook-on-acqf/@@display-file/file/A%20Brief%20Handbook%20on%20the%20African%20Continental%20Qualifications%20Framework_WEB.pdf" TargetMode="Externa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hyperlink" Target="https://op.europa.eu/en/publication-detail/-/publication/4e8acf5d-41eb-11e8-b5fe-01aa75ed71a1/language-en" TargetMode="External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ww.saqa.org.za/wp-content/uploads/2023/02/National-Qualifications-Framework.pdf" TargetMode="External"/><Relationship Id="rId11" Type="http://schemas.openxmlformats.org/officeDocument/2006/relationships/image" Target="../media/image19.png"/><Relationship Id="rId5" Type="http://schemas.openxmlformats.org/officeDocument/2006/relationships/hyperlink" Target="https://www.aqf.edu.au/" TargetMode="External"/><Relationship Id="rId10" Type="http://schemas.openxmlformats.org/officeDocument/2006/relationships/image" Target="../media/image18.png"/><Relationship Id="rId4" Type="http://schemas.openxmlformats.org/officeDocument/2006/relationships/hyperlink" Target="https://www.nqc.gov.ae/en/our-responsibility/qualifications-framework-department/national-qualifications-framework.aspx" TargetMode="External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81"/>
          <p:cNvSpPr txBox="1">
            <a:spLocks noGrp="1"/>
          </p:cNvSpPr>
          <p:nvPr>
            <p:ph type="ctrTitle"/>
          </p:nvPr>
        </p:nvSpPr>
        <p:spPr>
          <a:xfrm>
            <a:off x="828200" y="339372"/>
            <a:ext cx="6983100" cy="187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Digitalização das qualificações para melhorar a mobilidade: Projeto-piloto de dados interligados a nível mundial</a:t>
            </a:r>
            <a:endParaRPr lang="pt-PT" sz="2400" b="0" noProof="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6" name="Google Shape;526;p81"/>
          <p:cNvSpPr txBox="1">
            <a:spLocks noGrp="1"/>
          </p:cNvSpPr>
          <p:nvPr>
            <p:ph type="subTitle" idx="1"/>
          </p:nvPr>
        </p:nvSpPr>
        <p:spPr>
          <a:xfrm>
            <a:off x="731383" y="2332670"/>
            <a:ext cx="3478200" cy="9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noProof="0"/>
              <a:t>Fórum Continental do ACQF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noProof="0" dirty="0"/>
              <a:t>30 de julho a 1 de agosto de 2025</a:t>
            </a:r>
          </a:p>
        </p:txBody>
      </p:sp>
      <p:sp>
        <p:nvSpPr>
          <p:cNvPr id="527" name="Google Shape;527;p81"/>
          <p:cNvSpPr txBox="1"/>
          <p:nvPr/>
        </p:nvSpPr>
        <p:spPr>
          <a:xfrm>
            <a:off x="627783" y="3391481"/>
            <a:ext cx="60477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/>
              <a:t>Scott Cheney, Diretor Executivo </a:t>
            </a:r>
            <a:endParaRPr lang="pt-PT" noProof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noProof="0" dirty="0">
              <a:solidFill>
                <a:schemeClr val="lt1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28" name="Google Shape;528;p81"/>
          <p:cNvSpPr txBox="1"/>
          <p:nvPr/>
        </p:nvSpPr>
        <p:spPr>
          <a:xfrm>
            <a:off x="28000" y="4492600"/>
            <a:ext cx="9116100" cy="3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1100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t>Encorajamos a reutilização e o remix deste recurso com atribuição ao Credential Engine.</a:t>
            </a:r>
            <a:endParaRPr sz="1100">
              <a:solidFill>
                <a:srgbClr val="FFFFFF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pic>
        <p:nvPicPr>
          <p:cNvPr id="529" name="Google Shape;529;p8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09583" y="4197325"/>
            <a:ext cx="838200" cy="295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Google Shape;614;p90"/>
          <p:cNvSpPr txBox="1">
            <a:spLocks noGrp="1"/>
          </p:cNvSpPr>
          <p:nvPr>
            <p:ph type="body" idx="1"/>
          </p:nvPr>
        </p:nvSpPr>
        <p:spPr>
          <a:xfrm>
            <a:off x="317225" y="563013"/>
            <a:ext cx="6369600" cy="407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  <a:defRPr sz="1500"/>
            </a:pPr>
            <a:r>
              <a:rPr lang="pt-PT" noProof="0" dirty="0"/>
              <a:t>O CTDL apoia as qualificações em todo o mundo ao permitir descrições claras e estruturadas que se alinham com os diferentes sistemas nacionais. Não está ligada a nenhum país, mas pode </a:t>
            </a:r>
            <a:r>
              <a:rPr lang="pt-PT" b="1" noProof="0" dirty="0"/>
              <a:t>satisfazer as necessidades globais</a:t>
            </a:r>
            <a:r>
              <a:rPr lang="pt-PT" noProof="0" dirty="0"/>
              <a:t> devido aos seus principais atributos:</a:t>
            </a:r>
            <a:endParaRPr lang="pt-PT" sz="15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b="1" noProof="0" dirty="0">
                <a:highlight>
                  <a:srgbClr val="D0E8F0"/>
                </a:highlight>
              </a:rPr>
              <a:t>Suporta mapas linguísticos,</a:t>
            </a:r>
            <a:r>
              <a:rPr lang="pt-PT" noProof="0" dirty="0"/>
              <a:t> permitindo que os dados sejam partilhados em várias línguas.</a:t>
            </a:r>
            <a:endParaRPr lang="pt-PT" sz="15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b="1" noProof="0" dirty="0">
                <a:highlight>
                  <a:srgbClr val="D0E8F0"/>
                </a:highlight>
              </a:rPr>
              <a:t>Baseado em normas W3C para dados abertos interligados,</a:t>
            </a:r>
            <a:r>
              <a:rPr lang="pt-PT" noProof="0" dirty="0"/>
              <a:t> assegurando a interoperabilidade entre sistemas.</a:t>
            </a:r>
            <a:endParaRPr lang="pt-PT" sz="15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b="1" noProof="0" dirty="0">
                <a:highlight>
                  <a:srgbClr val="D0E8F0"/>
                </a:highlight>
              </a:rPr>
              <a:t>Funciona como uma língua viva,</a:t>
            </a:r>
            <a:r>
              <a:rPr lang="pt-PT" noProof="0" dirty="0"/>
              <a:t> evoluindo para acomodar diversos requisitos.</a:t>
            </a:r>
            <a:endParaRPr lang="pt-PT" sz="15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b="1" noProof="0" dirty="0">
                <a:highlight>
                  <a:srgbClr val="D0E8F0"/>
                </a:highlight>
              </a:rPr>
              <a:t>Descreve as qualificações pretendidas pelas autoridades de origem,</a:t>
            </a:r>
            <a:r>
              <a:rPr lang="pt-PT" noProof="0" dirty="0"/>
              <a:t> respeitando as definições e estruturas regionais.</a:t>
            </a:r>
            <a:endParaRPr lang="pt-PT" sz="1500" noProof="0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  <a:defRPr sz="1500"/>
            </a:pPr>
            <a:r>
              <a:rPr lang="pt-PT" noProof="0" dirty="0"/>
              <a:t>O CTDL ajuda a colmatar as diferenças entre os sistemas de qualificação, melhorando o reconhecimento global e o acesso a oportunidades de aprendizagem e de carreira.</a:t>
            </a:r>
          </a:p>
        </p:txBody>
      </p:sp>
      <p:sp>
        <p:nvSpPr>
          <p:cNvPr id="615" name="Google Shape;615;p90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 lang="en"/>
          </a:p>
        </p:txBody>
      </p:sp>
      <p:sp>
        <p:nvSpPr>
          <p:cNvPr id="616" name="Google Shape;616;p90"/>
          <p:cNvSpPr txBox="1">
            <a:spLocks noGrp="1"/>
          </p:cNvSpPr>
          <p:nvPr>
            <p:ph type="title" idx="4294967295"/>
          </p:nvPr>
        </p:nvSpPr>
        <p:spPr>
          <a:xfrm>
            <a:off x="137550" y="0"/>
            <a:ext cx="88689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925214"/>
                </a:solidFill>
              </a:defRPr>
            </a:pPr>
            <a:r>
              <a:rPr lang="pt-PT" noProof="0"/>
              <a:t>Relevância global do CTDL</a:t>
            </a:r>
            <a:endParaRPr lang="pt-PT" sz="2400" noProof="0">
              <a:solidFill>
                <a:srgbClr val="925214"/>
              </a:solidFill>
            </a:endParaRPr>
          </a:p>
        </p:txBody>
      </p:sp>
      <p:pic>
        <p:nvPicPr>
          <p:cNvPr id="617" name="Google Shape;617;p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60847" y="1586050"/>
            <a:ext cx="1986678" cy="20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91"/>
          <p:cNvSpPr txBox="1">
            <a:spLocks noGrp="1"/>
          </p:cNvSpPr>
          <p:nvPr>
            <p:ph type="title" idx="4294967295"/>
          </p:nvPr>
        </p:nvSpPr>
        <p:spPr>
          <a:xfrm>
            <a:off x="329600" y="48550"/>
            <a:ext cx="83997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925214"/>
                </a:solidFill>
              </a:defRPr>
            </a:pPr>
            <a:r>
              <a:rPr lang="pt-PT" noProof="0"/>
              <a:t>Quadro de Qualificações Casos de Utilização</a:t>
            </a:r>
            <a:endParaRPr lang="pt-PT" sz="2400" noProof="0">
              <a:solidFill>
                <a:srgbClr val="925214"/>
              </a:solidFill>
            </a:endParaRPr>
          </a:p>
        </p:txBody>
      </p:sp>
      <p:sp>
        <p:nvSpPr>
          <p:cNvPr id="623" name="Google Shape;623;p91"/>
          <p:cNvSpPr txBox="1">
            <a:spLocks noGrp="1"/>
          </p:cNvSpPr>
          <p:nvPr>
            <p:ph type="body" idx="1"/>
          </p:nvPr>
        </p:nvSpPr>
        <p:spPr>
          <a:xfrm>
            <a:off x="212000" y="693750"/>
            <a:ext cx="8517300" cy="375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500" b="1">
                <a:solidFill>
                  <a:srgbClr val="424242"/>
                </a:solidFill>
                <a:highlight>
                  <a:srgbClr val="D0E8F0"/>
                </a:highlight>
              </a:defRPr>
            </a:pPr>
            <a:r>
              <a:rPr lang="pt-PT" noProof="0" dirty="0"/>
              <a:t>Exemplos de casos de utilização suportados pelo CTDL:</a:t>
            </a:r>
            <a:endParaRPr lang="pt-PT" sz="1500" b="1" noProof="0" dirty="0">
              <a:solidFill>
                <a:srgbClr val="424242"/>
              </a:solidFill>
              <a:highlight>
                <a:srgbClr val="D0E8F0"/>
              </a:highlight>
            </a:endParaRPr>
          </a:p>
          <a:p>
            <a:pPr marL="457200" lvl="0" indent="-317500" algn="l" rtl="0">
              <a:spcBef>
                <a:spcPts val="16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●"/>
            </a:pPr>
            <a:r>
              <a:rPr lang="pt-PT" b="1" noProof="0" dirty="0">
                <a:highlight>
                  <a:srgbClr val="D0E8F0"/>
                </a:highlight>
              </a:rPr>
              <a:t>Busca e Descoberta: </a:t>
            </a:r>
            <a:r>
              <a:rPr lang="pt-PT" noProof="0" dirty="0"/>
              <a:t>Procurar e descobrir quadros de qualificações em diferentes sistemas de ensino e áreas geográficas.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●"/>
            </a:pPr>
            <a:r>
              <a:rPr lang="pt-PT" b="1" noProof="0" dirty="0">
                <a:highlight>
                  <a:srgbClr val="D0E8F0"/>
                </a:highlight>
              </a:rPr>
              <a:t>Reforçar a mobilidade:</a:t>
            </a:r>
            <a:r>
              <a:rPr lang="pt-PT" noProof="0" dirty="0"/>
              <a:t>  Permitir uma maior transparência e mobilidade para os aprendentes e os trabalhadores, permitindo uma partilha mais rápida de informações sobre qualificações para análise, verificação e aprovação.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●"/>
            </a:pPr>
            <a:r>
              <a:rPr lang="pt-PT" b="1" noProof="0" dirty="0">
                <a:highlight>
                  <a:srgbClr val="D0E8F0"/>
                </a:highlight>
              </a:rPr>
              <a:t>Granularidade dos Níveis como Dados: </a:t>
            </a:r>
            <a:r>
              <a:rPr lang="pt-PT" noProof="0" dirty="0"/>
              <a:t>Representar a granularidade dos níveis e as suas definições como dados, possibilitando a sua apresentação em tabelas, gráficos ou outros formatos para análise e comparação.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●"/>
            </a:pPr>
            <a:r>
              <a:rPr lang="pt-PT" b="1" noProof="0" dirty="0">
                <a:highlight>
                  <a:srgbClr val="D0E8F0"/>
                </a:highlight>
              </a:rPr>
              <a:t>Asserção de alinhamentos entre quadros:</a:t>
            </a:r>
            <a:r>
              <a:rPr lang="pt-PT" b="1" noProof="0" dirty="0"/>
              <a:t> </a:t>
            </a:r>
            <a:r>
              <a:rPr lang="pt-PT" noProof="0" dirty="0"/>
              <a:t>Afirmar os alinhamentos entre a granularidade dos níveis entre os quadros de qualificações, ajudando a assegurar a coerência e a clareza na compreensão da progressão educativa.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17500" algn="l" rtl="0">
              <a:spcBef>
                <a:spcPts val="1000"/>
              </a:spcBef>
              <a:spcAft>
                <a:spcPts val="0"/>
              </a:spcAft>
              <a:buClr>
                <a:srgbClr val="424242"/>
              </a:buClr>
              <a:buSzPts val="1400"/>
              <a:buChar char="●"/>
            </a:pPr>
            <a:r>
              <a:rPr lang="pt-PT" b="1" noProof="0" dirty="0">
                <a:highlight>
                  <a:srgbClr val="D0E8F0"/>
                </a:highlight>
              </a:rPr>
              <a:t>Alinhamento com outros recursos:</a:t>
            </a:r>
            <a:r>
              <a:rPr lang="pt-PT" b="1" noProof="0" dirty="0"/>
              <a:t> </a:t>
            </a:r>
            <a:r>
              <a:rPr lang="pt-PT" noProof="0" dirty="0"/>
              <a:t>Assegurar alinhamentos entre vários tipos de qualificações, credenciais, avaliações e outros recursos para níveis específicos no âmbito de um quadro de qualificações, facilitando um melhor alinhamento das necessidades em matéria de educação, formação e mão de obra.</a:t>
            </a:r>
            <a:endParaRPr lang="pt-PT" sz="1400" noProof="0" dirty="0"/>
          </a:p>
        </p:txBody>
      </p:sp>
      <p:sp>
        <p:nvSpPr>
          <p:cNvPr id="624" name="Google Shape;624;p91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 lang="en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9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 lang="en"/>
          </a:p>
        </p:txBody>
      </p:sp>
      <p:sp>
        <p:nvSpPr>
          <p:cNvPr id="630" name="Google Shape;630;p92"/>
          <p:cNvSpPr txBox="1">
            <a:spLocks noGrp="1"/>
          </p:cNvSpPr>
          <p:nvPr>
            <p:ph type="title" idx="4294967295"/>
          </p:nvPr>
        </p:nvSpPr>
        <p:spPr>
          <a:xfrm>
            <a:off x="35125" y="0"/>
            <a:ext cx="88818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3A4F"/>
                </a:solidFill>
              </a:defRPr>
            </a:pPr>
            <a:r>
              <a:rPr lang="pt-PT" noProof="0"/>
              <a:t>CTDL em ação a nível mundial</a:t>
            </a:r>
            <a:br>
              <a:rPr lang="pt-PT" noProof="0"/>
            </a:br>
            <a:endParaRPr lang="pt-PT" sz="2200" noProof="0">
              <a:solidFill>
                <a:srgbClr val="925214"/>
              </a:solidFill>
            </a:endParaRPr>
          </a:p>
        </p:txBody>
      </p:sp>
      <p:sp>
        <p:nvSpPr>
          <p:cNvPr id="631" name="Google Shape;631;p92"/>
          <p:cNvSpPr/>
          <p:nvPr/>
        </p:nvSpPr>
        <p:spPr>
          <a:xfrm>
            <a:off x="277500" y="654075"/>
            <a:ext cx="4438500" cy="4220700"/>
          </a:xfrm>
          <a:prstGeom prst="roundRect">
            <a:avLst>
              <a:gd name="adj" fmla="val 16667"/>
            </a:avLst>
          </a:prstGeom>
          <a:solidFill>
            <a:srgbClr val="D0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buNone/>
              <a:defRPr sz="1200" b="1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Exemplos de pilotos e testes de ambientes de areia internacionais:</a:t>
            </a:r>
            <a:endParaRPr lang="pt-PT" sz="1200" b="1" noProof="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ctr" rtl="0">
              <a:buNone/>
            </a:pPr>
            <a:endParaRPr lang="pt-PT" sz="1200" noProof="0" dirty="0">
              <a:latin typeface="Nunito"/>
              <a:ea typeface="Nunito"/>
              <a:cs typeface="Nunito"/>
              <a:sym typeface="Nunito"/>
            </a:endParaRPr>
          </a:p>
          <a:p>
            <a:pPr marL="228600" lvl="0" indent="-304800" algn="l" rtl="0"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b="1" noProof="0" dirty="0"/>
              <a:t>SAQA</a:t>
            </a:r>
            <a:r>
              <a:rPr lang="pt-PT" noProof="0" dirty="0"/>
              <a:t> </a:t>
            </a:r>
            <a:r>
              <a:rPr lang="pt-PT" b="1" noProof="0" dirty="0"/>
              <a:t>- </a:t>
            </a:r>
            <a:r>
              <a:rPr lang="pt-PT" noProof="0" dirty="0"/>
              <a:t>Publicação do QNQ, amostragem de credenciais de cuidados de saúde, quadros de resultados de aprendizagem e respetivos alinhamentos de nível, </a:t>
            </a:r>
            <a:endParaRPr lang="pt-PT" sz="1200" noProof="0" dirty="0">
              <a:latin typeface="Nunito"/>
              <a:ea typeface="Nunito"/>
              <a:cs typeface="Nunito"/>
              <a:sym typeface="Nunito"/>
            </a:endParaRPr>
          </a:p>
          <a:p>
            <a:pPr marL="228600" lvl="0" indent="-304800" algn="l" rtl="0"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b="1" noProof="0" dirty="0"/>
              <a:t>Universidade Aberta do Japão</a:t>
            </a:r>
            <a:r>
              <a:rPr lang="pt-PT" noProof="0" dirty="0"/>
              <a:t> - Publicar e consumir informações microcredenciais em japonês.</a:t>
            </a:r>
            <a:endParaRPr lang="pt-PT" sz="1200" noProof="0" dirty="0">
              <a:latin typeface="Nunito"/>
              <a:ea typeface="Nunito"/>
              <a:cs typeface="Nunito"/>
              <a:sym typeface="Nunito"/>
            </a:endParaRPr>
          </a:p>
          <a:p>
            <a:pPr marL="228600" lvl="0" indent="-304800" algn="l" rtl="0"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b="1" noProof="0" dirty="0"/>
              <a:t>Butão e Jamaica </a:t>
            </a:r>
            <a:r>
              <a:rPr lang="pt-PT" noProof="0" dirty="0"/>
              <a:t>em parceria com a AACRAO - Publicação de credenciais de todos os tipos.</a:t>
            </a:r>
            <a:endParaRPr lang="pt-PT" sz="1200" noProof="0" dirty="0">
              <a:latin typeface="Nunito"/>
              <a:ea typeface="Nunito"/>
              <a:cs typeface="Nunito"/>
              <a:sym typeface="Nunito"/>
            </a:endParaRPr>
          </a:p>
          <a:p>
            <a:pPr marL="228600" lvl="0" indent="-304800" algn="l" rtl="0">
              <a:buSzPts val="12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b="1" noProof="0" dirty="0"/>
              <a:t>Países Baixos</a:t>
            </a:r>
            <a:r>
              <a:rPr lang="pt-PT" noProof="0" dirty="0"/>
              <a:t> - Preparação para publicar credenciais.</a:t>
            </a:r>
            <a:endParaRPr lang="pt-PT" sz="1200" noProof="0" dirty="0">
              <a:latin typeface="Nunito"/>
              <a:ea typeface="Nunito"/>
              <a:cs typeface="Nunito"/>
              <a:sym typeface="Nunito"/>
            </a:endParaRPr>
          </a:p>
          <a:p>
            <a:pPr marL="228600" lvl="0" indent="-317500" algn="l" rtl="0">
              <a:buSzPts val="1400"/>
              <a:buFont typeface="Nunito"/>
              <a:buChar char="●"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O projeto-piloto de garantia da qualidade para publicar ações de garantia </a:t>
            </a:r>
            <a:r>
              <a:rPr lang="pt-PT" b="1" noProof="0" dirty="0"/>
              <a:t>da qualidade incluiu o Registo Europeu de Garantia da Qualidade do Ensino Superior (EQAR)</a:t>
            </a:r>
            <a:endParaRPr lang="pt-PT" sz="1200" b="1" noProof="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0" algn="l" rtl="0">
              <a:buNone/>
            </a:pPr>
            <a:endParaRPr lang="pt-PT" noProof="0" dirty="0"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buNone/>
              <a:defRPr b="1" i="1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 Apenas são utilizadas informações públicas — não são exigidos nem recolhidos dados pessoais, de estudantes ou confidenciais.</a:t>
            </a:r>
            <a:endParaRPr lang="pt-PT" noProof="0" dirty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32" name="Google Shape;632;p92"/>
          <p:cNvSpPr txBox="1"/>
          <p:nvPr/>
        </p:nvSpPr>
        <p:spPr>
          <a:xfrm>
            <a:off x="5091492" y="654075"/>
            <a:ext cx="3151500" cy="40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2000" b="1" u="sng">
                <a:solidFill>
                  <a:srgbClr val="003A4F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Iniciativas 2025-2026</a:t>
            </a:r>
            <a:endParaRPr lang="pt-PT" sz="2000" b="1" u="sng" noProof="0" dirty="0">
              <a:solidFill>
                <a:srgbClr val="003A4F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Expandir o CTDL para abranger mais completamente todos os termos relacionados com qualificações e quadros de qualificações em todo o mundo.</a:t>
            </a: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Publicação de quadros de qualificações, qualificações, competências e indicadores de garantia da qualidade com o maior número possível de países.</a:t>
            </a: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Desenvolver mapas de alinhamento em todos os quadros e qualificações e apoiar o desenvolvimento de ferramentas e recursos em benefício dos países e dos aprendentes.</a:t>
            </a: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C4F"/>
        </a:solidFill>
        <a:effectLst/>
      </p:bgPr>
    </p:bg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93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6977100" cy="64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latin typeface="Maven Pro"/>
                <a:ea typeface="Maven Pro"/>
                <a:cs typeface="Maven Pro"/>
                <a:sym typeface="Maven Pro"/>
              </a:defRPr>
            </a:pPr>
            <a:r>
              <a:rPr lang="pt-PT" noProof="0"/>
              <a:t>Prova de Conceito SAQA </a:t>
            </a:r>
            <a:endParaRPr lang="pt-PT" noProof="0"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9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 lang="en"/>
          </a:p>
        </p:txBody>
      </p:sp>
      <p:sp>
        <p:nvSpPr>
          <p:cNvPr id="643" name="Google Shape;643;p94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06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3A4F"/>
                </a:solidFill>
              </a:defRPr>
            </a:pPr>
            <a:r>
              <a:t>SAQA/Credential Engine POC: Critérios de sucesso</a:t>
            </a:r>
            <a:endParaRPr sz="2400">
              <a:solidFill>
                <a:srgbClr val="003A4F"/>
              </a:solidFill>
            </a:endParaRPr>
          </a:p>
        </p:txBody>
      </p:sp>
      <p:sp>
        <p:nvSpPr>
          <p:cNvPr id="644" name="Google Shape;644;p94"/>
          <p:cNvSpPr txBox="1"/>
          <p:nvPr/>
        </p:nvSpPr>
        <p:spPr>
          <a:xfrm>
            <a:off x="622175" y="654575"/>
            <a:ext cx="7955400" cy="436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pPr>
            <a:r>
              <a:rPr lang="pt-PT" sz="1100" b="1" noProof="0" dirty="0">
                <a:highlight>
                  <a:srgbClr val="D0E8F0"/>
                </a:highlight>
              </a:rPr>
              <a:t>QNQ da África do Sul: </a:t>
            </a:r>
            <a:r>
              <a:rPr lang="pt-PT" sz="1100" noProof="0" dirty="0"/>
              <a:t>Publicar o QNQ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100" noProof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pPr>
            <a:r>
              <a:rPr lang="pt-PT" sz="1100" b="1" noProof="0" dirty="0">
                <a:highlight>
                  <a:srgbClr val="D0E8F0"/>
                </a:highlight>
              </a:rPr>
              <a:t>Qualificações/Credencial: </a:t>
            </a:r>
            <a:r>
              <a:rPr lang="pt-PT" sz="1100" noProof="0" dirty="0"/>
              <a:t>Associar credenciais em dois setores/indústrias em todos os níveis e tipos de credenciais que serão associadas aos níveis de progressão do quadro de qualificações.  Mostrar as competências necessárias para as credenciais.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100" noProof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/>
            </a:pPr>
            <a:r>
              <a:rPr lang="pt-PT" sz="1100" noProof="0" dirty="0"/>
              <a:t>Setor/Indústria </a:t>
            </a:r>
            <a:r>
              <a:rPr lang="pt-PT" sz="1100" b="1" noProof="0" dirty="0">
                <a:highlight>
                  <a:srgbClr val="D0E8F0"/>
                </a:highlight>
              </a:rPr>
              <a:t>selecionado: Cuidados de </a:t>
            </a:r>
            <a:r>
              <a:rPr lang="pt-PT" sz="1100" noProof="0" dirty="0"/>
              <a:t>saúde em níveis secundários e pós-secundários e ocupações que exigem uma licença ocupacional.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100" noProof="0" dirty="0"/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highlight>
                  <a:srgbClr val="D0E8F0"/>
                </a:highlight>
              </a:defRPr>
            </a:pPr>
            <a:r>
              <a:rPr lang="pt-PT" sz="1100" noProof="0" dirty="0"/>
              <a:t>Casos de utilização:</a:t>
            </a:r>
            <a:br>
              <a:rPr lang="pt-PT" sz="1100" noProof="0" dirty="0"/>
            </a:br>
            <a:endParaRPr lang="pt-PT" sz="1100" noProof="0" dirty="0"/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/>
            </a:pPr>
            <a:r>
              <a:rPr lang="pt-PT" sz="1100" b="1" noProof="0" dirty="0"/>
              <a:t>Enquanto aprendente</a:t>
            </a:r>
            <a:r>
              <a:rPr lang="pt-PT" sz="1100" noProof="0" dirty="0"/>
              <a:t>, preciso de descobrir as credenciais (cuidados de saúde) e onde estão localizadas nos percursos para a carreira que quero, de forma a assegurar a minha mobilidade.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/>
            </a:pPr>
            <a:r>
              <a:rPr lang="pt-PT" sz="1100" b="1" noProof="0" dirty="0"/>
              <a:t>Enquanto avaliador de credenciais, </a:t>
            </a:r>
            <a:r>
              <a:rPr lang="pt-PT" sz="1100" noProof="0" dirty="0"/>
              <a:t>tenho de apoiar a mobilidade dos aprendentes, identificar tipos específicos de credenciais e documentar o seu alinhamento com os níveis de progressão no país onde a credencial é oferecida e emitida e a sua comparabilidade com o quadro de qualificações do país que determina a sua portabilidade.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/>
            </a:pPr>
            <a:r>
              <a:rPr lang="pt-PT" sz="1100" b="1" noProof="0" dirty="0"/>
              <a:t>Enquanto empregador,</a:t>
            </a:r>
            <a:r>
              <a:rPr lang="pt-PT" sz="1100" noProof="0" dirty="0"/>
              <a:t> tenho de compreender as credenciais e as competências/competências dos candidatos a emprego, bem como a forma como as credenciais são comparáveis ao QF do meu país e onde estão numa trajetória de progressão. 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  <a:defRPr sz="1200"/>
            </a:pPr>
            <a:r>
              <a:rPr lang="pt-PT" sz="1100" b="1" noProof="0" dirty="0"/>
              <a:t>Enquanto prestador de serviços,</a:t>
            </a:r>
            <a:r>
              <a:rPr lang="pt-PT" sz="1100" noProof="0" dirty="0"/>
              <a:t> tenho de assegurar que todos os aprendentes dispõem das informações de que necessitam para determinar os percursos e apoiar a mobilidade e a portabilidade.</a:t>
            </a:r>
            <a:endParaRPr lang="pt-PT" sz="2000" noProof="0" dirty="0">
              <a:solidFill>
                <a:srgbClr val="925214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9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 lang="en"/>
          </a:p>
        </p:txBody>
      </p:sp>
      <p:sp>
        <p:nvSpPr>
          <p:cNvPr id="650" name="Google Shape;650;p95"/>
          <p:cNvSpPr txBox="1">
            <a:spLocks noGrp="1"/>
          </p:cNvSpPr>
          <p:nvPr>
            <p:ph type="title" idx="4294967295"/>
          </p:nvPr>
        </p:nvSpPr>
        <p:spPr>
          <a:xfrm>
            <a:off x="0" y="0"/>
            <a:ext cx="90066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3A4F"/>
                </a:solidFill>
              </a:defRPr>
            </a:pPr>
            <a:r>
              <a:t>SAQA/Credential Engine POC: Situação</a:t>
            </a:r>
            <a:endParaRPr sz="2400">
              <a:solidFill>
                <a:srgbClr val="003A4F"/>
              </a:solidFill>
            </a:endParaRPr>
          </a:p>
        </p:txBody>
      </p:sp>
      <p:sp>
        <p:nvSpPr>
          <p:cNvPr id="651" name="Google Shape;651;p95"/>
          <p:cNvSpPr txBox="1"/>
          <p:nvPr/>
        </p:nvSpPr>
        <p:spPr>
          <a:xfrm>
            <a:off x="234950" y="610675"/>
            <a:ext cx="4314300" cy="4378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200" b="1">
                <a:highlight>
                  <a:srgbClr val="D0E8F0"/>
                </a:highlight>
              </a:defRPr>
            </a:pPr>
            <a:r>
              <a:rPr lang="pt-PT" sz="1100" noProof="0"/>
              <a:t>O seguinte foi inicialmente selecionado e publicado na caixa de areia do Registo de Credenciais:</a:t>
            </a:r>
            <a:br>
              <a:rPr lang="pt-PT" sz="1100" noProof="0"/>
            </a:br>
            <a:endParaRPr lang="pt-PT" sz="1100" b="1" noProof="0">
              <a:highlight>
                <a:srgbClr val="D0E8F0"/>
              </a:highlight>
            </a:endParaRPr>
          </a:p>
          <a:p>
            <a:pPr marL="457200" lvl="0" indent="-3238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Char char="✓"/>
              <a:defRPr sz="1200"/>
            </a:pPr>
            <a:r>
              <a:rPr lang="pt-PT" sz="1100" b="1" noProof="0" dirty="0"/>
              <a:t>QNQ da África do Sul: </a:t>
            </a:r>
            <a:r>
              <a:rPr lang="pt-PT" sz="1100" noProof="0" dirty="0"/>
              <a:t>Inclui níveis de progressão, descritores e competências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✓"/>
              <a:defRPr sz="1200"/>
            </a:pPr>
            <a:r>
              <a:rPr lang="pt-PT" sz="1100" noProof="0" dirty="0"/>
              <a:t>Campo </a:t>
            </a:r>
            <a:r>
              <a:rPr lang="pt-PT" sz="1100" b="1" noProof="0" dirty="0"/>
              <a:t>selecionado: Ciências </a:t>
            </a:r>
            <a:r>
              <a:rPr lang="pt-PT" sz="1100" noProof="0" dirty="0"/>
              <a:t>da Saúde e Serviços Sociais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✓"/>
              <a:defRPr sz="1200" b="1"/>
            </a:pPr>
            <a:r>
              <a:rPr lang="pt-PT" sz="1100" noProof="0" dirty="0"/>
              <a:t>Duas universidades (inicialmente): </a:t>
            </a:r>
            <a:endParaRPr lang="pt-PT" sz="1100" b="1" noProof="0" dirty="0"/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pPr>
            <a:r>
              <a:rPr lang="pt-PT" sz="1100" noProof="0" dirty="0"/>
              <a:t>Universidade de Limpopo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pPr>
            <a:r>
              <a:rPr lang="pt-PT" sz="1100" noProof="0" dirty="0"/>
              <a:t>Sefako Makgatho Universidade Ciências da Saúde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✓"/>
              <a:defRPr sz="1200"/>
            </a:pPr>
            <a:r>
              <a:rPr lang="pt-PT" sz="1100" b="1" noProof="0" dirty="0"/>
              <a:t>Amostragem de credenciais de Ciências da Saúde e Serviços Sociais: </a:t>
            </a:r>
            <a:r>
              <a:rPr lang="pt-PT" sz="1100" noProof="0" dirty="0"/>
              <a:t>Oferecido pela Universidade de Limpopo e pela Universidade de Ciências da Saúde Sefako Makgatho (Fonte de informação: pesquisa de qualificações SAQA </a:t>
            </a:r>
            <a:r>
              <a:rPr lang="pt-PT" sz="1100" u="sng" noProof="0" dirty="0">
                <a:solidFill>
                  <a:schemeClr val="hlink"/>
                </a:solidFill>
                <a:hlinkClick r:id="rId3"/>
              </a:rPr>
              <a:t>https://regqs.saqa.org.za/search.php</a:t>
            </a:r>
            <a:r>
              <a:rPr lang="pt-PT" sz="1100" noProof="0" dirty="0"/>
              <a:t>) 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pPr>
            <a:r>
              <a:rPr lang="pt-PT" sz="1100" noProof="0" dirty="0"/>
              <a:t>Ligado ao nível de progressão do QNQ</a:t>
            </a:r>
          </a:p>
          <a:p>
            <a: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pPr>
            <a:r>
              <a:rPr lang="pt-PT" sz="1100" noProof="0" dirty="0"/>
              <a:t>Relacionado com o quadro de competências conexo</a:t>
            </a:r>
          </a:p>
          <a:p>
            <a: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✓"/>
              <a:defRPr sz="1200"/>
            </a:pPr>
            <a:r>
              <a:rPr lang="pt-PT" sz="1100" noProof="0" dirty="0"/>
              <a:t>Quadros de </a:t>
            </a:r>
            <a:r>
              <a:rPr lang="pt-PT" sz="1100" b="1" noProof="0" dirty="0"/>
              <a:t>competências: </a:t>
            </a:r>
            <a:r>
              <a:rPr lang="pt-PT" sz="1100" noProof="0" dirty="0"/>
              <a:t>O Nível de Saída Resulta com as credenciais</a:t>
            </a:r>
          </a:p>
          <a:p>
            <a:pPr marL="0" lvl="0" indent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pt-PT" sz="1100" noProof="0" dirty="0"/>
          </a:p>
        </p:txBody>
      </p:sp>
      <p:pic>
        <p:nvPicPr>
          <p:cNvPr id="652" name="Google Shape;652;p9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39000" y="682375"/>
            <a:ext cx="3032400" cy="43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74C4F"/>
        </a:solidFill>
        <a:effectLst/>
      </p:bgPr>
    </p:bg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96"/>
          <p:cNvSpPr txBox="1">
            <a:spLocks noGrp="1"/>
          </p:cNvSpPr>
          <p:nvPr>
            <p:ph type="title"/>
          </p:nvPr>
        </p:nvSpPr>
        <p:spPr>
          <a:xfrm>
            <a:off x="715100" y="535000"/>
            <a:ext cx="7757400" cy="270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accent6"/>
                </a:solidFill>
                <a:latin typeface="Maven Pro"/>
                <a:ea typeface="Maven Pro"/>
                <a:cs typeface="Maven Pro"/>
                <a:sym typeface="Maven Pro"/>
              </a:defRPr>
            </a:pPr>
            <a:r>
              <a:rPr lang="pt-PT" noProof="0"/>
              <a:t>Quadros Globais de Qualificações como Piloto de Dados: Utilizar os princípios SOLID para promover a transparência e a mobilidade</a:t>
            </a:r>
            <a:endParaRPr lang="pt-PT" noProof="0">
              <a:solidFill>
                <a:schemeClr val="accent6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p9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 lang="en"/>
          </a:p>
        </p:txBody>
      </p:sp>
      <p:pic>
        <p:nvPicPr>
          <p:cNvPr id="663" name="Google Shape;663;p97"/>
          <p:cNvPicPr preferRelativeResize="0"/>
          <p:nvPr/>
        </p:nvPicPr>
        <p:blipFill rotWithShape="1">
          <a:blip r:embed="rId3">
            <a:alphaModFix/>
          </a:blip>
          <a:srcRect b="13179"/>
          <a:stretch/>
        </p:blipFill>
        <p:spPr>
          <a:xfrm>
            <a:off x="679825" y="4238550"/>
            <a:ext cx="4742649" cy="89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97"/>
          <p:cNvSpPr txBox="1">
            <a:spLocks noGrp="1"/>
          </p:cNvSpPr>
          <p:nvPr>
            <p:ph type="title" idx="4294967295"/>
          </p:nvPr>
        </p:nvSpPr>
        <p:spPr>
          <a:xfrm>
            <a:off x="137550" y="152400"/>
            <a:ext cx="8403000" cy="5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003A4F"/>
                </a:solidFill>
              </a:defRPr>
            </a:pPr>
            <a:r>
              <a:rPr lang="pt-PT" noProof="0"/>
              <a:t>Convite para aderir: QF CTDL Publicação Piloto</a:t>
            </a:r>
            <a:endParaRPr lang="pt-PT" sz="2400" noProof="0">
              <a:solidFill>
                <a:srgbClr val="003A4F"/>
              </a:solidFill>
            </a:endParaRPr>
          </a:p>
        </p:txBody>
      </p:sp>
      <p:sp>
        <p:nvSpPr>
          <p:cNvPr id="665" name="Google Shape;665;p97"/>
          <p:cNvSpPr/>
          <p:nvPr/>
        </p:nvSpPr>
        <p:spPr>
          <a:xfrm>
            <a:off x="294400" y="780375"/>
            <a:ext cx="4315500" cy="2994300"/>
          </a:xfrm>
          <a:prstGeom prst="roundRect">
            <a:avLst>
              <a:gd name="adj" fmla="val 16667"/>
            </a:avLst>
          </a:prstGeom>
          <a:solidFill>
            <a:srgbClr val="D0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defRPr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/>
              <a:t>O Credential Engine, em parceria com a SAQA, a Rede de Declaração de Groningen e a AACRAO, está apoiando um piloto global para demonstrar como as estruturas de qualificações e seus alinhamentos — tanto entre níveis quanto entre qualificações e níveis — podem ser publicados como dados estruturados, abertos, vinculados e interoperáveis (SOLID) usando a Linguagem de Descrição da Transparência de Credenciais(CTDL). </a:t>
            </a:r>
            <a:endParaRPr lang="pt-PT" noProof="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666" name="Google Shape;666;p97"/>
          <p:cNvSpPr/>
          <p:nvPr/>
        </p:nvSpPr>
        <p:spPr>
          <a:xfrm>
            <a:off x="4792200" y="780375"/>
            <a:ext cx="3512400" cy="2994300"/>
          </a:xfrm>
          <a:prstGeom prst="roundRect">
            <a:avLst>
              <a:gd name="adj" fmla="val 16667"/>
            </a:avLst>
          </a:prstGeom>
          <a:solidFill>
            <a:srgbClr val="D0E8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>
                <a:latin typeface="Nunito"/>
                <a:ea typeface="Nunito"/>
                <a:cs typeface="Nunito"/>
                <a:sym typeface="Nunito"/>
              </a:defRPr>
            </a:pPr>
            <a:r>
              <a:rPr lang="pt-PT" b="1" noProof="0"/>
              <a:t>Objectivo do Piloto: </a:t>
            </a:r>
            <a:r>
              <a:rPr lang="pt-PT" noProof="0"/>
              <a:t>Demonstrar de que forma as informações públicas nacionais e regionais sobre os quadros de qualificações e as credenciais conexas podem ser estruturadas como dados abertos e interligados utilizando o CTDL, melhorando a transparência, a comparabilidade e a mobilidade a nível mundial, respeitando simultaneamente o contexto nacional.</a:t>
            </a:r>
            <a:endParaRPr lang="pt-PT" sz="1900" noProof="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67" name="Google Shape;667;p9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65514" y="3439675"/>
            <a:ext cx="1697135" cy="1703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98"/>
          <p:cNvSpPr txBox="1">
            <a:spLocks noGrp="1"/>
          </p:cNvSpPr>
          <p:nvPr>
            <p:ph type="title"/>
          </p:nvPr>
        </p:nvSpPr>
        <p:spPr>
          <a:xfrm>
            <a:off x="1303800" y="598575"/>
            <a:ext cx="3924300" cy="72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2600">
                <a:solidFill>
                  <a:srgbClr val="222222"/>
                </a:solidFill>
              </a:defRPr>
            </a:pPr>
            <a:r>
              <a:t>Para mais informações</a:t>
            </a:r>
            <a:endParaRPr sz="2600">
              <a:solidFill>
                <a:srgbClr val="222222"/>
              </a:solidFill>
            </a:endParaRPr>
          </a:p>
        </p:txBody>
      </p:sp>
      <p:sp>
        <p:nvSpPr>
          <p:cNvPr id="673" name="Google Shape;673;p9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 lang="en"/>
          </a:p>
        </p:txBody>
      </p:sp>
      <p:sp>
        <p:nvSpPr>
          <p:cNvPr id="674" name="Google Shape;674;p98"/>
          <p:cNvSpPr txBox="1">
            <a:spLocks noGrp="1"/>
          </p:cNvSpPr>
          <p:nvPr>
            <p:ph type="body" idx="2"/>
          </p:nvPr>
        </p:nvSpPr>
        <p:spPr>
          <a:xfrm>
            <a:off x="4887425" y="1869600"/>
            <a:ext cx="3759000" cy="140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t>Sítio Web: </a:t>
            </a:r>
            <a:r>
              <a:rPr u="sng">
                <a:solidFill>
                  <a:schemeClr val="hlink"/>
                </a:solidFill>
                <a:hlinkClick r:id="rId3"/>
              </a:rPr>
              <a:t>credentialengine.org</a:t>
            </a:r>
            <a:br>
              <a:rPr u="sng">
                <a:solidFill>
                  <a:schemeClr val="hlink"/>
                </a:solidFill>
                <a:hlinkClick r:id="rId3"/>
              </a:rPr>
            </a:br>
            <a:r>
              <a:t>Envie-nos um e-mail: </a:t>
            </a:r>
            <a:r>
              <a:rPr u="sng">
                <a:solidFill>
                  <a:schemeClr val="hlink"/>
                </a:solidFill>
                <a:hlinkClick r:id="rId4"/>
              </a:rPr>
              <a:t>info@credentialengine.org </a:t>
            </a:r>
            <a:br>
              <a:rPr u="sng">
                <a:solidFill>
                  <a:schemeClr val="hlink"/>
                </a:solidFill>
                <a:hlinkClick r:id="rId4"/>
              </a:rPr>
            </a:br>
            <a:r>
              <a:t>Informações técnicas: </a:t>
            </a:r>
            <a:r>
              <a:rPr u="sng">
                <a:solidFill>
                  <a:schemeClr val="hlink"/>
                </a:solidFill>
                <a:hlinkClick r:id="rId5"/>
              </a:rPr>
              <a:t>credreg.net</a:t>
            </a:r>
            <a:r>
              <a:t> </a:t>
            </a:r>
            <a:br/>
            <a:r>
              <a:t>Localizador de credenciais: </a:t>
            </a:r>
            <a:r>
              <a:rPr u="sng">
                <a:solidFill>
                  <a:schemeClr val="hlink"/>
                </a:solidFill>
                <a:hlinkClick r:id="rId6"/>
              </a:rPr>
              <a:t>credentialfinder.org</a:t>
            </a:r>
            <a:r>
              <a:t> </a:t>
            </a:r>
            <a:br/>
            <a:r>
              <a:t> </a:t>
            </a:r>
            <a:r>
              <a:rPr sz="1150"/>
              <a:t>	</a:t>
            </a:r>
            <a:r>
              <a:rPr sz="1100"/>
              <a:t>	</a:t>
            </a:r>
            <a:br>
              <a:rPr sz="1100"/>
            </a:br>
            <a:r>
              <a:rPr sz="1100"/>
              <a:t>	</a:t>
            </a:r>
            <a:r>
              <a:t>	Encontrar @CredEngine nas redes sociais </a:t>
            </a:r>
          </a:p>
        </p:txBody>
      </p:sp>
      <p:pic>
        <p:nvPicPr>
          <p:cNvPr id="675" name="Google Shape;675;p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66550" y="86147"/>
            <a:ext cx="2288248" cy="11443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6" name="Google Shape;676;p98" descr="Picture 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887425" y="2926788"/>
            <a:ext cx="888092" cy="47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98"/>
          <p:cNvSpPr txBox="1"/>
          <p:nvPr/>
        </p:nvSpPr>
        <p:spPr>
          <a:xfrm>
            <a:off x="309200" y="1324575"/>
            <a:ext cx="3924300" cy="31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Scott Cheney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Diretor-executivo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latin typeface="Nunito"/>
                <a:ea typeface="Nunito"/>
                <a:cs typeface="Nunito"/>
                <a:sym typeface="Nunito"/>
              </a:defRPr>
            </a:pPr>
            <a:r>
              <a:rPr u="sng">
                <a:solidFill>
                  <a:schemeClr val="hlink"/>
                </a:solidFill>
                <a:hlinkClick r:id="rId9"/>
              </a:rPr>
              <a:t>scheney@credentialengine.org</a:t>
            </a:r>
            <a:r>
              <a:rPr>
                <a:solidFill>
                  <a:schemeClr val="dk2"/>
                </a:solidFill>
              </a:rPr>
              <a:t>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cozinhas Jeanne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Diretor de Serviços Tecnológicos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>
                <a:latin typeface="Nunito"/>
                <a:ea typeface="Nunito"/>
                <a:cs typeface="Nunito"/>
                <a:sym typeface="Nunito"/>
              </a:defRPr>
            </a:pPr>
            <a:r>
              <a:rPr u="sng">
                <a:solidFill>
                  <a:schemeClr val="hlink"/>
                </a:solidFill>
                <a:hlinkClick r:id="rId10"/>
              </a:rPr>
              <a:t>jkitchens@credentialengine.org</a:t>
            </a:r>
            <a:r>
              <a:rPr>
                <a:solidFill>
                  <a:schemeClr val="dk2"/>
                </a:solidFill>
              </a:rPr>
              <a:t>  </a:t>
            </a: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678" name="Google Shape;678;p98" title="Credential Engine ACQF Presentation QR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10200" y="3296825"/>
            <a:ext cx="1706300" cy="170630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98"/>
          <p:cNvSpPr txBox="1"/>
          <p:nvPr/>
        </p:nvSpPr>
        <p:spPr>
          <a:xfrm>
            <a:off x="2209725" y="3818925"/>
            <a:ext cx="2811900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1300" i="1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t>Escreva para saber mais sobre o Mecanismo de Credenciais e o nosso trabalho sobre os Quadros de Qualificações!</a:t>
            </a:r>
            <a:endParaRPr sz="1300" i="1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82"/>
          <p:cNvSpPr txBox="1">
            <a:spLocks noGrp="1"/>
          </p:cNvSpPr>
          <p:nvPr>
            <p:ph type="title"/>
          </p:nvPr>
        </p:nvSpPr>
        <p:spPr>
          <a:xfrm>
            <a:off x="1291274" y="416947"/>
            <a:ext cx="7030500" cy="6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003A4F"/>
                </a:solidFill>
              </a:defRPr>
            </a:pPr>
            <a:r>
              <a:rPr lang="pt-PT" noProof="0"/>
              <a:t>Sobre o motor de credenciais</a:t>
            </a:r>
            <a:endParaRPr lang="pt-PT" sz="2400" noProof="0">
              <a:solidFill>
                <a:srgbClr val="003A4F"/>
              </a:solidFill>
            </a:endParaRPr>
          </a:p>
        </p:txBody>
      </p:sp>
      <p:sp>
        <p:nvSpPr>
          <p:cNvPr id="535" name="Google Shape;535;p82"/>
          <p:cNvSpPr txBox="1">
            <a:spLocks noGrp="1"/>
          </p:cNvSpPr>
          <p:nvPr>
            <p:ph type="body" idx="1"/>
          </p:nvPr>
        </p:nvSpPr>
        <p:spPr>
          <a:xfrm>
            <a:off x="819049" y="1177146"/>
            <a:ext cx="7502700" cy="36578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PT" b="1" noProof="0" dirty="0"/>
              <a:t>A nossa missão: </a:t>
            </a:r>
            <a:r>
              <a:rPr lang="pt-PT" noProof="0" dirty="0"/>
              <a:t>A Credential Engine é uma organização sem fins lucrativos cuja missão é mapear o panorama de qualificações e credenciais com informações claras e consistentes, alimentando a criação de recursos que capacitem as pessoas.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pt-PT" b="1" noProof="0" dirty="0"/>
              <a:t>A nossa visão: </a:t>
            </a:r>
            <a:r>
              <a:rPr lang="pt-PT" noProof="0" dirty="0"/>
              <a:t>Prevemos um futuro em que milhões de pessoas, em todo o mundo, tenham acesso a informações sobre qualificações e credenciais que “abram os olhos” para toda a gama de oportunidades de aprendizagem, avanço e carreiras significativas.</a:t>
            </a: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  <a:defRPr b="1"/>
            </a:pPr>
            <a:r>
              <a:rPr lang="pt-PT" noProof="0" dirty="0"/>
              <a:t>Como cumprimos a nossa Missão e Visão:</a:t>
            </a:r>
            <a:endParaRPr lang="pt-PT" b="1" noProof="0" dirty="0"/>
          </a:p>
          <a:p>
            <a:pPr marL="457200" lvl="0" indent="-311150" algn="l" rtl="0">
              <a:spcBef>
                <a:spcPts val="1600"/>
              </a:spcBef>
              <a:spcAft>
                <a:spcPts val="0"/>
              </a:spcAft>
              <a:buSzPts val="1300"/>
              <a:buChar char="●"/>
            </a:pPr>
            <a:r>
              <a:rPr lang="pt-PT" noProof="0" dirty="0"/>
              <a:t>Facilitar a evolução de uma infraestrutura comum, de uma norma de dados e de uma linguagem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 noProof="0" dirty="0"/>
              <a:t>Contributo global de peritos através de grupos de trabalho totalmente transparentes e abertos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 noProof="0" dirty="0"/>
              <a:t>Parcerias e colaboração aprofundadas</a:t>
            </a:r>
          </a:p>
          <a:p>
            <a:pPr marL="457200" lvl="0" indent="-311150" algn="l" rtl="0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pt-PT" noProof="0" dirty="0"/>
              <a:t>Capacitação</a:t>
            </a:r>
          </a:p>
        </p:txBody>
      </p:sp>
      <p:sp>
        <p:nvSpPr>
          <p:cNvPr id="536" name="Google Shape;536;p82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 lang="en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83"/>
          <p:cNvSpPr txBox="1">
            <a:spLocks noGrp="1"/>
          </p:cNvSpPr>
          <p:nvPr>
            <p:ph type="title" idx="4294967295"/>
          </p:nvPr>
        </p:nvSpPr>
        <p:spPr>
          <a:xfrm>
            <a:off x="0" y="126475"/>
            <a:ext cx="8966100" cy="6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925214"/>
                </a:solidFill>
              </a:defRPr>
            </a:pPr>
            <a:r>
              <a:rPr lang="pt-PT" noProof="0"/>
              <a:t>Tecnologias abertas do motor de credenciais</a:t>
            </a:r>
            <a:endParaRPr lang="pt-PT" sz="2400" noProof="0">
              <a:solidFill>
                <a:srgbClr val="925214"/>
              </a:solidFill>
            </a:endParaRPr>
          </a:p>
        </p:txBody>
      </p:sp>
      <p:pic>
        <p:nvPicPr>
          <p:cNvPr id="542" name="Google Shape;542;p8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1339998" y="1988637"/>
            <a:ext cx="1163127" cy="682873"/>
          </a:xfrm>
          <a:prstGeom prst="rect">
            <a:avLst/>
          </a:prstGeom>
          <a:noFill/>
          <a:ln>
            <a:noFill/>
          </a:ln>
        </p:spPr>
      </p:pic>
      <p:sp>
        <p:nvSpPr>
          <p:cNvPr id="543" name="Google Shape;543;p83"/>
          <p:cNvSpPr/>
          <p:nvPr/>
        </p:nvSpPr>
        <p:spPr>
          <a:xfrm>
            <a:off x="3146606" y="2326503"/>
            <a:ext cx="1654500" cy="92700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36A2A2"/>
          </a:solidFill>
          <a:ln w="25400" cap="flat" cmpd="sng">
            <a:solidFill>
              <a:srgbClr val="36A2A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74C4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174C4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8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515855" y="1841494"/>
            <a:ext cx="1032383" cy="1069966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83"/>
          <p:cNvSpPr txBox="1"/>
          <p:nvPr/>
        </p:nvSpPr>
        <p:spPr>
          <a:xfrm>
            <a:off x="4470575" y="3105925"/>
            <a:ext cx="4101000" cy="17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100"/>
              <a:buFont typeface="Gill Sans"/>
              <a:buNone/>
              <a:defRPr sz="1500" b="1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defRPr>
            </a:pPr>
            <a:r>
              <a:rPr lang="pt-PT" noProof="0" dirty="0"/>
              <a:t>Registo de credenciais</a:t>
            </a:r>
            <a:endParaRPr lang="pt-PT" sz="1500" noProof="0" dirty="0">
              <a:solidFill>
                <a:srgbClr val="07203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72034"/>
              </a:buClr>
              <a:buSzPts val="1100"/>
              <a:buFont typeface="Gill Sans"/>
              <a:buNone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>
                <a:solidFill>
                  <a:srgbClr val="072034"/>
                </a:solidFill>
              </a:rPr>
              <a:t>Mais do que uma base de dados, o Registo recolhe e liga dados de credenciais descritos com o CTDL para apoiar um mercado de aplicações aberto.</a:t>
            </a:r>
            <a:br>
              <a:rPr lang="pt-PT" noProof="0" dirty="0">
                <a:solidFill>
                  <a:srgbClr val="072034"/>
                </a:solidFill>
              </a:rPr>
            </a:br>
            <a:br>
              <a:rPr lang="pt-PT" noProof="0" dirty="0">
                <a:solidFill>
                  <a:srgbClr val="072034"/>
                </a:solidFill>
              </a:rPr>
            </a:br>
            <a:r>
              <a:rPr lang="pt-PT" noProof="0" dirty="0">
                <a:solidFill>
                  <a:srgbClr val="072034"/>
                </a:solidFill>
              </a:rPr>
              <a:t>Qualquer pessoa pode familiarizar-se com os dados CTDL (credreg.net) e utilizar o Credential Finder (</a:t>
            </a:r>
            <a:r>
              <a:rPr lang="pt-PT" noProof="0" dirty="0">
                <a:solidFill>
                  <a:srgbClr val="072034"/>
                </a:solidFill>
                <a:hlinkClick r:id="rId6"/>
              </a:rPr>
              <a:t>https://credentialfinder.org</a:t>
            </a:r>
            <a:r>
              <a:rPr lang="pt-PT" noProof="0" dirty="0">
                <a:solidFill>
                  <a:srgbClr val="072034"/>
                </a:solidFill>
              </a:rPr>
              <a:t>) - uma ferramenta para ver todos os dados no Registo de Credenciais. </a:t>
            </a:r>
            <a:endParaRPr lang="pt-PT" sz="1200" noProof="0" dirty="0">
              <a:solidFill>
                <a:srgbClr val="07203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100"/>
              <a:buFont typeface="Gill Sans"/>
              <a:buNone/>
            </a:pPr>
            <a:endParaRPr lang="pt-PT" sz="1000" b="0" i="1" u="none" strike="noStrike" cap="none" noProof="0" dirty="0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100"/>
              <a:buFont typeface="Gill Sans"/>
              <a:buNone/>
            </a:pPr>
            <a:endParaRPr lang="pt-PT" sz="1000" b="0" i="1" u="none" strike="noStrike" cap="none" noProof="0" dirty="0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100"/>
              <a:buFont typeface="Gill Sans"/>
              <a:buNone/>
            </a:pPr>
            <a:endParaRPr lang="pt-PT" sz="1000" b="0" i="1" u="none" strike="noStrike" cap="none" noProof="0" dirty="0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72034"/>
              </a:buClr>
              <a:buSzPts val="1000"/>
              <a:buFont typeface="Gill Sans"/>
              <a:buNone/>
            </a:pPr>
            <a:endParaRPr lang="pt-PT" sz="1000" b="0" i="0" u="none" strike="noStrike" cap="none" noProof="0" dirty="0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6" name="Google Shape;546;p83"/>
          <p:cNvSpPr txBox="1"/>
          <p:nvPr/>
        </p:nvSpPr>
        <p:spPr>
          <a:xfrm>
            <a:off x="403275" y="3108225"/>
            <a:ext cx="3868500" cy="170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500" b="1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>
                <a:hlinkClick r:id="rId7"/>
              </a:rPr>
              <a:t>Transparência das credenciais </a:t>
            </a:r>
            <a:br>
              <a:rPr lang="pt-PT" noProof="0" dirty="0">
                <a:hlinkClick r:id="rId7"/>
              </a:rPr>
            </a:br>
            <a:r>
              <a:rPr lang="pt-PT" noProof="0" dirty="0">
                <a:hlinkClick r:id="rId7"/>
              </a:rPr>
              <a:t>Descrição Linguagem (CTDL)</a:t>
            </a:r>
            <a:endParaRPr lang="pt-PT" sz="1500" noProof="0" dirty="0">
              <a:solidFill>
                <a:srgbClr val="072034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>
                <a:solidFill>
                  <a:srgbClr val="072034"/>
                </a:solidFill>
              </a:rPr>
              <a:t>A única linguagem comum que descreve características-chave de credenciais, organizações de credenciais, competências e organismos de garantia de qualidade. É a linguagem de descrição para descrever credenciais e inclui mais de 1.300 termos CTDL definidos. (</a:t>
            </a:r>
            <a:r>
              <a:rPr lang="pt-PT" u="sng" noProof="0" dirty="0">
                <a:solidFill>
                  <a:schemeClr val="hlink"/>
                </a:solidFill>
                <a:hlinkClick r:id="rId8"/>
              </a:rPr>
              <a:t>credreg.net</a:t>
            </a:r>
            <a:r>
              <a:rPr lang="pt-PT" noProof="0" dirty="0">
                <a:solidFill>
                  <a:srgbClr val="072034"/>
                </a:solidFill>
              </a:rPr>
              <a:t>) </a:t>
            </a:r>
            <a:endParaRPr lang="pt-PT" sz="1200" b="0" i="0" u="none" strike="noStrike" cap="none" noProof="0" dirty="0">
              <a:solidFill>
                <a:srgbClr val="072034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547" name="Google Shape;547;p83"/>
          <p:cNvSpPr txBox="1"/>
          <p:nvPr/>
        </p:nvSpPr>
        <p:spPr>
          <a:xfrm>
            <a:off x="1120350" y="890700"/>
            <a:ext cx="69033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rgbClr val="000000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Transformar informações de credenciais em dados abertos ligados significa que podem ser partilhadas, ligadas e utilizadas em aplicações benéficas para todos.</a:t>
            </a:r>
            <a:endParaRPr lang="pt-PT" sz="1400" i="0" u="none" strike="noStrike" cap="none" noProof="0" dirty="0">
              <a:solidFill>
                <a:srgbClr val="00000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" name="Google Shape;552;p84"/>
          <p:cNvPicPr preferRelativeResize="0"/>
          <p:nvPr/>
        </p:nvPicPr>
        <p:blipFill rotWithShape="1">
          <a:blip r:embed="rId3">
            <a:alphaModFix/>
          </a:blip>
          <a:srcRect l="2095" t="2515"/>
          <a:stretch/>
        </p:blipFill>
        <p:spPr>
          <a:xfrm>
            <a:off x="2525" y="0"/>
            <a:ext cx="7236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84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 lang="en"/>
          </a:p>
        </p:txBody>
      </p:sp>
      <p:sp>
        <p:nvSpPr>
          <p:cNvPr id="554" name="Google Shape;554;p84"/>
          <p:cNvSpPr txBox="1"/>
          <p:nvPr/>
        </p:nvSpPr>
        <p:spPr>
          <a:xfrm>
            <a:off x="5506625" y="138700"/>
            <a:ext cx="3274800" cy="30443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  <a:defRPr sz="15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b="1" noProof="0" dirty="0">
                <a:highlight>
                  <a:srgbClr val="D0E8F0"/>
                </a:highlight>
              </a:rPr>
              <a:t>Problema: </a:t>
            </a:r>
            <a:r>
              <a:rPr lang="pt-PT" noProof="0" dirty="0">
                <a:highlight>
                  <a:srgbClr val="D0E8F0"/>
                </a:highlight>
              </a:rPr>
              <a:t> </a:t>
            </a:r>
            <a:r>
              <a:rPr lang="pt-PT" noProof="0" dirty="0"/>
              <a:t>As informações essenciais sobre qualificações, aptidões e competências, a garantia da qualidade e os quadros de qualificações, entre outros, estão dispersas, são difíceis de encontrar (mesmo no caso da IA) e não são rápidas em comparação com os dados sobre finanças, transações de mercado, reservas de viagens, etc.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9" name="Google Shape;559;p85"/>
          <p:cNvGrpSpPr/>
          <p:nvPr/>
        </p:nvGrpSpPr>
        <p:grpSpPr>
          <a:xfrm>
            <a:off x="64200" y="922875"/>
            <a:ext cx="2622575" cy="2940251"/>
            <a:chOff x="64200" y="922875"/>
            <a:chExt cx="2622575" cy="2940251"/>
          </a:xfrm>
        </p:grpSpPr>
        <p:pic>
          <p:nvPicPr>
            <p:cNvPr id="560" name="Google Shape;560;p8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4200" y="922875"/>
              <a:ext cx="2622575" cy="2940251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1" name="Google Shape;561;p85"/>
            <p:cNvSpPr/>
            <p:nvPr/>
          </p:nvSpPr>
          <p:spPr>
            <a:xfrm>
              <a:off x="64200" y="922875"/>
              <a:ext cx="356700" cy="338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defRPr>
              </a:pPr>
              <a:r>
                <a:t>1</a:t>
              </a:r>
              <a:endParaRPr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562" name="Google Shape;562;p85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 lang="en"/>
          </a:p>
        </p:txBody>
      </p:sp>
      <p:sp>
        <p:nvSpPr>
          <p:cNvPr id="563" name="Google Shape;563;p85"/>
          <p:cNvSpPr txBox="1"/>
          <p:nvPr/>
        </p:nvSpPr>
        <p:spPr>
          <a:xfrm>
            <a:off x="6945900" y="792950"/>
            <a:ext cx="2198100" cy="394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  <a:defRPr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4"/>
              </a:defRPr>
            </a:pPr>
            <a:r>
              <a:rPr lang="pt-PT" noProof="0"/>
              <a:t>Centro Nacional de Qualificações - Emirados Árabes Unidos</a:t>
            </a:r>
            <a:endParaRPr lang="pt-PT" sz="1200" noProof="0">
              <a:latin typeface="Nunito"/>
              <a:ea typeface="Nunito"/>
              <a:cs typeface="Nunito"/>
              <a:sym typeface="Nunito"/>
            </a:endParaRPr>
          </a:p>
          <a:p>
            <a:pPr marL="6858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PT" sz="1200" noProof="0" dirty="0"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  <a:defRPr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5"/>
              </a:defRPr>
            </a:pPr>
            <a:r>
              <a:rPr lang="pt-PT" noProof="0" dirty="0"/>
              <a:t>Quadro de Qualificações da Austrália</a:t>
            </a:r>
          </a:p>
          <a:p>
            <a:pPr marL="685800" lvl="0" indent="-2286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PT" sz="12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  <a:defRPr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6"/>
              </a:defRPr>
            </a:pPr>
            <a:r>
              <a:rPr lang="pt-PT" noProof="0" dirty="0"/>
              <a:t>Autoridade Sul-Africana de Qualificações</a:t>
            </a:r>
            <a:br>
              <a:rPr lang="pt-PT" noProof="0" dirty="0"/>
            </a:br>
            <a:endParaRPr lang="pt-PT" sz="12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SzPts val="1200"/>
              <a:buFont typeface="+mj-lt"/>
              <a:buAutoNum type="arabicPeriod"/>
              <a:defRPr sz="1200" u="sng">
                <a:solidFill>
                  <a:schemeClr val="hlink"/>
                </a:solidFill>
                <a:latin typeface="Nunito"/>
                <a:ea typeface="Nunito"/>
                <a:cs typeface="Nunito"/>
                <a:sym typeface="Nunito"/>
                <a:hlinkClick r:id="rId7"/>
              </a:defRPr>
            </a:pPr>
            <a:r>
              <a:rPr lang="pt-PT" noProof="0" dirty="0"/>
              <a:t>Quadro Europeu de Qualificações - Serviço das Publicações da UE</a:t>
            </a:r>
            <a:br>
              <a:rPr lang="pt-PT" noProof="0" dirty="0"/>
            </a:br>
            <a:endParaRPr lang="pt-PT" sz="12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+mj-lt"/>
              <a:buAutoNum type="arabicPeriod"/>
              <a:defRPr sz="1200" u="sng">
                <a:solidFill>
                  <a:schemeClr val="accent5"/>
                </a:solidFill>
                <a:latin typeface="Nunito"/>
                <a:ea typeface="Nunito"/>
                <a:cs typeface="Nunito"/>
                <a:sym typeface="Nunito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defRPr>
            </a:pPr>
            <a:r>
              <a:rPr lang="pt-PT" noProof="0" dirty="0"/>
              <a:t>Quadro Continental Africano de Qualificações</a:t>
            </a:r>
            <a:endParaRPr lang="pt-PT" sz="12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564" name="Google Shape;564;p85"/>
          <p:cNvSpPr txBox="1">
            <a:spLocks noGrp="1"/>
          </p:cNvSpPr>
          <p:nvPr>
            <p:ph type="title" idx="4294967295"/>
          </p:nvPr>
        </p:nvSpPr>
        <p:spPr>
          <a:xfrm>
            <a:off x="64200" y="0"/>
            <a:ext cx="8877600" cy="9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925214"/>
                </a:solidFill>
              </a:defRPr>
            </a:pPr>
            <a:r>
              <a:t>Quadros de </a:t>
            </a:r>
            <a:r>
              <a:rPr sz="2400"/>
              <a:t>qualificações: Muitas formas e tamanhos</a:t>
            </a:r>
            <a:r>
              <a:t> </a:t>
            </a:r>
            <a:br/>
            <a:endParaRPr>
              <a:solidFill>
                <a:srgbClr val="925214"/>
              </a:solidFill>
            </a:endParaRPr>
          </a:p>
        </p:txBody>
      </p:sp>
      <p:grpSp>
        <p:nvGrpSpPr>
          <p:cNvPr id="565" name="Google Shape;565;p85"/>
          <p:cNvGrpSpPr/>
          <p:nvPr/>
        </p:nvGrpSpPr>
        <p:grpSpPr>
          <a:xfrm>
            <a:off x="658300" y="2912125"/>
            <a:ext cx="2238149" cy="2164950"/>
            <a:chOff x="658300" y="2912125"/>
            <a:chExt cx="2238149" cy="2164950"/>
          </a:xfrm>
        </p:grpSpPr>
        <p:pic>
          <p:nvPicPr>
            <p:cNvPr id="566" name="Google Shape;566;p8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658300" y="2912125"/>
              <a:ext cx="2238149" cy="2164950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67" name="Google Shape;567;p85"/>
            <p:cNvSpPr/>
            <p:nvPr/>
          </p:nvSpPr>
          <p:spPr>
            <a:xfrm>
              <a:off x="706875" y="2998825"/>
              <a:ext cx="356700" cy="338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defRPr>
              </a:pPr>
              <a:r>
                <a:t>2</a:t>
              </a:r>
              <a:endParaRPr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68" name="Google Shape;568;p85"/>
          <p:cNvGrpSpPr/>
          <p:nvPr/>
        </p:nvGrpSpPr>
        <p:grpSpPr>
          <a:xfrm>
            <a:off x="2691775" y="1034512"/>
            <a:ext cx="2405087" cy="1644537"/>
            <a:chOff x="2691775" y="1034512"/>
            <a:chExt cx="2405087" cy="1644537"/>
          </a:xfrm>
        </p:grpSpPr>
        <p:pic>
          <p:nvPicPr>
            <p:cNvPr id="569" name="Google Shape;569;p8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2691775" y="1034512"/>
              <a:ext cx="2405087" cy="1644537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70" name="Google Shape;570;p85"/>
            <p:cNvSpPr/>
            <p:nvPr/>
          </p:nvSpPr>
          <p:spPr>
            <a:xfrm>
              <a:off x="2691775" y="1350575"/>
              <a:ext cx="356700" cy="338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defRPr>
              </a:pPr>
              <a:r>
                <a:t>3</a:t>
              </a:r>
              <a:endParaRPr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71" name="Google Shape;571;p85"/>
          <p:cNvGrpSpPr/>
          <p:nvPr/>
        </p:nvGrpSpPr>
        <p:grpSpPr>
          <a:xfrm>
            <a:off x="2941747" y="2849025"/>
            <a:ext cx="2542224" cy="1780966"/>
            <a:chOff x="2941747" y="2849025"/>
            <a:chExt cx="2542224" cy="1780966"/>
          </a:xfrm>
        </p:grpSpPr>
        <p:grpSp>
          <p:nvGrpSpPr>
            <p:cNvPr id="572" name="Google Shape;572;p85"/>
            <p:cNvGrpSpPr/>
            <p:nvPr/>
          </p:nvGrpSpPr>
          <p:grpSpPr>
            <a:xfrm>
              <a:off x="2941747" y="2985548"/>
              <a:ext cx="2542224" cy="1644443"/>
              <a:chOff x="2542725" y="2750391"/>
              <a:chExt cx="4618028" cy="2888535"/>
            </a:xfrm>
          </p:grpSpPr>
          <p:pic>
            <p:nvPicPr>
              <p:cNvPr id="573" name="Google Shape;573;p85"/>
              <p:cNvPicPr preferRelativeResize="0"/>
              <p:nvPr/>
            </p:nvPicPr>
            <p:blipFill>
              <a:blip r:embed="rId11">
                <a:alphaModFix/>
              </a:blip>
              <a:stretch>
                <a:fillRect/>
              </a:stretch>
            </p:blipFill>
            <p:spPr>
              <a:xfrm>
                <a:off x="4836953" y="2750391"/>
                <a:ext cx="2323799" cy="2888535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  <p:pic>
            <p:nvPicPr>
              <p:cNvPr id="574" name="Google Shape;574;p85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2542725" y="2750400"/>
                <a:ext cx="2323800" cy="2748761"/>
              </a:xfrm>
              <a:prstGeom prst="rect">
                <a:avLst/>
              </a:prstGeom>
              <a:noFill/>
              <a:ln w="28575" cap="flat" cmpd="sng">
                <a:solidFill>
                  <a:schemeClr val="accent1"/>
                </a:solidFill>
                <a:prstDash val="solid"/>
                <a:round/>
                <a:headEnd type="none" w="sm" len="sm"/>
                <a:tailEnd type="none" w="sm" len="sm"/>
              </a:ln>
            </p:spPr>
          </p:pic>
        </p:grpSp>
        <p:sp>
          <p:nvSpPr>
            <p:cNvPr id="575" name="Google Shape;575;p85"/>
            <p:cNvSpPr/>
            <p:nvPr/>
          </p:nvSpPr>
          <p:spPr>
            <a:xfrm>
              <a:off x="3758938" y="2849025"/>
              <a:ext cx="356700" cy="338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defRPr>
              </a:pPr>
              <a:r>
                <a:t>4</a:t>
              </a:r>
              <a:endParaRPr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576" name="Google Shape;576;p85"/>
          <p:cNvGrpSpPr/>
          <p:nvPr/>
        </p:nvGrpSpPr>
        <p:grpSpPr>
          <a:xfrm>
            <a:off x="5178903" y="761896"/>
            <a:ext cx="1857012" cy="4300457"/>
            <a:chOff x="5187788" y="922875"/>
            <a:chExt cx="1857012" cy="4300457"/>
          </a:xfrm>
        </p:grpSpPr>
        <p:pic>
          <p:nvPicPr>
            <p:cNvPr id="577" name="Google Shape;577;p85"/>
            <p:cNvPicPr preferRelativeResize="0"/>
            <p:nvPr/>
          </p:nvPicPr>
          <p:blipFill>
            <a:blip r:embed="rId13">
              <a:alphaModFix/>
            </a:blip>
            <a:stretch>
              <a:fillRect/>
            </a:stretch>
          </p:blipFill>
          <p:spPr>
            <a:xfrm>
              <a:off x="5187788" y="1113025"/>
              <a:ext cx="1857012" cy="4110307"/>
            </a:xfrm>
            <a:prstGeom prst="rect">
              <a:avLst/>
            </a:prstGeom>
            <a:noFill/>
            <a:ln w="2857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578" name="Google Shape;578;p85"/>
            <p:cNvSpPr/>
            <p:nvPr/>
          </p:nvSpPr>
          <p:spPr>
            <a:xfrm>
              <a:off x="6589188" y="922875"/>
              <a:ext cx="356700" cy="3387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  <a:defRPr b="1">
                  <a:solidFill>
                    <a:schemeClr val="lt1"/>
                  </a:solidFill>
                  <a:latin typeface="Nunito"/>
                  <a:ea typeface="Nunito"/>
                  <a:cs typeface="Nunito"/>
                  <a:sym typeface="Nunito"/>
                </a:defRPr>
              </a:pPr>
              <a:r>
                <a:t>5</a:t>
              </a:r>
              <a:endParaRPr b="1">
                <a:solidFill>
                  <a:schemeClr val="lt1"/>
                </a:solidFill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86"/>
          <p:cNvSpPr txBox="1">
            <a:spLocks noGrp="1"/>
          </p:cNvSpPr>
          <p:nvPr>
            <p:ph type="body" idx="1"/>
          </p:nvPr>
        </p:nvSpPr>
        <p:spPr>
          <a:xfrm>
            <a:off x="378100" y="635474"/>
            <a:ext cx="5429700" cy="40150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  <a:defRPr sz="1500" b="1">
                <a:highlight>
                  <a:srgbClr val="FFF2CC"/>
                </a:highlight>
              </a:defRPr>
            </a:pPr>
            <a:r>
              <a:rPr lang="pt-PT" sz="1400" noProof="0" dirty="0"/>
              <a:t>O CTDL apoia a compreensão clara, consistente e confiável das qualificações e informações relacionadas.</a:t>
            </a:r>
            <a:endParaRPr lang="pt-PT" sz="1400" b="1" noProof="0" dirty="0">
              <a:solidFill>
                <a:srgbClr val="000000"/>
              </a:solidFill>
              <a:highlight>
                <a:srgbClr val="FFF2CC"/>
              </a:highlight>
            </a:endParaRPr>
          </a:p>
          <a:p>
            <a:pPr marL="457200" lvl="0" indent="-32385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sz="1400" b="1" noProof="0" dirty="0">
                <a:highlight>
                  <a:schemeClr val="lt1"/>
                </a:highlight>
              </a:rPr>
              <a:t>Baseia-se nas normas do W3C para os dados abertos interligados,</a:t>
            </a:r>
            <a:r>
              <a:rPr lang="pt-PT" sz="1400" noProof="0" dirty="0"/>
              <a:t> assegurando a interoperabilidade entre sistemas. Não altera os quadros nacionais ou regionais, melhorando simultaneamente a transparência e a mobilidade a nível mundial.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sz="1400" noProof="0" dirty="0"/>
              <a:t>Cria uma </a:t>
            </a:r>
            <a:r>
              <a:rPr lang="pt-PT" sz="1400" b="1" noProof="0" dirty="0"/>
              <a:t>estrutura comum</a:t>
            </a:r>
            <a:r>
              <a:rPr lang="pt-PT" sz="1400" noProof="0" dirty="0"/>
              <a:t> para descrever as qualificações e as informações conexas.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sz="1400" noProof="0" dirty="0"/>
              <a:t>Garante que os </a:t>
            </a:r>
            <a:r>
              <a:rPr lang="pt-PT" sz="1400" b="1" noProof="0" dirty="0"/>
              <a:t>dados são claros, comparáveis e legíveis por máquina.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sz="1400" noProof="0" dirty="0"/>
              <a:t>Proporciona a </a:t>
            </a:r>
            <a:r>
              <a:rPr lang="pt-PT" sz="1400" b="1" noProof="0" dirty="0"/>
              <a:t>interoperabilidade global</a:t>
            </a:r>
            <a:r>
              <a:rPr lang="pt-PT" sz="1400" noProof="0" dirty="0"/>
              <a:t> das qualificações.</a:t>
            </a:r>
            <a:endParaRPr lang="pt-PT" sz="1400" noProof="0" dirty="0">
              <a:solidFill>
                <a:srgbClr val="000000"/>
              </a:solidFill>
            </a:endParaRPr>
          </a:p>
          <a:p>
            <a:pPr marL="457200" lvl="0" indent="-3238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Char char="●"/>
              <a:defRPr sz="1500"/>
            </a:pPr>
            <a:r>
              <a:rPr lang="pt-PT" sz="1400" noProof="0" dirty="0"/>
              <a:t>Suporta</a:t>
            </a:r>
            <a:r>
              <a:rPr lang="pt-PT" sz="1400" b="1" noProof="0" dirty="0"/>
              <a:t> dados multilingues</a:t>
            </a:r>
            <a:r>
              <a:rPr lang="pt-PT" sz="1400" noProof="0" dirty="0"/>
              <a:t> utilizando mapas linguísticos (traduções associadas)</a:t>
            </a:r>
            <a:endParaRPr lang="pt-PT" sz="1400" noProof="0" dirty="0">
              <a:solidFill>
                <a:srgbClr val="000000"/>
              </a:solidFill>
            </a:endParaRPr>
          </a:p>
        </p:txBody>
      </p:sp>
      <p:sp>
        <p:nvSpPr>
          <p:cNvPr id="584" name="Google Shape;584;p86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 lang="en"/>
          </a:p>
        </p:txBody>
      </p:sp>
      <p:sp>
        <p:nvSpPr>
          <p:cNvPr id="585" name="Google Shape;585;p86"/>
          <p:cNvSpPr txBox="1">
            <a:spLocks noGrp="1"/>
          </p:cNvSpPr>
          <p:nvPr>
            <p:ph type="title" idx="4294967295"/>
          </p:nvPr>
        </p:nvSpPr>
        <p:spPr>
          <a:xfrm>
            <a:off x="0" y="76200"/>
            <a:ext cx="8989200" cy="63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2200">
                <a:solidFill>
                  <a:srgbClr val="925214"/>
                </a:solidFill>
              </a:defRPr>
            </a:pPr>
            <a:r>
              <a:rPr lang="pt-PT" sz="2000" noProof="0" dirty="0"/>
              <a:t>CTDL: Uma linguagem comum para os ecossistemas de qualificação</a:t>
            </a:r>
            <a:endParaRPr lang="pt-PT" sz="2000" b="1" noProof="0" dirty="0">
              <a:solidFill>
                <a:srgbClr val="925214"/>
              </a:solidFill>
              <a:latin typeface="Maven Pro"/>
              <a:ea typeface="Maven Pro"/>
              <a:cs typeface="Maven Pro"/>
              <a:sym typeface="Maven Pro"/>
            </a:endParaRPr>
          </a:p>
        </p:txBody>
      </p:sp>
      <p:pic>
        <p:nvPicPr>
          <p:cNvPr id="586" name="Google Shape;586;p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9050" y="1141500"/>
            <a:ext cx="2829776" cy="2860493"/>
          </a:xfrm>
          <a:prstGeom prst="rect">
            <a:avLst/>
          </a:prstGeom>
          <a:noFill/>
          <a:ln>
            <a:noFill/>
          </a:ln>
        </p:spPr>
      </p:pic>
      <p:sp>
        <p:nvSpPr>
          <p:cNvPr id="587" name="Google Shape;587;p86"/>
          <p:cNvSpPr txBox="1"/>
          <p:nvPr/>
        </p:nvSpPr>
        <p:spPr>
          <a:xfrm>
            <a:off x="161000" y="4281273"/>
            <a:ext cx="8604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  <a:defRPr sz="1200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O CTDL está disponível sob uma </a:t>
            </a:r>
            <a:r>
              <a:rPr lang="pt-PT" b="1" noProof="0" dirty="0"/>
              <a:t>licença aberta,</a:t>
            </a:r>
            <a:r>
              <a:rPr lang="pt-PT" noProof="0" dirty="0"/>
              <a:t> permitindo que qualquer organização, governo ou instituição o utilize sem restrições.</a:t>
            </a:r>
            <a:endParaRPr lang="pt-PT" sz="1100" noProof="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87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 lang="en"/>
          </a:p>
        </p:txBody>
      </p:sp>
      <p:pic>
        <p:nvPicPr>
          <p:cNvPr id="593" name="Google Shape;593;p87"/>
          <p:cNvPicPr preferRelativeResize="0"/>
          <p:nvPr/>
        </p:nvPicPr>
        <p:blipFill rotWithShape="1">
          <a:blip r:embed="rId3">
            <a:alphaModFix/>
          </a:blip>
          <a:srcRect t="-3240" b="3240"/>
          <a:stretch/>
        </p:blipFill>
        <p:spPr>
          <a:xfrm>
            <a:off x="1379275" y="1170650"/>
            <a:ext cx="6385450" cy="3925625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87"/>
          <p:cNvSpPr txBox="1"/>
          <p:nvPr/>
        </p:nvSpPr>
        <p:spPr>
          <a:xfrm>
            <a:off x="321475" y="122225"/>
            <a:ext cx="8304600" cy="1415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b="1" noProof="0">
                <a:highlight>
                  <a:srgbClr val="D0E8F0"/>
                </a:highlight>
              </a:rPr>
              <a:t>Oportunidade:  </a:t>
            </a:r>
            <a:r>
              <a:rPr lang="pt-PT" noProof="0"/>
              <a:t>Utilizar tecnologias modernas baseadas em normas Web globais de fonte aberta que apoiem </a:t>
            </a:r>
            <a:r>
              <a:rPr lang="pt-PT" b="1" noProof="0">
                <a:highlight>
                  <a:srgbClr val="D0E8F0"/>
                </a:highlight>
              </a:rPr>
              <a:t>dados estruturados, abertos, interligados e interoperáveis (SOLID)</a:t>
            </a:r>
            <a:r>
              <a:rPr lang="pt-PT" noProof="0"/>
              <a:t> e apoiem a partilha, a comparação e a verificação fiáveis numa fração do tempo, e que exijam menos tempo e menos despesas de pessoal, a fim de apoiar uma maior mobilidade dos aprendentes e a portabilidade da aprendizagem.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88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 lang="en"/>
          </a:p>
        </p:txBody>
      </p:sp>
      <p:sp>
        <p:nvSpPr>
          <p:cNvPr id="600" name="Google Shape;600;p88"/>
          <p:cNvSpPr txBox="1">
            <a:spLocks noGrp="1"/>
          </p:cNvSpPr>
          <p:nvPr>
            <p:ph type="title" idx="4294967295"/>
          </p:nvPr>
        </p:nvSpPr>
        <p:spPr>
          <a:xfrm>
            <a:off x="118225" y="-4500"/>
            <a:ext cx="8812500" cy="6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925214"/>
                </a:solidFill>
              </a:defRPr>
            </a:pPr>
            <a:r>
              <a:rPr lang="pt-PT" noProof="0"/>
              <a:t>CTDL: Descrever as credenciais e </a:t>
            </a:r>
            <a:br>
              <a:rPr lang="pt-PT" noProof="0"/>
            </a:br>
            <a:r>
              <a:rPr lang="pt-PT" noProof="0"/>
              <a:t>Ligar os quadros de qualificações</a:t>
            </a:r>
            <a:endParaRPr lang="pt-PT" sz="2400" noProof="0">
              <a:solidFill>
                <a:srgbClr val="925214"/>
              </a:solidFill>
            </a:endParaRPr>
          </a:p>
        </p:txBody>
      </p:sp>
      <p:sp>
        <p:nvSpPr>
          <p:cNvPr id="601" name="Google Shape;601;p88"/>
          <p:cNvSpPr txBox="1"/>
          <p:nvPr/>
        </p:nvSpPr>
        <p:spPr>
          <a:xfrm>
            <a:off x="277246" y="873100"/>
            <a:ext cx="8722500" cy="69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  <a:defRPr sz="1500"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O CTDL vai além da discrição das qualificações. Fornece dados estruturados sobre pormenores importantes e liga dados, incluindo credenciais, aos níveis do quadro de qualificações. </a:t>
            </a:r>
            <a:endParaRPr lang="pt-PT" sz="1300" noProof="0" dirty="0">
              <a:solidFill>
                <a:schemeClr val="dk2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graphicFrame>
        <p:nvGraphicFramePr>
          <p:cNvPr id="602" name="Google Shape;602;p88"/>
          <p:cNvGraphicFramePr/>
          <p:nvPr>
            <p:extLst>
              <p:ext uri="{D42A27DB-BD31-4B8C-83A1-F6EECF244321}">
                <p14:modId xmlns:p14="http://schemas.microsoft.com/office/powerpoint/2010/main" val="3849695762"/>
              </p:ext>
            </p:extLst>
          </p:nvPr>
        </p:nvGraphicFramePr>
        <p:xfrm>
          <a:off x="283300" y="1739928"/>
          <a:ext cx="8653600" cy="3284078"/>
        </p:xfrm>
        <a:graphic>
          <a:graphicData uri="http://schemas.openxmlformats.org/drawingml/2006/table">
            <a:tbl>
              <a:tblPr>
                <a:noFill/>
                <a:tableStyleId>{7105F16C-9326-4661-A6B8-E300CAE049E3}</a:tableStyleId>
              </a:tblPr>
              <a:tblGrid>
                <a:gridCol w="432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9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  <a:defRPr sz="1500" b="1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Credenciais/Qualificações</a:t>
                      </a:r>
                      <a:endParaRPr lang="pt-PT" b="1" noProof="0" dirty="0"/>
                    </a:p>
                  </a:txBody>
                  <a:tcPr marL="91425" marR="91425" marT="91425" marB="91425">
                    <a:solidFill>
                      <a:srgbClr val="D0E8F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defRPr b="1"/>
                      </a:pPr>
                      <a:r>
                        <a:rPr lang="pt-PT" noProof="0" dirty="0"/>
                        <a:t>Quadros de qualificações</a:t>
                      </a:r>
                      <a:endParaRPr lang="pt-PT" b="1" noProof="0" dirty="0"/>
                    </a:p>
                  </a:txBody>
                  <a:tcPr marL="91425" marR="91425" marT="91425" marB="91425">
                    <a:solidFill>
                      <a:srgbClr val="D0E8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SzPts val="1500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Acreditação &amp; Reconhecimento 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Custos e créditos 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Modalidades de entrega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Tempo para concluir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Assistência financeira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Requisitos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Níveis do Quadro de Qualificações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Aptidões e Competências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Serviços de apoio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...e mais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Alinhamentos e mapeamentos de referência para outros níveis de progressão de quadros 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Competências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Descritores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Competência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Níveis de progressão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Âmbito de aplicação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Terminologia/Glossário</a:t>
                      </a:r>
                      <a:endParaRPr lang="pt-PT" sz="1500" noProof="0" dirty="0">
                        <a:latin typeface="Nunito"/>
                        <a:ea typeface="Nunito"/>
                        <a:cs typeface="Nunito"/>
                        <a:sym typeface="Nunito"/>
                      </a:endParaRPr>
                    </a:p>
                    <a:p>
                      <a:pPr marL="457200" lvl="0" indent="-32385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500"/>
                        <a:buFont typeface="Nunito"/>
                        <a:buChar char="●"/>
                        <a:defRPr sz="1500">
                          <a:latin typeface="Nunito"/>
                          <a:ea typeface="Nunito"/>
                          <a:cs typeface="Nunito"/>
                          <a:sym typeface="Nunito"/>
                        </a:defRPr>
                      </a:pPr>
                      <a:r>
                        <a:rPr lang="pt-PT" noProof="0" dirty="0"/>
                        <a:t>...e mais</a:t>
                      </a:r>
                    </a:p>
                  </a:txBody>
                  <a:tcPr marL="91425" marR="91425" marT="91425" marB="91425"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p89"/>
          <p:cNvSpPr txBox="1">
            <a:spLocks noGrp="1"/>
          </p:cNvSpPr>
          <p:nvPr>
            <p:ph type="sldNum" idx="12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 lang="en"/>
          </a:p>
        </p:txBody>
      </p:sp>
      <p:sp>
        <p:nvSpPr>
          <p:cNvPr id="608" name="Google Shape;608;p89"/>
          <p:cNvSpPr txBox="1"/>
          <p:nvPr/>
        </p:nvSpPr>
        <p:spPr>
          <a:xfrm>
            <a:off x="105550" y="277625"/>
            <a:ext cx="2334600" cy="5125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1600" b="1">
                <a:solidFill>
                  <a:schemeClr val="dk2"/>
                </a:solidFill>
                <a:highlight>
                  <a:srgbClr val="D0E8F0"/>
                </a:highlight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Solução: </a:t>
            </a:r>
            <a:endParaRPr lang="pt-PT" sz="1600" b="1" noProof="0" dirty="0">
              <a:solidFill>
                <a:schemeClr val="dk2"/>
              </a:solidFill>
              <a:highlight>
                <a:srgbClr val="D0E8F0"/>
              </a:highlight>
              <a:latin typeface="Nunito"/>
              <a:ea typeface="Nunito"/>
              <a:cs typeface="Nunito"/>
              <a:sym typeface="Nunito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  <a:defRPr sz="16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pPr>
            <a:r>
              <a:rPr lang="pt-PT" noProof="0" dirty="0"/>
              <a:t>Estruturar a aprendizagem e as informações sobre o percurso profissional como dados interligados que apoiam ligações e fluxos para ferramentas digitais e assegurar a confiança e a verificabilidade das descrições e credenciais emitidas. </a:t>
            </a:r>
            <a:br>
              <a:rPr lang="pt-PT" noProof="0" dirty="0"/>
            </a:br>
            <a:br>
              <a:rPr lang="pt-PT" noProof="0" dirty="0"/>
            </a:br>
            <a:endParaRPr lang="pt-PT" sz="1600" noProof="0" dirty="0"/>
          </a:p>
        </p:txBody>
      </p:sp>
      <p:pic>
        <p:nvPicPr>
          <p:cNvPr id="609" name="Google Shape;609;p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18147" y="200416"/>
            <a:ext cx="6182438" cy="4598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CC Theme">
  <a:themeElements>
    <a:clrScheme name="Simple Light">
      <a:dk1>
        <a:srgbClr val="40464C"/>
      </a:dk1>
      <a:lt1>
        <a:srgbClr val="DDD78D"/>
      </a:lt1>
      <a:dk2>
        <a:srgbClr val="429EA6"/>
      </a:dk2>
      <a:lt2>
        <a:srgbClr val="234467"/>
      </a:lt2>
      <a:accent1>
        <a:srgbClr val="40464C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1966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2203B17F16D040A1E444A021DFF119" ma:contentTypeVersion="13" ma:contentTypeDescription="Create a new document." ma:contentTypeScope="" ma:versionID="a4477b7aaefebf49d9f3fa8c19f258ff">
  <xsd:schema xmlns:xsd="http://www.w3.org/2001/XMLSchema" xmlns:xs="http://www.w3.org/2001/XMLSchema" xmlns:p="http://schemas.microsoft.com/office/2006/metadata/properties" xmlns:ns2="05ef24fd-2dda-45b0-83fd-a9e6f5cd7406" xmlns:ns3="9cf1f23c-94c0-4dcc-a7fa-999e323c9245" targetNamespace="http://schemas.microsoft.com/office/2006/metadata/properties" ma:root="true" ma:fieldsID="b45f155593f15e42cc3a772c45272010" ns2:_="" ns3:_="">
    <xsd:import namespace="05ef24fd-2dda-45b0-83fd-a9e6f5cd7406"/>
    <xsd:import namespace="9cf1f23c-94c0-4dcc-a7fa-999e323c924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5ef24fd-2dda-45b0-83fd-a9e6f5cd740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010ffe1f-c839-4a66-9ae8-9a2945e491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f1f23c-94c0-4dcc-a7fa-999e323c9245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c3438c5-9aa0-4ee5-85a2-9e811049bc4c}" ma:internalName="TaxCatchAll" ma:showField="CatchAllData" ma:web="9cf1f23c-94c0-4dcc-a7fa-999e323c924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5ef24fd-2dda-45b0-83fd-a9e6f5cd7406">
      <Terms xmlns="http://schemas.microsoft.com/office/infopath/2007/PartnerControls"/>
    </lcf76f155ced4ddcb4097134ff3c332f>
    <TaxCatchAll xmlns="9cf1f23c-94c0-4dcc-a7fa-999e323c9245" xsi:nil="true"/>
  </documentManagement>
</p:properties>
</file>

<file path=customXml/itemProps1.xml><?xml version="1.0" encoding="utf-8"?>
<ds:datastoreItem xmlns:ds="http://schemas.openxmlformats.org/officeDocument/2006/customXml" ds:itemID="{81B1729A-5F4F-4675-99E2-4F41CE2A29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5ef24fd-2dda-45b0-83fd-a9e6f5cd7406"/>
    <ds:schemaRef ds:uri="9cf1f23c-94c0-4dcc-a7fa-999e323c924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5F2DE15-219D-4789-BE77-CBD226A0D21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9DFCF2A-5458-4442-8475-66A6E8563561}">
  <ds:schemaRefs>
    <ds:schemaRef ds:uri="http://schemas.microsoft.com/office/2006/metadata/properties"/>
    <ds:schemaRef ds:uri="http://schemas.microsoft.com/office/infopath/2007/PartnerControls"/>
    <ds:schemaRef ds:uri="05ef24fd-2dda-45b0-83fd-a9e6f5cd7406"/>
    <ds:schemaRef ds:uri="9cf1f23c-94c0-4dcc-a7fa-999e323c924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2102</Words>
  <Application>Microsoft Office PowerPoint</Application>
  <PresentationFormat>Apresentação no Ecrã (16:9)</PresentationFormat>
  <Paragraphs>165</Paragraphs>
  <Slides>18</Slides>
  <Notes>18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14</vt:i4>
      </vt:variant>
      <vt:variant>
        <vt:lpstr>Tema</vt:lpstr>
      </vt:variant>
      <vt:variant>
        <vt:i4>3</vt:i4>
      </vt:variant>
      <vt:variant>
        <vt:lpstr>Títulos dos diapositivos</vt:lpstr>
      </vt:variant>
      <vt:variant>
        <vt:i4>18</vt:i4>
      </vt:variant>
    </vt:vector>
  </HeadingPairs>
  <TitlesOfParts>
    <vt:vector size="35" baseType="lpstr">
      <vt:lpstr>Nunito</vt:lpstr>
      <vt:lpstr>Trebuchet MS</vt:lpstr>
      <vt:lpstr>Spline Sans</vt:lpstr>
      <vt:lpstr>Roboto Serif Black</vt:lpstr>
      <vt:lpstr>Arial</vt:lpstr>
      <vt:lpstr>Black Han Sans</vt:lpstr>
      <vt:lpstr>Roboto Mono</vt:lpstr>
      <vt:lpstr>Maven Pro</vt:lpstr>
      <vt:lpstr>Roboto Serif</vt:lpstr>
      <vt:lpstr>Helvetica Neue</vt:lpstr>
      <vt:lpstr>Gill Sans</vt:lpstr>
      <vt:lpstr>Bebas Neue</vt:lpstr>
      <vt:lpstr>Titillium Web Light</vt:lpstr>
      <vt:lpstr>Roboto Mono Light</vt:lpstr>
      <vt:lpstr>Momentum</vt:lpstr>
      <vt:lpstr>Momentum</vt:lpstr>
      <vt:lpstr>DCC Theme</vt:lpstr>
      <vt:lpstr>Digitalização das qualificações para melhorar a mobilidade: Projeto-piloto de dados interligados a nível mundial</vt:lpstr>
      <vt:lpstr>Sobre o motor de credenciais</vt:lpstr>
      <vt:lpstr>Tecnologias abertas do motor de credenciais</vt:lpstr>
      <vt:lpstr>Apresentação do PowerPoint</vt:lpstr>
      <vt:lpstr>Quadros de qualificações: Muitas formas e tamanhos  </vt:lpstr>
      <vt:lpstr>CTDL: Uma linguagem comum para os ecossistemas de qualificação</vt:lpstr>
      <vt:lpstr>Apresentação do PowerPoint</vt:lpstr>
      <vt:lpstr>CTDL: Descrever as credenciais e  Ligar os quadros de qualificações</vt:lpstr>
      <vt:lpstr>Apresentação do PowerPoint</vt:lpstr>
      <vt:lpstr>Relevância global do CTDL</vt:lpstr>
      <vt:lpstr>Quadro de Qualificações Casos de Utilização</vt:lpstr>
      <vt:lpstr>CTDL em ação a nível mundial </vt:lpstr>
      <vt:lpstr>Prova de Conceito SAQA </vt:lpstr>
      <vt:lpstr>SAQA/Credential Engine POC: Critérios de sucesso</vt:lpstr>
      <vt:lpstr>SAQA/Credential Engine POC: Situação</vt:lpstr>
      <vt:lpstr>Quadros Globais de Qualificações como Piloto de Dados: Utilizar os princípios SOLID para promover a transparência e a mobilidade</vt:lpstr>
      <vt:lpstr>Convite para aderir: QF CTDL Publicação Piloto</vt:lpstr>
      <vt:lpstr>Para mais informações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Olavo</dc:creator>
  <cp:lastModifiedBy>Olavo Delgado Correia</cp:lastModifiedBy>
  <cp:revision>2</cp:revision>
  <dcterms:modified xsi:type="dcterms:W3CDTF">2025-07-30T08:41:29Z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0x0101009B2203B17F16D040A1E444A021DFF119</vt:lpwstr>
  </property>
  <property fmtid="{D5CDD505-2E9C-101B-9397-08002B2CF9AE}" pid="3" name="MediaServiceImageTags">
    <vt:lpwstr/>
  </property>
</Properties>
</file>