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12192000" cy="6858000"/>
  <p:notesSz cx="6858000" cy="9144000"/>
  <p:embeddedFontLst>
    <p:embeddedFont>
      <p:font typeface="Nunito Sans" pitchFamily="2" charset="0"/>
      <p:regular r:id="rId26"/>
      <p:bold r:id="rId27"/>
      <p:italic r:id="rId28"/>
      <p:boldItalic r:id="rId29"/>
    </p:embeddedFont>
    <p:embeddedFont>
      <p:font typeface="Nunito Sans Black" pitchFamily="2" charset="0"/>
      <p:bold r:id="rId30"/>
      <p:boldItalic r:id="rId31"/>
    </p:embeddedFont>
    <p:embeddedFont>
      <p:font typeface="Nunito Sans ExtraBold" pitchFamily="2" charset="0"/>
      <p:bold r:id="rId32"/>
      <p:boldItalic r:id="rId33"/>
    </p:embeddedFont>
    <p:embeddedFont>
      <p:font typeface="Nunito Sans Light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uJQPzqC8NbRPQJ24RnJZ+usyt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Boas-vindas aos colegas,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Chamo-me Stefan Jahnke e estou aqui com a minha colega Honza Forster. </a:t>
            </a:r>
            <a:br/>
            <a:r>
              <a:t>Fazemos parte da Equipa QCP que concebeu e implementou a Plataforma de Qualificações e Credenciais do ACQF.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Ao longo do último dia e meio, já vimos a força da rede ACQF em ação com os países que aprendem uns com os outros e estamos entusiasmados com a mudança de foco para um dos instrumentos mais tangíveis do ACQF: O QCP.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Embora já tenha uma compreensão de alto nível da plataforma, esta apresentação introdutória visa proporcionar-lhe uma compreensão mais aprofundada das funcionalidades, da relevância política e do potencial estratégico do QCP.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>Juntos, exploraremos a forma como o QCP apoia as prioridades nacionais, possibilitou a cooperação continental e fornece a infraestrutura para construir algo maior em conjunto: Um modelo de aprendizagem africano partilhado.</a:t>
            </a: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O QCP proporciona uma base estruturada que reforça os sistemas nacionais de qualificações.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Ao assegurar que os dados são normalizados, validados e alinhados com os quadros nacionais, a plataforma apoia a aplicação da legislação, dos mandatos institucionais e das reformas políticas.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Proporciona aos governos e aos organismos de garantia da qualidade um instrumento fiável para gerir e apresentar as suas qualificações de uma forma que reforça a confiança pública e transfronteiras.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 Em suma, estabelece uma ligação entre os dados relativos às qualificações e as prioridades de governação.</a:t>
            </a:r>
          </a:p>
        </p:txBody>
      </p:sp>
      <p:sp>
        <p:nvSpPr>
          <p:cNvPr id="185" name="Google Shape;18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Uma das contribuições mais poderosas do QCP é a sua capacidade de desbloquear a visibilidade e comparabilidade das qualificações em toda a África.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Permite aos decisores políticos apoiar a mobilidade, tanto académica como profissional, proporcionando um espaço partilhado onde as qualificações podem ser acedidas, compreendidas e avaliadas.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Quer se trate de um estudante que se candidata no estrangeiro, de um empregador que verifica as credenciais ou de um organismo regional que apoia os quadros de reconhecimento, o QCP proporciona a todas as partes interessadas a clareza e a confiança de que necessitam.</a:t>
            </a:r>
          </a:p>
        </p:txBody>
      </p:sp>
      <p:sp>
        <p:nvSpPr>
          <p:cNvPr id="203" name="Google Shape;20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b4d2d270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1b4d2d2706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31b4d2d2706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O Modelo Africano de Aprendizagem representa uma oportunidade única para os países africanos definirem uma abordagem partilhada para descrever e compreender as qualificações e credenciais.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Ao definirem um vocabulário e uma estrutura comuns, os decisores políticos africanos podem assegurar que as qualificações são mais facilmente reconhecidas, comparadas e compreendidas: não só dentro dos países, mas em todo o continente.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O QCP fornece a base técnica para dar vida a esta visão. Permite que os países mantenham pleno controlo sobre os seus próprios dados, alinhando-se simultaneamente com um conjunto de normas e descritores acordados.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Tal cria espaço para decisões conjuntas  ⁇ , por exemplo, sobre as informações mínimas necessárias para validar uma qualificação e, por conseguinte, reforça a confiança no sistema.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 O ALM não é apenas uma ferramenta técnica; constitui uma oportunidade política para afirmar a liderança de África na definição das suas próprias normas em matéria de mobilidade, reconhecimento e desenvolvimento de competências.</a:t>
            </a:r>
          </a:p>
        </p:txBody>
      </p:sp>
      <p:sp>
        <p:nvSpPr>
          <p:cNvPr id="260" name="Google Shape;26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Antes de falarmos sobre a solução, vejamos brevemente a realidade com que estamos a trabalhar.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Em todo o continente, os dados relativos às qualificações são frequentemente dispersos e incoerentes. Muitos sistemas ainda dependem de registos em papel, PDFs ou folhas de Excel -&gt; formatos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que são difíceis de normalizar, verificar ou integrar.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Não existe uma língua comum ou uma norma comum para a descrição das qualificações, o que limita gravemente o reconhecimento e a colaboração transfronteiras.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Ao mesmo tempo, as qualificações permanecem frequentemente invisíveis para o público; estudantes, empregadores e instituições têm dificuldade em aceder a informações fiáveis e estruturadas.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E quando existem interfaces públicas, estas são frequentemente limitadas em termos de funcionalidade ou cobertura. O resultado é claro: sistemas fragmentados, confiança limitada e oportunidades perdidas tanto para os aprendentes como para os decisores políticos.</a:t>
            </a:r>
          </a:p>
        </p:txBody>
      </p:sp>
      <p:sp>
        <p:nvSpPr>
          <p:cNvPr id="103" name="Google Shape;1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b4d2d270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1b4d2d2706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>O QCP do ACQF foi intencionalmente concebido como uma plataforma de dados avançada, interoperável e aberta – o que descrevemos como Modelo D. 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>Utilizando o Modelo Africano de Aprendizagem e as normas globais, o QCP apoia a integração sem descontinuidades e o intercâmbio fiável de dados de qualificações. Permite aos países contribuir com dados sobre qualificações, aceder a informações regionais e participar no ACQF, independentemente da maturidade dos seus sistemas nacionais. 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>Este modelo fornece a base para informações de qualificações transparentes, confiáveis e comparáveis em toda a África.</a:t>
            </a:r>
          </a:p>
        </p:txBody>
      </p:sp>
      <p:sp>
        <p:nvSpPr>
          <p:cNvPr id="120" name="Google Shape;120;g31b4d2d2706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Com o QCP, estamos a criar a infraestrutura digital partilhada de África para as qualificações: uma resposta continental a sistemas fragmentados e a uma visibilidade limitada dos dados.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No seu cerne, proporciona uma plataforma central onde os dados podem ser agregados, comparados e tornados acessíveis.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Mas, fundamentalmente, não é um sistema de tamanho único.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Cada país participante tem o seu próprio espaço virtual dentro da plataforma, onde mantém o controlo total sobre os seus dados - o que é carregado, quem o gere e como é apresentado.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Este modelo federado assegura a apropriação nacional, beneficiando simultaneamente de normas partilhadas e do alcance continental.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O QCP foi concebido para servir tanto os utilizadores institucionais como o público em geral. Os ministérios, as autoridades competentes em matéria de qualificações, as agências de garantia da qualidade e os prestadores de formação podem utilizar a plataforma para gerir, validar e partilhar dados estruturados.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Ao mesmo tempo, os estudantes, os empregadores e o público em geral têm acesso a uma interface multilingue e convivial que melhora a transparência e a confiança. Trata-se de uma plataforma criada não só para os dados, mas também para as políticas, a mobilidade e as oportunidades.</a:t>
            </a:r>
          </a:p>
        </p:txBody>
      </p:sp>
      <p:sp>
        <p:nvSpPr>
          <p:cNvPr id="130" name="Google Shape;13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Estamos bem cientes de que alguns países já dispõem da sua própria base de dados nacional de qualificações.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É por isso que concebemos o QCP de forma a permitir que países sem uma DQN, DQN parciais ou países com bases de dados completas utilizem o QCP ao mesmo tempo e de diferentes formas.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1" name="Google Shape;15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Para garantir a flexibilidade, existem duas formas principais de introduzir dados na plataforma.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A primeira é através de </a:t>
            </a:r>
            <a:r>
              <a:rPr b="1"/>
              <a:t>uma entrada manual</a:t>
            </a:r>
            <a:r>
              <a:t> utilizando a interface de curador específica do QCP. Esta opção é ideal para países ou instituições que estão apenas a começar a digitalizar os seus dados de qualificações ou que ainda não dispõem de uma base de dados nacional de qualificações.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Proporciona um ambiente estruturado e orientado para introduzir qualificações diretamente, utilizando campos normalizados alinhados com o modelo de dados QCP.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Para os países com sistemas mais avançados, o QCP também suporta a </a:t>
            </a:r>
            <a:r>
              <a:rPr b="1"/>
              <a:t>importação automatizada de dados.</a:t>
            </a:r>
            <a:r>
              <a:t> Tal permite às instituições carregar conjuntos de dados estruturados: como os ficheiros JSON que foram preparados em conformidade com as especificações técnicas do QCP.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Trata-se de um método mais rápido concebido para carregamentos em massa e integração com as bases de dados nacionais existentes.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Quer insira um punhado de qualificações ou milhares, a plataforma permite que qualquer país a use.</a:t>
            </a:r>
          </a:p>
        </p:txBody>
      </p:sp>
      <p:sp>
        <p:nvSpPr>
          <p:cNvPr id="158" name="Google Shape;15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O QCP fornece quatro funcionalidades-chave que o tornam um poderoso instrumento de política e governação.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/>
              <a:t>Em primeiro lugar,</a:t>
            </a:r>
            <a:r>
              <a:t> permite o registo e a gestão estruturada dos dados relativos às qualificações, tanto através da introdução manual como da importação automatizada. Isto garante a consistência, a qualidade e a facilidade de acesso.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/>
              <a:t>Em segundo lugar,</a:t>
            </a:r>
            <a:r>
              <a:t> permite que os países associem as qualificações aos seus quadros nacionais e processos de garantia da qualidade, refletindo os procedimentos nacionais no âmbito da plataforma, mantendo simultaneamente o pleno controlo.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/>
              <a:t>Em terceiro lugar</a:t>
            </a:r>
            <a:r>
              <a:t>, a interface pública permite a descoberta, a pesquisa e a comparação ⁇ oferecendo um acesso multilingue e convivial a informações fiáveis.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Em </a:t>
            </a:r>
            <a:r>
              <a:rPr b="1"/>
              <a:t>quarto lugar,</a:t>
            </a:r>
            <a:r>
              <a:t> o QCP garante a interoperabilidade e apoia o reconhecimento - não apenas tecnicamente, mas também em termos de confiança e alinhamento dos processos entre sistemas e fronteiras.</a:t>
            </a:r>
          </a:p>
        </p:txBody>
      </p:sp>
      <p:sp>
        <p:nvSpPr>
          <p:cNvPr id="167" name="Google Shape;16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/>
              <a:t>‹nº›</a:t>
            </a:fld>
            <a:endParaRPr lang="en-GB"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A globe with a map on it  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ftr" idx="11"/>
          </p:nvPr>
        </p:nvSpPr>
        <p:spPr>
          <a:xfrm>
            <a:off x="6826101" y="1503680"/>
            <a:ext cx="5150309" cy="2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u="sng">
                <a:solidFill>
                  <a:srgbClr val="C00000"/>
                </a:solidFill>
              </a:defRPr>
            </a:pPr>
            <a:r>
              <a:rPr lang="pt-PT" noProof="0" dirty="0">
                <a:latin typeface="+mj-lt"/>
              </a:rPr>
              <a:t>Plataforma de Qualificações e Credenciais (QCP)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pPr>
            <a:r>
              <a:rPr lang="pt-PT" noProof="0" dirty="0">
                <a:latin typeface="+mj-lt"/>
              </a:rPr>
              <a:t>Um instrumento estratégico para os sistemas nacionais de qualificações</a:t>
            </a:r>
            <a:endParaRPr lang="pt-PT" sz="2400" noProof="0" dirty="0">
              <a:latin typeface="+mj-lt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pPr>
            <a:r>
              <a:t>Stefan Jahnke e Honza Forster</a:t>
            </a:r>
            <a:endParaRPr sz="1600"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>31 de julho de 2025</a:t>
            </a:r>
          </a:p>
        </p:txBody>
      </p:sp>
      <p:pic>
        <p:nvPicPr>
          <p:cNvPr id="92" name="Google Shape;92;p1" descr="A close-up of a logo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36989" y="0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dirty="0"/>
              <a:t>02</a:t>
            </a:r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PT" noProof="0"/>
              <a:t>Pertinência política</a:t>
            </a:r>
          </a:p>
        </p:txBody>
      </p:sp>
      <p:sp>
        <p:nvSpPr>
          <p:cNvPr id="181" name="Google Shape;181;p17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11</a:t>
            </a:fld>
            <a:endParaRPr lang="en-GB"/>
          </a:p>
        </p:txBody>
      </p:sp>
      <p:grpSp>
        <p:nvGrpSpPr>
          <p:cNvPr id="188" name="Google Shape;188;p18"/>
          <p:cNvGrpSpPr/>
          <p:nvPr/>
        </p:nvGrpSpPr>
        <p:grpSpPr>
          <a:xfrm>
            <a:off x="2032000" y="719666"/>
            <a:ext cx="8128000" cy="5418666"/>
            <a:chOff x="0" y="0"/>
            <a:chExt cx="8128000" cy="5418666"/>
          </a:xfrm>
        </p:grpSpPr>
        <p:sp>
          <p:nvSpPr>
            <p:cNvPr id="189" name="Google Shape;189;p18"/>
            <p:cNvSpPr/>
            <p:nvPr/>
          </p:nvSpPr>
          <p:spPr>
            <a:xfrm>
              <a:off x="3342907" y="0"/>
              <a:ext cx="1442185" cy="961457"/>
            </a:xfrm>
            <a:prstGeom prst="trapezoid">
              <a:avLst>
                <a:gd name="adj" fmla="val 75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050" noProof="0" dirty="0"/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3342907" y="0"/>
              <a:ext cx="1442185" cy="96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2163278" y="961457"/>
              <a:ext cx="3801442" cy="1572838"/>
            </a:xfrm>
            <a:prstGeom prst="trapezoid">
              <a:avLst>
                <a:gd name="adj" fmla="val 75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050" noProof="0" dirty="0"/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2828531" y="961457"/>
              <a:ext cx="2470937" cy="1572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def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pt-PT" sz="2400" noProof="0" dirty="0"/>
                <a:t>Dados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defRPr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pt-PT" sz="2400" noProof="0" dirty="0"/>
                <a:t>Confiáveis </a:t>
              </a:r>
              <a:endPara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1442185" y="2534295"/>
              <a:ext cx="5243628" cy="961457"/>
            </a:xfrm>
            <a:prstGeom prst="trapezoid">
              <a:avLst>
                <a:gd name="adj" fmla="val 75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050" noProof="0" dirty="0"/>
            </a:p>
          </p:txBody>
        </p:sp>
        <p:sp>
          <p:nvSpPr>
            <p:cNvPr id="194" name="Google Shape;194;p18"/>
            <p:cNvSpPr txBox="1"/>
            <p:nvPr/>
          </p:nvSpPr>
          <p:spPr>
            <a:xfrm>
              <a:off x="2359820" y="2534295"/>
              <a:ext cx="3408358" cy="96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  <a:defRPr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pt-PT" sz="2400" noProof="0" dirty="0"/>
                <a:t>Alinhamento das políticas</a:t>
              </a:r>
              <a:endPara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21092" y="3495752"/>
              <a:ext cx="6685814" cy="961457"/>
            </a:xfrm>
            <a:prstGeom prst="trapezoid">
              <a:avLst>
                <a:gd name="adj" fmla="val 75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050" noProof="0" dirty="0"/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1891110" y="3495752"/>
              <a:ext cx="4345779" cy="96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  <a:defRPr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pt-PT" sz="2400" noProof="0" dirty="0"/>
                <a:t>Validação &amp; QA</a:t>
              </a:r>
              <a:endPara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0" y="4457209"/>
              <a:ext cx="8128000" cy="961457"/>
            </a:xfrm>
            <a:prstGeom prst="trapezoid">
              <a:avLst>
                <a:gd name="adj" fmla="val 75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050" noProof="0" dirty="0"/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1422399" y="4457209"/>
              <a:ext cx="5283200" cy="96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  <a:defRPr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pt-PT" sz="2400" noProof="0" dirty="0"/>
                <a:t>Dados estruturados e comparáveis</a:t>
              </a:r>
              <a:endParaRPr lang="pt-PT" sz="2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9" name="Google Shape;199;p18" descr="Badge Ti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536" y="1057656"/>
            <a:ext cx="566928" cy="56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body" idx="1"/>
          </p:nvPr>
        </p:nvSpPr>
        <p:spPr>
          <a:xfrm>
            <a:off x="352486" y="938784"/>
            <a:ext cx="11475317" cy="513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noProof="0" dirty="0"/>
              <a:t>⁇  Visibilidade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noProof="0" dirty="0"/>
              <a:t>⁇  Recognition (Reconhecimento)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noProof="0" dirty="0"/>
              <a:t>⁇  Melhor educação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noProof="0" dirty="0"/>
              <a:t>⁇  Mobilidade estudantil e laboral</a:t>
            </a: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12</a:t>
            </a:fld>
            <a:endParaRPr lang="en-GB"/>
          </a:p>
        </p:txBody>
      </p:sp>
      <p:pic>
        <p:nvPicPr>
          <p:cNvPr id="207" name="Google Shape;207;p19" descr="Planet Earth covered in lines"/>
          <p:cNvPicPr preferRelativeResize="0"/>
          <p:nvPr/>
        </p:nvPicPr>
        <p:blipFill rotWithShape="1">
          <a:blip r:embed="rId3">
            <a:alphaModFix/>
          </a:blip>
          <a:srcRect l="64212"/>
          <a:stretch/>
        </p:blipFill>
        <p:spPr>
          <a:xfrm>
            <a:off x="7828030" y="0"/>
            <a:ext cx="43639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body" idx="1"/>
          </p:nvPr>
        </p:nvSpPr>
        <p:spPr>
          <a:xfrm>
            <a:off x="36989" y="0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dirty="0"/>
              <a:t>03</a:t>
            </a:r>
          </a:p>
        </p:txBody>
      </p:sp>
      <p:sp>
        <p:nvSpPr>
          <p:cNvPr id="213" name="Google Shape;213;p20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PT" noProof="0" dirty="0"/>
              <a:t>Desenvolvimento QCP</a:t>
            </a:r>
          </a:p>
        </p:txBody>
      </p:sp>
      <p:sp>
        <p:nvSpPr>
          <p:cNvPr id="214" name="Google Shape;214;p20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t>Da visão à implementação</a:t>
            </a:r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b="1" noProof="0"/>
              <a:t>Passado:</a:t>
            </a:r>
            <a:r>
              <a:rPr lang="pt-PT" noProof="0"/>
              <a:t> Conceção de políticas, consultas, arquitetura 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b="1" noProof="0" dirty="0"/>
              <a:t>Presente:</a:t>
            </a:r>
            <a:r>
              <a:rPr lang="pt-PT" noProof="0" dirty="0"/>
              <a:t> Formação, integração, primeiros conjuntos de dados 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b="1" noProof="0" dirty="0"/>
              <a:t>Futuro:</a:t>
            </a:r>
            <a:r>
              <a:rPr lang="pt-PT" noProof="0" dirty="0"/>
              <a:t> Modelo de aprendizagem africano, integração em grande escala</a:t>
            </a:r>
          </a:p>
        </p:txBody>
      </p:sp>
      <p:sp>
        <p:nvSpPr>
          <p:cNvPr id="221" name="Google Shape;221;p2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14</a:t>
            </a:fld>
            <a:endParaRPr lang="en-GB"/>
          </a:p>
        </p:txBody>
      </p:sp>
      <p:pic>
        <p:nvPicPr>
          <p:cNvPr id="222" name="Google Shape;222;p21" descr="Chevron arrow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857098" y="2590316"/>
            <a:ext cx="3104239" cy="1225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b4d2d2706_0_80"/>
          <p:cNvSpPr txBox="1">
            <a:spLocks noGrp="1"/>
          </p:cNvSpPr>
          <p:nvPr>
            <p:ph type="title"/>
          </p:nvPr>
        </p:nvSpPr>
        <p:spPr>
          <a:xfrm>
            <a:off x="289233" y="646920"/>
            <a:ext cx="114678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noProof="0"/>
              <a:t>Desenvolvimento QCP</a:t>
            </a:r>
          </a:p>
        </p:txBody>
      </p:sp>
      <p:sp>
        <p:nvSpPr>
          <p:cNvPr id="229" name="Google Shape;229;g31b4d2d2706_0_80"/>
          <p:cNvSpPr txBox="1">
            <a:spLocks noGrp="1"/>
          </p:cNvSpPr>
          <p:nvPr>
            <p:ph type="sldNum" idx="12"/>
          </p:nvPr>
        </p:nvSpPr>
        <p:spPr>
          <a:xfrm>
            <a:off x="355949" y="6543601"/>
            <a:ext cx="32613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15</a:t>
            </a:fld>
            <a:endParaRPr lang="en-GB"/>
          </a:p>
        </p:txBody>
      </p:sp>
      <p:sp>
        <p:nvSpPr>
          <p:cNvPr id="230" name="Google Shape;230;g31b4d2d2706_0_80"/>
          <p:cNvSpPr/>
          <p:nvPr/>
        </p:nvSpPr>
        <p:spPr>
          <a:xfrm>
            <a:off x="7133431" y="2855673"/>
            <a:ext cx="2498100" cy="1069800"/>
          </a:xfrm>
          <a:prstGeom prst="chevron">
            <a:avLst>
              <a:gd name="adj" fmla="val 20758"/>
            </a:avLst>
          </a:prstGeom>
          <a:solidFill>
            <a:srgbClr val="5B0F00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/>
              <a:t>Lançamento do QCP 2.0</a:t>
            </a:r>
            <a:endParaRPr lang="pt-PT" sz="1300" b="0" i="0" u="none" strike="noStrike" cap="none" noProof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1b4d2d2706_0_80"/>
          <p:cNvSpPr/>
          <p:nvPr/>
        </p:nvSpPr>
        <p:spPr>
          <a:xfrm>
            <a:off x="4740869" y="2847067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/>
              <a:t>Recolha e carregamento de dados</a:t>
            </a:r>
            <a:endParaRPr lang="pt-PT" sz="1300" b="0" i="0" u="none" strike="noStrike" cap="none" noProof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1b4d2d2706_0_80"/>
          <p:cNvSpPr/>
          <p:nvPr/>
        </p:nvSpPr>
        <p:spPr>
          <a:xfrm>
            <a:off x="2320719" y="2840377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/>
              <a:t>Arquitectura &amp; Lançamento do QCP 1.0</a:t>
            </a:r>
            <a:endParaRPr lang="pt-PT" sz="1200" b="0" i="0" u="none" strike="noStrike" cap="none" noProof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1b4d2d2706_0_80"/>
          <p:cNvSpPr/>
          <p:nvPr/>
        </p:nvSpPr>
        <p:spPr>
          <a:xfrm>
            <a:off x="289101" y="2840377"/>
            <a:ext cx="2099400" cy="1058700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/>
              <a:t>Etapas preparatórias</a:t>
            </a:r>
            <a:endParaRPr lang="pt-PT" sz="1300" b="0" i="0" u="none" strike="noStrike" cap="none" noProof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g31b4d2d2706_0_80"/>
          <p:cNvCxnSpPr/>
          <p:nvPr/>
        </p:nvCxnSpPr>
        <p:spPr>
          <a:xfrm>
            <a:off x="2117418" y="3887124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g31b4d2d2706_0_80"/>
          <p:cNvCxnSpPr/>
          <p:nvPr/>
        </p:nvCxnSpPr>
        <p:spPr>
          <a:xfrm>
            <a:off x="6930131" y="393415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g31b4d2d2706_0_80"/>
          <p:cNvCxnSpPr/>
          <p:nvPr/>
        </p:nvCxnSpPr>
        <p:spPr>
          <a:xfrm>
            <a:off x="118295" y="3875876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g31b4d2d2706_0_80"/>
          <p:cNvCxnSpPr/>
          <p:nvPr/>
        </p:nvCxnSpPr>
        <p:spPr>
          <a:xfrm>
            <a:off x="4571521" y="392362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g31b4d2d2706_0_80"/>
          <p:cNvCxnSpPr/>
          <p:nvPr/>
        </p:nvCxnSpPr>
        <p:spPr>
          <a:xfrm rot="10800000" flipH="1">
            <a:off x="8382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g31b4d2d2706_0_80"/>
          <p:cNvCxnSpPr/>
          <p:nvPr/>
        </p:nvCxnSpPr>
        <p:spPr>
          <a:xfrm rot="10800000" flipH="1">
            <a:off x="14571165" y="7132836"/>
            <a:ext cx="300" cy="443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g31b4d2d2706_0_80"/>
          <p:cNvSpPr/>
          <p:nvPr/>
        </p:nvSpPr>
        <p:spPr>
          <a:xfrm>
            <a:off x="7132525" y="4596000"/>
            <a:ext cx="24981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Lançamento de funcionalidades viradas para o público (pesquisa, comparação)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Publicação automatizada de qualificações</a:t>
            </a: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1b4d2d2706_0_80"/>
          <p:cNvSpPr/>
          <p:nvPr/>
        </p:nvSpPr>
        <p:spPr>
          <a:xfrm>
            <a:off x="17936635" y="10345928"/>
            <a:ext cx="20394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4"/>
              <a:buFont typeface="Arial"/>
              <a:buNone/>
              <a:defRPr sz="2934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dolor sit amet, consectetur adipiscing elit</a:t>
            </a:r>
            <a:endParaRPr sz="2934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g31b4d2d2706_0_80"/>
          <p:cNvCxnSpPr/>
          <p:nvPr/>
        </p:nvCxnSpPr>
        <p:spPr>
          <a:xfrm rot="10800000" flipH="1">
            <a:off x="5990022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g31b4d2d2706_0_80"/>
          <p:cNvSpPr/>
          <p:nvPr/>
        </p:nvSpPr>
        <p:spPr>
          <a:xfrm>
            <a:off x="4819027" y="4596004"/>
            <a:ext cx="23142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Recolha e validação iniciais de dados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Laboratórios Nacionais das Partes Interessadas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g31b4d2d2706_0_80"/>
          <p:cNvCxnSpPr/>
          <p:nvPr/>
        </p:nvCxnSpPr>
        <p:spPr>
          <a:xfrm rot="10800000" flipH="1">
            <a:off x="3532011" y="4040408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g31b4d2d2706_0_80"/>
          <p:cNvSpPr/>
          <p:nvPr/>
        </p:nvSpPr>
        <p:spPr>
          <a:xfrm>
            <a:off x="2388501" y="4561354"/>
            <a:ext cx="2619016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Desenho técnico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Validação técnica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Formação e Integração para o pessoal do QCP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g31b4d2d2706_0_80"/>
          <p:cNvCxnSpPr/>
          <p:nvPr/>
        </p:nvCxnSpPr>
        <p:spPr>
          <a:xfrm rot="10800000" flipH="1">
            <a:off x="1245469" y="4040408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g31b4d2d2706_0_80"/>
          <p:cNvSpPr/>
          <p:nvPr/>
        </p:nvSpPr>
        <p:spPr>
          <a:xfrm>
            <a:off x="89751" y="4561354"/>
            <a:ext cx="2498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Conceção de políticas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Consulta</a:t>
            </a: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1b4d2d2706_0_80"/>
          <p:cNvSpPr/>
          <p:nvPr/>
        </p:nvSpPr>
        <p:spPr>
          <a:xfrm rot="5400000">
            <a:off x="2299080" y="361215"/>
            <a:ext cx="262500" cy="4282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1b4d2d2706_0_80"/>
          <p:cNvSpPr/>
          <p:nvPr/>
        </p:nvSpPr>
        <p:spPr>
          <a:xfrm>
            <a:off x="380655" y="2027475"/>
            <a:ext cx="4190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Setembro – dezembro de 2024</a:t>
            </a:r>
            <a:endParaRPr lang="pt-PT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1b4d2d2706_0_80"/>
          <p:cNvSpPr/>
          <p:nvPr/>
        </p:nvSpPr>
        <p:spPr>
          <a:xfrm rot="5400000">
            <a:off x="7001933" y="141610"/>
            <a:ext cx="280500" cy="4703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1b4d2d2706_0_80"/>
          <p:cNvSpPr/>
          <p:nvPr/>
        </p:nvSpPr>
        <p:spPr>
          <a:xfrm>
            <a:off x="4841819" y="2041135"/>
            <a:ext cx="4703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Janeiro – agosto de 2025</a:t>
            </a:r>
            <a:endParaRPr lang="pt-PT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1b4d2d2706_0_80"/>
          <p:cNvSpPr/>
          <p:nvPr/>
        </p:nvSpPr>
        <p:spPr>
          <a:xfrm>
            <a:off x="9591356" y="2855673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/>
              <a:t>Implantação do QCP</a:t>
            </a:r>
            <a:endParaRPr lang="pt-PT" sz="1200" b="0" i="0" u="none" strike="noStrike" cap="none" noProof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1b4d2d2706_0_80"/>
          <p:cNvSpPr/>
          <p:nvPr/>
        </p:nvSpPr>
        <p:spPr>
          <a:xfrm>
            <a:off x="9392400" y="1896582"/>
            <a:ext cx="2799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Setembro de 2025 e seguintes</a:t>
            </a:r>
            <a:endParaRPr lang="pt-PT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1b4d2d2706_0_80"/>
          <p:cNvSpPr/>
          <p:nvPr/>
        </p:nvSpPr>
        <p:spPr>
          <a:xfrm rot="5400000">
            <a:off x="10646175" y="1338600"/>
            <a:ext cx="280500" cy="2309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1b4d2d2706_0_80"/>
          <p:cNvSpPr/>
          <p:nvPr/>
        </p:nvSpPr>
        <p:spPr>
          <a:xfrm>
            <a:off x="9392400" y="4596000"/>
            <a:ext cx="2735625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Os países começam a usar o QCP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Aprendizagem contínua entre pares de países QCP</a:t>
            </a: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Desenvolvimento de funcionalidades avançadas</a:t>
            </a: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g31b4d2d2706_0_80"/>
          <p:cNvCxnSpPr/>
          <p:nvPr/>
        </p:nvCxnSpPr>
        <p:spPr>
          <a:xfrm rot="10800000" flipH="1">
            <a:off x="10734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body" idx="1"/>
          </p:nvPr>
        </p:nvSpPr>
        <p:spPr>
          <a:xfrm>
            <a:off x="168806" y="839587"/>
            <a:ext cx="11475317" cy="47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noProof="0" dirty="0"/>
              <a:t>A África está a moldar o seu próprio padrão: 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noProof="0" dirty="0"/>
              <a:t>o </a:t>
            </a:r>
            <a:r>
              <a:rPr lang="pt-PT" b="1" noProof="0" dirty="0">
                <a:solidFill>
                  <a:srgbClr val="007C32"/>
                </a:solidFill>
              </a:rPr>
              <a:t>Modelo Africano Aprendizagem</a:t>
            </a:r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lang="pt-PT" b="1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pt-PT" b="1" noProof="0" dirty="0"/>
              <a:t>Um modelo semântico pan-africano</a:t>
            </a:r>
            <a:r>
              <a:rPr lang="pt-PT" noProof="0" dirty="0"/>
              <a:t> que reúne qualificações, resultados de aprendizagem, credenciais e direitos num vocabulário comum</a:t>
            </a:r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lang="pt-PT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pt-PT" b="1" noProof="0" dirty="0"/>
              <a:t>Normas de dados partilhadas, assentes em quadros africanos,</a:t>
            </a:r>
            <a:r>
              <a:rPr lang="pt-PT" noProof="0" dirty="0"/>
              <a:t> que permitam a adaptação nacional e a tomada de decisões a nível regional</a:t>
            </a:r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lang="pt-PT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pt-PT" b="1" noProof="0" dirty="0"/>
              <a:t>Infraestrutura através do QCP,</a:t>
            </a:r>
            <a:r>
              <a:rPr lang="pt-PT" noProof="0" dirty="0"/>
              <a:t> ligando os sistemas nacionais à interoperabilidade e ao reconhecimento continentais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16</a:t>
            </a:fld>
            <a:endParaRPr lang="en-GB"/>
          </a:p>
        </p:txBody>
      </p:sp>
      <p:pic>
        <p:nvPicPr>
          <p:cNvPr id="264" name="Google Shape;264;p23" descr="Scientific Though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192" y="1025226"/>
            <a:ext cx="944880" cy="94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t>04</a:t>
            </a:r>
          </a:p>
        </p:txBody>
      </p:sp>
      <p:sp>
        <p:nvSpPr>
          <p:cNvPr id="270" name="Google Shape;270;p32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t>QCP em acção</a:t>
            </a:r>
          </a:p>
        </p:txBody>
      </p:sp>
      <p:sp>
        <p:nvSpPr>
          <p:cNvPr id="271" name="Google Shape;271;p32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18</a:t>
            </a:fld>
            <a:endParaRPr lang="en-GB"/>
          </a:p>
        </p:txBody>
      </p:sp>
      <p:pic>
        <p:nvPicPr>
          <p:cNvPr id="279" name="Google Shape;27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714" y="615429"/>
            <a:ext cx="10444630" cy="526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19</a:t>
            </a:fld>
            <a:endParaRPr lang="en-GB"/>
          </a:p>
        </p:txBody>
      </p:sp>
      <p:pic>
        <p:nvPicPr>
          <p:cNvPr id="287" name="Google Shape;2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972" y="477185"/>
            <a:ext cx="11435378" cy="590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36989" y="0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dirty="0"/>
              <a:t>01</a:t>
            </a:r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dirty="0" err="1"/>
              <a:t>Introdução</a:t>
            </a:r>
            <a:endParaRPr dirty="0"/>
          </a:p>
        </p:txBody>
      </p:sp>
      <p:sp>
        <p:nvSpPr>
          <p:cNvPr id="100" name="Google Shape;100;p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body" idx="1"/>
          </p:nvPr>
        </p:nvSpPr>
        <p:spPr>
          <a:xfrm>
            <a:off x="994699" y="1963490"/>
            <a:ext cx="382614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1">
                <a:solidFill>
                  <a:schemeClr val="accent1"/>
                </a:solidFill>
              </a:defRPr>
            </a:pPr>
            <a:r>
              <a:rPr lang="pt-PT" noProof="0"/>
              <a:t>Obrigado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pt-PT" sz="3400" b="1" noProof="0" dirty="0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1">
                <a:solidFill>
                  <a:schemeClr val="accent1"/>
                </a:solidFill>
              </a:defRPr>
            </a:pPr>
            <a:endParaRPr lang="pt-PT" noProof="0" dirty="0"/>
          </a:p>
        </p:txBody>
      </p:sp>
      <p:sp>
        <p:nvSpPr>
          <p:cNvPr id="300" name="Google Shape;300;p2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20</a:t>
            </a:fld>
            <a:endParaRPr lang="en-GB"/>
          </a:p>
        </p:txBody>
      </p:sp>
      <p:pic>
        <p:nvPicPr>
          <p:cNvPr id="301" name="Google Shape;30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3821" y="370051"/>
            <a:ext cx="4116691" cy="55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2"/>
          <p:cNvSpPr txBox="1"/>
          <p:nvPr/>
        </p:nvSpPr>
        <p:spPr>
          <a:xfrm>
            <a:off x="6533821" y="6053140"/>
            <a:ext cx="411669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Crédito: Eduarda Castel Branco </a:t>
            </a:r>
            <a:endParaRPr sz="11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pt-PT" noProof="0" dirty="0"/>
              <a:t>Desafio político</a:t>
            </a:r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noProof="0" dirty="0"/>
              <a:t>Dados fragmentados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PT" noProof="0" dirty="0"/>
              <a:t>Frequentemente, continuam a ser utilizados dados não estruturados, por exemplo, ficheiros em papel, PDF ou Excel</a:t>
            </a: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pt-PT" noProof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noProof="0" dirty="0"/>
              <a:t>Reconhecimento transfronteiriço limitado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PT" noProof="0" dirty="0"/>
              <a:t>Ausência de linguagem/normas comuns</a:t>
            </a:r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pt-PT" noProof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noProof="0" dirty="0"/>
              <a:t>Baixa visibilidade das qualificações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PT" noProof="0" dirty="0"/>
              <a:t>Falta de interfaces públicas</a:t>
            </a:r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3</a:t>
            </a:fld>
            <a:endParaRPr lang="en-GB"/>
          </a:p>
        </p:txBody>
      </p:sp>
      <p:pic>
        <p:nvPicPr>
          <p:cNvPr id="108" name="Google Shape;108;p10" descr="Hurdl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136" y="615429"/>
            <a:ext cx="1237488" cy="123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4</a:t>
            </a:fld>
            <a:endParaRPr lang="en-GB"/>
          </a:p>
        </p:txBody>
      </p:sp>
      <p:pic>
        <p:nvPicPr>
          <p:cNvPr id="116" name="Google Shape;116;p12" descr="A group of blue rectangular boxes with white text  Description automatically generated"/>
          <p:cNvPicPr preferRelativeResize="0"/>
          <p:nvPr/>
        </p:nvPicPr>
        <p:blipFill rotWithShape="1">
          <a:blip r:embed="rId3">
            <a:alphaModFix/>
          </a:blip>
          <a:srcRect t="5201" b="11045"/>
          <a:stretch/>
        </p:blipFill>
        <p:spPr>
          <a:xfrm>
            <a:off x="731630" y="615429"/>
            <a:ext cx="10417815" cy="5307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b4d2d2706_0_185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pt-PT" noProof="0"/>
              <a:t>O QCP: Uma plataforma interoperável de dados abertos desde a conceção</a:t>
            </a:r>
          </a:p>
        </p:txBody>
      </p:sp>
      <p:sp>
        <p:nvSpPr>
          <p:cNvPr id="123" name="Google Shape;123;g31b4d2d2706_0_18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5</a:t>
            </a:fld>
            <a:endParaRPr lang="en-GB"/>
          </a:p>
        </p:txBody>
      </p:sp>
      <p:pic>
        <p:nvPicPr>
          <p:cNvPr id="124" name="Google Shape;124;g31b4d2d2706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7942" y="2284855"/>
            <a:ext cx="3458058" cy="339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1b4d2d2706_0_185"/>
          <p:cNvSpPr/>
          <p:nvPr/>
        </p:nvSpPr>
        <p:spPr>
          <a:xfrm>
            <a:off x="1538514" y="2455970"/>
            <a:ext cx="3062514" cy="3049142"/>
          </a:xfrm>
          <a:prstGeom prst="ellipse">
            <a:avLst/>
          </a:prstGeom>
          <a:solidFill>
            <a:srgbClr val="47639D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2800" b="1" noProof="0"/>
              <a:t>ACQF</a:t>
            </a:r>
            <a:r>
              <a:rPr lang="pt-PT" sz="2000" noProof="0"/>
              <a:t> </a:t>
            </a:r>
            <a:br>
              <a:rPr lang="pt-PT" sz="2000" noProof="0"/>
            </a:br>
            <a:r>
              <a:rPr lang="pt-PT" sz="2000" noProof="0"/>
              <a:t>Plataforma de Qualificações e Credenciais </a:t>
            </a:r>
            <a:br>
              <a:rPr lang="pt-PT" sz="2000" noProof="0"/>
            </a:br>
            <a:r>
              <a:rPr lang="pt-PT" sz="2000" noProof="0"/>
              <a:t>(</a:t>
            </a:r>
            <a:r>
              <a:rPr lang="pt-PT" sz="2000" b="1" noProof="0"/>
              <a:t>QCP</a:t>
            </a:r>
            <a:r>
              <a:rPr lang="pt-PT" sz="2000" noProof="0"/>
              <a:t>)</a:t>
            </a:r>
            <a:endParaRPr lang="pt-PT" sz="2000" b="0" i="0" u="none" strike="noStrike" cap="none" noProof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1b4d2d2706_0_185"/>
          <p:cNvSpPr/>
          <p:nvPr/>
        </p:nvSpPr>
        <p:spPr>
          <a:xfrm>
            <a:off x="4861370" y="3604984"/>
            <a:ext cx="1756229" cy="7511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7639D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6</a:t>
            </a:fld>
            <a:endParaRPr lang="en-GB"/>
          </a:p>
        </p:txBody>
      </p:sp>
      <p:sp>
        <p:nvSpPr>
          <p:cNvPr id="133" name="Google Shape;133;p13"/>
          <p:cNvSpPr/>
          <p:nvPr/>
        </p:nvSpPr>
        <p:spPr>
          <a:xfrm>
            <a:off x="4070326" y="703934"/>
            <a:ext cx="3062514" cy="3049142"/>
          </a:xfrm>
          <a:prstGeom prst="ellipse">
            <a:avLst/>
          </a:prstGeom>
          <a:solidFill>
            <a:srgbClr val="47639D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2800" b="1" noProof="0"/>
              <a:t>QCP do ACQF</a:t>
            </a:r>
            <a:r>
              <a:rPr lang="pt-PT" sz="2000" noProof="0"/>
              <a:t> </a:t>
            </a:r>
            <a:br>
              <a:rPr lang="pt-PT" sz="2000" noProof="0"/>
            </a:br>
            <a:r>
              <a:rPr lang="pt-PT" sz="2000" noProof="0"/>
              <a:t>Infraestrutura Continental</a:t>
            </a:r>
            <a:endParaRPr lang="pt-PT" sz="2000" b="0" i="0" u="none" strike="noStrike" cap="none" noProof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517904" y="938213"/>
            <a:ext cx="1475232" cy="142079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Espaço virtual nacional </a:t>
            </a:r>
            <a:r>
              <a:rPr lang="pt-PT" sz="1200" b="1" noProof="0" dirty="0"/>
              <a:t>do Quénia</a:t>
            </a:r>
            <a:endParaRPr lang="pt-PT" sz="12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8400289" y="2886413"/>
            <a:ext cx="1597150" cy="156227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Espaço Virtual Nacional </a:t>
            </a:r>
            <a:r>
              <a:rPr lang="pt-PT" sz="1200" b="1" noProof="0"/>
              <a:t>de Angola</a:t>
            </a:r>
            <a:endParaRPr lang="pt-PT" sz="1200" b="0" i="0" u="none" strike="noStrike" cap="none" noProof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8400289" y="834434"/>
            <a:ext cx="1597150" cy="156227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Espaço virtual nacional </a:t>
            </a:r>
            <a:r>
              <a:rPr lang="pt-PT" sz="1200" b="1" noProof="0"/>
              <a:t>das Seychelles </a:t>
            </a:r>
            <a:endParaRPr lang="pt-PT" sz="1200" b="0" i="0" u="none" strike="noStrike" cap="none" noProof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3593593" y="4412556"/>
            <a:ext cx="1475232" cy="142079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Espaço Virtual Nacional </a:t>
            </a:r>
            <a:r>
              <a:rPr lang="pt-PT" sz="1200" b="1" noProof="0"/>
              <a:t>do Senegal</a:t>
            </a:r>
            <a:endParaRPr lang="pt-PT" sz="1200" b="0" i="0" u="none" strike="noStrike" cap="none" noProof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1517904" y="2991764"/>
            <a:ext cx="1475232" cy="1420792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/>
              <a:t>Espaço virtual nacional </a:t>
            </a:r>
            <a:r>
              <a:rPr lang="pt-PT" sz="1200" b="1" noProof="0"/>
              <a:t>da Namíbia</a:t>
            </a:r>
            <a:endParaRPr lang="pt-PT" sz="1200" b="0" i="0" u="none" strike="noStrike" cap="none" noProof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13"/>
          <p:cNvCxnSpPr/>
          <p:nvPr/>
        </p:nvCxnSpPr>
        <p:spPr>
          <a:xfrm flipH="1">
            <a:off x="7013529" y="1648609"/>
            <a:ext cx="1654985" cy="197597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p13"/>
          <p:cNvCxnSpPr>
            <a:stCxn id="134" idx="6"/>
          </p:cNvCxnSpPr>
          <p:nvPr/>
        </p:nvCxnSpPr>
        <p:spPr>
          <a:xfrm>
            <a:off x="2993136" y="1648609"/>
            <a:ext cx="1077300" cy="2232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13"/>
          <p:cNvSpPr/>
          <p:nvPr/>
        </p:nvSpPr>
        <p:spPr>
          <a:xfrm>
            <a:off x="6275913" y="4412556"/>
            <a:ext cx="1475232" cy="1420792"/>
          </a:xfrm>
          <a:prstGeom prst="flowChartConnector">
            <a:avLst/>
          </a:prstGeom>
          <a:solidFill>
            <a:schemeClr val="accent2"/>
          </a:solidFill>
          <a:ln w="25400" cap="flat" cmpd="sng">
            <a:solidFill>
              <a:srgbClr val="0D11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b="1" noProof="0"/>
              <a:t>...</a:t>
            </a:r>
            <a:r>
              <a:rPr lang="pt-PT" sz="1200" noProof="0"/>
              <a:t> </a:t>
            </a:r>
            <a:r>
              <a:rPr lang="pt-PT" sz="1200" noProof="0" dirty="0"/>
              <a:t>Espaço Virtual Nacional</a:t>
            </a:r>
            <a:endParaRPr lang="pt-PT" sz="12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13"/>
          <p:cNvCxnSpPr>
            <a:stCxn id="135" idx="2"/>
          </p:cNvCxnSpPr>
          <p:nvPr/>
        </p:nvCxnSpPr>
        <p:spPr>
          <a:xfrm rot="10800000">
            <a:off x="7013389" y="3027949"/>
            <a:ext cx="1386900" cy="6396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3"/>
          <p:cNvCxnSpPr>
            <a:stCxn id="138" idx="6"/>
          </p:cNvCxnSpPr>
          <p:nvPr/>
        </p:nvCxnSpPr>
        <p:spPr>
          <a:xfrm rot="10800000" flipH="1">
            <a:off x="2993136" y="3027760"/>
            <a:ext cx="1237500" cy="6744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4" name="Google Shape;144;p13"/>
          <p:cNvCxnSpPr>
            <a:stCxn id="137" idx="0"/>
          </p:cNvCxnSpPr>
          <p:nvPr/>
        </p:nvCxnSpPr>
        <p:spPr>
          <a:xfrm rot="10800000" flipH="1">
            <a:off x="4331209" y="3702156"/>
            <a:ext cx="618600" cy="7104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" name="Google Shape;145;p13"/>
          <p:cNvCxnSpPr>
            <a:stCxn id="141" idx="0"/>
          </p:cNvCxnSpPr>
          <p:nvPr/>
        </p:nvCxnSpPr>
        <p:spPr>
          <a:xfrm rot="10800000">
            <a:off x="6254529" y="3702156"/>
            <a:ext cx="759000" cy="7104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6" name="Google Shape;146;p13"/>
          <p:cNvSpPr/>
          <p:nvPr/>
        </p:nvSpPr>
        <p:spPr>
          <a:xfrm>
            <a:off x="359999" y="5023104"/>
            <a:ext cx="2419777" cy="10728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Utilizadores </a:t>
            </a:r>
            <a:r>
              <a:rPr lang="pt-PT" b="1" noProof="0" dirty="0"/>
              <a:t>públicos:</a:t>
            </a:r>
            <a:br>
              <a:rPr lang="pt-PT" b="1" noProof="0" dirty="0"/>
            </a:br>
            <a:r>
              <a:rPr lang="pt-PT" noProof="0" dirty="0"/>
              <a:t>Estudantes, candidatos a emprego, pais</a:t>
            </a:r>
            <a:endParaRPr lang="pt-PT" sz="14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8958233" y="5023104"/>
            <a:ext cx="2419777" cy="10728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Utilizadores institucionais: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Ministérios, organismos de garantia da qualidade, empregadores, prestadores de ensino</a:t>
            </a:r>
            <a:endParaRPr lang="pt-PT" sz="12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7</a:t>
            </a:fld>
            <a:endParaRPr lang="en-GB"/>
          </a:p>
        </p:txBody>
      </p:sp>
      <p:pic>
        <p:nvPicPr>
          <p:cNvPr id="154" name="Google Shape;154;p14" descr="A diagram of a software system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776" y="615429"/>
            <a:ext cx="8620125" cy="54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8</a:t>
            </a:fld>
            <a:endParaRPr lang="en-GB"/>
          </a:p>
        </p:txBody>
      </p:sp>
      <p:pic>
        <p:nvPicPr>
          <p:cNvPr id="163" name="Google Shape;1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45870" cy="6357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pt-PT" noProof="0"/>
              <a:t>Funcionalidade do QCP Core</a:t>
            </a:r>
          </a:p>
        </p:txBody>
      </p:sp>
      <p:sp>
        <p:nvSpPr>
          <p:cNvPr id="170" name="Google Shape;170;p1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9</a:t>
            </a:fld>
            <a:endParaRPr lang="en-GB"/>
          </a:p>
        </p:txBody>
      </p:sp>
      <p:sp>
        <p:nvSpPr>
          <p:cNvPr id="171" name="Google Shape;171;p16"/>
          <p:cNvSpPr/>
          <p:nvPr/>
        </p:nvSpPr>
        <p:spPr>
          <a:xfrm>
            <a:off x="1243584" y="2231136"/>
            <a:ext cx="3755136" cy="11978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Registo &amp; Gestão de Dados</a:t>
            </a:r>
            <a:endParaRPr lang="pt-PT" sz="20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6626352" y="2231136"/>
            <a:ext cx="3755136" cy="11978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Ligação a QN e processos de GQ</a:t>
            </a:r>
            <a:endParaRPr lang="pt-PT" sz="20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1243584" y="4318077"/>
            <a:ext cx="3755136" cy="11978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Descoberta Pública, Pesquisa e Comparação</a:t>
            </a:r>
            <a:endParaRPr lang="pt-PT" sz="20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6626352" y="4318077"/>
            <a:ext cx="3755136" cy="11978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Interoperabilidade &amp; Reconhecimento</a:t>
            </a:r>
            <a:endParaRPr lang="pt-PT" sz="20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F47CDE-766A-4B0F-A4BF-6CF9123D1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8F5659-3F8C-4C46-B057-35C663E51CD6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81E92811-BDC9-4D69-8F77-72FD27858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Microsoft Office PowerPoint</Application>
  <PresentationFormat>Ecrã Panorâmico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8" baseType="lpstr">
      <vt:lpstr>Nunito Sans ExtraBold</vt:lpstr>
      <vt:lpstr>Nunito Sans Light</vt:lpstr>
      <vt:lpstr>Arial</vt:lpstr>
      <vt:lpstr>Noto Sans Symbols</vt:lpstr>
      <vt:lpstr>Calibri</vt:lpstr>
      <vt:lpstr>Nunito Sans Black</vt:lpstr>
      <vt:lpstr>Nunito Sans</vt:lpstr>
      <vt:lpstr>ACQF Powerpoint Template</vt:lpstr>
      <vt:lpstr>Apresentação do PowerPoint</vt:lpstr>
      <vt:lpstr>Apresentação do PowerPoint</vt:lpstr>
      <vt:lpstr>Desafio político</vt:lpstr>
      <vt:lpstr>Apresentação do PowerPoint</vt:lpstr>
      <vt:lpstr>O QCP: Uma plataforma interoperável de dados abertos desde a conceção</vt:lpstr>
      <vt:lpstr>Apresentação do PowerPoint</vt:lpstr>
      <vt:lpstr>Apresentação do PowerPoint</vt:lpstr>
      <vt:lpstr>Apresentação do PowerPoint</vt:lpstr>
      <vt:lpstr>Funcionalidade do QCP Core</vt:lpstr>
      <vt:lpstr>Apresentação do PowerPoint</vt:lpstr>
      <vt:lpstr>Apresentação do PowerPoint</vt:lpstr>
      <vt:lpstr>Apresentação do PowerPoint</vt:lpstr>
      <vt:lpstr>Apresentação do PowerPoint</vt:lpstr>
      <vt:lpstr>Da visão à implementação</vt:lpstr>
      <vt:lpstr>Desenvolvimento QCP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Olavo Delgado Correia</cp:lastModifiedBy>
  <cp:revision>2</cp:revision>
  <dcterms:created xsi:type="dcterms:W3CDTF">2022-04-01T01:06:26Z</dcterms:created>
  <dcterms:modified xsi:type="dcterms:W3CDTF">2025-07-29T20:14:30Z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0x0101009B2203B17F16D040A1E444A021DFF119</vt:lpwstr>
  </property>
  <property fmtid="{D5CDD505-2E9C-101B-9397-08002B2CF9AE}" pid="4" name="MediaServiceImageTags">
    <vt:lpwstr/>
  </property>
</Properties>
</file>