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5" r:id="rId10"/>
    <p:sldId id="260" r:id="rId11"/>
    <p:sldId id="261" r:id="rId12"/>
    <p:sldId id="262" r:id="rId13"/>
    <p:sldId id="266" r:id="rId14"/>
    <p:sldId id="267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8" d="100"/>
          <a:sy n="108" d="100"/>
        </p:scale>
        <p:origin x="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4E05A-35D7-C14D-9E6C-35927E337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F4412CB4-7D93-E94F-BF37-B7EF41F3340A}">
      <dgm:prSet/>
      <dgm:spPr/>
      <dgm:t>
        <a:bodyPr/>
        <a:lstStyle/>
        <a:p>
          <a:pPr>
            <a:defRPr b="1"/>
          </a:pPr>
          <a:r>
            <a:t>PAQAF </a:t>
          </a:r>
        </a:p>
      </dgm:t>
    </dgm:pt>
    <dgm:pt modelId="{ED56AB9A-3312-974D-A637-E8AA855736BD}" type="parTrans" cxnId="{AE1052F7-5717-0B49-98CA-DCFA4F56E407}">
      <dgm:prSet/>
      <dgm:spPr/>
      <dgm:t>
        <a:bodyPr/>
        <a:lstStyle/>
        <a:p>
          <a:endParaRPr/>
        </a:p>
      </dgm:t>
    </dgm:pt>
    <dgm:pt modelId="{B3C66FFF-67B0-4446-928F-BDDC0FBE2358}" type="sibTrans" cxnId="{AE1052F7-5717-0B49-98CA-DCFA4F56E407}">
      <dgm:prSet/>
      <dgm:spPr/>
      <dgm:t>
        <a:bodyPr/>
        <a:lstStyle/>
        <a:p>
          <a:endParaRPr/>
        </a:p>
      </dgm:t>
    </dgm:pt>
    <dgm:pt modelId="{B73E12E8-840B-124A-A929-1D5B6229F9BF}" type="pres">
      <dgm:prSet presAssocID="{3924E05A-35D7-C14D-9E6C-35927E337446}" presName="linear" presStyleCnt="0">
        <dgm:presLayoutVars>
          <dgm:animLvl val="lvl"/>
          <dgm:resizeHandles val="exact"/>
        </dgm:presLayoutVars>
      </dgm:prSet>
      <dgm:spPr/>
    </dgm:pt>
    <dgm:pt modelId="{3602B30F-093B-E640-9FC7-574A514E3F2B}" type="pres">
      <dgm:prSet presAssocID="{F4412CB4-7D93-E94F-BF37-B7EF41F3340A}" presName="parentText" presStyleLbl="node1" presStyleIdx="0" presStyleCnt="1" custScaleX="100000" custScaleY="187859" custLinFactY="-102630" custLinFactNeighborX="999" custLinFactNeighborY="-200000">
        <dgm:presLayoutVars>
          <dgm:chMax val="0"/>
          <dgm:bulletEnabled val="1"/>
        </dgm:presLayoutVars>
      </dgm:prSet>
      <dgm:spPr/>
    </dgm:pt>
  </dgm:ptLst>
  <dgm:cxnLst>
    <dgm:cxn modelId="{51B21E2C-074B-AC42-9DC6-54F35B51B082}" type="presOf" srcId="{3924E05A-35D7-C14D-9E6C-35927E337446}" destId="{B73E12E8-840B-124A-A929-1D5B6229F9BF}" srcOrd="0" destOrd="0" presId="urn:microsoft.com/office/officeart/2005/8/layout/vList2"/>
    <dgm:cxn modelId="{4561D597-50DA-7D40-9DCB-4F6FA7037076}" type="presOf" srcId="{F4412CB4-7D93-E94F-BF37-B7EF41F3340A}" destId="{3602B30F-093B-E640-9FC7-574A514E3F2B}" srcOrd="0" destOrd="0" presId="urn:microsoft.com/office/officeart/2005/8/layout/vList2"/>
    <dgm:cxn modelId="{AE1052F7-5717-0B49-98CA-DCFA4F56E407}" srcId="{3924E05A-35D7-C14D-9E6C-35927E337446}" destId="{F4412CB4-7D93-E94F-BF37-B7EF41F3340A}" srcOrd="0" destOrd="0" parTransId="{ED56AB9A-3312-974D-A637-E8AA855736BD}" sibTransId="{B3C66FFF-67B0-4446-928F-BDDC0FBE2358}"/>
    <dgm:cxn modelId="{3A052322-24FC-EE4C-B232-3D75CD6186F1}" type="presParOf" srcId="{B73E12E8-840B-124A-A929-1D5B6229F9BF}" destId="{3602B30F-093B-E640-9FC7-574A514E3F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2B30F-093B-E640-9FC7-574A514E3F2B}">
      <dsp:nvSpPr>
        <dsp:cNvPr id="0" name=""/>
        <dsp:cNvSpPr/>
      </dsp:nvSpPr>
      <dsp:spPr>
        <a:xfrm>
          <a:off x="0" y="1525487"/>
          <a:ext cx="560302" cy="495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100" kern="1200"/>
            <a:t>PAQAF </a:t>
          </a:r>
        </a:p>
      </dsp:txBody>
      <dsp:txXfrm>
        <a:off x="24195" y="1549682"/>
        <a:ext cx="511912" cy="44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886327"/>
            <a:ext cx="1428750" cy="690544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7200" y="1862621"/>
            <a:ext cx="8229600" cy="1234418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4050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Mobilidade em Qualificações e Credenciais</a:t>
            </a:r>
            <a:endParaRPr sz="4050"/>
          </a:p>
        </p:txBody>
      </p:sp>
      <p:sp>
        <p:nvSpPr>
          <p:cNvPr id="6" name="Text 1"/>
          <p:cNvSpPr/>
          <p:nvPr/>
        </p:nvSpPr>
        <p:spPr>
          <a:xfrm>
            <a:off x="2270088" y="3292694"/>
            <a:ext cx="4603824" cy="31162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2025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Iniciativas da UA: Digital e não digital</a:t>
            </a:r>
            <a:endParaRPr sz="2025"/>
          </a:p>
        </p:txBody>
      </p:sp>
      <p:sp>
        <p:nvSpPr>
          <p:cNvPr id="7" name="Shape 2"/>
          <p:cNvSpPr/>
          <p:nvPr/>
        </p:nvSpPr>
        <p:spPr>
          <a:xfrm>
            <a:off x="3657600" y="4200023"/>
            <a:ext cx="571500" cy="571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Shape 3"/>
          <p:cNvSpPr/>
          <p:nvPr/>
        </p:nvSpPr>
        <p:spPr>
          <a:xfrm>
            <a:off x="4286250" y="4200023"/>
            <a:ext cx="571500" cy="5715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9" name="Shape 4"/>
          <p:cNvSpPr/>
          <p:nvPr/>
        </p:nvSpPr>
        <p:spPr>
          <a:xfrm>
            <a:off x="4914900" y="4200023"/>
            <a:ext cx="571500" cy="5715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4315662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Abordagens digitais versus não digitais</a:t>
            </a:r>
            <a:endParaRPr lang="pt-PT" sz="2025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>
            <a:off x="285750" y="1071563"/>
            <a:ext cx="357188" cy="357188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1164431"/>
            <a:ext cx="214313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8663" y="1154905"/>
            <a:ext cx="1731522" cy="190501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Abordagens digitais</a:t>
            </a:r>
            <a:endParaRPr lang="pt-PT" sz="1238" noProof="0"/>
          </a:p>
        </p:txBody>
      </p:sp>
      <p:sp>
        <p:nvSpPr>
          <p:cNvPr id="9" name="Shape 4"/>
          <p:cNvSpPr/>
          <p:nvPr/>
        </p:nvSpPr>
        <p:spPr>
          <a:xfrm>
            <a:off x="285750" y="1543050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0" name="Shape 5"/>
          <p:cNvSpPr/>
          <p:nvPr/>
        </p:nvSpPr>
        <p:spPr>
          <a:xfrm>
            <a:off x="285750" y="1543050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6"/>
          <p:cNvSpPr/>
          <p:nvPr/>
        </p:nvSpPr>
        <p:spPr>
          <a:xfrm>
            <a:off x="392906" y="162877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Credenciais digitais</a:t>
            </a:r>
            <a:endParaRPr lang="pt-PT" sz="1046" noProof="0"/>
          </a:p>
        </p:txBody>
      </p:sp>
      <p:sp>
        <p:nvSpPr>
          <p:cNvPr id="12" name="Text 7"/>
          <p:cNvSpPr/>
          <p:nvPr/>
        </p:nvSpPr>
        <p:spPr>
          <a:xfrm>
            <a:off x="392906" y="185737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Certificados e cartões eletrónicos que podem ser verificados em linha e partilhados instantaneamente além-fronteiras.</a:t>
            </a:r>
            <a:endParaRPr lang="pt-PT" sz="1046" noProof="0"/>
          </a:p>
        </p:txBody>
      </p:sp>
      <p:sp>
        <p:nvSpPr>
          <p:cNvPr id="13" name="Shape 8"/>
          <p:cNvSpPr/>
          <p:nvPr/>
        </p:nvSpPr>
        <p:spPr>
          <a:xfrm>
            <a:off x="285750" y="2486025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4" name="Shape 9"/>
          <p:cNvSpPr/>
          <p:nvPr/>
        </p:nvSpPr>
        <p:spPr>
          <a:xfrm>
            <a:off x="285750" y="2486025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0"/>
          <p:cNvSpPr/>
          <p:nvPr/>
        </p:nvSpPr>
        <p:spPr>
          <a:xfrm>
            <a:off x="392906" y="257175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Sistemas de verificação em linha</a:t>
            </a:r>
            <a:endParaRPr lang="pt-PT" sz="1046" noProof="0"/>
          </a:p>
        </p:txBody>
      </p:sp>
      <p:sp>
        <p:nvSpPr>
          <p:cNvPr id="16" name="Text 11"/>
          <p:cNvSpPr/>
          <p:nvPr/>
        </p:nvSpPr>
        <p:spPr>
          <a:xfrm>
            <a:off x="392906" y="280035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Bases de dados centralizadas que permitem a verificação em tempo real das qualificações por parte dos empregadores e das instituições.</a:t>
            </a:r>
            <a:endParaRPr lang="pt-PT" sz="1046" noProof="0" dirty="0"/>
          </a:p>
        </p:txBody>
      </p:sp>
      <p:sp>
        <p:nvSpPr>
          <p:cNvPr id="17" name="Shape 12"/>
          <p:cNvSpPr/>
          <p:nvPr/>
        </p:nvSpPr>
        <p:spPr>
          <a:xfrm>
            <a:off x="285750" y="3429000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Shape 13"/>
          <p:cNvSpPr/>
          <p:nvPr/>
        </p:nvSpPr>
        <p:spPr>
          <a:xfrm>
            <a:off x="285750" y="3429000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Text 14"/>
          <p:cNvSpPr/>
          <p:nvPr/>
        </p:nvSpPr>
        <p:spPr>
          <a:xfrm>
            <a:off x="392906" y="351472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Blockchain para Verificação de Credenciais</a:t>
            </a:r>
            <a:endParaRPr lang="pt-PT" sz="1046" noProof="0" dirty="0"/>
          </a:p>
        </p:txBody>
      </p:sp>
      <p:sp>
        <p:nvSpPr>
          <p:cNvPr id="20" name="Text 15"/>
          <p:cNvSpPr/>
          <p:nvPr/>
        </p:nvSpPr>
        <p:spPr>
          <a:xfrm>
            <a:off x="392906" y="374332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Registos seguros e invioláveis de qualificações que podem ser confiáveis sem verificação por terceiros.</a:t>
            </a:r>
            <a:endParaRPr lang="pt-PT" sz="1046" noProof="0" dirty="0"/>
          </a:p>
        </p:txBody>
      </p:sp>
      <p:sp>
        <p:nvSpPr>
          <p:cNvPr id="21" name="Shape 16"/>
          <p:cNvSpPr/>
          <p:nvPr/>
        </p:nvSpPr>
        <p:spPr>
          <a:xfrm>
            <a:off x="285750" y="4371975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Shape 17"/>
          <p:cNvSpPr/>
          <p:nvPr/>
        </p:nvSpPr>
        <p:spPr>
          <a:xfrm>
            <a:off x="285750" y="4371975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3" name="Text 18"/>
          <p:cNvSpPr/>
          <p:nvPr/>
        </p:nvSpPr>
        <p:spPr>
          <a:xfrm>
            <a:off x="392906" y="445770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Mobilidade virtual</a:t>
            </a:r>
            <a:endParaRPr lang="pt-PT" sz="1046" noProof="0" dirty="0"/>
          </a:p>
        </p:txBody>
      </p:sp>
      <p:sp>
        <p:nvSpPr>
          <p:cNvPr id="24" name="Text 19"/>
          <p:cNvSpPr/>
          <p:nvPr/>
        </p:nvSpPr>
        <p:spPr>
          <a:xfrm>
            <a:off x="392906" y="468630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Aprendizagem e avaliação remotas que permitem aos alunos obter qualificações de instituições além-fronteiras.</a:t>
            </a:r>
            <a:endParaRPr lang="pt-PT" sz="1046" noProof="0" dirty="0"/>
          </a:p>
        </p:txBody>
      </p:sp>
      <p:sp>
        <p:nvSpPr>
          <p:cNvPr id="25" name="Shape 20"/>
          <p:cNvSpPr/>
          <p:nvPr/>
        </p:nvSpPr>
        <p:spPr>
          <a:xfrm>
            <a:off x="4686300" y="1071563"/>
            <a:ext cx="357188" cy="357188"/>
          </a:xfrm>
          <a:prstGeom prst="ellipse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164431"/>
            <a:ext cx="128588" cy="17145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129213" y="1154905"/>
            <a:ext cx="2140390" cy="190501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Abordagens não digitais</a:t>
            </a:r>
            <a:endParaRPr lang="pt-PT" sz="1238" noProof="0"/>
          </a:p>
        </p:txBody>
      </p:sp>
      <p:sp>
        <p:nvSpPr>
          <p:cNvPr id="28" name="Shape 22"/>
          <p:cNvSpPr/>
          <p:nvPr/>
        </p:nvSpPr>
        <p:spPr>
          <a:xfrm>
            <a:off x="4686300" y="1543050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Shape 23"/>
          <p:cNvSpPr/>
          <p:nvPr/>
        </p:nvSpPr>
        <p:spPr>
          <a:xfrm>
            <a:off x="4686300" y="1543050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0" name="Text 24"/>
          <p:cNvSpPr/>
          <p:nvPr/>
        </p:nvSpPr>
        <p:spPr>
          <a:xfrm>
            <a:off x="4793456" y="162877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Documentação em suporte papel</a:t>
            </a:r>
            <a:endParaRPr lang="pt-PT" sz="1046" noProof="0" dirty="0"/>
          </a:p>
        </p:txBody>
      </p:sp>
      <p:sp>
        <p:nvSpPr>
          <p:cNvPr id="31" name="Text 25"/>
          <p:cNvSpPr/>
          <p:nvPr/>
        </p:nvSpPr>
        <p:spPr>
          <a:xfrm>
            <a:off x="4793456" y="185737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Certificados e diplomas tradicionais que exigem manuseamento físico e processos de verificação manual.</a:t>
            </a:r>
            <a:endParaRPr lang="pt-PT" sz="1046" noProof="0" dirty="0"/>
          </a:p>
        </p:txBody>
      </p:sp>
      <p:sp>
        <p:nvSpPr>
          <p:cNvPr id="32" name="Shape 26"/>
          <p:cNvSpPr/>
          <p:nvPr/>
        </p:nvSpPr>
        <p:spPr>
          <a:xfrm>
            <a:off x="4686300" y="2486025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3" name="Shape 27"/>
          <p:cNvSpPr/>
          <p:nvPr/>
        </p:nvSpPr>
        <p:spPr>
          <a:xfrm>
            <a:off x="4686300" y="2486025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4" name="Text 28"/>
          <p:cNvSpPr/>
          <p:nvPr/>
        </p:nvSpPr>
        <p:spPr>
          <a:xfrm>
            <a:off x="4793456" y="257175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Verificação pessoal</a:t>
            </a:r>
            <a:endParaRPr lang="pt-PT" sz="1046" noProof="0" dirty="0"/>
          </a:p>
        </p:txBody>
      </p:sp>
      <p:sp>
        <p:nvSpPr>
          <p:cNvPr id="35" name="Text 29"/>
          <p:cNvSpPr/>
          <p:nvPr/>
        </p:nvSpPr>
        <p:spPr>
          <a:xfrm>
            <a:off x="4793456" y="280035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Avaliação presencial de competências e qualificações através de entrevistas e demonstrações práticas.</a:t>
            </a:r>
            <a:endParaRPr lang="pt-PT" sz="1046" noProof="0" dirty="0"/>
          </a:p>
        </p:txBody>
      </p:sp>
      <p:sp>
        <p:nvSpPr>
          <p:cNvPr id="36" name="Shape 30"/>
          <p:cNvSpPr/>
          <p:nvPr/>
        </p:nvSpPr>
        <p:spPr>
          <a:xfrm>
            <a:off x="4686300" y="3429000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Shape 31"/>
          <p:cNvSpPr/>
          <p:nvPr/>
        </p:nvSpPr>
        <p:spPr>
          <a:xfrm>
            <a:off x="4686300" y="3429000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8" name="Text 32"/>
          <p:cNvSpPr/>
          <p:nvPr/>
        </p:nvSpPr>
        <p:spPr>
          <a:xfrm>
            <a:off x="4793456" y="351472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Acordos de reconhecimento tradicionais</a:t>
            </a:r>
            <a:endParaRPr lang="pt-PT" sz="1046" noProof="0" dirty="0"/>
          </a:p>
        </p:txBody>
      </p:sp>
      <p:sp>
        <p:nvSpPr>
          <p:cNvPr id="39" name="Text 33"/>
          <p:cNvSpPr/>
          <p:nvPr/>
        </p:nvSpPr>
        <p:spPr>
          <a:xfrm>
            <a:off x="4793456" y="374332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Acordos bilaterais ou multilaterais entre países ou instituições para o reconhecimento de qualificações.</a:t>
            </a:r>
            <a:endParaRPr lang="pt-PT" sz="1046" noProof="0" dirty="0"/>
          </a:p>
        </p:txBody>
      </p:sp>
      <p:sp>
        <p:nvSpPr>
          <p:cNvPr id="40" name="Shape 34"/>
          <p:cNvSpPr/>
          <p:nvPr/>
        </p:nvSpPr>
        <p:spPr>
          <a:xfrm>
            <a:off x="4686300" y="4371975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1" name="Shape 35"/>
          <p:cNvSpPr/>
          <p:nvPr/>
        </p:nvSpPr>
        <p:spPr>
          <a:xfrm>
            <a:off x="4686300" y="4371975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2" name="Text 36"/>
          <p:cNvSpPr/>
          <p:nvPr/>
        </p:nvSpPr>
        <p:spPr>
          <a:xfrm>
            <a:off x="4793456" y="445770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Mobilidade física</a:t>
            </a:r>
            <a:endParaRPr lang="pt-PT" sz="1046" noProof="0" dirty="0"/>
          </a:p>
        </p:txBody>
      </p:sp>
      <p:sp>
        <p:nvSpPr>
          <p:cNvPr id="43" name="Text 37"/>
          <p:cNvSpPr/>
          <p:nvPr/>
        </p:nvSpPr>
        <p:spPr>
          <a:xfrm>
            <a:off x="4793456" y="468630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Circulação transfronteiriça de estudantes e profissionais para efeitos de educação, formação e emprego.</a:t>
            </a:r>
            <a:endParaRPr lang="pt-PT" sz="1046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5750" y="284240"/>
            <a:ext cx="5388375" cy="3116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Perspetivas futuras e próximas etapas</a:t>
            </a:r>
            <a:endParaRPr lang="pt-PT" sz="2025" noProof="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Text 2"/>
          <p:cNvSpPr/>
          <p:nvPr/>
        </p:nvSpPr>
        <p:spPr>
          <a:xfrm>
            <a:off x="285750" y="1071563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Takeaways-chave</a:t>
            </a:r>
            <a:endParaRPr lang="pt-PT" sz="1350" noProof="0" dirty="0"/>
          </a:p>
        </p:txBody>
      </p:sp>
      <p:sp>
        <p:nvSpPr>
          <p:cNvPr id="8" name="Text 3"/>
          <p:cNvSpPr/>
          <p:nvPr/>
        </p:nvSpPr>
        <p:spPr>
          <a:xfrm>
            <a:off x="285750" y="1414463"/>
            <a:ext cx="8572500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A mobilidade para fins de qualificação é essencial para a integração económica e o desenvolvimento de África, permitindo ao continente mobilizar eficazmente o seu capital humano. </a:t>
            </a:r>
            <a:endParaRPr lang="pt-PT" sz="1046" noProof="0" dirty="0"/>
          </a:p>
        </p:txBody>
      </p:sp>
      <p:sp>
        <p:nvSpPr>
          <p:cNvPr id="9" name="Text 4"/>
          <p:cNvSpPr/>
          <p:nvPr/>
        </p:nvSpPr>
        <p:spPr>
          <a:xfrm>
            <a:off x="285750" y="1982184"/>
            <a:ext cx="8572500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A UA desenvolveu instrumentos estratégicos (ACQF, AfCFTA, Estratégia de EFTP, PAQAF e respetivos instrumentos) que trabalham em conjunto para criar um quadro abrangente para o reconhecimento das qualificações e a mobilidade. </a:t>
            </a:r>
            <a:endParaRPr lang="pt-PT" sz="1046" noProof="0" dirty="0"/>
          </a:p>
        </p:txBody>
      </p:sp>
      <p:sp>
        <p:nvSpPr>
          <p:cNvPr id="10" name="Text 5"/>
          <p:cNvSpPr/>
          <p:nvPr/>
        </p:nvSpPr>
        <p:spPr>
          <a:xfrm>
            <a:off x="285750" y="2586038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Recomendações para o Progresso da Mobilidade Qualificada</a:t>
            </a:r>
            <a:endParaRPr lang="pt-PT" sz="1350" noProof="0" dirty="0"/>
          </a:p>
        </p:txBody>
      </p:sp>
      <p:sp>
        <p:nvSpPr>
          <p:cNvPr id="11" name="Shape 6"/>
          <p:cNvSpPr/>
          <p:nvPr/>
        </p:nvSpPr>
        <p:spPr>
          <a:xfrm>
            <a:off x="285750" y="2928938"/>
            <a:ext cx="219391" cy="285750"/>
          </a:xfrm>
          <a:prstGeom prst="round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Text 7"/>
          <p:cNvSpPr/>
          <p:nvPr/>
        </p:nvSpPr>
        <p:spPr>
          <a:xfrm>
            <a:off x="285750" y="2928938"/>
            <a:ext cx="219391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1</a:t>
            </a:r>
            <a:endParaRPr sz="837"/>
          </a:p>
        </p:txBody>
      </p:sp>
      <p:sp>
        <p:nvSpPr>
          <p:cNvPr id="13" name="Text 8"/>
          <p:cNvSpPr/>
          <p:nvPr/>
        </p:nvSpPr>
        <p:spPr>
          <a:xfrm>
            <a:off x="590866" y="2982309"/>
            <a:ext cx="3895409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Reforçar os quadros nacionais de qualificações e alinhá-los com o ACQF</a:t>
            </a:r>
            <a:endParaRPr lang="pt-PT" sz="1046" noProof="0" dirty="0"/>
          </a:p>
        </p:txBody>
      </p:sp>
      <p:sp>
        <p:nvSpPr>
          <p:cNvPr id="14" name="Shape 9"/>
          <p:cNvSpPr/>
          <p:nvPr/>
        </p:nvSpPr>
        <p:spPr>
          <a:xfrm>
            <a:off x="4657725" y="2928938"/>
            <a:ext cx="271965" cy="285750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0"/>
          <p:cNvSpPr/>
          <p:nvPr/>
        </p:nvSpPr>
        <p:spPr>
          <a:xfrm>
            <a:off x="4657725" y="2928938"/>
            <a:ext cx="271965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2</a:t>
            </a:r>
            <a:endParaRPr sz="837"/>
          </a:p>
        </p:txBody>
      </p:sp>
      <p:sp>
        <p:nvSpPr>
          <p:cNvPr id="16" name="Text 11"/>
          <p:cNvSpPr/>
          <p:nvPr/>
        </p:nvSpPr>
        <p:spPr>
          <a:xfrm>
            <a:off x="5015415" y="2928938"/>
            <a:ext cx="3842835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Alargar o âmbito de aplicação da ZCLCA em matéria de serviços e mobilidade profissional</a:t>
            </a:r>
            <a:endParaRPr lang="pt-PT" sz="1046" noProof="0" dirty="0"/>
          </a:p>
        </p:txBody>
      </p:sp>
      <p:sp>
        <p:nvSpPr>
          <p:cNvPr id="17" name="Shape 12"/>
          <p:cNvSpPr/>
          <p:nvPr/>
        </p:nvSpPr>
        <p:spPr>
          <a:xfrm>
            <a:off x="285750" y="3529013"/>
            <a:ext cx="215401" cy="285750"/>
          </a:xfrm>
          <a:prstGeom prst="round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Text 13"/>
          <p:cNvSpPr/>
          <p:nvPr/>
        </p:nvSpPr>
        <p:spPr>
          <a:xfrm>
            <a:off x="285750" y="3529013"/>
            <a:ext cx="215401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3</a:t>
            </a:r>
            <a:endParaRPr sz="837"/>
          </a:p>
        </p:txBody>
      </p:sp>
      <p:sp>
        <p:nvSpPr>
          <p:cNvPr id="19" name="Text 14"/>
          <p:cNvSpPr/>
          <p:nvPr/>
        </p:nvSpPr>
        <p:spPr>
          <a:xfrm>
            <a:off x="586876" y="3529013"/>
            <a:ext cx="389939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Reconhecer a aprendizagem informal e experiencial através de mecanismos de validação</a:t>
            </a:r>
            <a:endParaRPr lang="pt-PT" sz="1046" noProof="0" dirty="0"/>
          </a:p>
        </p:txBody>
      </p:sp>
      <p:sp>
        <p:nvSpPr>
          <p:cNvPr id="20" name="Shape 15"/>
          <p:cNvSpPr/>
          <p:nvPr/>
        </p:nvSpPr>
        <p:spPr>
          <a:xfrm>
            <a:off x="4657725" y="3529013"/>
            <a:ext cx="285750" cy="285750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1" name="Text 16"/>
          <p:cNvSpPr/>
          <p:nvPr/>
        </p:nvSpPr>
        <p:spPr>
          <a:xfrm>
            <a:off x="4657725" y="3529013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4</a:t>
            </a:r>
            <a:endParaRPr sz="837"/>
          </a:p>
        </p:txBody>
      </p:sp>
      <p:sp>
        <p:nvSpPr>
          <p:cNvPr id="22" name="Text 17"/>
          <p:cNvSpPr/>
          <p:nvPr/>
        </p:nvSpPr>
        <p:spPr>
          <a:xfrm>
            <a:off x="5029200" y="3475228"/>
            <a:ext cx="2878993" cy="32188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Investir em sistemas de dados e informações 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sobre o mercado de trabalho</a:t>
            </a:r>
            <a:endParaRPr lang="pt-PT" sz="1046" noProof="0" dirty="0"/>
          </a:p>
        </p:txBody>
      </p:sp>
      <p:sp>
        <p:nvSpPr>
          <p:cNvPr id="23" name="Text 18"/>
          <p:cNvSpPr/>
          <p:nvPr/>
        </p:nvSpPr>
        <p:spPr>
          <a:xfrm>
            <a:off x="299997" y="4196663"/>
            <a:ext cx="8544006" cy="207749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2563E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"Transformar o desafio da migração numa alavanca de desenvolvimento estratégico para África" </a:t>
            </a:r>
            <a:endParaRPr lang="pt-PT" sz="1350" noProof="0" dirty="0"/>
          </a:p>
        </p:txBody>
      </p:sp>
      <p:sp>
        <p:nvSpPr>
          <p:cNvPr id="24" name="Shape 19"/>
          <p:cNvSpPr/>
          <p:nvPr/>
        </p:nvSpPr>
        <p:spPr>
          <a:xfrm>
            <a:off x="3657600" y="4586288"/>
            <a:ext cx="571500" cy="571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5" name="Shape 20"/>
          <p:cNvSpPr/>
          <p:nvPr/>
        </p:nvSpPr>
        <p:spPr>
          <a:xfrm>
            <a:off x="4286250" y="4586288"/>
            <a:ext cx="571500" cy="5715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6" name="Shape 21"/>
          <p:cNvSpPr/>
          <p:nvPr/>
        </p:nvSpPr>
        <p:spPr>
          <a:xfrm>
            <a:off x="4914900" y="4586288"/>
            <a:ext cx="571500" cy="5715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887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342900"/>
            <a:ext cx="4792731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Compreender a Mobilidade Qualificada</a:t>
            </a:r>
            <a:endParaRPr lang="pt-PT" sz="2025" noProof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3429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9858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2"/>
          <p:cNvSpPr/>
          <p:nvPr/>
        </p:nvSpPr>
        <p:spPr>
          <a:xfrm>
            <a:off x="342900" y="1251942"/>
            <a:ext cx="1469352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Mobilidade de qualificações</a:t>
            </a:r>
            <a:endParaRPr lang="pt-PT" sz="1046" noProof="0" dirty="0"/>
          </a:p>
        </p:txBody>
      </p:sp>
      <p:sp>
        <p:nvSpPr>
          <p:cNvPr id="7" name="Text 3"/>
          <p:cNvSpPr/>
          <p:nvPr/>
        </p:nvSpPr>
        <p:spPr>
          <a:xfrm>
            <a:off x="344864" y="1664603"/>
            <a:ext cx="4280376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Refere-se à capacidade dos indivíduos de ter suas qualificações e credenciais reconhecidas em toda a  diferentes países e regiões.  </a:t>
            </a:r>
            <a:endParaRPr lang="pt-PT" sz="1046" noProof="0" dirty="0"/>
          </a:p>
        </p:txBody>
      </p:sp>
      <p:sp>
        <p:nvSpPr>
          <p:cNvPr id="10" name="Text 6"/>
          <p:cNvSpPr/>
          <p:nvPr/>
        </p:nvSpPr>
        <p:spPr>
          <a:xfrm>
            <a:off x="344864" y="2235637"/>
            <a:ext cx="3608360" cy="144847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Para África, esta mobilidade é crucial, uma vez que: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lang="pt-PT" noProof="0" dirty="0"/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Facilita a migração laboral e a utilização de competências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lang="pt-PT" noProof="0" dirty="0"/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Apoia a integração económica regional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lang="pt-PT" noProof="0" dirty="0"/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Colmatar a escassez de competências em setores-chave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lang="pt-PT" noProof="0" dirty="0"/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Melhora as oportunidades educativas e profissionais</a:t>
            </a:r>
            <a:endParaRPr lang="pt-PT" sz="1046" noProof="0" dirty="0"/>
          </a:p>
        </p:txBody>
      </p:sp>
      <p:sp>
        <p:nvSpPr>
          <p:cNvPr id="15" name="Text 11"/>
          <p:cNvSpPr/>
          <p:nvPr/>
        </p:nvSpPr>
        <p:spPr>
          <a:xfrm>
            <a:off x="291624" y="3939368"/>
            <a:ext cx="4333615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Sem um reconhecimento eficaz das credenciais, África perde cerca de 10-15% do valor económico potencial da mobilidade laboral qualificada. </a:t>
            </a:r>
            <a:endParaRPr lang="pt-PT" sz="1046" noProof="0" dirty="0"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674E211-C11F-B6A7-6C3E-7ECAE3B85AF1}"/>
              </a:ext>
            </a:extLst>
          </p:cNvPr>
          <p:cNvGrpSpPr/>
          <p:nvPr/>
        </p:nvGrpSpPr>
        <p:grpSpPr>
          <a:xfrm>
            <a:off x="4963526" y="1007892"/>
            <a:ext cx="4229100" cy="3257550"/>
            <a:chOff x="4572000" y="1243013"/>
            <a:chExt cx="4229100" cy="3257550"/>
          </a:xfrm>
        </p:grpSpPr>
        <p:sp>
          <p:nvSpPr>
            <p:cNvPr id="16" name="Text 12"/>
            <p:cNvSpPr/>
            <p:nvPr/>
          </p:nvSpPr>
          <p:spPr>
            <a:xfrm>
              <a:off x="4572000" y="1243013"/>
              <a:ext cx="4229100" cy="228600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>
                <a:buNone/>
                <a:defRPr sz="1350" b="1">
                  <a:solidFill>
                    <a:srgbClr val="059669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Tipos de qualificações</a:t>
              </a:r>
              <a:endParaRPr lang="pt-PT" sz="1350" noProof="0" dirty="0"/>
            </a:p>
          </p:txBody>
        </p:sp>
        <p:pic>
          <p:nvPicPr>
            <p:cNvPr id="17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585913"/>
              <a:ext cx="1571625" cy="1143000"/>
            </a:xfrm>
            <a:prstGeom prst="rect">
              <a:avLst/>
            </a:prstGeom>
          </p:spPr>
        </p:pic>
        <p:sp>
          <p:nvSpPr>
            <p:cNvPr id="18" name="Text 13"/>
            <p:cNvSpPr/>
            <p:nvPr/>
          </p:nvSpPr>
          <p:spPr>
            <a:xfrm>
              <a:off x="4572000" y="2786063"/>
              <a:ext cx="2057400" cy="200025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ctr">
                <a:buNone/>
                <a:defRPr sz="942" b="1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Categoria: Graus Acadêmicos</a:t>
              </a:r>
              <a:endParaRPr lang="pt-PT" sz="942" noProof="0" dirty="0"/>
            </a:p>
          </p:txBody>
        </p:sp>
        <p:pic>
          <p:nvPicPr>
            <p:cNvPr id="19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700" y="1585913"/>
              <a:ext cx="1571625" cy="1143000"/>
            </a:xfrm>
            <a:prstGeom prst="rect">
              <a:avLst/>
            </a:prstGeom>
          </p:spPr>
        </p:pic>
        <p:sp>
          <p:nvSpPr>
            <p:cNvPr id="20" name="Text 14"/>
            <p:cNvSpPr/>
            <p:nvPr/>
          </p:nvSpPr>
          <p:spPr>
            <a:xfrm>
              <a:off x="6523624" y="2780718"/>
              <a:ext cx="2057400" cy="200025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ctr">
                <a:buNone/>
                <a:defRPr sz="942" b="1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Diplomas</a:t>
              </a:r>
              <a:endParaRPr lang="pt-PT" sz="942" noProof="0" dirty="0"/>
            </a:p>
          </p:txBody>
        </p:sp>
        <p:pic>
          <p:nvPicPr>
            <p:cNvPr id="21" name="Image 4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3100388"/>
              <a:ext cx="1571625" cy="1143000"/>
            </a:xfrm>
            <a:prstGeom prst="rect">
              <a:avLst/>
            </a:prstGeom>
          </p:spPr>
        </p:pic>
        <p:sp>
          <p:nvSpPr>
            <p:cNvPr id="22" name="Text 15"/>
            <p:cNvSpPr/>
            <p:nvPr/>
          </p:nvSpPr>
          <p:spPr>
            <a:xfrm>
              <a:off x="4572000" y="4300538"/>
              <a:ext cx="2057400" cy="200025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ctr">
                <a:buNone/>
                <a:defRPr sz="942" b="1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Certificados</a:t>
              </a:r>
              <a:endParaRPr lang="pt-PT" sz="942" noProof="0" dirty="0"/>
            </a:p>
          </p:txBody>
        </p:sp>
        <p:pic>
          <p:nvPicPr>
            <p:cNvPr id="23" name="Image 5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3700" y="3100388"/>
              <a:ext cx="1571625" cy="1143000"/>
            </a:xfrm>
            <a:prstGeom prst="rect">
              <a:avLst/>
            </a:prstGeom>
          </p:spPr>
        </p:pic>
        <p:sp>
          <p:nvSpPr>
            <p:cNvPr id="24" name="Text 16"/>
            <p:cNvSpPr/>
            <p:nvPr/>
          </p:nvSpPr>
          <p:spPr>
            <a:xfrm>
              <a:off x="6662237" y="4300537"/>
              <a:ext cx="2057400" cy="200025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ctr">
                <a:buNone/>
                <a:defRPr sz="942" b="1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Credenciais profissionais</a:t>
              </a:r>
              <a:endParaRPr lang="pt-PT" sz="942" noProof="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341390"/>
            <a:ext cx="6169988" cy="3116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Desafios no Reconhecimento de Qualificações</a:t>
            </a:r>
            <a:endParaRPr lang="pt-PT" sz="2025" noProof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3429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9858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>
            <a:off x="342900" y="1243013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Shape 3"/>
          <p:cNvSpPr/>
          <p:nvPr/>
        </p:nvSpPr>
        <p:spPr>
          <a:xfrm>
            <a:off x="342900" y="1243013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1418034"/>
            <a:ext cx="228600" cy="228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57250" y="1414463"/>
            <a:ext cx="1831284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Subutilização de competências</a:t>
            </a:r>
            <a:endParaRPr sz="1238"/>
          </a:p>
        </p:txBody>
      </p:sp>
      <p:sp>
        <p:nvSpPr>
          <p:cNvPr id="10" name="Text 5"/>
          <p:cNvSpPr/>
          <p:nvPr/>
        </p:nvSpPr>
        <p:spPr>
          <a:xfrm>
            <a:off x="514350" y="1735931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Profissionais qualificados incapazes de exercer as suas profissões devido ao não reconhecimento das suas qualificações, o que conduz ao desperdício de cérebros e à desqualificação. </a:t>
            </a:r>
            <a:endParaRPr lang="pt-PT" sz="1046" noProof="0" dirty="0"/>
          </a:p>
        </p:txBody>
      </p:sp>
      <p:sp>
        <p:nvSpPr>
          <p:cNvPr id="11" name="Shape 6"/>
          <p:cNvSpPr/>
          <p:nvPr/>
        </p:nvSpPr>
        <p:spPr>
          <a:xfrm>
            <a:off x="4686300" y="1243013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Shape 7"/>
          <p:cNvSpPr/>
          <p:nvPr/>
        </p:nvSpPr>
        <p:spPr>
          <a:xfrm>
            <a:off x="4686300" y="1243013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1418034"/>
            <a:ext cx="200025" cy="2286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72075" y="1414463"/>
            <a:ext cx="2166817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Falta de portabilidade das credenciais</a:t>
            </a:r>
            <a:endParaRPr lang="pt-PT" sz="1238" noProof="0" dirty="0"/>
          </a:p>
        </p:txBody>
      </p:sp>
      <p:sp>
        <p:nvSpPr>
          <p:cNvPr id="15" name="Text 9"/>
          <p:cNvSpPr/>
          <p:nvPr/>
        </p:nvSpPr>
        <p:spPr>
          <a:xfrm>
            <a:off x="4857750" y="1815988"/>
            <a:ext cx="3771900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Ausência de mecanismos que garantam o reconhecimento das qualificações além-fronteiras, o que dificulta a mobilidade laboral e a integração regional. </a:t>
            </a:r>
            <a:endParaRPr lang="pt-PT" sz="1046" noProof="0" dirty="0"/>
          </a:p>
        </p:txBody>
      </p:sp>
      <p:sp>
        <p:nvSpPr>
          <p:cNvPr id="16" name="Shape 10"/>
          <p:cNvSpPr/>
          <p:nvPr/>
        </p:nvSpPr>
        <p:spPr>
          <a:xfrm>
            <a:off x="342900" y="2778919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17" name="Shape 11"/>
          <p:cNvSpPr/>
          <p:nvPr/>
        </p:nvSpPr>
        <p:spPr>
          <a:xfrm>
            <a:off x="342900" y="2778919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" y="2953941"/>
            <a:ext cx="257175" cy="2286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85825" y="2972990"/>
            <a:ext cx="2835713" cy="19050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Limitada coordenação das políticas</a:t>
            </a:r>
            <a:endParaRPr lang="pt-PT" sz="1238" noProof="0" dirty="0"/>
          </a:p>
        </p:txBody>
      </p:sp>
      <p:sp>
        <p:nvSpPr>
          <p:cNvPr id="20" name="Text 13"/>
          <p:cNvSpPr/>
          <p:nvPr/>
        </p:nvSpPr>
        <p:spPr>
          <a:xfrm>
            <a:off x="514350" y="3351895"/>
            <a:ext cx="3771900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Coordenação insuficiente entre as políticas de migração, educação e mercado de trabalho, criando barreiras ao reconhecimento efetivo das qualificações. </a:t>
            </a:r>
            <a:endParaRPr lang="pt-PT" sz="1046" noProof="0" dirty="0"/>
          </a:p>
        </p:txBody>
      </p:sp>
      <p:sp>
        <p:nvSpPr>
          <p:cNvPr id="21" name="Shape 14"/>
          <p:cNvSpPr/>
          <p:nvPr/>
        </p:nvSpPr>
        <p:spPr>
          <a:xfrm>
            <a:off x="4686300" y="2778919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Shape 15"/>
          <p:cNvSpPr/>
          <p:nvPr/>
        </p:nvSpPr>
        <p:spPr>
          <a:xfrm>
            <a:off x="4686300" y="2778919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0" y="2953941"/>
            <a:ext cx="228600" cy="2286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200650" y="2950369"/>
            <a:ext cx="2236747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Sistemas de Qualificação Diversos</a:t>
            </a:r>
            <a:endParaRPr lang="pt-PT" sz="1238" noProof="0" dirty="0"/>
          </a:p>
        </p:txBody>
      </p:sp>
      <p:sp>
        <p:nvSpPr>
          <p:cNvPr id="25" name="Text 17"/>
          <p:cNvSpPr/>
          <p:nvPr/>
        </p:nvSpPr>
        <p:spPr>
          <a:xfrm>
            <a:off x="4857750" y="3351895"/>
            <a:ext cx="3771900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Diversos sistemas de ensino e qualificação entre países com normas diferentes, o que dificulta a comparabilidade e o reconhecimento. </a:t>
            </a:r>
            <a:endParaRPr lang="pt-PT" sz="1046" noProof="0" dirty="0"/>
          </a:p>
        </p:txBody>
      </p:sp>
      <p:sp>
        <p:nvSpPr>
          <p:cNvPr id="26" name="Text 18"/>
          <p:cNvSpPr/>
          <p:nvPr/>
        </p:nvSpPr>
        <p:spPr>
          <a:xfrm>
            <a:off x="1298153" y="4314825"/>
            <a:ext cx="6547693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046" i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«Estes desafios interligados exigem uma abordagem continental coordenada da mobilidade das qualificações.» </a:t>
            </a:r>
            <a:endParaRPr lang="pt-PT" sz="1046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0"/>
            <a:ext cx="9144000" cy="51863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49" y="284240"/>
            <a:ext cx="4062075" cy="3116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Iniciativas Estratégicas da UA</a:t>
            </a:r>
            <a:endParaRPr lang="pt-PT" sz="2025" noProof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>
            <a:off x="857250" y="10715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94" y="1193006"/>
            <a:ext cx="257175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71613" y="1193006"/>
            <a:ext cx="438922" cy="2571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ACQF</a:t>
            </a:r>
            <a:endParaRPr sz="1350"/>
          </a:p>
        </p:txBody>
      </p:sp>
      <p:sp>
        <p:nvSpPr>
          <p:cNvPr id="9" name="Text 4"/>
          <p:cNvSpPr/>
          <p:nvPr/>
        </p:nvSpPr>
        <p:spPr>
          <a:xfrm>
            <a:off x="857250" y="1637705"/>
            <a:ext cx="3112108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Quadro Continental Africano de Qualificações</a:t>
            </a:r>
            <a:endParaRPr lang="pt-PT" sz="1046" noProof="0"/>
          </a:p>
        </p:txBody>
      </p:sp>
      <p:sp>
        <p:nvSpPr>
          <p:cNvPr id="10" name="Text 5"/>
          <p:cNvSpPr/>
          <p:nvPr/>
        </p:nvSpPr>
        <p:spPr>
          <a:xfrm>
            <a:off x="3969358" y="1637705"/>
            <a:ext cx="83158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- </a:t>
            </a:r>
            <a:endParaRPr sz="1046"/>
          </a:p>
        </p:txBody>
      </p:sp>
      <p:sp>
        <p:nvSpPr>
          <p:cNvPr id="11" name="Text 6"/>
          <p:cNvSpPr/>
          <p:nvPr/>
        </p:nvSpPr>
        <p:spPr>
          <a:xfrm>
            <a:off x="857250" y="1955716"/>
            <a:ext cx="3112108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Promove a transparência e a comparabilidade das qualificações  dos </a:t>
            </a:r>
            <a:endParaRPr lang="pt-PT" sz="1046" noProof="0"/>
          </a:p>
        </p:txBody>
      </p:sp>
      <p:sp>
        <p:nvSpPr>
          <p:cNvPr id="13" name="Shape 8"/>
          <p:cNvSpPr/>
          <p:nvPr/>
        </p:nvSpPr>
        <p:spPr>
          <a:xfrm>
            <a:off x="4857750" y="10715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047" y="1193006"/>
            <a:ext cx="321469" cy="2571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472113" y="1193006"/>
            <a:ext cx="569044" cy="2571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ZCLCA</a:t>
            </a:r>
            <a:endParaRPr sz="1350"/>
          </a:p>
        </p:txBody>
      </p:sp>
      <p:sp>
        <p:nvSpPr>
          <p:cNvPr id="16" name="Text 10"/>
          <p:cNvSpPr/>
          <p:nvPr/>
        </p:nvSpPr>
        <p:spPr>
          <a:xfrm>
            <a:off x="4857750" y="1637705"/>
            <a:ext cx="2428317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Zona de Comércio Livre Continental Africana</a:t>
            </a:r>
            <a:endParaRPr sz="1046"/>
          </a:p>
        </p:txBody>
      </p:sp>
      <p:sp>
        <p:nvSpPr>
          <p:cNvPr id="18" name="Text 12"/>
          <p:cNvSpPr/>
          <p:nvPr/>
        </p:nvSpPr>
        <p:spPr>
          <a:xfrm>
            <a:off x="4826428" y="1951926"/>
            <a:ext cx="3151504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Facilita a mobilidade profissional além-fronteiras. </a:t>
            </a:r>
            <a:endParaRPr lang="pt-PT" sz="1046" noProof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2414588"/>
            <a:ext cx="1143000" cy="114300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857250" y="37004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47" y="3821906"/>
            <a:ext cx="321469" cy="257175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471612" y="3846619"/>
            <a:ext cx="3264694" cy="207749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Estratégia da UA em matéria de EFTP</a:t>
            </a:r>
            <a:endParaRPr lang="pt-PT" sz="1350" noProof="0"/>
          </a:p>
        </p:txBody>
      </p:sp>
      <p:sp>
        <p:nvSpPr>
          <p:cNvPr id="23" name="Text 15"/>
          <p:cNvSpPr/>
          <p:nvPr/>
        </p:nvSpPr>
        <p:spPr>
          <a:xfrm>
            <a:off x="857250" y="4266605"/>
            <a:ext cx="2400300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Ensino técnico e profissional</a:t>
            </a:r>
            <a:endParaRPr lang="pt-PT" sz="1046" noProof="0"/>
          </a:p>
        </p:txBody>
      </p:sp>
      <p:sp>
        <p:nvSpPr>
          <p:cNvPr id="25" name="Text 17"/>
          <p:cNvSpPr/>
          <p:nvPr/>
        </p:nvSpPr>
        <p:spPr>
          <a:xfrm>
            <a:off x="857250" y="4514642"/>
            <a:ext cx="3264695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Faz sistemas educativos que respondam aos mercados de trabalho. </a:t>
            </a:r>
            <a:endParaRPr lang="pt-PT" sz="1046" noProof="0" dirty="0"/>
          </a:p>
        </p:txBody>
      </p:sp>
      <p:sp>
        <p:nvSpPr>
          <p:cNvPr id="26" name="Shape 18"/>
          <p:cNvSpPr/>
          <p:nvPr/>
        </p:nvSpPr>
        <p:spPr>
          <a:xfrm>
            <a:off x="4857750" y="37004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194" y="3821906"/>
            <a:ext cx="257175" cy="257175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5472113" y="3846619"/>
            <a:ext cx="1524305" cy="207749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PAQAF</a:t>
            </a:r>
            <a:endParaRPr sz="1350" dirty="0"/>
          </a:p>
        </p:txBody>
      </p:sp>
      <p:sp>
        <p:nvSpPr>
          <p:cNvPr id="29" name="Text 20"/>
          <p:cNvSpPr/>
          <p:nvPr/>
        </p:nvSpPr>
        <p:spPr>
          <a:xfrm>
            <a:off x="4857750" y="4266605"/>
            <a:ext cx="2590195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Harmonização e garantia da qualidade</a:t>
            </a:r>
            <a:endParaRPr lang="pt-PT" sz="1046" noProof="0"/>
          </a:p>
        </p:txBody>
      </p:sp>
      <p:sp>
        <p:nvSpPr>
          <p:cNvPr id="30" name="Text 21"/>
          <p:cNvSpPr/>
          <p:nvPr/>
        </p:nvSpPr>
        <p:spPr>
          <a:xfrm>
            <a:off x="7447945" y="4266605"/>
            <a:ext cx="83158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- </a:t>
            </a:r>
            <a:endParaRPr sz="1046"/>
          </a:p>
        </p:txBody>
      </p:sp>
      <p:sp>
        <p:nvSpPr>
          <p:cNvPr id="31" name="Text 22"/>
          <p:cNvSpPr/>
          <p:nvPr/>
        </p:nvSpPr>
        <p:spPr>
          <a:xfrm>
            <a:off x="4860689" y="4514642"/>
            <a:ext cx="3122544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Estabelece sistemas de acreditação harmonizados. </a:t>
            </a:r>
            <a:endParaRPr lang="pt-PT" sz="1046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4240"/>
            <a:ext cx="6557502" cy="3116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Estratégia da UA em matéria de EFTP (2025-2034)</a:t>
            </a:r>
            <a:endParaRPr lang="pt-PT" sz="2025" noProof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Text 3"/>
          <p:cNvSpPr/>
          <p:nvPr/>
        </p:nvSpPr>
        <p:spPr>
          <a:xfrm>
            <a:off x="571221" y="936414"/>
            <a:ext cx="3194785" cy="48282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UA Educação e Formação Técnica e Profissional </a:t>
            </a:r>
          </a:p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Estratégia (TVET)</a:t>
            </a:r>
          </a:p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</a:t>
            </a:r>
            <a:endParaRPr lang="pt-PT" sz="1046" noProof="0" dirty="0"/>
          </a:p>
        </p:txBody>
      </p:sp>
      <p:sp>
        <p:nvSpPr>
          <p:cNvPr id="9" name="Text 5"/>
          <p:cNvSpPr/>
          <p:nvPr/>
        </p:nvSpPr>
        <p:spPr>
          <a:xfrm>
            <a:off x="560031" y="1388406"/>
            <a:ext cx="3707651" cy="643766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Visa tornar os sistemas educativos mais flexível, inclusiva e capaz de responder às necessidades do mercado de trabalho em toda a África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</a:t>
            </a:r>
            <a:endParaRPr lang="pt-PT" sz="1046" noProof="0" dirty="0"/>
          </a:p>
        </p:txBody>
      </p:sp>
      <p:sp>
        <p:nvSpPr>
          <p:cNvPr id="10" name="Text 6"/>
          <p:cNvSpPr/>
          <p:nvPr/>
        </p:nvSpPr>
        <p:spPr>
          <a:xfrm>
            <a:off x="285750" y="1525980"/>
            <a:ext cx="65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sz="1046" dirty="0"/>
          </a:p>
        </p:txBody>
      </p:sp>
      <p:sp>
        <p:nvSpPr>
          <p:cNvPr id="12" name="Text 8"/>
          <p:cNvSpPr/>
          <p:nvPr/>
        </p:nvSpPr>
        <p:spPr>
          <a:xfrm>
            <a:off x="285750" y="21002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Elementos-chave para a mobilidade de qualificações</a:t>
            </a:r>
            <a:endParaRPr lang="pt-PT" sz="1350" noProof="0"/>
          </a:p>
        </p:txBody>
      </p:sp>
      <p:sp>
        <p:nvSpPr>
          <p:cNvPr id="13" name="Shape 9"/>
          <p:cNvSpPr/>
          <p:nvPr/>
        </p:nvSpPr>
        <p:spPr>
          <a:xfrm>
            <a:off x="285750" y="2443163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2528888"/>
            <a:ext cx="142875" cy="1143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57225" y="2443163"/>
            <a:ext cx="3346707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Parcerias de competências entre países e regiões</a:t>
            </a:r>
            <a:endParaRPr lang="pt-PT" sz="1046" noProof="0"/>
          </a:p>
        </p:txBody>
      </p:sp>
      <p:sp>
        <p:nvSpPr>
          <p:cNvPr id="16" name="Shape 11"/>
          <p:cNvSpPr/>
          <p:nvPr/>
        </p:nvSpPr>
        <p:spPr>
          <a:xfrm>
            <a:off x="285750" y="2814638"/>
            <a:ext cx="281062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31" y="2900363"/>
            <a:ext cx="114300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2537" y="2814638"/>
            <a:ext cx="3805163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Harmonização das qualificações do EFTP em todo o continente</a:t>
            </a:r>
            <a:endParaRPr lang="pt-PT" sz="1046" noProof="0"/>
          </a:p>
        </p:txBody>
      </p:sp>
      <p:sp>
        <p:nvSpPr>
          <p:cNvPr id="19" name="Shape 13"/>
          <p:cNvSpPr/>
          <p:nvPr/>
        </p:nvSpPr>
        <p:spPr>
          <a:xfrm>
            <a:off x="285750" y="3328988"/>
            <a:ext cx="274281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27" y="3414713"/>
            <a:ext cx="114300" cy="1143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45756" y="3328988"/>
            <a:ext cx="3811944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Quadros de reconhecimento mútuo de aptidões e competências</a:t>
            </a:r>
            <a:endParaRPr lang="pt-PT" sz="1046" noProof="0"/>
          </a:p>
        </p:txBody>
      </p:sp>
      <p:sp>
        <p:nvSpPr>
          <p:cNvPr id="22" name="Shape 15"/>
          <p:cNvSpPr/>
          <p:nvPr/>
        </p:nvSpPr>
        <p:spPr>
          <a:xfrm>
            <a:off x="285750" y="3843338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8" y="3929063"/>
            <a:ext cx="142875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52537" y="3839606"/>
            <a:ext cx="3024867" cy="32188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Reconhecimento da aprendizagem prévia e das </a:t>
            </a:r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competências informais</a:t>
            </a:r>
            <a:endParaRPr lang="pt-PT" sz="1046" noProof="0" dirty="0"/>
          </a:p>
        </p:txBody>
      </p:sp>
      <p:sp>
        <p:nvSpPr>
          <p:cNvPr id="25" name="Text 17"/>
          <p:cNvSpPr/>
          <p:nvPr/>
        </p:nvSpPr>
        <p:spPr>
          <a:xfrm>
            <a:off x="5590373" y="1123500"/>
            <a:ext cx="3194785" cy="207749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Calendário de execução</a:t>
            </a:r>
            <a:endParaRPr lang="pt-PT" sz="1350" noProof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414463"/>
            <a:ext cx="4171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"/>
            <a:ext cx="9144000" cy="63865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8751" y="328613"/>
            <a:ext cx="6895086" cy="300038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575" b="1">
                <a:solidFill>
                  <a:srgbClr val="F2652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Quadro Pan-Africano de Garantia da Qualidade e Acreditação (PAQAF)</a:t>
            </a:r>
            <a:endParaRPr lang="pt-PT" sz="1575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2286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28600" y="81438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 rot="10800000">
            <a:off x="228600" y="1014413"/>
            <a:ext cx="385763" cy="5143500"/>
          </a:xfrm>
          <a:prstGeom prst="rect">
            <a:avLst/>
          </a:prstGeom>
          <a:solidFill>
            <a:srgbClr val="FFF2CC"/>
          </a:solidFill>
          <a:ln/>
        </p:spPr>
        <p:txBody>
          <a:bodyPr/>
          <a:lstStyle/>
          <a:p>
            <a:endParaRPr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9EC42953-1C23-E79E-3B3E-2578A83D8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352435"/>
              </p:ext>
            </p:extLst>
          </p:nvPr>
        </p:nvGraphicFramePr>
        <p:xfrm>
          <a:off x="228600" y="1014413"/>
          <a:ext cx="56030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hape 4"/>
          <p:cNvSpPr/>
          <p:nvPr/>
        </p:nvSpPr>
        <p:spPr>
          <a:xfrm>
            <a:off x="800100" y="1014413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9" name="Text 5"/>
          <p:cNvSpPr/>
          <p:nvPr/>
        </p:nvSpPr>
        <p:spPr>
          <a:xfrm>
            <a:off x="907256" y="1121569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Normas e Diretrizes Africanas para a Garantia da Qualidade (ASG-QA)</a:t>
            </a:r>
            <a:endParaRPr lang="pt-PT" sz="837" noProof="0" dirty="0"/>
          </a:p>
        </p:txBody>
      </p:sp>
      <p:sp>
        <p:nvSpPr>
          <p:cNvPr id="10" name="Shape 6"/>
          <p:cNvSpPr/>
          <p:nvPr/>
        </p:nvSpPr>
        <p:spPr>
          <a:xfrm>
            <a:off x="8270453" y="1085850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7"/>
          <p:cNvSpPr/>
          <p:nvPr/>
        </p:nvSpPr>
        <p:spPr>
          <a:xfrm>
            <a:off x="8270453" y="1085850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12" name="Shape 8"/>
          <p:cNvSpPr/>
          <p:nvPr/>
        </p:nvSpPr>
        <p:spPr>
          <a:xfrm>
            <a:off x="800100" y="1457325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3" name="Text 9"/>
          <p:cNvSpPr/>
          <p:nvPr/>
        </p:nvSpPr>
        <p:spPr>
          <a:xfrm>
            <a:off x="907256" y="1564481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 err="1"/>
              <a:t>AQRM</a:t>
            </a:r>
            <a:r>
              <a:rPr lang="pt-PT" noProof="0" dirty="0"/>
              <a:t> para Avaliação/Dados Institucionais</a:t>
            </a:r>
            <a:endParaRPr lang="pt-PT" sz="837" noProof="0" dirty="0"/>
          </a:p>
        </p:txBody>
      </p:sp>
      <p:sp>
        <p:nvSpPr>
          <p:cNvPr id="14" name="Shape 10"/>
          <p:cNvSpPr/>
          <p:nvPr/>
        </p:nvSpPr>
        <p:spPr>
          <a:xfrm>
            <a:off x="8270453" y="1528763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1"/>
          <p:cNvSpPr/>
          <p:nvPr/>
        </p:nvSpPr>
        <p:spPr>
          <a:xfrm>
            <a:off x="8270453" y="1528763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16" name="Shape 12"/>
          <p:cNvSpPr/>
          <p:nvPr/>
        </p:nvSpPr>
        <p:spPr>
          <a:xfrm>
            <a:off x="800100" y="1900238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7" name="Text 13"/>
          <p:cNvSpPr/>
          <p:nvPr/>
        </p:nvSpPr>
        <p:spPr>
          <a:xfrm>
            <a:off x="907256" y="2007394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Formação para o reforço das capacidades em matéria de garantia da qualidade para as agências nacionais de garantia da qualidade</a:t>
            </a:r>
            <a:endParaRPr lang="pt-PT" sz="837" noProof="0" dirty="0"/>
          </a:p>
        </p:txBody>
      </p:sp>
      <p:sp>
        <p:nvSpPr>
          <p:cNvPr id="18" name="Shape 14"/>
          <p:cNvSpPr/>
          <p:nvPr/>
        </p:nvSpPr>
        <p:spPr>
          <a:xfrm>
            <a:off x="8270453" y="1971675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Text 15"/>
          <p:cNvSpPr/>
          <p:nvPr/>
        </p:nvSpPr>
        <p:spPr>
          <a:xfrm>
            <a:off x="8270453" y="1971675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20" name="Shape 16"/>
          <p:cNvSpPr/>
          <p:nvPr/>
        </p:nvSpPr>
        <p:spPr>
          <a:xfrm>
            <a:off x="800100" y="2343150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1" name="Text 17"/>
          <p:cNvSpPr/>
          <p:nvPr/>
        </p:nvSpPr>
        <p:spPr>
          <a:xfrm>
            <a:off x="907256" y="2450306"/>
            <a:ext cx="7272896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Quadro Continental Africano de Qualificações</a:t>
            </a:r>
            <a:endParaRPr lang="pt-PT" sz="837" noProof="0" dirty="0"/>
          </a:p>
        </p:txBody>
      </p:sp>
      <p:sp>
        <p:nvSpPr>
          <p:cNvPr id="22" name="Shape 18"/>
          <p:cNvSpPr/>
          <p:nvPr/>
        </p:nvSpPr>
        <p:spPr>
          <a:xfrm>
            <a:off x="8237302" y="2414588"/>
            <a:ext cx="570942" cy="242888"/>
          </a:xfrm>
          <a:prstGeom prst="rect">
            <a:avLst/>
          </a:prstGeom>
          <a:solidFill>
            <a:srgbClr val="F4A460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3" name="Text 19"/>
          <p:cNvSpPr/>
          <p:nvPr/>
        </p:nvSpPr>
        <p:spPr>
          <a:xfrm>
            <a:off x="8248498" y="2428662"/>
            <a:ext cx="548548" cy="214739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UE/FET</a:t>
            </a:r>
            <a:endParaRPr sz="837"/>
          </a:p>
        </p:txBody>
      </p:sp>
      <p:sp>
        <p:nvSpPr>
          <p:cNvPr id="24" name="Shape 20"/>
          <p:cNvSpPr/>
          <p:nvPr/>
        </p:nvSpPr>
        <p:spPr>
          <a:xfrm>
            <a:off x="800100" y="2786063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5" name="Text 21"/>
          <p:cNvSpPr/>
          <p:nvPr/>
        </p:nvSpPr>
        <p:spPr>
          <a:xfrm>
            <a:off x="907256" y="2893219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Sistema Africano de Acumulação e Transferência de Créditos</a:t>
            </a:r>
            <a:endParaRPr lang="pt-PT" sz="837" noProof="0" dirty="0"/>
          </a:p>
        </p:txBody>
      </p:sp>
      <p:sp>
        <p:nvSpPr>
          <p:cNvPr id="26" name="Shape 22"/>
          <p:cNvSpPr/>
          <p:nvPr/>
        </p:nvSpPr>
        <p:spPr>
          <a:xfrm>
            <a:off x="8270453" y="2857500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8270453" y="2857500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28" name="Shape 24"/>
          <p:cNvSpPr/>
          <p:nvPr/>
        </p:nvSpPr>
        <p:spPr>
          <a:xfrm>
            <a:off x="800100" y="3228975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Text 25"/>
          <p:cNvSpPr/>
          <p:nvPr/>
        </p:nvSpPr>
        <p:spPr>
          <a:xfrm>
            <a:off x="907256" y="3336131"/>
            <a:ext cx="7241586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Convenção de Reconhecimento de Adis Abeba</a:t>
            </a:r>
            <a:endParaRPr lang="pt-PT" sz="837" noProof="0" dirty="0"/>
          </a:p>
        </p:txBody>
      </p:sp>
      <p:sp>
        <p:nvSpPr>
          <p:cNvPr id="30" name="Shape 26"/>
          <p:cNvSpPr/>
          <p:nvPr/>
        </p:nvSpPr>
        <p:spPr>
          <a:xfrm>
            <a:off x="8205992" y="3300413"/>
            <a:ext cx="602252" cy="242888"/>
          </a:xfrm>
          <a:prstGeom prst="rect">
            <a:avLst/>
          </a:prstGeom>
          <a:solidFill>
            <a:srgbClr val="87CE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1" name="Text 27"/>
          <p:cNvSpPr/>
          <p:nvPr/>
        </p:nvSpPr>
        <p:spPr>
          <a:xfrm>
            <a:off x="8205992" y="3300413"/>
            <a:ext cx="602252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UNESCO</a:t>
            </a:r>
            <a:endParaRPr sz="837"/>
          </a:p>
        </p:txBody>
      </p:sp>
      <p:sp>
        <p:nvSpPr>
          <p:cNvPr id="32" name="Shape 28"/>
          <p:cNvSpPr/>
          <p:nvPr/>
        </p:nvSpPr>
        <p:spPr>
          <a:xfrm>
            <a:off x="800100" y="3671888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3" name="Text 29"/>
          <p:cNvSpPr/>
          <p:nvPr/>
        </p:nvSpPr>
        <p:spPr>
          <a:xfrm>
            <a:off x="907256" y="3779044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Agência Pan-Africana de Avaliação da Qualidade e Acreditação</a:t>
            </a:r>
            <a:endParaRPr lang="pt-PT" sz="837" noProof="0" dirty="0"/>
          </a:p>
        </p:txBody>
      </p:sp>
      <p:sp>
        <p:nvSpPr>
          <p:cNvPr id="34" name="Shape 30"/>
          <p:cNvSpPr/>
          <p:nvPr/>
        </p:nvSpPr>
        <p:spPr>
          <a:xfrm>
            <a:off x="8270453" y="3743325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5" name="Text 31"/>
          <p:cNvSpPr/>
          <p:nvPr/>
        </p:nvSpPr>
        <p:spPr>
          <a:xfrm>
            <a:off x="8270453" y="3743325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36" name="Shape 32"/>
          <p:cNvSpPr/>
          <p:nvPr/>
        </p:nvSpPr>
        <p:spPr>
          <a:xfrm>
            <a:off x="800100" y="4171950"/>
            <a:ext cx="8115300" cy="314325"/>
          </a:xfrm>
          <a:prstGeom prst="rect">
            <a:avLst/>
          </a:prstGeom>
          <a:solidFill>
            <a:srgbClr val="FFF2C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Text 33"/>
          <p:cNvSpPr/>
          <p:nvPr/>
        </p:nvSpPr>
        <p:spPr>
          <a:xfrm>
            <a:off x="800100" y="4178782"/>
            <a:ext cx="8115300" cy="300660"/>
          </a:xfrm>
          <a:prstGeom prst="rect">
            <a:avLst/>
          </a:prstGeom>
          <a:noFill/>
          <a:ln/>
        </p:spPr>
        <p:txBody>
          <a:bodyPr wrap="square" lIns="85090" tIns="85090" rIns="85090" bIns="8509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CESA 2035/ Segundo plano decenal de execução da Agenda 2063 </a:t>
            </a:r>
            <a:endParaRPr lang="pt-PT" sz="837" noProof="0" dirty="0"/>
          </a:p>
        </p:txBody>
      </p:sp>
      <p:sp>
        <p:nvSpPr>
          <p:cNvPr id="38" name="Text 34"/>
          <p:cNvSpPr/>
          <p:nvPr/>
        </p:nvSpPr>
        <p:spPr>
          <a:xfrm>
            <a:off x="3418117" y="4604147"/>
            <a:ext cx="2879266" cy="13573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 i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**Ferramentas e linhas de ação para a transparência entre sistemas, a confiança,</a:t>
            </a:r>
            <a:endParaRPr lang="pt-PT" sz="732" noProof="0" dirty="0"/>
          </a:p>
        </p:txBody>
      </p:sp>
      <p:sp>
        <p:nvSpPr>
          <p:cNvPr id="39" name="Text 35"/>
          <p:cNvSpPr/>
          <p:nvPr/>
        </p:nvSpPr>
        <p:spPr>
          <a:xfrm>
            <a:off x="2968061" y="4747022"/>
            <a:ext cx="3779379" cy="13573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 i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 uma língua comum para a qualidade, a mobilidade e o reconhecimento, integrada na Agenda 2063 </a:t>
            </a:r>
            <a:endParaRPr lang="pt-PT" sz="732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5907072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Quadro Continental Africano de Qualificações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Text 3"/>
          <p:cNvSpPr/>
          <p:nvPr/>
        </p:nvSpPr>
        <p:spPr>
          <a:xfrm>
            <a:off x="414338" y="1089502"/>
            <a:ext cx="3678892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O Quadro Continental Africano de Qualificações (ACQF)</a:t>
            </a:r>
            <a:endParaRPr lang="pt-PT" sz="1046" noProof="0" dirty="0"/>
          </a:p>
        </p:txBody>
      </p:sp>
      <p:sp>
        <p:nvSpPr>
          <p:cNvPr id="9" name="Text 5"/>
          <p:cNvSpPr/>
          <p:nvPr/>
        </p:nvSpPr>
        <p:spPr>
          <a:xfrm>
            <a:off x="433092" y="1360263"/>
            <a:ext cx="4229100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É o instrumento político concebido para permitir a comparação e o reconhecimento de qualificações em toda África. </a:t>
            </a:r>
            <a:endParaRPr lang="pt-PT" sz="1046" noProof="0" dirty="0"/>
          </a:p>
        </p:txBody>
      </p:sp>
      <p:sp>
        <p:nvSpPr>
          <p:cNvPr id="11" name="Text 7"/>
          <p:cNvSpPr/>
          <p:nvPr/>
        </p:nvSpPr>
        <p:spPr>
          <a:xfrm>
            <a:off x="285750" y="1885950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Principais objetivos</a:t>
            </a:r>
            <a:endParaRPr lang="pt-PT" sz="1350" noProof="0"/>
          </a:p>
        </p:txBody>
      </p:sp>
      <p:sp>
        <p:nvSpPr>
          <p:cNvPr id="12" name="Shape 8"/>
          <p:cNvSpPr/>
          <p:nvPr/>
        </p:nvSpPr>
        <p:spPr>
          <a:xfrm>
            <a:off x="285750" y="2228850"/>
            <a:ext cx="282318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9F98A00-5D27-1294-719D-7708141402E0}"/>
              </a:ext>
            </a:extLst>
          </p:cNvPr>
          <p:cNvGrpSpPr/>
          <p:nvPr/>
        </p:nvGrpSpPr>
        <p:grpSpPr>
          <a:xfrm>
            <a:off x="369745" y="2228850"/>
            <a:ext cx="4087955" cy="428625"/>
            <a:chOff x="369745" y="2228850"/>
            <a:chExt cx="4087955" cy="428625"/>
          </a:xfrm>
        </p:grpSpPr>
        <p:pic>
          <p:nvPicPr>
            <p:cNvPr id="13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745" y="2314575"/>
              <a:ext cx="114300" cy="114300"/>
            </a:xfrm>
            <a:prstGeom prst="rect">
              <a:avLst/>
            </a:prstGeom>
          </p:spPr>
        </p:pic>
        <p:sp>
          <p:nvSpPr>
            <p:cNvPr id="14" name="Text 9"/>
            <p:cNvSpPr/>
            <p:nvPr/>
          </p:nvSpPr>
          <p:spPr>
            <a:xfrm>
              <a:off x="653793" y="2228850"/>
              <a:ext cx="3803907" cy="428625"/>
            </a:xfrm>
            <a:prstGeom prst="rect">
              <a:avLst/>
            </a:prstGeom>
            <a:noFill/>
            <a:ln/>
          </p:spPr>
          <p:txBody>
            <a:bodyPr wrap="square" lIns="0" tIns="0" rIns="0" bIns="0" anchor="ctr">
              <a:spAutoFit/>
            </a:bodyPr>
            <a:lstStyle/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Promover a transparência e a comparabilidade das qualificações</a:t>
              </a:r>
              <a:endParaRPr lang="pt-PT" sz="1046" noProof="0" dirty="0"/>
            </a:p>
          </p:txBody>
        </p:sp>
      </p:grpSp>
      <p:sp>
        <p:nvSpPr>
          <p:cNvPr id="15" name="Shape 10"/>
          <p:cNvSpPr/>
          <p:nvPr/>
        </p:nvSpPr>
        <p:spPr>
          <a:xfrm>
            <a:off x="285750" y="274320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FE9575C-FC9A-FCAE-23B2-7526B7A2EDFA}"/>
              </a:ext>
            </a:extLst>
          </p:cNvPr>
          <p:cNvGrpSpPr/>
          <p:nvPr/>
        </p:nvGrpSpPr>
        <p:grpSpPr>
          <a:xfrm>
            <a:off x="357188" y="2743200"/>
            <a:ext cx="3834491" cy="214313"/>
            <a:chOff x="357188" y="2743200"/>
            <a:chExt cx="3834491" cy="214313"/>
          </a:xfrm>
        </p:grpSpPr>
        <p:pic>
          <p:nvPicPr>
            <p:cNvPr id="16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188" y="2828925"/>
              <a:ext cx="142875" cy="114300"/>
            </a:xfrm>
            <a:prstGeom prst="rect">
              <a:avLst/>
            </a:prstGeom>
          </p:spPr>
        </p:pic>
        <p:sp>
          <p:nvSpPr>
            <p:cNvPr id="17" name="Text 11"/>
            <p:cNvSpPr/>
            <p:nvPr/>
          </p:nvSpPr>
          <p:spPr>
            <a:xfrm>
              <a:off x="657225" y="2743200"/>
              <a:ext cx="3534454" cy="214313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/>
                <a:t>Facilitar a confiança mútua entre os sistemas de qualificação</a:t>
              </a:r>
              <a:endParaRPr lang="pt-PT" sz="1046" noProof="0"/>
            </a:p>
          </p:txBody>
        </p:sp>
      </p:grp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3200400"/>
            <a:ext cx="114300" cy="114300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DCE99DC-C30C-0749-9F74-81233BD11988}"/>
              </a:ext>
            </a:extLst>
          </p:cNvPr>
          <p:cNvGrpSpPr/>
          <p:nvPr/>
        </p:nvGrpSpPr>
        <p:grpSpPr>
          <a:xfrm>
            <a:off x="285750" y="3114675"/>
            <a:ext cx="4400550" cy="331101"/>
            <a:chOff x="285750" y="3114675"/>
            <a:chExt cx="4400550" cy="331101"/>
          </a:xfrm>
        </p:grpSpPr>
        <p:sp>
          <p:nvSpPr>
            <p:cNvPr id="18" name="Shape 12"/>
            <p:cNvSpPr/>
            <p:nvPr/>
          </p:nvSpPr>
          <p:spPr>
            <a:xfrm>
              <a:off x="285750" y="3114675"/>
              <a:ext cx="285750" cy="285750"/>
            </a:xfrm>
            <a:prstGeom prst="ellipse">
              <a:avLst/>
            </a:prstGeom>
            <a:solidFill>
              <a:srgbClr val="F7D618">
                <a:alpha val="20000"/>
              </a:srgbClr>
            </a:solidFill>
            <a:ln/>
          </p:spPr>
          <p:txBody>
            <a:bodyPr/>
            <a:lstStyle/>
            <a:p>
              <a:endParaRPr/>
            </a:p>
          </p:txBody>
        </p:sp>
        <p:sp>
          <p:nvSpPr>
            <p:cNvPr id="20" name="Text 13"/>
            <p:cNvSpPr/>
            <p:nvPr/>
          </p:nvSpPr>
          <p:spPr>
            <a:xfrm>
              <a:off x="657225" y="3123893"/>
              <a:ext cx="4029075" cy="321883"/>
            </a:xfrm>
            <a:prstGeom prst="rect">
              <a:avLst/>
            </a:prstGeom>
            <a:noFill/>
            <a:ln/>
          </p:spPr>
          <p:txBody>
            <a:bodyPr wrap="square" lIns="0" tIns="0" rIns="0" bIns="0" anchor="ctr">
              <a:spAutoFit/>
            </a:bodyPr>
            <a:lstStyle/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Permitir a transferência de créditos e o reconhecimento de aprendizagens prévias</a:t>
              </a:r>
              <a:endParaRPr lang="pt-PT" sz="1046" noProof="0" dirty="0"/>
            </a:p>
          </p:txBody>
        </p:sp>
      </p:grpSp>
      <p:sp>
        <p:nvSpPr>
          <p:cNvPr id="21" name="Shape 14"/>
          <p:cNvSpPr/>
          <p:nvPr/>
        </p:nvSpPr>
        <p:spPr>
          <a:xfrm>
            <a:off x="285750" y="348615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8" y="3657600"/>
            <a:ext cx="114300" cy="1143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42938" y="3571875"/>
            <a:ext cx="3549746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Apoiar a mobilidade continental de aprendentes e trabalhadores</a:t>
            </a:r>
            <a:endParaRPr lang="pt-PT" sz="1046" noProof="0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071563"/>
            <a:ext cx="42862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3909585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Sistema Africano de Transferência de Créditos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Text 4"/>
          <p:cNvSpPr/>
          <p:nvPr/>
        </p:nvSpPr>
        <p:spPr>
          <a:xfrm>
            <a:off x="3606282" y="744372"/>
            <a:ext cx="1293744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é </a:t>
            </a:r>
            <a:r>
              <a:rPr dirty="0" err="1"/>
              <a:t>uma</a:t>
            </a:r>
            <a:r>
              <a:rPr dirty="0"/>
              <a:t> ferramenta </a:t>
            </a:r>
            <a:r>
              <a:rPr dirty="0" err="1"/>
              <a:t>desenvolvida</a:t>
            </a:r>
            <a:r>
              <a:rPr dirty="0"/>
              <a:t> </a:t>
            </a:r>
            <a:endParaRPr sz="1046" dirty="0"/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F63F3B50-CBCC-3075-DDCA-98B26DEB5FD4}"/>
              </a:ext>
            </a:extLst>
          </p:cNvPr>
          <p:cNvGrpSpPr/>
          <p:nvPr/>
        </p:nvGrpSpPr>
        <p:grpSpPr>
          <a:xfrm>
            <a:off x="513457" y="1105392"/>
            <a:ext cx="3681878" cy="854384"/>
            <a:chOff x="513457" y="1105392"/>
            <a:chExt cx="3681878" cy="854384"/>
          </a:xfrm>
        </p:grpSpPr>
        <p:sp>
          <p:nvSpPr>
            <p:cNvPr id="7" name="Text 3"/>
            <p:cNvSpPr/>
            <p:nvPr/>
          </p:nvSpPr>
          <p:spPr>
            <a:xfrm>
              <a:off x="513457" y="1105392"/>
              <a:ext cx="3681878" cy="160941"/>
            </a:xfrm>
            <a:prstGeom prst="rect">
              <a:avLst/>
            </a:prstGeom>
            <a:noFill/>
            <a:ln/>
          </p:spPr>
          <p:txBody>
            <a:bodyPr wrap="square" lIns="0" tIns="0" rIns="0" bIns="0" anchor="ctr">
              <a:spAutoFit/>
            </a:bodyPr>
            <a:lstStyle/>
            <a:p>
              <a:pPr marL="0" indent="0">
                <a:buNone/>
                <a:defRPr sz="1046" b="1">
                  <a:solidFill>
                    <a:srgbClr val="4C9F38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Sistema Africano de Transferência de Créditos (</a:t>
              </a:r>
              <a:r>
                <a:rPr lang="pt-PT" noProof="0" dirty="0" err="1"/>
                <a:t>ACTS</a:t>
              </a:r>
              <a:r>
                <a:rPr lang="pt-PT" noProof="0" dirty="0"/>
                <a:t>)</a:t>
              </a:r>
              <a:endParaRPr lang="pt-PT" sz="1046" noProof="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526574" y="1316010"/>
              <a:ext cx="3631090" cy="643766"/>
            </a:xfrm>
            <a:prstGeom prst="rect">
              <a:avLst/>
            </a:prstGeom>
            <a:noFill/>
            <a:ln/>
          </p:spPr>
          <p:txBody>
            <a:bodyPr wrap="square" lIns="0" tIns="0" rIns="0" bIns="0" anchor="ctr">
              <a:spAutoFit/>
            </a:bodyPr>
            <a:lstStyle/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É uma ferramenta desenvolvida no âmbito da iniciativa HAQAA para facilitar o reconhecimento e transferência de resultados de aprendizagem entre o ensino superior </a:t>
              </a:r>
            </a:p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 </a:t>
              </a:r>
              <a:endParaRPr lang="pt-PT" sz="1046" noProof="0" dirty="0"/>
            </a:p>
          </p:txBody>
        </p:sp>
      </p:grpSp>
      <p:sp>
        <p:nvSpPr>
          <p:cNvPr id="10" name="Text 6"/>
          <p:cNvSpPr/>
          <p:nvPr/>
        </p:nvSpPr>
        <p:spPr>
          <a:xfrm>
            <a:off x="285750" y="1525980"/>
            <a:ext cx="65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1740293"/>
            <a:ext cx="65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sz="1046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59" y="2528888"/>
            <a:ext cx="114300" cy="114300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11" y="3043238"/>
            <a:ext cx="114300" cy="114300"/>
          </a:xfrm>
          <a:prstGeom prst="rect">
            <a:avLst/>
          </a:prstGeom>
        </p:spPr>
      </p:pic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23" y="3557588"/>
            <a:ext cx="142875" cy="114300"/>
          </a:xfrm>
          <a:prstGeom prst="rect">
            <a:avLst/>
          </a:prstGeom>
        </p:spPr>
      </p:pic>
      <p:grpSp>
        <p:nvGrpSpPr>
          <p:cNvPr id="58" name="Agrupar 57">
            <a:extLst>
              <a:ext uri="{FF2B5EF4-FFF2-40B4-BE49-F238E27FC236}">
                <a16:creationId xmlns:a16="http://schemas.microsoft.com/office/drawing/2014/main" id="{7770C58D-9198-F185-2881-CA476DA06617}"/>
              </a:ext>
            </a:extLst>
          </p:cNvPr>
          <p:cNvGrpSpPr/>
          <p:nvPr/>
        </p:nvGrpSpPr>
        <p:grpSpPr>
          <a:xfrm>
            <a:off x="285750" y="2100263"/>
            <a:ext cx="4409005" cy="2286093"/>
            <a:chOff x="285750" y="2100263"/>
            <a:chExt cx="4409005" cy="2286093"/>
          </a:xfrm>
        </p:grpSpPr>
        <p:sp>
          <p:nvSpPr>
            <p:cNvPr id="12" name="Text 8"/>
            <p:cNvSpPr/>
            <p:nvPr/>
          </p:nvSpPr>
          <p:spPr>
            <a:xfrm>
              <a:off x="285750" y="2100263"/>
              <a:ext cx="4171950" cy="228600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>
                <a:buNone/>
                <a:defRPr sz="1350" b="1">
                  <a:solidFill>
                    <a:srgbClr val="059669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/>
                <a:t>Principais características</a:t>
              </a:r>
              <a:endParaRPr lang="pt-PT" sz="1350" noProof="0"/>
            </a:p>
          </p:txBody>
        </p:sp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id="{E50B4ED8-F7C6-C5D5-0E0C-23F9A15937A8}"/>
                </a:ext>
              </a:extLst>
            </p:cNvPr>
            <p:cNvGrpSpPr/>
            <p:nvPr/>
          </p:nvGrpSpPr>
          <p:grpSpPr>
            <a:xfrm>
              <a:off x="285750" y="2443163"/>
              <a:ext cx="4171950" cy="428625"/>
              <a:chOff x="285750" y="2443163"/>
              <a:chExt cx="4171950" cy="428625"/>
            </a:xfrm>
          </p:grpSpPr>
          <p:sp>
            <p:nvSpPr>
              <p:cNvPr id="13" name="Shape 9"/>
              <p:cNvSpPr/>
              <p:nvPr/>
            </p:nvSpPr>
            <p:spPr>
              <a:xfrm>
                <a:off x="285750" y="2443163"/>
                <a:ext cx="193746" cy="285750"/>
              </a:xfrm>
              <a:prstGeom prst="roundRect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" name="Text 10"/>
              <p:cNvSpPr/>
              <p:nvPr/>
            </p:nvSpPr>
            <p:spPr>
              <a:xfrm>
                <a:off x="565221" y="2443163"/>
                <a:ext cx="3892479" cy="42862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rPr lang="pt-PT" noProof="0" dirty="0"/>
                  <a:t>Medição normalizada do crédito com base na carga de trabalho dos estudantes e nos resultados da aprendizagem</a:t>
                </a:r>
                <a:endParaRPr lang="pt-PT" sz="1046" noProof="0" dirty="0"/>
              </a:p>
            </p:txBody>
          </p:sp>
        </p:grpSp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EA482FA1-F56A-E9CB-0C0C-BEB4E865348B}"/>
                </a:ext>
              </a:extLst>
            </p:cNvPr>
            <p:cNvGrpSpPr/>
            <p:nvPr/>
          </p:nvGrpSpPr>
          <p:grpSpPr>
            <a:xfrm>
              <a:off x="285750" y="2957513"/>
              <a:ext cx="4171950" cy="428625"/>
              <a:chOff x="285750" y="2957513"/>
              <a:chExt cx="4171950" cy="428625"/>
            </a:xfrm>
          </p:grpSpPr>
          <p:sp>
            <p:nvSpPr>
              <p:cNvPr id="16" name="Shape 11"/>
              <p:cNvSpPr/>
              <p:nvPr/>
            </p:nvSpPr>
            <p:spPr>
              <a:xfrm>
                <a:off x="285750" y="2957513"/>
                <a:ext cx="240823" cy="285750"/>
              </a:xfrm>
              <a:prstGeom prst="roundRect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" name="Text 12"/>
              <p:cNvSpPr/>
              <p:nvPr/>
            </p:nvSpPr>
            <p:spPr>
              <a:xfrm>
                <a:off x="612298" y="2957513"/>
                <a:ext cx="3845402" cy="42862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rPr lang="pt-PT" noProof="0" dirty="0"/>
                  <a:t>Quadro continental compatível com os sistemas de crédito internacionais</a:t>
                </a:r>
                <a:endParaRPr lang="pt-PT" sz="1046" noProof="0" dirty="0"/>
              </a:p>
            </p:txBody>
          </p:sp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3ECED34D-E8CD-1685-B624-14CB926CEC0C}"/>
                </a:ext>
              </a:extLst>
            </p:cNvPr>
            <p:cNvGrpSpPr/>
            <p:nvPr/>
          </p:nvGrpSpPr>
          <p:grpSpPr>
            <a:xfrm>
              <a:off x="285750" y="3471863"/>
              <a:ext cx="4171950" cy="428625"/>
              <a:chOff x="285750" y="3471863"/>
              <a:chExt cx="4171950" cy="428625"/>
            </a:xfrm>
          </p:grpSpPr>
          <p:sp>
            <p:nvSpPr>
              <p:cNvPr id="19" name="Shape 13"/>
              <p:cNvSpPr/>
              <p:nvPr/>
            </p:nvSpPr>
            <p:spPr>
              <a:xfrm>
                <a:off x="285750" y="3471863"/>
                <a:ext cx="274448" cy="285750"/>
              </a:xfrm>
              <a:prstGeom prst="ellipse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1" name="Text 14"/>
              <p:cNvSpPr/>
              <p:nvPr/>
            </p:nvSpPr>
            <p:spPr>
              <a:xfrm>
                <a:off x="645923" y="3471863"/>
                <a:ext cx="3811777" cy="42862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rPr lang="pt-PT" noProof="0" dirty="0"/>
                  <a:t>Apoia a mobilidade académica e os percursos de aprendizagem ao longo da vida</a:t>
                </a:r>
                <a:endParaRPr lang="pt-PT" sz="1046" noProof="0" dirty="0"/>
              </a:p>
            </p:txBody>
          </p:sp>
        </p:grp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EF12070E-C958-D67B-4272-2D6FE073CE68}"/>
                </a:ext>
              </a:extLst>
            </p:cNvPr>
            <p:cNvGrpSpPr/>
            <p:nvPr/>
          </p:nvGrpSpPr>
          <p:grpSpPr>
            <a:xfrm>
              <a:off x="285750" y="3957731"/>
              <a:ext cx="4409005" cy="428625"/>
              <a:chOff x="285750" y="3957731"/>
              <a:chExt cx="4409005" cy="428625"/>
            </a:xfrm>
          </p:grpSpPr>
          <p:sp>
            <p:nvSpPr>
              <p:cNvPr id="22" name="Shape 15"/>
              <p:cNvSpPr/>
              <p:nvPr/>
            </p:nvSpPr>
            <p:spPr>
              <a:xfrm>
                <a:off x="285750" y="3986213"/>
                <a:ext cx="227707" cy="285750"/>
              </a:xfrm>
              <a:prstGeom prst="roundRect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53" name="Agrupar 52">
                <a:extLst>
                  <a:ext uri="{FF2B5EF4-FFF2-40B4-BE49-F238E27FC236}">
                    <a16:creationId xmlns:a16="http://schemas.microsoft.com/office/drawing/2014/main" id="{70017827-E9AC-7BD5-3BF3-0E9188A0CEA6}"/>
                  </a:ext>
                </a:extLst>
              </p:cNvPr>
              <p:cNvGrpSpPr/>
              <p:nvPr/>
            </p:nvGrpSpPr>
            <p:grpSpPr>
              <a:xfrm>
                <a:off x="565221" y="3957731"/>
                <a:ext cx="4129534" cy="428625"/>
                <a:chOff x="328166" y="3986213"/>
                <a:chExt cx="4129534" cy="428625"/>
              </a:xfrm>
            </p:grpSpPr>
            <p:pic>
              <p:nvPicPr>
                <p:cNvPr id="23" name="Image 5" descr="preencoded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8166" y="4071938"/>
                  <a:ext cx="142875" cy="114300"/>
                </a:xfrm>
                <a:prstGeom prst="rect">
                  <a:avLst/>
                </a:prstGeom>
              </p:spPr>
            </p:pic>
            <p:sp>
              <p:nvSpPr>
                <p:cNvPr id="24" name="Text 16"/>
                <p:cNvSpPr/>
                <p:nvPr/>
              </p:nvSpPr>
              <p:spPr>
                <a:xfrm>
                  <a:off x="599182" y="3986213"/>
                  <a:ext cx="3858518" cy="428625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marL="0" indent="0">
                    <a:buNone/>
                    <a:defRPr sz="1046">
                      <a:solidFill>
                        <a:srgbClr val="333333"/>
                      </a:solidFill>
                      <a:latin typeface="Noto Sans" pitchFamily="34" charset="0"/>
                      <a:ea typeface="Noto Sans" pitchFamily="34" charset="-122"/>
                      <a:cs typeface="Noto Sans" pitchFamily="34" charset="-120"/>
                    </a:defRPr>
                  </a:pPr>
                  <a:r>
                    <a:rPr lang="pt-PT" noProof="0" dirty="0"/>
                    <a:t>Integra-se com o Quadro Continental Africano de Qualificações (ACQF)</a:t>
                  </a:r>
                  <a:endParaRPr lang="pt-PT" sz="1046" noProof="0" dirty="0"/>
                </a:p>
              </p:txBody>
            </p:sp>
          </p:grpSp>
        </p:grpSp>
      </p:grpSp>
      <p:sp>
        <p:nvSpPr>
          <p:cNvPr id="25" name="Text 17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Como funciona o ACTS</a:t>
            </a:r>
            <a:endParaRPr sz="1350"/>
          </a:p>
        </p:txBody>
      </p:sp>
      <p:sp>
        <p:nvSpPr>
          <p:cNvPr id="26" name="Shape 18"/>
          <p:cNvSpPr/>
          <p:nvPr/>
        </p:nvSpPr>
        <p:spPr>
          <a:xfrm>
            <a:off x="4607719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063" y="1535906"/>
            <a:ext cx="214313" cy="214313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4679156" y="1807369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Instituição A</a:t>
            </a:r>
            <a:endParaRPr lang="pt-PT" sz="837" noProof="0" dirty="0"/>
          </a:p>
        </p:txBody>
      </p:sp>
      <p:sp>
        <p:nvSpPr>
          <p:cNvPr id="29" name="Text 20"/>
          <p:cNvSpPr/>
          <p:nvPr/>
        </p:nvSpPr>
        <p:spPr>
          <a:xfrm>
            <a:off x="4679156" y="1978819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País 1</a:t>
            </a:r>
            <a:endParaRPr sz="732"/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0738" y="1743075"/>
            <a:ext cx="150019" cy="171450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6200775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1908" y="1535906"/>
            <a:ext cx="160734" cy="214313"/>
          </a:xfrm>
          <a:prstGeom prst="rect">
            <a:avLst/>
          </a:prstGeom>
        </p:spPr>
      </p:pic>
      <p:sp>
        <p:nvSpPr>
          <p:cNvPr id="33" name="Text 22"/>
          <p:cNvSpPr/>
          <p:nvPr/>
        </p:nvSpPr>
        <p:spPr>
          <a:xfrm>
            <a:off x="6272213" y="1807369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Créditos obtidos</a:t>
            </a:r>
            <a:endParaRPr lang="pt-PT" sz="837" noProof="0" dirty="0"/>
          </a:p>
        </p:txBody>
      </p:sp>
      <p:sp>
        <p:nvSpPr>
          <p:cNvPr id="34" name="Text 23"/>
          <p:cNvSpPr/>
          <p:nvPr/>
        </p:nvSpPr>
        <p:spPr>
          <a:xfrm>
            <a:off x="6462094" y="1993926"/>
            <a:ext cx="620363" cy="11266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Formato C</a:t>
            </a:r>
            <a:r>
              <a:rPr lang="pt-PT" dirty="0"/>
              <a:t>A</a:t>
            </a:r>
            <a:r>
              <a:rPr dirty="0"/>
              <a:t>TS</a:t>
            </a:r>
            <a:endParaRPr sz="732" dirty="0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794" y="1743075"/>
            <a:ext cx="150019" cy="171450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7793831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7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175" y="1521619"/>
            <a:ext cx="214313" cy="214313"/>
          </a:xfrm>
          <a:prstGeom prst="rect">
            <a:avLst/>
          </a:prstGeom>
        </p:spPr>
      </p:pic>
      <p:sp>
        <p:nvSpPr>
          <p:cNvPr id="38" name="Text 25"/>
          <p:cNvSpPr/>
          <p:nvPr/>
        </p:nvSpPr>
        <p:spPr>
          <a:xfrm>
            <a:off x="7865269" y="1793081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Instituição B</a:t>
            </a:r>
            <a:endParaRPr lang="pt-PT" sz="837" noProof="0" dirty="0"/>
          </a:p>
        </p:txBody>
      </p:sp>
      <p:sp>
        <p:nvSpPr>
          <p:cNvPr id="39" name="Text 26"/>
          <p:cNvSpPr/>
          <p:nvPr/>
        </p:nvSpPr>
        <p:spPr>
          <a:xfrm>
            <a:off x="7865269" y="1964531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País 2</a:t>
            </a:r>
            <a:endParaRPr sz="732"/>
          </a:p>
        </p:txBody>
      </p:sp>
      <p:sp>
        <p:nvSpPr>
          <p:cNvPr id="40" name="Shape 27"/>
          <p:cNvSpPr/>
          <p:nvPr/>
        </p:nvSpPr>
        <p:spPr>
          <a:xfrm>
            <a:off x="5857875" y="2364581"/>
            <a:ext cx="18288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 lang="pt-PT" noProof="0" dirty="0"/>
          </a:p>
        </p:txBody>
      </p:sp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5119" y="2436019"/>
            <a:ext cx="214313" cy="214313"/>
          </a:xfrm>
          <a:prstGeom prst="rect">
            <a:avLst/>
          </a:prstGeom>
        </p:spPr>
      </p:pic>
      <p:sp>
        <p:nvSpPr>
          <p:cNvPr id="42" name="Text 28"/>
          <p:cNvSpPr/>
          <p:nvPr/>
        </p:nvSpPr>
        <p:spPr>
          <a:xfrm>
            <a:off x="5929313" y="2707481"/>
            <a:ext cx="16859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Créditos reconhecidos</a:t>
            </a:r>
            <a:endParaRPr lang="pt-PT" sz="837" noProof="0" dirty="0"/>
          </a:p>
        </p:txBody>
      </p:sp>
      <p:sp>
        <p:nvSpPr>
          <p:cNvPr id="43" name="Text 29"/>
          <p:cNvSpPr/>
          <p:nvPr/>
        </p:nvSpPr>
        <p:spPr>
          <a:xfrm>
            <a:off x="5929313" y="2878931"/>
            <a:ext cx="16859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Qualificação Mobilidade alcançada</a:t>
            </a:r>
            <a:endParaRPr lang="pt-PT" sz="732" noProof="0" dirty="0"/>
          </a:p>
        </p:txBody>
      </p:sp>
      <p:sp>
        <p:nvSpPr>
          <p:cNvPr id="44" name="Shape 30"/>
          <p:cNvSpPr/>
          <p:nvPr/>
        </p:nvSpPr>
        <p:spPr>
          <a:xfrm>
            <a:off x="4771439" y="3471863"/>
            <a:ext cx="4001644" cy="1285875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5" name="Shape 31"/>
          <p:cNvSpPr/>
          <p:nvPr/>
        </p:nvSpPr>
        <p:spPr>
          <a:xfrm>
            <a:off x="4771439" y="3471863"/>
            <a:ext cx="28575" cy="1285875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6" name="Text 32"/>
          <p:cNvSpPr/>
          <p:nvPr/>
        </p:nvSpPr>
        <p:spPr>
          <a:xfrm>
            <a:off x="4900026" y="3605705"/>
            <a:ext cx="1324080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Benefícios dos CATS</a:t>
            </a:r>
            <a:endParaRPr lang="pt-PT" sz="1046" noProof="0" dirty="0"/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56603361-7C63-951B-31BF-6C270E081CD2}"/>
              </a:ext>
            </a:extLst>
          </p:cNvPr>
          <p:cNvGrpSpPr/>
          <p:nvPr/>
        </p:nvGrpSpPr>
        <p:grpSpPr>
          <a:xfrm>
            <a:off x="5042901" y="3843338"/>
            <a:ext cx="3601594" cy="771525"/>
            <a:chOff x="5042901" y="3843338"/>
            <a:chExt cx="3601594" cy="771525"/>
          </a:xfrm>
        </p:grpSpPr>
        <p:sp>
          <p:nvSpPr>
            <p:cNvPr id="47" name="Text 33"/>
            <p:cNvSpPr/>
            <p:nvPr/>
          </p:nvSpPr>
          <p:spPr>
            <a:xfrm>
              <a:off x="5042901" y="3843338"/>
              <a:ext cx="3601594" cy="171450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l">
                <a:buNone/>
                <a:defRPr sz="837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Melhora a mobilidade estudantil e académica em África</a:t>
              </a:r>
              <a:endParaRPr lang="pt-PT" sz="837" noProof="0" dirty="0"/>
            </a:p>
          </p:txBody>
        </p:sp>
        <p:sp>
          <p:nvSpPr>
            <p:cNvPr id="48" name="Text 34"/>
            <p:cNvSpPr/>
            <p:nvPr/>
          </p:nvSpPr>
          <p:spPr>
            <a:xfrm>
              <a:off x="5042901" y="4043363"/>
              <a:ext cx="3601594" cy="171450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l">
                <a:buNone/>
                <a:defRPr sz="837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Promove a transparência e a confiança entre as instituições</a:t>
              </a:r>
              <a:endParaRPr lang="pt-PT" sz="837" noProof="0" dirty="0"/>
            </a:p>
          </p:txBody>
        </p:sp>
        <p:sp>
          <p:nvSpPr>
            <p:cNvPr id="49" name="Text 35"/>
            <p:cNvSpPr/>
            <p:nvPr/>
          </p:nvSpPr>
          <p:spPr>
            <a:xfrm>
              <a:off x="5042901" y="4243388"/>
              <a:ext cx="3601594" cy="171450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l">
                <a:buNone/>
                <a:defRPr sz="837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Facilita o reconhecimento de qualificações e a acumulação de créditos</a:t>
              </a:r>
              <a:endParaRPr lang="pt-PT" sz="837" noProof="0" dirty="0"/>
            </a:p>
          </p:txBody>
        </p:sp>
        <p:sp>
          <p:nvSpPr>
            <p:cNvPr id="50" name="Text 36"/>
            <p:cNvSpPr/>
            <p:nvPr/>
          </p:nvSpPr>
          <p:spPr>
            <a:xfrm>
              <a:off x="5042901" y="4443413"/>
              <a:ext cx="3601594" cy="171450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 algn="l">
                <a:buNone/>
                <a:defRPr sz="837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Apoia a aplicação das disposições da ZCLCA em matéria de serviços</a:t>
              </a:r>
              <a:endParaRPr lang="pt-PT" sz="837" noProof="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4215622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/>
              <a:t>A ZCLCA e a mobilidade profissional</a:t>
            </a:r>
            <a:endParaRPr lang="pt-PT" sz="2025" noProof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4BA76C1-D880-4FA7-EF1E-C6C283D84B66}"/>
              </a:ext>
            </a:extLst>
          </p:cNvPr>
          <p:cNvGrpSpPr/>
          <p:nvPr/>
        </p:nvGrpSpPr>
        <p:grpSpPr>
          <a:xfrm>
            <a:off x="286202" y="1038581"/>
            <a:ext cx="4302673" cy="911249"/>
            <a:chOff x="286202" y="1038581"/>
            <a:chExt cx="4302673" cy="911249"/>
          </a:xfrm>
        </p:grpSpPr>
        <p:sp>
          <p:nvSpPr>
            <p:cNvPr id="7" name="Text 3"/>
            <p:cNvSpPr/>
            <p:nvPr/>
          </p:nvSpPr>
          <p:spPr>
            <a:xfrm>
              <a:off x="286202" y="1038581"/>
              <a:ext cx="3642023" cy="160941"/>
            </a:xfrm>
            <a:prstGeom prst="rect">
              <a:avLst/>
            </a:prstGeom>
            <a:noFill/>
            <a:ln/>
          </p:spPr>
          <p:txBody>
            <a:bodyPr wrap="none" lIns="0" tIns="0" rIns="0" bIns="0" anchor="ctr">
              <a:spAutoFit/>
            </a:bodyPr>
            <a:lstStyle/>
            <a:p>
              <a:pPr marL="0" indent="0">
                <a:buNone/>
                <a:defRPr sz="1046" b="1">
                  <a:solidFill>
                    <a:srgbClr val="4C9F38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A Zona de Comércio Livre Continental Africana (ZCLCA)</a:t>
              </a:r>
              <a:endParaRPr lang="pt-PT" sz="1046" noProof="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302625" y="1306064"/>
              <a:ext cx="4286250" cy="643766"/>
            </a:xfrm>
            <a:prstGeom prst="rect">
              <a:avLst/>
            </a:prstGeom>
            <a:noFill/>
            <a:ln/>
          </p:spPr>
          <p:txBody>
            <a:bodyPr wrap="square" lIns="0" tIns="0" rIns="0" bIns="0" anchor="ctr">
              <a:spAutoFit/>
            </a:bodyPr>
            <a:lstStyle/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r>
                <a:rPr lang="pt-PT" noProof="0" dirty="0"/>
                <a:t>Cria o mercado único de bens e serviços, facilitando a livre circulação e movimento de profissionais, de negócios e de investimentos. </a:t>
              </a:r>
            </a:p>
            <a:p>
              <a:pPr marL="0" indent="0">
                <a:buNone/>
                <a:defRPr sz="1046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defRPr>
              </a:pPr>
              <a:endParaRPr lang="pt-PT" sz="1046" noProof="0" dirty="0"/>
            </a:p>
          </p:txBody>
        </p:sp>
      </p:grpSp>
      <p:sp>
        <p:nvSpPr>
          <p:cNvPr id="10" name="Text 6"/>
          <p:cNvSpPr/>
          <p:nvPr/>
        </p:nvSpPr>
        <p:spPr>
          <a:xfrm>
            <a:off x="285750" y="1525980"/>
            <a:ext cx="65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endParaRPr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2225759"/>
            <a:ext cx="4716840" cy="415498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Principais disposições em matéria de mobilidade para efeitos de qualificação</a:t>
            </a:r>
            <a:endParaRPr lang="pt-PT" sz="1350" noProof="0" dirty="0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87F70EB-08A9-EE16-8825-31A741CC8D8A}"/>
              </a:ext>
            </a:extLst>
          </p:cNvPr>
          <p:cNvGrpSpPr/>
          <p:nvPr/>
        </p:nvGrpSpPr>
        <p:grpSpPr>
          <a:xfrm>
            <a:off x="302625" y="2756659"/>
            <a:ext cx="4176911" cy="1898555"/>
            <a:chOff x="302625" y="2433508"/>
            <a:chExt cx="4176911" cy="1898555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CD6E91D3-5045-24B2-A287-E5EEA3D38F87}"/>
                </a:ext>
              </a:extLst>
            </p:cNvPr>
            <p:cNvGrpSpPr/>
            <p:nvPr/>
          </p:nvGrpSpPr>
          <p:grpSpPr>
            <a:xfrm>
              <a:off x="307586" y="2433508"/>
              <a:ext cx="4171950" cy="428625"/>
              <a:chOff x="285750" y="2206177"/>
              <a:chExt cx="4171950" cy="428625"/>
            </a:xfrm>
          </p:grpSpPr>
          <p:sp>
            <p:nvSpPr>
              <p:cNvPr id="12" name="Shape 8"/>
              <p:cNvSpPr/>
              <p:nvPr/>
            </p:nvSpPr>
            <p:spPr>
              <a:xfrm>
                <a:off x="285750" y="2228850"/>
                <a:ext cx="234293" cy="285750"/>
              </a:xfrm>
              <a:prstGeom prst="roundRect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 lang="pt-PT" noProof="0" dirty="0"/>
              </a:p>
            </p:txBody>
          </p:sp>
          <p:pic>
            <p:nvPicPr>
              <p:cNvPr id="13" name="Image 2" descr="preencode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03" y="2291902"/>
                <a:ext cx="128588" cy="114300"/>
              </a:xfrm>
              <a:prstGeom prst="rect">
                <a:avLst/>
              </a:prstGeom>
            </p:spPr>
          </p:pic>
          <p:sp>
            <p:nvSpPr>
              <p:cNvPr id="14" name="Text 9"/>
              <p:cNvSpPr/>
              <p:nvPr/>
            </p:nvSpPr>
            <p:spPr>
              <a:xfrm>
                <a:off x="605768" y="2206177"/>
                <a:ext cx="3851932" cy="42862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rPr lang="pt-PT" noProof="0" dirty="0"/>
                  <a:t>Acordos de Reconhecimento Mútuo (ARM) para as qualificações profissionais</a:t>
                </a:r>
                <a:endParaRPr lang="pt-PT" sz="1046" noProof="0" dirty="0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2222B3D9-D046-C796-C994-94E15D123E66}"/>
                </a:ext>
              </a:extLst>
            </p:cNvPr>
            <p:cNvGrpSpPr/>
            <p:nvPr/>
          </p:nvGrpSpPr>
          <p:grpSpPr>
            <a:xfrm>
              <a:off x="307586" y="3033143"/>
              <a:ext cx="3728163" cy="285750"/>
              <a:chOff x="285750" y="2720527"/>
              <a:chExt cx="3728163" cy="285750"/>
            </a:xfrm>
          </p:grpSpPr>
          <p:sp>
            <p:nvSpPr>
              <p:cNvPr id="15" name="Shape 10"/>
              <p:cNvSpPr/>
              <p:nvPr/>
            </p:nvSpPr>
            <p:spPr>
              <a:xfrm>
                <a:off x="285750" y="2720527"/>
                <a:ext cx="285750" cy="285750"/>
              </a:xfrm>
              <a:prstGeom prst="ellipse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pic>
            <p:nvPicPr>
              <p:cNvPr id="16" name="Image 3" descr="preencod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475" y="2828925"/>
                <a:ext cx="114300" cy="114300"/>
              </a:xfrm>
              <a:prstGeom prst="rect">
                <a:avLst/>
              </a:prstGeom>
            </p:spPr>
          </p:pic>
          <p:sp>
            <p:nvSpPr>
              <p:cNvPr id="17" name="Text 11"/>
              <p:cNvSpPr/>
              <p:nvPr/>
            </p:nvSpPr>
            <p:spPr>
              <a:xfrm>
                <a:off x="657225" y="2747213"/>
                <a:ext cx="3356688" cy="1609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rPr lang="pt-PT" noProof="0" dirty="0"/>
                  <a:t>Prestação transfronteiriças de serviços profissionais</a:t>
                </a:r>
                <a:endParaRPr lang="pt-PT" sz="1046" noProof="0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B53F4B7D-360E-4987-3B36-D8F85AF1A9C4}"/>
                </a:ext>
              </a:extLst>
            </p:cNvPr>
            <p:cNvGrpSpPr/>
            <p:nvPr/>
          </p:nvGrpSpPr>
          <p:grpSpPr>
            <a:xfrm>
              <a:off x="307586" y="3489101"/>
              <a:ext cx="4171950" cy="428625"/>
              <a:chOff x="285750" y="3092002"/>
              <a:chExt cx="4171950" cy="428625"/>
            </a:xfrm>
          </p:grpSpPr>
          <p:sp>
            <p:nvSpPr>
              <p:cNvPr id="18" name="Shape 12"/>
              <p:cNvSpPr/>
              <p:nvPr/>
            </p:nvSpPr>
            <p:spPr>
              <a:xfrm>
                <a:off x="285750" y="3092002"/>
                <a:ext cx="256003" cy="285750"/>
              </a:xfrm>
              <a:prstGeom prst="ellipse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pic>
            <p:nvPicPr>
              <p:cNvPr id="19" name="Image 4" descr="preencoded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458" y="3200400"/>
                <a:ext cx="128588" cy="114300"/>
              </a:xfrm>
              <a:prstGeom prst="rect">
                <a:avLst/>
              </a:prstGeom>
            </p:spPr>
          </p:pic>
          <p:sp>
            <p:nvSpPr>
              <p:cNvPr id="20" name="Text 13"/>
              <p:cNvSpPr/>
              <p:nvPr/>
            </p:nvSpPr>
            <p:spPr>
              <a:xfrm>
                <a:off x="627478" y="3092002"/>
                <a:ext cx="3830222" cy="42862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rPr lang="pt-PT" noProof="0" dirty="0"/>
                  <a:t>Circulação temporária de pessoas singulares por motivos profissionais</a:t>
                </a:r>
                <a:endParaRPr lang="pt-PT" sz="1046" noProof="0" dirty="0"/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480DD3C0-8FC2-7E52-A8F8-62B13106BD2B}"/>
                </a:ext>
              </a:extLst>
            </p:cNvPr>
            <p:cNvGrpSpPr/>
            <p:nvPr/>
          </p:nvGrpSpPr>
          <p:grpSpPr>
            <a:xfrm>
              <a:off x="302625" y="4046313"/>
              <a:ext cx="3813479" cy="285750"/>
              <a:chOff x="302625" y="4046313"/>
              <a:chExt cx="3813479" cy="285750"/>
            </a:xfrm>
          </p:grpSpPr>
          <p:sp>
            <p:nvSpPr>
              <p:cNvPr id="21" name="Shape 14"/>
              <p:cNvSpPr/>
              <p:nvPr/>
            </p:nvSpPr>
            <p:spPr>
              <a:xfrm>
                <a:off x="302625" y="4046313"/>
                <a:ext cx="285750" cy="285750"/>
              </a:xfrm>
              <a:prstGeom prst="ellipse">
                <a:avLst/>
              </a:prstGeom>
              <a:solidFill>
                <a:srgbClr val="F7D618">
                  <a:alpha val="20000"/>
                </a:srgbClr>
              </a:solidFill>
              <a:ln/>
            </p:spPr>
            <p:txBody>
              <a:bodyPr/>
              <a:lstStyle/>
              <a:p>
                <a:endParaRPr/>
              </a:p>
            </p:txBody>
          </p:sp>
          <p:pic>
            <p:nvPicPr>
              <p:cNvPr id="22" name="Image 5" descr="preencoded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063" y="4154711"/>
                <a:ext cx="142875" cy="114300"/>
              </a:xfrm>
              <a:prstGeom prst="rect">
                <a:avLst/>
              </a:prstGeom>
            </p:spPr>
          </p:pic>
          <p:sp>
            <p:nvSpPr>
              <p:cNvPr id="23" name="Text 15"/>
              <p:cNvSpPr/>
              <p:nvPr/>
            </p:nvSpPr>
            <p:spPr>
              <a:xfrm>
                <a:off x="674100" y="4046313"/>
                <a:ext cx="3442004" cy="21431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anchor="ctr">
                <a:spAutoFit/>
              </a:bodyPr>
              <a:lstStyle/>
              <a:p>
                <a:pPr marL="0" indent="0">
                  <a:buNone/>
                  <a:defRPr sz="1046">
                    <a:solidFill>
                      <a:srgbClr val="333333"/>
                    </a:solidFill>
                    <a:latin typeface="Noto Sans" pitchFamily="34" charset="0"/>
                    <a:ea typeface="Noto Sans" pitchFamily="34" charset="-122"/>
                    <a:cs typeface="Noto Sans" pitchFamily="34" charset="-120"/>
                  </a:defRPr>
                </a:pPr>
                <a:r>
                  <a:t>Harmonização das normas de educação e formação</a:t>
                </a:r>
                <a:endParaRPr sz="1046"/>
              </a:p>
            </p:txBody>
          </p:sp>
        </p:grpSp>
      </p:grpSp>
      <p:sp>
        <p:nvSpPr>
          <p:cNvPr id="24" name="Text 16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pt-PT" noProof="0" dirty="0"/>
              <a:t>Impacto da ZCLCA na mobilidade profissional</a:t>
            </a:r>
            <a:endParaRPr lang="pt-PT" sz="1350" noProof="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414463"/>
            <a:ext cx="417195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88D38-2478-45EC-BC27-9ED7791ACD19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0D65BB58-5299-412C-8486-8830DB409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B8EAA-988B-4CBD-BBAB-516F84444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fd2550a8-84b7-42d4-9ec6-c1aef2c7519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Apresentação no Ecrã (16:9)</PresentationFormat>
  <Paragraphs>163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Olavo Delgado Correia</cp:lastModifiedBy>
  <cp:revision>3</cp:revision>
  <dcterms:created xsi:type="dcterms:W3CDTF">2025-07-30T15:57:15Z</dcterms:created>
  <dcterms:modified xsi:type="dcterms:W3CDTF">2025-07-31T10:49:22Z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