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embeddedFontLst>
    <p:embeddedFont>
      <p:font typeface="Nunito Sans ExtraBold" pitchFamily="2" charset="0"/>
      <p:bold r:id="rId27"/>
      <p:boldItalic r:id="rId28"/>
    </p:embeddedFont>
    <p:embeddedFont>
      <p:font typeface="Nunito Sans Light"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uJQPzqC8NbRPQJ24RnJZ+usyt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376D1-20C1-EAC6-BE5F-C41459C373D5}" v="46" dt="2025-07-30T16:29:00.411"/>
    <p1510:client id="{01BDBE22-404B-5467-AEC2-E01C827A5637}" v="3" dt="2025-07-30T16:32:01.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Lyne (ETF)" userId="S::amaya.lyne@etf.europa.eu::254d19ee-a2a4-46f8-97d7-ce61c0481289" providerId="AD" clId="Web-{01BDBE22-404B-5467-AEC2-E01C827A5637}"/>
    <pc:docChg chg="modSld">
      <pc:chgData name="Amaya Lyne (ETF)" userId="S::amaya.lyne@etf.europa.eu::254d19ee-a2a4-46f8-97d7-ce61c0481289" providerId="AD" clId="Web-{01BDBE22-404B-5467-AEC2-E01C827A5637}" dt="2025-07-30T16:32:00.750" v="1" actId="20577"/>
      <pc:docMkLst>
        <pc:docMk/>
      </pc:docMkLst>
      <pc:sldChg chg="modSp">
        <pc:chgData name="Amaya Lyne (ETF)" userId="S::amaya.lyne@etf.europa.eu::254d19ee-a2a4-46f8-97d7-ce61c0481289" providerId="AD" clId="Web-{01BDBE22-404B-5467-AEC2-E01C827A5637}" dt="2025-07-30T16:32:00.750" v="1" actId="20577"/>
        <pc:sldMkLst>
          <pc:docMk/>
          <pc:sldMk cId="0" sldId="258"/>
        </pc:sldMkLst>
        <pc:spChg chg="mod">
          <ac:chgData name="Amaya Lyne (ETF)" userId="S::amaya.lyne@etf.europa.eu::254d19ee-a2a4-46f8-97d7-ce61c0481289" providerId="AD" clId="Web-{01BDBE22-404B-5467-AEC2-E01C827A5637}" dt="2025-07-30T16:32:00.750" v="1" actId="20577"/>
          <ac:spMkLst>
            <pc:docMk/>
            <pc:sldMk cId="0" sldId="258"/>
            <ac:spMk id="106" creationId="{00000000-0000-0000-0000-000000000000}"/>
          </ac:spMkLst>
        </pc:spChg>
      </pc:sldChg>
    </pc:docChg>
  </pc:docChgLst>
  <pc:docChgLst>
    <pc:chgData name="Amaya Lyne (ETF)" userId="S::amaya.lyne@etf.europa.eu::254d19ee-a2a4-46f8-97d7-ce61c0481289" providerId="AD" clId="Web-{00B376D1-20C1-EAC6-BE5F-C41459C373D5}"/>
    <pc:docChg chg="modSld">
      <pc:chgData name="Amaya Lyne (ETF)" userId="S::amaya.lyne@etf.europa.eu::254d19ee-a2a4-46f8-97d7-ce61c0481289" providerId="AD" clId="Web-{00B376D1-20C1-EAC6-BE5F-C41459C373D5}" dt="2025-07-30T16:28:57.442" v="42" actId="20577"/>
      <pc:docMkLst>
        <pc:docMk/>
      </pc:docMkLst>
      <pc:sldChg chg="modSp">
        <pc:chgData name="Amaya Lyne (ETF)" userId="S::amaya.lyne@etf.europa.eu::254d19ee-a2a4-46f8-97d7-ce61c0481289" providerId="AD" clId="Web-{00B376D1-20C1-EAC6-BE5F-C41459C373D5}" dt="2025-07-30T16:21:38.002" v="7" actId="20577"/>
        <pc:sldMkLst>
          <pc:docMk/>
          <pc:sldMk cId="0" sldId="258"/>
        </pc:sldMkLst>
        <pc:spChg chg="mod">
          <ac:chgData name="Amaya Lyne (ETF)" userId="S::amaya.lyne@etf.europa.eu::254d19ee-a2a4-46f8-97d7-ce61c0481289" providerId="AD" clId="Web-{00B376D1-20C1-EAC6-BE5F-C41459C373D5}" dt="2025-07-30T16:21:38.002" v="7" actId="20577"/>
          <ac:spMkLst>
            <pc:docMk/>
            <pc:sldMk cId="0" sldId="258"/>
            <ac:spMk id="106" creationId="{00000000-0000-0000-0000-000000000000}"/>
          </ac:spMkLst>
        </pc:spChg>
      </pc:sldChg>
      <pc:sldChg chg="modSp">
        <pc:chgData name="Amaya Lyne (ETF)" userId="S::amaya.lyne@etf.europa.eu::254d19ee-a2a4-46f8-97d7-ce61c0481289" providerId="AD" clId="Web-{00B376D1-20C1-EAC6-BE5F-C41459C373D5}" dt="2025-07-30T16:21:53.065" v="9" actId="1076"/>
        <pc:sldMkLst>
          <pc:docMk/>
          <pc:sldMk cId="0" sldId="259"/>
        </pc:sldMkLst>
        <pc:picChg chg="mod">
          <ac:chgData name="Amaya Lyne (ETF)" userId="S::amaya.lyne@etf.europa.eu::254d19ee-a2a4-46f8-97d7-ce61c0481289" providerId="AD" clId="Web-{00B376D1-20C1-EAC6-BE5F-C41459C373D5}" dt="2025-07-30T16:21:53.065" v="9" actId="1076"/>
          <ac:picMkLst>
            <pc:docMk/>
            <pc:sldMk cId="0" sldId="259"/>
            <ac:picMk id="116" creationId="{00000000-0000-0000-0000-000000000000}"/>
          </ac:picMkLst>
        </pc:picChg>
      </pc:sldChg>
      <pc:sldChg chg="modSp">
        <pc:chgData name="Amaya Lyne (ETF)" userId="S::amaya.lyne@etf.europa.eu::254d19ee-a2a4-46f8-97d7-ce61c0481289" providerId="AD" clId="Web-{00B376D1-20C1-EAC6-BE5F-C41459C373D5}" dt="2025-07-30T16:22:13.630" v="13" actId="20577"/>
        <pc:sldMkLst>
          <pc:docMk/>
          <pc:sldMk cId="0" sldId="260"/>
        </pc:sldMkLst>
        <pc:spChg chg="mod">
          <ac:chgData name="Amaya Lyne (ETF)" userId="S::amaya.lyne@etf.europa.eu::254d19ee-a2a4-46f8-97d7-ce61c0481289" providerId="AD" clId="Web-{00B376D1-20C1-EAC6-BE5F-C41459C373D5}" dt="2025-07-30T16:22:13.630" v="13" actId="20577"/>
          <ac:spMkLst>
            <pc:docMk/>
            <pc:sldMk cId="0" sldId="260"/>
            <ac:spMk id="122" creationId="{00000000-0000-0000-0000-000000000000}"/>
          </ac:spMkLst>
        </pc:spChg>
      </pc:sldChg>
      <pc:sldChg chg="modSp">
        <pc:chgData name="Amaya Lyne (ETF)" userId="S::amaya.lyne@etf.europa.eu::254d19ee-a2a4-46f8-97d7-ce61c0481289" providerId="AD" clId="Web-{00B376D1-20C1-EAC6-BE5F-C41459C373D5}" dt="2025-07-30T16:22:32.725" v="15" actId="20577"/>
        <pc:sldMkLst>
          <pc:docMk/>
          <pc:sldMk cId="0" sldId="261"/>
        </pc:sldMkLst>
        <pc:spChg chg="mod">
          <ac:chgData name="Amaya Lyne (ETF)" userId="S::amaya.lyne@etf.europa.eu::254d19ee-a2a4-46f8-97d7-ce61c0481289" providerId="AD" clId="Web-{00B376D1-20C1-EAC6-BE5F-C41459C373D5}" dt="2025-07-30T16:22:32.725" v="15" actId="20577"/>
          <ac:spMkLst>
            <pc:docMk/>
            <pc:sldMk cId="0" sldId="261"/>
            <ac:spMk id="147" creationId="{00000000-0000-0000-0000-000000000000}"/>
          </ac:spMkLst>
        </pc:spChg>
      </pc:sldChg>
      <pc:sldChg chg="modSp">
        <pc:chgData name="Amaya Lyne (ETF)" userId="S::amaya.lyne@etf.europa.eu::254d19ee-a2a4-46f8-97d7-ce61c0481289" providerId="AD" clId="Web-{00B376D1-20C1-EAC6-BE5F-C41459C373D5}" dt="2025-07-30T16:24:46.751" v="19" actId="20577"/>
        <pc:sldMkLst>
          <pc:docMk/>
          <pc:sldMk cId="0" sldId="264"/>
        </pc:sldMkLst>
        <pc:spChg chg="mod">
          <ac:chgData name="Amaya Lyne (ETF)" userId="S::amaya.lyne@etf.europa.eu::254d19ee-a2a4-46f8-97d7-ce61c0481289" providerId="AD" clId="Web-{00B376D1-20C1-EAC6-BE5F-C41459C373D5}" dt="2025-07-30T16:24:42.876" v="17" actId="20577"/>
          <ac:spMkLst>
            <pc:docMk/>
            <pc:sldMk cId="0" sldId="264"/>
            <ac:spMk id="169" creationId="{00000000-0000-0000-0000-000000000000}"/>
          </ac:spMkLst>
        </pc:spChg>
        <pc:spChg chg="mod">
          <ac:chgData name="Amaya Lyne (ETF)" userId="S::amaya.lyne@etf.europa.eu::254d19ee-a2a4-46f8-97d7-ce61c0481289" providerId="AD" clId="Web-{00B376D1-20C1-EAC6-BE5F-C41459C373D5}" dt="2025-07-30T16:24:46.751" v="19" actId="20577"/>
          <ac:spMkLst>
            <pc:docMk/>
            <pc:sldMk cId="0" sldId="264"/>
            <ac:spMk id="172" creationId="{00000000-0000-0000-0000-000000000000}"/>
          </ac:spMkLst>
        </pc:spChg>
      </pc:sldChg>
      <pc:sldChg chg="modSp">
        <pc:chgData name="Amaya Lyne (ETF)" userId="S::amaya.lyne@etf.europa.eu::254d19ee-a2a4-46f8-97d7-ce61c0481289" providerId="AD" clId="Web-{00B376D1-20C1-EAC6-BE5F-C41459C373D5}" dt="2025-07-30T16:25:40.818" v="22" actId="20577"/>
        <pc:sldMkLst>
          <pc:docMk/>
          <pc:sldMk cId="0" sldId="266"/>
        </pc:sldMkLst>
        <pc:spChg chg="mod">
          <ac:chgData name="Amaya Lyne (ETF)" userId="S::amaya.lyne@etf.europa.eu::254d19ee-a2a4-46f8-97d7-ce61c0481289" providerId="AD" clId="Web-{00B376D1-20C1-EAC6-BE5F-C41459C373D5}" dt="2025-07-30T16:25:40.818" v="22" actId="20577"/>
          <ac:spMkLst>
            <pc:docMk/>
            <pc:sldMk cId="0" sldId="266"/>
            <ac:spMk id="196" creationId="{00000000-0000-0000-0000-000000000000}"/>
          </ac:spMkLst>
        </pc:spChg>
      </pc:sldChg>
      <pc:sldChg chg="modSp">
        <pc:chgData name="Amaya Lyne (ETF)" userId="S::amaya.lyne@etf.europa.eu::254d19ee-a2a4-46f8-97d7-ce61c0481289" providerId="AD" clId="Web-{00B376D1-20C1-EAC6-BE5F-C41459C373D5}" dt="2025-07-30T16:26:14.664" v="29" actId="20577"/>
        <pc:sldMkLst>
          <pc:docMk/>
          <pc:sldMk cId="0" sldId="267"/>
        </pc:sldMkLst>
        <pc:spChg chg="mod">
          <ac:chgData name="Amaya Lyne (ETF)" userId="S::amaya.lyne@etf.europa.eu::254d19ee-a2a4-46f8-97d7-ce61c0481289" providerId="AD" clId="Web-{00B376D1-20C1-EAC6-BE5F-C41459C373D5}" dt="2025-07-30T16:26:14.664" v="29" actId="20577"/>
          <ac:spMkLst>
            <pc:docMk/>
            <pc:sldMk cId="0" sldId="267"/>
            <ac:spMk id="205" creationId="{00000000-0000-0000-0000-000000000000}"/>
          </ac:spMkLst>
        </pc:spChg>
      </pc:sldChg>
      <pc:sldChg chg="modSp">
        <pc:chgData name="Amaya Lyne (ETF)" userId="S::amaya.lyne@etf.europa.eu::254d19ee-a2a4-46f8-97d7-ce61c0481289" providerId="AD" clId="Web-{00B376D1-20C1-EAC6-BE5F-C41459C373D5}" dt="2025-07-30T16:26:40.525" v="31" actId="20577"/>
        <pc:sldMkLst>
          <pc:docMk/>
          <pc:sldMk cId="0" sldId="269"/>
        </pc:sldMkLst>
        <pc:spChg chg="mod">
          <ac:chgData name="Amaya Lyne (ETF)" userId="S::amaya.lyne@etf.europa.eu::254d19ee-a2a4-46f8-97d7-ce61c0481289" providerId="AD" clId="Web-{00B376D1-20C1-EAC6-BE5F-C41459C373D5}" dt="2025-07-30T16:26:40.525" v="31" actId="20577"/>
          <ac:spMkLst>
            <pc:docMk/>
            <pc:sldMk cId="0" sldId="269"/>
            <ac:spMk id="220" creationId="{00000000-0000-0000-0000-000000000000}"/>
          </ac:spMkLst>
        </pc:spChg>
      </pc:sldChg>
      <pc:sldChg chg="modSp">
        <pc:chgData name="Amaya Lyne (ETF)" userId="S::amaya.lyne@etf.europa.eu::254d19ee-a2a4-46f8-97d7-ce61c0481289" providerId="AD" clId="Web-{00B376D1-20C1-EAC6-BE5F-C41459C373D5}" dt="2025-07-30T16:27:04.590" v="32" actId="14100"/>
        <pc:sldMkLst>
          <pc:docMk/>
          <pc:sldMk cId="0" sldId="270"/>
        </pc:sldMkLst>
        <pc:spChg chg="mod">
          <ac:chgData name="Amaya Lyne (ETF)" userId="S::amaya.lyne@etf.europa.eu::254d19ee-a2a4-46f8-97d7-ce61c0481289" providerId="AD" clId="Web-{00B376D1-20C1-EAC6-BE5F-C41459C373D5}" dt="2025-07-30T16:27:04.590" v="32" actId="14100"/>
          <ac:spMkLst>
            <pc:docMk/>
            <pc:sldMk cId="0" sldId="270"/>
            <ac:spMk id="255" creationId="{00000000-0000-0000-0000-000000000000}"/>
          </ac:spMkLst>
        </pc:spChg>
      </pc:sldChg>
      <pc:sldChg chg="modSp">
        <pc:chgData name="Amaya Lyne (ETF)" userId="S::amaya.lyne@etf.europa.eu::254d19ee-a2a4-46f8-97d7-ce61c0481289" providerId="AD" clId="Web-{00B376D1-20C1-EAC6-BE5F-C41459C373D5}" dt="2025-07-30T16:28:40.050" v="40" actId="20577"/>
        <pc:sldMkLst>
          <pc:docMk/>
          <pc:sldMk cId="0" sldId="271"/>
        </pc:sldMkLst>
        <pc:spChg chg="mod">
          <ac:chgData name="Amaya Lyne (ETF)" userId="S::amaya.lyne@etf.europa.eu::254d19ee-a2a4-46f8-97d7-ce61c0481289" providerId="AD" clId="Web-{00B376D1-20C1-EAC6-BE5F-C41459C373D5}" dt="2025-07-30T16:28:40.050" v="40" actId="20577"/>
          <ac:spMkLst>
            <pc:docMk/>
            <pc:sldMk cId="0" sldId="271"/>
            <ac:spMk id="262" creationId="{00000000-0000-0000-0000-000000000000}"/>
          </ac:spMkLst>
        </pc:spChg>
      </pc:sldChg>
      <pc:sldChg chg="modSp">
        <pc:chgData name="Amaya Lyne (ETF)" userId="S::amaya.lyne@etf.europa.eu::254d19ee-a2a4-46f8-97d7-ce61c0481289" providerId="AD" clId="Web-{00B376D1-20C1-EAC6-BE5F-C41459C373D5}" dt="2025-07-30T16:28:57.442" v="42" actId="20577"/>
        <pc:sldMkLst>
          <pc:docMk/>
          <pc:sldMk cId="0" sldId="276"/>
        </pc:sldMkLst>
        <pc:spChg chg="mod">
          <ac:chgData name="Amaya Lyne (ETF)" userId="S::amaya.lyne@etf.europa.eu::254d19ee-a2a4-46f8-97d7-ce61c0481289" providerId="AD" clId="Web-{00B376D1-20C1-EAC6-BE5F-C41459C373D5}" dt="2025-07-30T16:28:57.442" v="42" actId="20577"/>
          <ac:spMkLst>
            <pc:docMk/>
            <pc:sldMk cId="0" sldId="276"/>
            <ac:spMk id="2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Bienvenue aux collègues,</a:t>
            </a:r>
          </a:p>
          <a:p>
            <a:pPr marL="0" lvl="0" indent="0" algn="l" rtl="0">
              <a:lnSpc>
                <a:spcPct val="100000"/>
              </a:lnSpc>
              <a:spcBef>
                <a:spcPts val="0"/>
              </a:spcBef>
              <a:spcAft>
                <a:spcPts val="0"/>
              </a:spcAft>
              <a:buSzPts val="1400"/>
              <a:buNone/>
            </a:pPr>
            <a:r>
              <a:t>Je m'appelle Stefan Jahnke et je suis ici avec ma collègue Honza Forster. </a:t>
            </a:r>
            <a:br/>
            <a:r>
              <a:t>Nous faisons partie de l'équipe QCP qui a conçu et mis en œuvre la plateforme de qualifications et d'accréditations de l'ACQF.</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t>Au cours de la dernière journée et demie, nous avons déjà vu la force du réseau ACQF en action avec les pays apprenant les uns avec les autres et nous sommes ravis de nous concentrer sur l’un des instruments les plus tangibles du CCQF: Le QCP.</a:t>
            </a:r>
          </a:p>
          <a:p>
            <a:pPr marL="0" lvl="0" indent="0" algn="l" rtl="0">
              <a:lnSpc>
                <a:spcPct val="100000"/>
              </a:lnSpc>
              <a:spcBef>
                <a:spcPts val="0"/>
              </a:spcBef>
              <a:spcAft>
                <a:spcPts val="0"/>
              </a:spcAft>
              <a:buSzPts val="1400"/>
              <a:buNone/>
            </a:pPr>
            <a:r>
              <a:t>Bien que vous ayez déjà une compréhension de haut niveau de la plateforme, cette présentation introductive vise à vous donner une compréhension plus approfondie des fonctionnalités, de la pertinence politique et du potentiel stratégique du PCQ.</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t>Ensemble, nous explorerons comment le PCQ soutient les priorités nationales, a permis la coopération continentale et fournit l'infrastructure nécessaire pour construire quelque chose de plus grand ensemble: Un modèle d'apprentissage africain partagé.</a:t>
            </a: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t>Le PQC fournit une base structurée qui renforce les systèmes nationaux de certification. </a:t>
            </a:r>
          </a:p>
          <a:p>
            <a:pPr marL="457200" marR="0" lvl="0" indent="-228600" algn="l" rtl="0">
              <a:lnSpc>
                <a:spcPct val="100000"/>
              </a:lnSpc>
              <a:spcBef>
                <a:spcPts val="0"/>
              </a:spcBef>
              <a:spcAft>
                <a:spcPts val="0"/>
              </a:spcAft>
              <a:buClr>
                <a:srgbClr val="000000"/>
              </a:buClr>
              <a:buSzPts val="1400"/>
              <a:buFont typeface="Arial"/>
              <a:buNone/>
            </a:pPr>
            <a:r>
              <a:t>En veillant à ce que les données soient normalisées, validées et alignées sur les cadres nationaux, la plateforme soutient la mise en œuvre de la législation, des mandats institutionnels et des réformes politiques.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Il donne aux gouvernements et aux organismes d'assurance de la qualité un outil fiable pour gérer et présenter leurs qualifications d'une manière qui renforce la confiance du public et transfrontalière.</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 En bref, il relie les données sur les qualifications aux priorités de gouvernance.</a:t>
            </a:r>
          </a:p>
        </p:txBody>
      </p:sp>
      <p:sp>
        <p:nvSpPr>
          <p:cNvPr id="185" name="Google Shape;1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t>L'une des contributions les plus puissantes du PQC est sa capacité à débloquer la visibilité et la comparabilité des qualifications à travers l'Afrique.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Il permet aux décideurs politiques de soutenir la mobilité, à la fois académique et professionnelle, en fournissant un espace partagé où les qualifications peuvent être consultées, comprises et évaluées.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Qu’il s’agisse d’un étudiant postulant à l’étranger, d’un employeur vérifiant ses titres de compétences ou d’un organisme régional soutenant les cadres de reconnaissance, le PQC donne à toutes les parties prenantes la clarté et la confiance dont elles ont besoin.</a:t>
            </a:r>
          </a:p>
        </p:txBody>
      </p:sp>
      <p:sp>
        <p:nvSpPr>
          <p:cNvPr id="203" name="Google Shape;20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1b4d2d2706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31b4d2d2706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a:p>
        </p:txBody>
      </p:sp>
      <p:sp>
        <p:nvSpPr>
          <p:cNvPr id="226" name="Google Shape;226;g31b4d2d2706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t>Le modèle d'apprentissage africain représente une occasion unique pour les pays africains de définir une approche commune pour décrire et comprendre les qualifications et les titres de compétences.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En formant un vocabulaire et une structure communs, les décideurs politiques africains peuvent faire en sorte que les qualifications soient plus facilement reconnues, comparées et comprises: non seulement à l'intérieur des pays, mais à travers le continent.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Le PQC fournit la base technique pour donner vie à cette vision. Il permet aux pays de conserver un contrôle total sur leurs propres données tout en s'alignant sur un ensemble de normes et de descripteurs convenus. </a:t>
            </a:r>
          </a:p>
          <a:p>
            <a:pPr marL="457200" marR="0" lvl="0" indent="-228600" algn="l" rtl="0">
              <a:lnSpc>
                <a:spcPct val="100000"/>
              </a:lnSpc>
              <a:spcBef>
                <a:spcPts val="0"/>
              </a:spcBef>
              <a:spcAft>
                <a:spcPts val="0"/>
              </a:spcAft>
              <a:buClr>
                <a:srgbClr val="000000"/>
              </a:buClr>
              <a:buSzPts val="1400"/>
              <a:buFont typeface="Arial"/>
              <a:buNone/>
            </a:pPr>
            <a:r>
              <a:t>Cela crée un espace pour les décisions conjointes  ⁇  par exemple, sur les informations minimales nécessaires pour valider une qualification et renforce ainsi la confiance dans le système.</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 L'ALM n'est pas seulement un outil technique; il s’agit d’une occasion politique d’affirmer le leadership de l’Afrique dans l’élaboration de ses propres normes en matière de mobilité, de reconnaissance et de développement des compétences.</a:t>
            </a:r>
          </a:p>
        </p:txBody>
      </p:sp>
      <p:sp>
        <p:nvSpPr>
          <p:cNvPr id="260" name="Google Shape;26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t>Avant de parler de la solution, examinons brièvement la réalité avec laquelle nous travaillons.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Sur l'ensemble du continent, les données sur les qualifications sont souvent dispersées et incohérentes. De nombreux systèmes s'appuient encore sur des documents papier, des PDF ou des feuilles Excel -&gt; formats</a:t>
            </a:r>
          </a:p>
          <a:p>
            <a:pPr marL="457200" marR="0" lvl="0" indent="-228600" algn="l" rtl="0">
              <a:lnSpc>
                <a:spcPct val="100000"/>
              </a:lnSpc>
              <a:spcBef>
                <a:spcPts val="0"/>
              </a:spcBef>
              <a:spcAft>
                <a:spcPts val="0"/>
              </a:spcAft>
              <a:buClr>
                <a:srgbClr val="000000"/>
              </a:buClr>
              <a:buSzPts val="1400"/>
              <a:buFont typeface="Arial"/>
              <a:buNone/>
            </a:pPr>
            <a:r>
              <a:t>qui sont difficiles à normaliser, à vérifier ou à intégrer. </a:t>
            </a:r>
          </a:p>
          <a:p>
            <a:pPr marL="457200" marR="0" lvl="0" indent="-228600" algn="l" rtl="0">
              <a:lnSpc>
                <a:spcPct val="100000"/>
              </a:lnSpc>
              <a:spcBef>
                <a:spcPts val="0"/>
              </a:spcBef>
              <a:spcAft>
                <a:spcPts val="0"/>
              </a:spcAft>
              <a:buClr>
                <a:srgbClr val="000000"/>
              </a:buClr>
              <a:buSzPts val="1400"/>
              <a:buFont typeface="Arial"/>
              <a:buNone/>
            </a:pPr>
            <a:r>
              <a:t>Il manque un langage commun ou une norme commune pour décrire les qualifications, ce qui limite considérablement la reconnaissance et la collaboration transfrontières. </a:t>
            </a:r>
          </a:p>
          <a:p>
            <a:pPr marL="457200" marR="0" lvl="0" indent="-228600" algn="l" rtl="0">
              <a:lnSpc>
                <a:spcPct val="100000"/>
              </a:lnSpc>
              <a:spcBef>
                <a:spcPts val="0"/>
              </a:spcBef>
              <a:spcAft>
                <a:spcPts val="0"/>
              </a:spcAft>
              <a:buClr>
                <a:srgbClr val="000000"/>
              </a:buClr>
              <a:buSzPts val="1400"/>
              <a:buFont typeface="Arial"/>
              <a:buNone/>
            </a:pPr>
            <a:r>
              <a:t>Dans le même temps, les qualifications restent souvent invisibles pour le public; les étudiants, les employeurs et les institutions ont du mal à accéder à une information fiable et structurée. </a:t>
            </a:r>
          </a:p>
          <a:p>
            <a:pPr marL="457200" marR="0" lvl="0" indent="-228600" algn="l" rtl="0">
              <a:lnSpc>
                <a:spcPct val="100000"/>
              </a:lnSpc>
              <a:spcBef>
                <a:spcPts val="0"/>
              </a:spcBef>
              <a:spcAft>
                <a:spcPts val="0"/>
              </a:spcAft>
              <a:buClr>
                <a:srgbClr val="000000"/>
              </a:buClr>
              <a:buSzPts val="1400"/>
              <a:buFont typeface="Arial"/>
              <a:buNone/>
            </a:pPr>
            <a:r>
              <a:t>Et lorsqu’il existe des interfaces publiques, leur fonctionnalité ou leur couverture sont souvent limitées. Le résultat est clair: des systèmes fragmentés, une confiance limitée et des occasions manquées tant pour les apprenants que pour les décideurs politiques.</a:t>
            </a:r>
          </a:p>
        </p:txBody>
      </p:sp>
      <p:sp>
        <p:nvSpPr>
          <p:cNvPr id="103" name="Google Shape;1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b4d2d2706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31b4d2d2706_0_1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r>
              <a:t>L’ACQF QCP est intentionnellement conçu comme une plateforme de données ouverte, interopérable et avancée – ce que nous avons décrit comme le modèle D. </a:t>
            </a:r>
          </a:p>
          <a:p>
            <a:pPr marL="228600" lvl="0" indent="0" algn="l" rtl="0">
              <a:lnSpc>
                <a:spcPct val="100000"/>
              </a:lnSpc>
              <a:spcBef>
                <a:spcPts val="0"/>
              </a:spcBef>
              <a:spcAft>
                <a:spcPts val="0"/>
              </a:spcAft>
              <a:buSzPts val="1400"/>
              <a:buFont typeface="Arial"/>
              <a:buNone/>
            </a:pPr>
            <a:endParaRPr/>
          </a:p>
          <a:p>
            <a:pPr marL="228600" lvl="0" indent="0" algn="l" rtl="0">
              <a:lnSpc>
                <a:spcPct val="100000"/>
              </a:lnSpc>
              <a:spcBef>
                <a:spcPts val="0"/>
              </a:spcBef>
              <a:spcAft>
                <a:spcPts val="0"/>
              </a:spcAft>
              <a:buSzPts val="1400"/>
              <a:buFont typeface="Arial"/>
              <a:buNone/>
            </a:pPr>
            <a:r>
              <a:t>En utilisant le modèle d'apprentissage africain et les normes mondiales, le PQC prend en charge une intégration transparente et un échange fiable de données sur les qualifications. Il permet aux pays de fournir des données sur les qualifications, d'accéder à des informations régionales et de participer au CCQA, quelle que soit la maturité de leurs systèmes nationaux. </a:t>
            </a:r>
          </a:p>
          <a:p>
            <a:pPr marL="228600" lvl="0" indent="0" algn="l" rtl="0">
              <a:lnSpc>
                <a:spcPct val="100000"/>
              </a:lnSpc>
              <a:spcBef>
                <a:spcPts val="0"/>
              </a:spcBef>
              <a:spcAft>
                <a:spcPts val="0"/>
              </a:spcAft>
              <a:buSzPts val="1400"/>
              <a:buFont typeface="Arial"/>
              <a:buNone/>
            </a:pPr>
            <a:endParaRPr/>
          </a:p>
          <a:p>
            <a:pPr marL="228600" lvl="0" indent="0" algn="l" rtl="0">
              <a:lnSpc>
                <a:spcPct val="100000"/>
              </a:lnSpc>
              <a:spcBef>
                <a:spcPts val="0"/>
              </a:spcBef>
              <a:spcAft>
                <a:spcPts val="0"/>
              </a:spcAft>
              <a:buSzPts val="1400"/>
              <a:buFont typeface="Arial"/>
              <a:buNone/>
            </a:pPr>
            <a:r>
              <a:t>Ce modèle jette les bases d'informations transparentes, fiables et comparables sur les qualifications en Afrique.</a:t>
            </a:r>
          </a:p>
        </p:txBody>
      </p:sp>
      <p:sp>
        <p:nvSpPr>
          <p:cNvPr id="120" name="Google Shape;120;g31b4d2d2706_0_1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t>Avec le PCQ, nous mettons en place l’infrastructure numérique commune de l’Afrique pour les certifications: une réponse continentale aux systèmes fragmentés et à la visibilité limitée des données.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À la base, il fournit une plate-forme centrale où les données peuvent être agrégées, comparées et rendues accessibles.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Mais surtout, il ne s'agit pas d'un système unique.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Chaque pays participant dispose de son propre espace virtuel au sein de la plateforme, où il conserve le contrôle total de ses données - ce qui est téléchargé, qui les gère et comment elles sont présentées.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Ce modèle fédéré garantit l'appropriation nationale tout en bénéficiant de normes partagées et d'une portée continentale.</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Le PQC est conçu pour servir à la fois les utilisateurs institutionnels et le grand public. Les ministères, les autorités de certification, les agences d'assurance qualité et les prestataires de formation peuvent tous utiliser la plateforme pour gérer, valider et partager des données structurées. </a:t>
            </a:r>
          </a:p>
          <a:p>
            <a:pPr marL="457200" marR="0" lvl="0" indent="-228600" algn="l" rtl="0">
              <a:lnSpc>
                <a:spcPct val="100000"/>
              </a:lnSpc>
              <a:spcBef>
                <a:spcPts val="0"/>
              </a:spcBef>
              <a:spcAft>
                <a:spcPts val="0"/>
              </a:spcAft>
              <a:buClr>
                <a:srgbClr val="000000"/>
              </a:buClr>
              <a:buSzPts val="1400"/>
              <a:buFont typeface="Arial"/>
              <a:buNone/>
            </a:pPr>
            <a:r>
              <a:t>Dans le même temps, les étudiants, les employeurs et le grand public ont accès à une interface multilingue et conviviale qui améliore la transparence et la confiance. Il s’agit d’une plateforme conçue non seulement pour les données, mais aussi pour les politiques, la mobilité et les opportunités.</a:t>
            </a: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t>Nous sommes bien conscients que certains pays disposent déjà de leur propre base de données nationale sur les qualifications.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C'est pourquoi nous avons conçu QCP de manière à permettre aux pays sans NQD, aux NQD partiels ou aux pays disposant de bases de données à part entière d'utiliser QCP en même temps et de différentes manières.</a:t>
            </a: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51" name="Google Shape;15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t>Pour assurer la flexibilité, il existe deux façons principales d'entrer des données dans la plate-forme. </a:t>
            </a:r>
          </a:p>
          <a:p>
            <a:pPr marL="457200" marR="0" lvl="0" indent="-228600" algn="l" rtl="0">
              <a:lnSpc>
                <a:spcPct val="100000"/>
              </a:lnSpc>
              <a:spcBef>
                <a:spcPts val="0"/>
              </a:spcBef>
              <a:spcAft>
                <a:spcPts val="0"/>
              </a:spcAft>
              <a:buClr>
                <a:srgbClr val="000000"/>
              </a:buClr>
              <a:buSzPts val="1400"/>
              <a:buFont typeface="Arial"/>
              <a:buNone/>
            </a:pPr>
            <a:r>
              <a:t>La première consiste en une </a:t>
            </a:r>
            <a:r>
              <a:rPr b="1"/>
              <a:t>saisie manuelle</a:t>
            </a:r>
            <a:r>
              <a:t> à l’aide de l’interface conservatrice dédiée du PCQ. Cette option est idéale pour les pays ou les institutions qui commencent tout juste à numériser leurs données de certification ou qui ne disposent pas encore d'une base de données nationale sur les certifications.</a:t>
            </a:r>
          </a:p>
          <a:p>
            <a:pPr marL="457200" marR="0" lvl="0" indent="-228600" algn="l" rtl="0">
              <a:lnSpc>
                <a:spcPct val="100000"/>
              </a:lnSpc>
              <a:spcBef>
                <a:spcPts val="0"/>
              </a:spcBef>
              <a:spcAft>
                <a:spcPts val="0"/>
              </a:spcAft>
              <a:buClr>
                <a:srgbClr val="000000"/>
              </a:buClr>
              <a:buSzPts val="1400"/>
              <a:buFont typeface="Arial"/>
              <a:buNone/>
            </a:pPr>
            <a:r>
              <a:t>Il fournit un environnement structuré et guidé pour entrer directement les qualifications, en utilisant des champs normalisés alignés sur le modèle de données QCP.</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Pour les pays disposant de systèmes plus avancés, le QCP prend également en charge </a:t>
            </a:r>
            <a:r>
              <a:rPr b="1"/>
              <a:t>l’importation automatisée de données.</a:t>
            </a:r>
            <a:r>
              <a:t> Cela permet aux établissements de télécharger des ensembles de données structurés: tels que les fichiers JSON qui ont été préparés conformément aux spécifications techniques du PCQ.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Il s’agit d’une méthode plus rapide conçue pour les téléchargements en masse et l’intégration dans les bases de données nationales existantes. </a:t>
            </a:r>
          </a:p>
          <a:p>
            <a:pPr marL="457200" marR="0" lvl="0" indent="-228600" algn="l" rtl="0">
              <a:lnSpc>
                <a:spcPct val="100000"/>
              </a:lnSpc>
              <a:spcBef>
                <a:spcPts val="0"/>
              </a:spcBef>
              <a:spcAft>
                <a:spcPts val="0"/>
              </a:spcAft>
              <a:buClr>
                <a:srgbClr val="000000"/>
              </a:buClr>
              <a:buSzPts val="1400"/>
              <a:buFont typeface="Arial"/>
              <a:buNone/>
            </a:pPr>
            <a:r>
              <a:t>Qu'il s'agisse d'entrer une poignée de qualifications ou des milliers, la plate-forme permet à n'importe quel pays de l'utiliser.</a:t>
            </a:r>
          </a:p>
        </p:txBody>
      </p:sp>
      <p:sp>
        <p:nvSpPr>
          <p:cNvPr id="158" name="Google Shape;15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t>Le QCP fournit quatre fonctionnalités clés qui en font un puissant outil de politique et de gouvernance.</a:t>
            </a:r>
          </a:p>
          <a:p>
            <a:pPr marL="457200" marR="0" lvl="0" indent="-228600" algn="l" rtl="0">
              <a:lnSpc>
                <a:spcPct val="100000"/>
              </a:lnSpc>
              <a:spcBef>
                <a:spcPts val="0"/>
              </a:spcBef>
              <a:spcAft>
                <a:spcPts val="0"/>
              </a:spcAft>
              <a:buClr>
                <a:srgbClr val="000000"/>
              </a:buClr>
              <a:buSzPts val="1400"/>
              <a:buFont typeface="Arial"/>
              <a:buNone/>
            </a:pPr>
            <a:r>
              <a:rPr b="1"/>
              <a:t>Premièrement,</a:t>
            </a:r>
            <a:r>
              <a:t> elle permet l’enregistrement et la gestion structurée des données relatives aux certifications, tant par la saisie manuelle que par l’importation automatisée. Cela garantit la cohérence, la qualité et la facilité d'accès. </a:t>
            </a:r>
          </a:p>
          <a:p>
            <a:pPr marL="457200" marR="0" lvl="0" indent="-228600" algn="l" rtl="0">
              <a:lnSpc>
                <a:spcPct val="100000"/>
              </a:lnSpc>
              <a:spcBef>
                <a:spcPts val="0"/>
              </a:spcBef>
              <a:spcAft>
                <a:spcPts val="0"/>
              </a:spcAft>
              <a:buClr>
                <a:srgbClr val="000000"/>
              </a:buClr>
              <a:buSzPts val="1400"/>
              <a:buFont typeface="Arial"/>
              <a:buNone/>
            </a:pPr>
            <a:r>
              <a:rPr b="1"/>
              <a:t>Deuxièmement,</a:t>
            </a:r>
            <a:r>
              <a:t> il permet aux pays de lier les certifications à leurs cadres nationaux et à leurs processus d’assurance de la qualité, en reflétant les procédures nationales au sein de la plateforme tout en conservant un contrôle total. </a:t>
            </a:r>
          </a:p>
          <a:p>
            <a:pPr marL="457200" marR="0" lvl="0" indent="-228600" algn="l" rtl="0">
              <a:lnSpc>
                <a:spcPct val="100000"/>
              </a:lnSpc>
              <a:spcBef>
                <a:spcPts val="0"/>
              </a:spcBef>
              <a:spcAft>
                <a:spcPts val="0"/>
              </a:spcAft>
              <a:buClr>
                <a:srgbClr val="000000"/>
              </a:buClr>
              <a:buSzPts val="1400"/>
              <a:buFont typeface="Arial"/>
              <a:buNone/>
            </a:pPr>
            <a:r>
              <a:rPr b="1"/>
              <a:t>Troisièmement,</a:t>
            </a:r>
            <a:r>
              <a:t> l’interface publique prend en charge la découverte, la recherche et la comparaison ⁇ offrant un accès multilingue et convivial à des informations fiables. </a:t>
            </a:r>
          </a:p>
          <a:p>
            <a:pPr marL="457200" marR="0" lvl="0" indent="-228600" algn="l" rtl="0">
              <a:lnSpc>
                <a:spcPct val="100000"/>
              </a:lnSpc>
              <a:spcBef>
                <a:spcPts val="0"/>
              </a:spcBef>
              <a:spcAft>
                <a:spcPts val="0"/>
              </a:spcAft>
              <a:buClr>
                <a:srgbClr val="000000"/>
              </a:buClr>
              <a:buSzPts val="1400"/>
              <a:buFont typeface="Arial"/>
              <a:buNone/>
            </a:pPr>
            <a:r>
              <a:t>Et </a:t>
            </a:r>
            <a:r>
              <a:rPr b="1"/>
              <a:t>quatrièmement,</a:t>
            </a:r>
            <a:r>
              <a:t> le QCP garantit l’interopérabilité et prend en charge la reconnaissance, non seulement sur le plan technique, mais aussi en termes de confiance et d’alignement des processus au-delà des systèmes et des frontières.</a:t>
            </a:r>
          </a:p>
        </p:txBody>
      </p:sp>
      <p:sp>
        <p:nvSpPr>
          <p:cNvPr id="167" name="Google Shape;1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cument start page">
  <p:cSld name="Document start page">
    <p:spTree>
      <p:nvGrpSpPr>
        <p:cNvPr id="1"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5"/>
          <p:cNvSpPr>
            <a:spLocks noGrp="1"/>
          </p:cNvSpPr>
          <p:nvPr>
            <p:ph type="pic" idx="2"/>
          </p:nvPr>
        </p:nvSpPr>
        <p:spPr>
          <a:xfrm>
            <a:off x="0" y="0"/>
            <a:ext cx="6096000" cy="6858000"/>
          </a:xfrm>
          <a:prstGeom prst="rect">
            <a:avLst/>
          </a:prstGeom>
          <a:solidFill>
            <a:schemeClr val="dk1"/>
          </a:solidFill>
          <a:ln>
            <a:noFill/>
          </a:ln>
        </p:spPr>
      </p:sp>
      <p:pic>
        <p:nvPicPr>
          <p:cNvPr id="20" name="Google Shape;20;p25"/>
          <p:cNvPicPr preferRelativeResize="0"/>
          <p:nvPr/>
        </p:nvPicPr>
        <p:blipFill rotWithShape="1">
          <a:blip r:embed="rId2">
            <a:alphaModFix/>
          </a:blip>
          <a:srcRect/>
          <a:stretch/>
        </p:blipFill>
        <p:spPr>
          <a:xfrm>
            <a:off x="6456000" y="395309"/>
            <a:ext cx="1699192" cy="824023"/>
          </a:xfrm>
          <a:prstGeom prst="rect">
            <a:avLst/>
          </a:prstGeom>
          <a:noFill/>
          <a:ln>
            <a:noFill/>
          </a:ln>
        </p:spPr>
      </p:pic>
      <p:sp>
        <p:nvSpPr>
          <p:cNvPr id="21" name="Google Shape;21;p25"/>
          <p:cNvSpPr txBox="1">
            <a:spLocks noGrp="1"/>
          </p:cNvSpPr>
          <p:nvPr>
            <p:ph type="ftr" idx="11"/>
          </p:nvPr>
        </p:nvSpPr>
        <p:spPr>
          <a:xfrm>
            <a:off x="6826101" y="1614642"/>
            <a:ext cx="5007933" cy="21067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400" b="1" i="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cxnSp>
        <p:nvCxnSpPr>
          <p:cNvPr id="22" name="Google Shape;22;p25"/>
          <p:cNvCxnSpPr/>
          <p:nvPr/>
        </p:nvCxnSpPr>
        <p:spPr>
          <a:xfrm>
            <a:off x="6551693" y="1573618"/>
            <a:ext cx="0" cy="2147777"/>
          </a:xfrm>
          <a:prstGeom prst="straightConnector1">
            <a:avLst/>
          </a:prstGeom>
          <a:noFill/>
          <a:ln w="92075" cap="flat" cmpd="sng">
            <a:solidFill>
              <a:schemeClr val="dk1"/>
            </a:solidFill>
            <a:prstDash val="solid"/>
            <a:miter lim="800000"/>
            <a:headEnd type="none" w="sm" len="sm"/>
            <a:tailEnd type="none" w="sm" len="sm"/>
          </a:ln>
        </p:spPr>
      </p:cxnSp>
      <p:sp>
        <p:nvSpPr>
          <p:cNvPr id="23" name="Google Shape;23;p25"/>
          <p:cNvSpPr txBox="1">
            <a:spLocks noGrp="1"/>
          </p:cNvSpPr>
          <p:nvPr>
            <p:ph type="body" idx="1"/>
          </p:nvPr>
        </p:nvSpPr>
        <p:spPr>
          <a:xfrm>
            <a:off x="6456363" y="4249738"/>
            <a:ext cx="5378450" cy="33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i="0">
                <a:solidFill>
                  <a:schemeClr val="lt1"/>
                </a:solidFill>
                <a:latin typeface="Nunito Sans"/>
                <a:ea typeface="Nunito Sans"/>
                <a:cs typeface="Nunito Sans"/>
                <a:sym typeface="Nunito Sans"/>
              </a:defRPr>
            </a:lvl1pPr>
            <a:lvl2pPr marL="914400" lvl="1" indent="-228600" algn="l">
              <a:lnSpc>
                <a:spcPct val="90000"/>
              </a:lnSpc>
              <a:spcBef>
                <a:spcPts val="500"/>
              </a:spcBef>
              <a:spcAft>
                <a:spcPts val="0"/>
              </a:spcAft>
              <a:buClr>
                <a:schemeClr val="dk1"/>
              </a:buClr>
              <a:buSzPts val="1800"/>
              <a:buNone/>
            </a:lvl2pPr>
            <a:lvl3pPr marL="1371600" lvl="2" indent="-228600" algn="l">
              <a:lnSpc>
                <a:spcPct val="90000"/>
              </a:lnSpc>
              <a:spcBef>
                <a:spcPts val="500"/>
              </a:spcBef>
              <a:spcAft>
                <a:spcPts val="0"/>
              </a:spcAft>
              <a:buClr>
                <a:schemeClr val="dk1"/>
              </a:buClr>
              <a:buSzPts val="1800"/>
              <a:buNone/>
            </a:lvl3pPr>
            <a:lvl4pPr marL="1828800" lvl="3" indent="-228600" algn="l">
              <a:lnSpc>
                <a:spcPct val="90000"/>
              </a:lnSpc>
              <a:spcBef>
                <a:spcPts val="500"/>
              </a:spcBef>
              <a:spcAft>
                <a:spcPts val="0"/>
              </a:spcAft>
              <a:buClr>
                <a:schemeClr val="dk1"/>
              </a:buClr>
              <a:buSzPts val="1800"/>
              <a:buNone/>
            </a:lvl4pPr>
            <a:lvl5pPr marL="2286000" lvl="4" indent="-228600" algn="l">
              <a:lnSpc>
                <a:spcPct val="90000"/>
              </a:lnSpc>
              <a:spcBef>
                <a:spcPts val="500"/>
              </a:spcBef>
              <a:spcAft>
                <a:spcPts val="0"/>
              </a:spcAft>
              <a:buClr>
                <a:schemeClr val="dk1"/>
              </a:buClr>
              <a:buSzPts val="1800"/>
              <a:buNone/>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cxnSp>
        <p:nvCxnSpPr>
          <p:cNvPr id="24" name="Google Shape;24;p25"/>
          <p:cNvCxnSpPr/>
          <p:nvPr/>
        </p:nvCxnSpPr>
        <p:spPr>
          <a:xfrm>
            <a:off x="6456000" y="4715931"/>
            <a:ext cx="5378034" cy="0"/>
          </a:xfrm>
          <a:prstGeom prst="straightConnector1">
            <a:avLst/>
          </a:prstGeom>
          <a:noFill/>
          <a:ln w="19050" cap="flat" cmpd="sng">
            <a:solidFill>
              <a:schemeClr val="lt1"/>
            </a:solidFill>
            <a:prstDash val="solid"/>
            <a:miter lim="800000"/>
            <a:headEnd type="none" w="sm" len="sm"/>
            <a:tailEnd type="none" w="sm" len="sm"/>
          </a:ln>
        </p:spPr>
      </p:cxnSp>
      <p:sp>
        <p:nvSpPr>
          <p:cNvPr id="25" name="Google Shape;25;p25"/>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Nunito Sans Light"/>
                <a:ea typeface="Nunito Sans Light"/>
                <a:cs typeface="Nunito Sans Light"/>
                <a:sym typeface="Nunito Sans Light"/>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360000" y="635224"/>
            <a:ext cx="534488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a:spLocks noGrp="1"/>
          </p:cNvSpPr>
          <p:nvPr>
            <p:ph type="pic" idx="2"/>
          </p:nvPr>
        </p:nvSpPr>
        <p:spPr>
          <a:xfrm>
            <a:off x="6096000" y="0"/>
            <a:ext cx="6096000" cy="6857999"/>
          </a:xfrm>
          <a:prstGeom prst="rect">
            <a:avLst/>
          </a:prstGeom>
          <a:noFill/>
          <a:ln>
            <a:noFill/>
          </a:ln>
        </p:spPr>
      </p:sp>
      <p:sp>
        <p:nvSpPr>
          <p:cNvPr id="70" name="Google Shape;70;p37"/>
          <p:cNvSpPr txBox="1">
            <a:spLocks noGrp="1"/>
          </p:cNvSpPr>
          <p:nvPr>
            <p:ph type="body" idx="1"/>
          </p:nvPr>
        </p:nvSpPr>
        <p:spPr>
          <a:xfrm>
            <a:off x="360000" y="2235423"/>
            <a:ext cx="5344885" cy="38416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7"/>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4120270" y="-1631494"/>
            <a:ext cx="3939749" cy="114753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824998" y="2071562"/>
            <a:ext cx="5454032" cy="25570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2089721" y="-1106633"/>
            <a:ext cx="5454032" cy="89134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ing">
  <p:cSld name="1_Section Heading">
    <p:spTree>
      <p:nvGrpSpPr>
        <p:cNvPr id="1" name="Shape 26"/>
        <p:cNvGrpSpPr/>
        <p:nvPr/>
      </p:nvGrpSpPr>
      <p:grpSpPr>
        <a:xfrm>
          <a:off x="0" y="0"/>
          <a:ext cx="0" cy="0"/>
          <a:chOff x="0" y="0"/>
          <a:chExt cx="0" cy="0"/>
        </a:xfrm>
      </p:grpSpPr>
      <p:sp>
        <p:nvSpPr>
          <p:cNvPr id="27" name="Google Shape;27;p28"/>
          <p:cNvSpPr/>
          <p:nvPr/>
        </p:nvSpPr>
        <p:spPr>
          <a:xfrm>
            <a:off x="0" y="0"/>
            <a:ext cx="12192000" cy="69392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28"/>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lvl2pPr>
            <a:lvl3pPr marL="1371600" lvl="2" indent="-228600" algn="l">
              <a:lnSpc>
                <a:spcPct val="90000"/>
              </a:lnSpc>
              <a:spcBef>
                <a:spcPts val="500"/>
              </a:spcBef>
              <a:spcAft>
                <a:spcPts val="0"/>
              </a:spcAft>
              <a:buClr>
                <a:schemeClr val="dk1"/>
              </a:buClr>
              <a:buSzPts val="1800"/>
              <a:buNone/>
            </a:lvl3pPr>
            <a:lvl4pPr marL="1828800" lvl="3" indent="-228600" algn="l">
              <a:lnSpc>
                <a:spcPct val="90000"/>
              </a:lnSpc>
              <a:spcBef>
                <a:spcPts val="500"/>
              </a:spcBef>
              <a:spcAft>
                <a:spcPts val="0"/>
              </a:spcAft>
              <a:buClr>
                <a:schemeClr val="dk1"/>
              </a:buClr>
              <a:buSzPts val="1800"/>
              <a:buNone/>
            </a:lvl4pPr>
            <a:lvl5pPr marL="2286000" lvl="4" indent="-228600" algn="l">
              <a:lnSpc>
                <a:spcPct val="90000"/>
              </a:lnSpc>
              <a:spcBef>
                <a:spcPts val="500"/>
              </a:spcBef>
              <a:spcAft>
                <a:spcPts val="0"/>
              </a:spcAft>
              <a:buClr>
                <a:schemeClr val="dk1"/>
              </a:buClr>
              <a:buSzPts val="1800"/>
              <a:buNone/>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29" name="Google Shape;29;p28"/>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32" name="Google Shape;32;p26"/>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33" name="Google Shape;33;p2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34" name="Google Shape;34;p2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t>Page </a:t>
            </a: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ing">
  <p:cSld name="Section Heading">
    <p:spTree>
      <p:nvGrpSpPr>
        <p:cNvPr id="1" name="Shape 35"/>
        <p:cNvGrpSpPr/>
        <p:nvPr/>
      </p:nvGrpSpPr>
      <p:grpSpPr>
        <a:xfrm>
          <a:off x="0" y="0"/>
          <a:ext cx="0" cy="0"/>
          <a:chOff x="0" y="0"/>
          <a:chExt cx="0" cy="0"/>
        </a:xfrm>
      </p:grpSpPr>
      <p:sp>
        <p:nvSpPr>
          <p:cNvPr id="36" name="Google Shape;36;p27"/>
          <p:cNvSpPr/>
          <p:nvPr/>
        </p:nvSpPr>
        <p:spPr>
          <a:xfrm>
            <a:off x="0" y="0"/>
            <a:ext cx="12192000" cy="69392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27"/>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7"/>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ing">
  <p:cSld name="2_Section Heading">
    <p:spTree>
      <p:nvGrpSpPr>
        <p:cNvPr id="1" name="Shape 39"/>
        <p:cNvGrpSpPr/>
        <p:nvPr/>
      </p:nvGrpSpPr>
      <p:grpSpPr>
        <a:xfrm>
          <a:off x="0" y="0"/>
          <a:ext cx="0" cy="0"/>
          <a:chOff x="0" y="0"/>
          <a:chExt cx="0" cy="0"/>
        </a:xfrm>
      </p:grpSpPr>
      <p:sp>
        <p:nvSpPr>
          <p:cNvPr id="40" name="Google Shape;40;p29"/>
          <p:cNvSpPr/>
          <p:nvPr/>
        </p:nvSpPr>
        <p:spPr>
          <a:xfrm>
            <a:off x="0" y="0"/>
            <a:ext cx="12192000" cy="69392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29"/>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30"/>
          <p:cNvSpPr txBox="1">
            <a:spLocks noGrp="1"/>
          </p:cNvSpPr>
          <p:nvPr>
            <p:ph type="ctrTitle"/>
          </p:nvPr>
        </p:nvSpPr>
        <p:spPr>
          <a:xfrm>
            <a:off x="360000" y="612565"/>
            <a:ext cx="11470556"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360000" y="3428999"/>
            <a:ext cx="11470556" cy="265621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30"/>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1"/>
          <p:cNvSpPr txBox="1">
            <a:spLocks noGrp="1"/>
          </p:cNvSpPr>
          <p:nvPr>
            <p:ph type="title"/>
          </p:nvPr>
        </p:nvSpPr>
        <p:spPr>
          <a:xfrm>
            <a:off x="360000" y="633497"/>
            <a:ext cx="1147864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1"/>
          <p:cNvSpPr txBox="1">
            <a:spLocks noGrp="1"/>
          </p:cNvSpPr>
          <p:nvPr>
            <p:ph type="body" idx="1"/>
          </p:nvPr>
        </p:nvSpPr>
        <p:spPr>
          <a:xfrm>
            <a:off x="359999" y="4393975"/>
            <a:ext cx="11478647" cy="16713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8B8B"/>
              </a:buClr>
              <a:buSzPts val="2400"/>
              <a:buNone/>
              <a:defRPr sz="2400">
                <a:solidFill>
                  <a:srgbClr val="8A8B8B"/>
                </a:solidFill>
              </a:defRPr>
            </a:lvl1pPr>
            <a:lvl2pPr marL="914400" lvl="1" indent="-228600" algn="l">
              <a:lnSpc>
                <a:spcPct val="90000"/>
              </a:lnSpc>
              <a:spcBef>
                <a:spcPts val="500"/>
              </a:spcBef>
              <a:spcAft>
                <a:spcPts val="0"/>
              </a:spcAft>
              <a:buClr>
                <a:srgbClr val="8A8B8B"/>
              </a:buClr>
              <a:buSzPts val="2000"/>
              <a:buNone/>
              <a:defRPr sz="2000">
                <a:solidFill>
                  <a:srgbClr val="8A8B8B"/>
                </a:solidFill>
              </a:defRPr>
            </a:lvl2pPr>
            <a:lvl3pPr marL="1371600" lvl="2" indent="-228600" algn="l">
              <a:lnSpc>
                <a:spcPct val="90000"/>
              </a:lnSpc>
              <a:spcBef>
                <a:spcPts val="500"/>
              </a:spcBef>
              <a:spcAft>
                <a:spcPts val="0"/>
              </a:spcAft>
              <a:buClr>
                <a:srgbClr val="8A8B8B"/>
              </a:buClr>
              <a:buSzPts val="1800"/>
              <a:buNone/>
              <a:defRPr sz="1800">
                <a:solidFill>
                  <a:srgbClr val="8A8B8B"/>
                </a:solidFill>
              </a:defRPr>
            </a:lvl3pPr>
            <a:lvl4pPr marL="1828800" lvl="3" indent="-228600" algn="l">
              <a:lnSpc>
                <a:spcPct val="90000"/>
              </a:lnSpc>
              <a:spcBef>
                <a:spcPts val="500"/>
              </a:spcBef>
              <a:spcAft>
                <a:spcPts val="0"/>
              </a:spcAft>
              <a:buClr>
                <a:srgbClr val="8A8B8B"/>
              </a:buClr>
              <a:buSzPts val="1600"/>
              <a:buNone/>
              <a:defRPr sz="1600">
                <a:solidFill>
                  <a:srgbClr val="8A8B8B"/>
                </a:solidFill>
              </a:defRPr>
            </a:lvl4pPr>
            <a:lvl5pPr marL="2286000" lvl="4" indent="-228600" algn="l">
              <a:lnSpc>
                <a:spcPct val="90000"/>
              </a:lnSpc>
              <a:spcBef>
                <a:spcPts val="500"/>
              </a:spcBef>
              <a:spcAft>
                <a:spcPts val="0"/>
              </a:spcAft>
              <a:buClr>
                <a:srgbClr val="8A8B8B"/>
              </a:buClr>
              <a:buSzPts val="1600"/>
              <a:buNone/>
              <a:defRPr sz="1600">
                <a:solidFill>
                  <a:srgbClr val="8A8B8B"/>
                </a:solidFill>
              </a:defRPr>
            </a:lvl5pPr>
            <a:lvl6pPr marL="2743200" lvl="5" indent="-228600" algn="l">
              <a:lnSpc>
                <a:spcPct val="90000"/>
              </a:lnSpc>
              <a:spcBef>
                <a:spcPts val="500"/>
              </a:spcBef>
              <a:spcAft>
                <a:spcPts val="0"/>
              </a:spcAft>
              <a:buClr>
                <a:srgbClr val="8A8B8B"/>
              </a:buClr>
              <a:buSzPts val="1600"/>
              <a:buNone/>
              <a:defRPr sz="1600">
                <a:solidFill>
                  <a:srgbClr val="8A8B8B"/>
                </a:solidFill>
              </a:defRPr>
            </a:lvl6pPr>
            <a:lvl7pPr marL="3200400" lvl="6" indent="-228600" algn="l">
              <a:lnSpc>
                <a:spcPct val="90000"/>
              </a:lnSpc>
              <a:spcBef>
                <a:spcPts val="500"/>
              </a:spcBef>
              <a:spcAft>
                <a:spcPts val="0"/>
              </a:spcAft>
              <a:buClr>
                <a:srgbClr val="8A8B8B"/>
              </a:buClr>
              <a:buSzPts val="1600"/>
              <a:buNone/>
              <a:defRPr sz="1600">
                <a:solidFill>
                  <a:srgbClr val="8A8B8B"/>
                </a:solidFill>
              </a:defRPr>
            </a:lvl7pPr>
            <a:lvl8pPr marL="3657600" lvl="7" indent="-228600" algn="l">
              <a:lnSpc>
                <a:spcPct val="90000"/>
              </a:lnSpc>
              <a:spcBef>
                <a:spcPts val="500"/>
              </a:spcBef>
              <a:spcAft>
                <a:spcPts val="0"/>
              </a:spcAft>
              <a:buClr>
                <a:srgbClr val="8A8B8B"/>
              </a:buClr>
              <a:buSzPts val="1600"/>
              <a:buNone/>
              <a:defRPr sz="1600">
                <a:solidFill>
                  <a:srgbClr val="8A8B8B"/>
                </a:solidFill>
              </a:defRPr>
            </a:lvl8pPr>
            <a:lvl9pPr marL="4114800" lvl="8" indent="-228600" algn="l">
              <a:lnSpc>
                <a:spcPct val="90000"/>
              </a:lnSpc>
              <a:spcBef>
                <a:spcPts val="500"/>
              </a:spcBef>
              <a:spcAft>
                <a:spcPts val="0"/>
              </a:spcAft>
              <a:buClr>
                <a:srgbClr val="8A8B8B"/>
              </a:buClr>
              <a:buSzPts val="1600"/>
              <a:buNone/>
              <a:defRPr sz="1600">
                <a:solidFill>
                  <a:srgbClr val="8A8B8B"/>
                </a:solidFill>
              </a:defRPr>
            </a:lvl9pPr>
          </a:lstStyle>
          <a:p>
            <a:endParaRPr/>
          </a:p>
        </p:txBody>
      </p:sp>
      <p:sp>
        <p:nvSpPr>
          <p:cNvPr id="51" name="Google Shape;51;p31"/>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360000" y="624069"/>
            <a:ext cx="11472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360000" y="1940107"/>
            <a:ext cx="56375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3"/>
          <p:cNvSpPr txBox="1">
            <a:spLocks noGrp="1"/>
          </p:cNvSpPr>
          <p:nvPr>
            <p:ph type="body" idx="2"/>
          </p:nvPr>
        </p:nvSpPr>
        <p:spPr>
          <a:xfrm>
            <a:off x="360000" y="2764019"/>
            <a:ext cx="5637575"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3"/>
          <p:cNvSpPr txBox="1">
            <a:spLocks noGrp="1"/>
          </p:cNvSpPr>
          <p:nvPr>
            <p:ph type="body" idx="3"/>
          </p:nvPr>
        </p:nvSpPr>
        <p:spPr>
          <a:xfrm>
            <a:off x="6172200" y="1940107"/>
            <a:ext cx="5659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33"/>
          <p:cNvSpPr txBox="1">
            <a:spLocks noGrp="1"/>
          </p:cNvSpPr>
          <p:nvPr>
            <p:ph type="body" idx="4"/>
          </p:nvPr>
        </p:nvSpPr>
        <p:spPr>
          <a:xfrm>
            <a:off x="6172200" y="2764019"/>
            <a:ext cx="5659800"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3"/>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360000" y="627132"/>
            <a:ext cx="441202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body" idx="1"/>
          </p:nvPr>
        </p:nvSpPr>
        <p:spPr>
          <a:xfrm>
            <a:off x="5183188" y="627133"/>
            <a:ext cx="6648812" cy="544998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6"/>
          <p:cNvSpPr txBox="1">
            <a:spLocks noGrp="1"/>
          </p:cNvSpPr>
          <p:nvPr>
            <p:ph type="body" idx="2"/>
          </p:nvPr>
        </p:nvSpPr>
        <p:spPr>
          <a:xfrm>
            <a:off x="360000" y="2227332"/>
            <a:ext cx="4412025" cy="38497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4"/>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Nunito Sans ExtraBold"/>
              <a:buNone/>
              <a:defRPr sz="4400" b="1" i="0" u="none" strike="noStrike" cap="none">
                <a:solidFill>
                  <a:schemeClr val="accent1"/>
                </a:solidFill>
                <a:latin typeface="Nunito Sans ExtraBold"/>
                <a:ea typeface="Nunito Sans ExtraBold"/>
                <a:cs typeface="Nunito Sans ExtraBold"/>
                <a:sym typeface="Nunito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Sans"/>
                <a:ea typeface="Nunito Sans"/>
                <a:cs typeface="Nunito Sans"/>
                <a:sym typeface="Nuni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Sans"/>
                <a:ea typeface="Nunito Sans"/>
                <a:cs typeface="Nunito Sans"/>
                <a:sym typeface="Nuni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Sans"/>
                <a:ea typeface="Nunito Sans"/>
                <a:cs typeface="Nunito Sans"/>
                <a:sym typeface="Nuni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Nunito Sans Light"/>
                <a:ea typeface="Nunito Sans Light"/>
                <a:cs typeface="Nunito Sans Light"/>
                <a:sym typeface="Nunito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t>Page </a:t>
            </a:r>
            <a:fld id="{00000000-1234-1234-1234-123412341234}" type="slidenum">
              <a:rPr lang="en-GB"/>
              <a:t>‹#›</a:t>
            </a:fld>
            <a:endParaRPr lang="en-GB"/>
          </a:p>
        </p:txBody>
      </p:sp>
      <p:cxnSp>
        <p:nvCxnSpPr>
          <p:cNvPr id="15" name="Google Shape;15;p24"/>
          <p:cNvCxnSpPr/>
          <p:nvPr/>
        </p:nvCxnSpPr>
        <p:spPr>
          <a:xfrm>
            <a:off x="360000" y="6496826"/>
            <a:ext cx="3519850" cy="0"/>
          </a:xfrm>
          <a:prstGeom prst="straightConnector1">
            <a:avLst/>
          </a:prstGeom>
          <a:noFill/>
          <a:ln w="19050" cap="flat" cmpd="sng">
            <a:solidFill>
              <a:schemeClr val="dk1"/>
            </a:solidFill>
            <a:prstDash val="solid"/>
            <a:miter lim="800000"/>
            <a:headEnd type="none" w="sm" len="sm"/>
            <a:tailEnd type="none" w="sm" len="sm"/>
          </a:ln>
        </p:spPr>
      </p:cxnSp>
      <p:pic>
        <p:nvPicPr>
          <p:cNvPr id="16" name="Google Shape;16;p24"/>
          <p:cNvPicPr preferRelativeResize="0"/>
          <p:nvPr/>
        </p:nvPicPr>
        <p:blipFill rotWithShape="1">
          <a:blip r:embed="rId14">
            <a:alphaModFix/>
          </a:blip>
          <a:srcRect/>
          <a:stretch/>
        </p:blipFill>
        <p:spPr>
          <a:xfrm>
            <a:off x="360000" y="183852"/>
            <a:ext cx="1065600" cy="359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globe with a map on it  Description automatically generated"/>
          <p:cNvPicPr preferRelativeResize="0">
            <a:picLocks noGrp="1"/>
          </p:cNvPicPr>
          <p:nvPr>
            <p:ph type="pic" idx="2"/>
          </p:nvPr>
        </p:nvPicPr>
        <p:blipFill rotWithShape="1">
          <a:blip r:embed="rId3">
            <a:alphaModFix/>
          </a:blip>
          <a:srcRect t="12500" b="12500"/>
          <a:stretch/>
        </p:blipFill>
        <p:spPr>
          <a:xfrm>
            <a:off x="0" y="0"/>
            <a:ext cx="6096000" cy="6858000"/>
          </a:xfrm>
          <a:prstGeom prst="rect">
            <a:avLst/>
          </a:prstGeom>
          <a:solidFill>
            <a:schemeClr val="dk1"/>
          </a:solidFill>
          <a:ln>
            <a:noFill/>
          </a:ln>
        </p:spPr>
      </p:pic>
      <p:sp>
        <p:nvSpPr>
          <p:cNvPr id="89" name="Google Shape;89;p1"/>
          <p:cNvSpPr txBox="1">
            <a:spLocks noGrp="1"/>
          </p:cNvSpPr>
          <p:nvPr>
            <p:ph type="ftr" idx="11"/>
          </p:nvPr>
        </p:nvSpPr>
        <p:spPr>
          <a:xfrm>
            <a:off x="6826101" y="1503680"/>
            <a:ext cx="5150309" cy="241644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defRPr sz="2800" u="sng">
                <a:solidFill>
                  <a:srgbClr val="C00000"/>
                </a:solidFill>
              </a:defRPr>
            </a:pPr>
            <a:r>
              <a:t>Plateforme de qualifications et d'accréditations (QCP)</a:t>
            </a:r>
          </a:p>
          <a:p>
            <a:pPr marL="0" lvl="0" indent="0" algn="l" rtl="0">
              <a:lnSpc>
                <a:spcPct val="100000"/>
              </a:lnSpc>
              <a:spcBef>
                <a:spcPts val="0"/>
              </a:spcBef>
              <a:spcAft>
                <a:spcPts val="0"/>
              </a:spcAft>
              <a:buSzPts val="1400"/>
              <a:buNone/>
              <a:defRPr sz="2400"/>
            </a:pPr>
            <a:r>
              <a:t>Un outil stratégique pour les systèmes nationaux de certification</a:t>
            </a:r>
            <a:endParaRPr sz="2400"/>
          </a:p>
        </p:txBody>
      </p:sp>
      <p:sp>
        <p:nvSpPr>
          <p:cNvPr id="90" name="Google Shape;90;p1"/>
          <p:cNvSpPr txBox="1">
            <a:spLocks noGrp="1"/>
          </p:cNvSpPr>
          <p:nvPr>
            <p:ph type="body" idx="1"/>
          </p:nvPr>
        </p:nvSpPr>
        <p:spPr>
          <a:xfrm>
            <a:off x="6454775" y="4084373"/>
            <a:ext cx="5378450" cy="3307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defRPr sz="1600"/>
            </a:pPr>
            <a:r>
              <a:t>Stefan Jahnke et Honza Forster</a:t>
            </a:r>
            <a:endParaRPr sz="1600"/>
          </a:p>
        </p:txBody>
      </p:sp>
      <p:sp>
        <p:nvSpPr>
          <p:cNvPr id="91" name="Google Shape;91;p1"/>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t>31 juillet 2025</a:t>
            </a:r>
          </a:p>
        </p:txBody>
      </p:sp>
      <p:pic>
        <p:nvPicPr>
          <p:cNvPr id="92" name="Google Shape;92;p1" descr="A close-up of a logo  Description automatically generated"/>
          <p:cNvPicPr preferRelativeResize="0"/>
          <p:nvPr/>
        </p:nvPicPr>
        <p:blipFill rotWithShape="1">
          <a:blip r:embed="rId4">
            <a:alphaModFix/>
          </a:blip>
          <a:srcRect/>
          <a:stretch/>
        </p:blipFill>
        <p:spPr>
          <a:xfrm>
            <a:off x="1282263" y="268951"/>
            <a:ext cx="3878316" cy="698001"/>
          </a:xfrm>
          <a:prstGeom prst="rect">
            <a:avLst/>
          </a:prstGeom>
          <a:noFill/>
          <a:ln>
            <a:noFill/>
          </a:ln>
        </p:spPr>
      </p:pic>
      <p:pic>
        <p:nvPicPr>
          <p:cNvPr id="93" name="Google Shape;93;p1"/>
          <p:cNvPicPr preferRelativeResize="0"/>
          <p:nvPr/>
        </p:nvPicPr>
        <p:blipFill rotWithShape="1">
          <a:blip r:embed="rId5">
            <a:alphaModFix/>
          </a:blip>
          <a:srcRect/>
          <a:stretch/>
        </p:blipFill>
        <p:spPr>
          <a:xfrm>
            <a:off x="7325958" y="6035040"/>
            <a:ext cx="3507294" cy="4484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7"/>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t>02</a:t>
            </a:r>
          </a:p>
        </p:txBody>
      </p:sp>
      <p:sp>
        <p:nvSpPr>
          <p:cNvPr id="180" name="Google Shape;180;p17"/>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t>Pertinence de la politique</a:t>
            </a:r>
          </a:p>
        </p:txBody>
      </p:sp>
      <p:sp>
        <p:nvSpPr>
          <p:cNvPr id="181" name="Google Shape;181;p17"/>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11</a:t>
            </a:fld>
            <a:endParaRPr lang="en-GB"/>
          </a:p>
        </p:txBody>
      </p:sp>
      <p:grpSp>
        <p:nvGrpSpPr>
          <p:cNvPr id="188" name="Google Shape;188;p18"/>
          <p:cNvGrpSpPr/>
          <p:nvPr/>
        </p:nvGrpSpPr>
        <p:grpSpPr>
          <a:xfrm>
            <a:off x="2032000" y="719666"/>
            <a:ext cx="8128000" cy="5418666"/>
            <a:chOff x="0" y="0"/>
            <a:chExt cx="8128000" cy="5418666"/>
          </a:xfrm>
        </p:grpSpPr>
        <p:sp>
          <p:nvSpPr>
            <p:cNvPr id="189" name="Google Shape;189;p18"/>
            <p:cNvSpPr/>
            <p:nvPr/>
          </p:nvSpPr>
          <p:spPr>
            <a:xfrm>
              <a:off x="3342907" y="0"/>
              <a:ext cx="1442185" cy="961457"/>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txBox="1"/>
            <p:nvPr/>
          </p:nvSpPr>
          <p:spPr>
            <a:xfrm>
              <a:off x="3342907" y="0"/>
              <a:ext cx="1442185" cy="96145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191" name="Google Shape;191;p18"/>
            <p:cNvSpPr/>
            <p:nvPr/>
          </p:nvSpPr>
          <p:spPr>
            <a:xfrm>
              <a:off x="2163278" y="961457"/>
              <a:ext cx="3801442" cy="1572838"/>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txBox="1"/>
            <p:nvPr/>
          </p:nvSpPr>
          <p:spPr>
            <a:xfrm>
              <a:off x="2828531" y="961457"/>
              <a:ext cx="2470937" cy="157283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defRPr sz="3600">
                  <a:solidFill>
                    <a:schemeClr val="lt1"/>
                  </a:solidFill>
                  <a:latin typeface="Arial"/>
                  <a:ea typeface="Arial"/>
                  <a:cs typeface="Arial"/>
                  <a:sym typeface="Arial"/>
                </a:defRPr>
              </a:pPr>
              <a:r>
                <a:t>Confiance </a:t>
              </a:r>
            </a:p>
            <a:p>
              <a:pPr marL="0" marR="0" lvl="0" indent="0" algn="ctr" rtl="0">
                <a:lnSpc>
                  <a:spcPct val="90000"/>
                </a:lnSpc>
                <a:spcBef>
                  <a:spcPts val="1260"/>
                </a:spcBef>
                <a:spcAft>
                  <a:spcPts val="0"/>
                </a:spcAft>
                <a:buClr>
                  <a:srgbClr val="000000"/>
                </a:buClr>
                <a:buSzPts val="3600"/>
                <a:buFont typeface="Arial"/>
                <a:buNone/>
                <a:defRPr sz="3600">
                  <a:solidFill>
                    <a:schemeClr val="lt1"/>
                  </a:solidFill>
                  <a:latin typeface="Arial"/>
                  <a:ea typeface="Arial"/>
                  <a:cs typeface="Arial"/>
                  <a:sym typeface="Arial"/>
                </a:defRPr>
              </a:pPr>
              <a:r>
                <a:t>Données</a:t>
              </a:r>
              <a:endParaRPr sz="3600" b="0" i="0" u="none" strike="noStrike" cap="none">
                <a:solidFill>
                  <a:schemeClr val="lt1"/>
                </a:solidFill>
                <a:latin typeface="Arial"/>
                <a:ea typeface="Arial"/>
                <a:cs typeface="Arial"/>
                <a:sym typeface="Arial"/>
              </a:endParaRPr>
            </a:p>
          </p:txBody>
        </p:sp>
        <p:sp>
          <p:nvSpPr>
            <p:cNvPr id="193" name="Google Shape;193;p18"/>
            <p:cNvSpPr/>
            <p:nvPr/>
          </p:nvSpPr>
          <p:spPr>
            <a:xfrm>
              <a:off x="1442185" y="2534295"/>
              <a:ext cx="5243628" cy="961457"/>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txBox="1"/>
            <p:nvPr/>
          </p:nvSpPr>
          <p:spPr>
            <a:xfrm>
              <a:off x="2359820" y="2534295"/>
              <a:ext cx="3408358" cy="96145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3300"/>
                <a:buFont typeface="Arial"/>
                <a:buNone/>
                <a:defRPr sz="3300">
                  <a:solidFill>
                    <a:schemeClr val="lt1"/>
                  </a:solidFill>
                  <a:latin typeface="Arial"/>
                  <a:ea typeface="Arial"/>
                  <a:cs typeface="Arial"/>
                  <a:sym typeface="Arial"/>
                </a:defRPr>
              </a:pPr>
              <a:r>
                <a:t>Alignement des politiques</a:t>
              </a:r>
              <a:endParaRPr sz="3300" b="0" i="0" u="none" strike="noStrike" cap="none">
                <a:solidFill>
                  <a:schemeClr val="lt1"/>
                </a:solidFill>
                <a:latin typeface="Arial"/>
                <a:ea typeface="Arial"/>
                <a:cs typeface="Arial"/>
                <a:sym typeface="Arial"/>
              </a:endParaRPr>
            </a:p>
          </p:txBody>
        </p:sp>
        <p:sp>
          <p:nvSpPr>
            <p:cNvPr id="195" name="Google Shape;195;p18"/>
            <p:cNvSpPr/>
            <p:nvPr/>
          </p:nvSpPr>
          <p:spPr>
            <a:xfrm>
              <a:off x="721092" y="3495752"/>
              <a:ext cx="6685814" cy="961457"/>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txBox="1"/>
            <p:nvPr/>
          </p:nvSpPr>
          <p:spPr>
            <a:xfrm>
              <a:off x="1891110" y="3495752"/>
              <a:ext cx="4345779" cy="961457"/>
            </a:xfrm>
            <a:prstGeom prst="rect">
              <a:avLst/>
            </a:prstGeom>
            <a:noFill/>
            <a:ln>
              <a:noFill/>
            </a:ln>
          </p:spPr>
          <p:txBody>
            <a:bodyPr spcFirstLastPara="1" wrap="square" lIns="41900" tIns="41900" rIns="41900" bIns="41900" anchor="ctr" anchorCtr="0">
              <a:noAutofit/>
            </a:bodyPr>
            <a:lstStyle/>
            <a:p>
              <a:pPr algn="ctr">
                <a:lnSpc>
                  <a:spcPct val="90000"/>
                </a:lnSpc>
                <a:buSzPts val="3300"/>
                <a:defRPr sz="3300">
                  <a:solidFill>
                    <a:schemeClr val="lt1"/>
                  </a:solidFill>
                  <a:latin typeface="Arial"/>
                  <a:ea typeface="Arial"/>
                  <a:cs typeface="Arial"/>
                  <a:sym typeface="Arial"/>
                </a:defRPr>
              </a:pPr>
              <a:r>
                <a:rPr dirty="0"/>
                <a:t>Validation &amp; </a:t>
              </a:r>
              <a:r>
                <a:rPr lang="en-US" dirty="0"/>
                <a:t>Assurance </a:t>
              </a:r>
              <a:r>
                <a:rPr lang="en-US" dirty="0" err="1"/>
                <a:t>Qualité</a:t>
              </a:r>
              <a:endParaRPr sz="3300" b="0" i="0" u="none" strike="noStrike" cap="none" dirty="0" err="1">
                <a:solidFill>
                  <a:schemeClr val="lt1"/>
                </a:solidFill>
                <a:latin typeface="Arial"/>
                <a:ea typeface="Arial"/>
                <a:cs typeface="Arial"/>
                <a:sym typeface="Arial"/>
              </a:endParaRPr>
            </a:p>
          </p:txBody>
        </p:sp>
        <p:sp>
          <p:nvSpPr>
            <p:cNvPr id="197" name="Google Shape;197;p18"/>
            <p:cNvSpPr/>
            <p:nvPr/>
          </p:nvSpPr>
          <p:spPr>
            <a:xfrm>
              <a:off x="0" y="4457209"/>
              <a:ext cx="8128000" cy="961457"/>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txBox="1"/>
            <p:nvPr/>
          </p:nvSpPr>
          <p:spPr>
            <a:xfrm>
              <a:off x="1422399" y="4457209"/>
              <a:ext cx="5283200" cy="96145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3300"/>
                <a:buFont typeface="Arial"/>
                <a:buNone/>
                <a:defRPr sz="3300">
                  <a:solidFill>
                    <a:schemeClr val="lt1"/>
                  </a:solidFill>
                  <a:latin typeface="Arial"/>
                  <a:ea typeface="Arial"/>
                  <a:cs typeface="Arial"/>
                  <a:sym typeface="Arial"/>
                </a:defRPr>
              </a:pPr>
              <a:r>
                <a:t>Données structurées et comparables</a:t>
              </a:r>
              <a:endParaRPr sz="3300" b="0" i="0" u="none" strike="noStrike" cap="none">
                <a:solidFill>
                  <a:schemeClr val="lt1"/>
                </a:solidFill>
                <a:latin typeface="Arial"/>
                <a:ea typeface="Arial"/>
                <a:cs typeface="Arial"/>
                <a:sym typeface="Arial"/>
              </a:endParaRPr>
            </a:p>
          </p:txBody>
        </p:sp>
      </p:grpSp>
      <p:pic>
        <p:nvPicPr>
          <p:cNvPr id="199" name="Google Shape;199;p18" descr="Badge Tick with solid fill"/>
          <p:cNvPicPr preferRelativeResize="0"/>
          <p:nvPr/>
        </p:nvPicPr>
        <p:blipFill rotWithShape="1">
          <a:blip r:embed="rId3">
            <a:alphaModFix/>
          </a:blip>
          <a:srcRect/>
          <a:stretch/>
        </p:blipFill>
        <p:spPr>
          <a:xfrm>
            <a:off x="5812536" y="1057656"/>
            <a:ext cx="566928" cy="5669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body" idx="1"/>
          </p:nvPr>
        </p:nvSpPr>
        <p:spPr>
          <a:xfrm>
            <a:off x="352486" y="938784"/>
            <a:ext cx="11475317" cy="5137255"/>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dirty="0" err="1"/>
              <a:t>Visibilité</a:t>
            </a: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dirty="0"/>
              <a:t>Reconnaissance</a:t>
            </a: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GB"/>
              <a:t>Une</a:t>
            </a:r>
            <a:r>
              <a:rPr dirty="0"/>
              <a:t> </a:t>
            </a:r>
            <a:r>
              <a:rPr err="1"/>
              <a:t>meilleure</a:t>
            </a:r>
            <a:r>
              <a:rPr dirty="0"/>
              <a:t> </a:t>
            </a:r>
            <a:r>
              <a:rPr err="1"/>
              <a:t>éducation</a:t>
            </a:r>
            <a:endParaRPr/>
          </a:p>
          <a:p>
            <a:pPr marL="114300" indent="0">
              <a:buNone/>
            </a:pPr>
            <a:endParaRPr lang="en-GB" dirty="0"/>
          </a:p>
          <a:p>
            <a:pPr marL="114300" lvl="0" indent="0" algn="l">
              <a:lnSpc>
                <a:spcPct val="90000"/>
              </a:lnSpc>
              <a:spcBef>
                <a:spcPts val="1000"/>
              </a:spcBef>
              <a:spcAft>
                <a:spcPts val="0"/>
              </a:spcAft>
              <a:buSzPts val="1800"/>
              <a:buNone/>
            </a:pPr>
            <a:r>
              <a:rPr dirty="0" err="1"/>
              <a:t>Mobilité</a:t>
            </a:r>
            <a:r>
              <a:rPr dirty="0"/>
              <a:t> des </a:t>
            </a:r>
            <a:r>
              <a:rPr dirty="0" err="1"/>
              <a:t>étudiants</a:t>
            </a:r>
            <a:r>
              <a:rPr dirty="0"/>
              <a:t> et de la main-</a:t>
            </a:r>
            <a:r>
              <a:rPr dirty="0" err="1"/>
              <a:t>d’œuvre</a:t>
            </a:r>
            <a:endParaRPr dirty="0"/>
          </a:p>
        </p:txBody>
      </p:sp>
      <p:sp>
        <p:nvSpPr>
          <p:cNvPr id="206" name="Google Shape;206;p1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12</a:t>
            </a:fld>
            <a:endParaRPr lang="en-GB"/>
          </a:p>
        </p:txBody>
      </p:sp>
      <p:pic>
        <p:nvPicPr>
          <p:cNvPr id="207" name="Google Shape;207;p19" descr="Planet Earth covered in lines"/>
          <p:cNvPicPr preferRelativeResize="0"/>
          <p:nvPr/>
        </p:nvPicPr>
        <p:blipFill rotWithShape="1">
          <a:blip r:embed="rId3">
            <a:alphaModFix/>
          </a:blip>
          <a:srcRect l="64212"/>
          <a:stretch/>
        </p:blipFill>
        <p:spPr>
          <a:xfrm>
            <a:off x="7828030" y="0"/>
            <a:ext cx="436397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t>03</a:t>
            </a:r>
          </a:p>
        </p:txBody>
      </p:sp>
      <p:sp>
        <p:nvSpPr>
          <p:cNvPr id="213" name="Google Shape;213;p20"/>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t>Développement du QCP</a:t>
            </a:r>
          </a:p>
        </p:txBody>
      </p:sp>
      <p:sp>
        <p:nvSpPr>
          <p:cNvPr id="214" name="Google Shape;214;p20"/>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t>De la vision à la mise en œuvre</a:t>
            </a:r>
          </a:p>
        </p:txBody>
      </p:sp>
      <p:sp>
        <p:nvSpPr>
          <p:cNvPr id="220" name="Google Shape;220;p21"/>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sz="2400" b="1" dirty="0"/>
              <a:t>Passé</a:t>
            </a:r>
            <a:r>
              <a:rPr sz="2400" dirty="0"/>
              <a:t>: Conception des politiques, consultations, architecture </a:t>
            </a:r>
            <a:endParaRPr lang="en-US" sz="2400" dirty="0"/>
          </a:p>
          <a:p>
            <a:pPr marL="114300" lvl="0" indent="0" algn="l" rtl="0">
              <a:lnSpc>
                <a:spcPct val="90000"/>
              </a:lnSpc>
              <a:spcBef>
                <a:spcPts val="1000"/>
              </a:spcBef>
              <a:spcAft>
                <a:spcPts val="0"/>
              </a:spcAft>
              <a:buSzPts val="1800"/>
              <a:buNone/>
            </a:pPr>
            <a:endParaRPr sz="2400" dirty="0"/>
          </a:p>
          <a:p>
            <a:pPr marL="114300" lvl="0" indent="0" algn="l" rtl="0">
              <a:lnSpc>
                <a:spcPct val="90000"/>
              </a:lnSpc>
              <a:spcBef>
                <a:spcPts val="1000"/>
              </a:spcBef>
              <a:spcAft>
                <a:spcPts val="0"/>
              </a:spcAft>
              <a:buSzPts val="1800"/>
              <a:buNone/>
            </a:pPr>
            <a:r>
              <a:rPr sz="2400" b="1" err="1"/>
              <a:t>Présents</a:t>
            </a:r>
            <a:r>
              <a:rPr sz="2400" dirty="0"/>
              <a:t>: Formation, </a:t>
            </a:r>
            <a:r>
              <a:rPr sz="2400" err="1"/>
              <a:t>intégration</a:t>
            </a:r>
            <a:r>
              <a:rPr sz="2400" dirty="0"/>
              <a:t>, premiers ensembles de données </a:t>
            </a:r>
          </a:p>
          <a:p>
            <a:pPr marL="114300" lvl="0" indent="0" algn="l" rtl="0">
              <a:lnSpc>
                <a:spcPct val="90000"/>
              </a:lnSpc>
              <a:spcBef>
                <a:spcPts val="1000"/>
              </a:spcBef>
              <a:spcAft>
                <a:spcPts val="0"/>
              </a:spcAft>
              <a:buSzPts val="1800"/>
              <a:buNone/>
            </a:pPr>
            <a:endParaRPr sz="2400" dirty="0"/>
          </a:p>
          <a:p>
            <a:pPr marL="114300" lvl="0" indent="0" algn="l" rtl="0">
              <a:lnSpc>
                <a:spcPct val="90000"/>
              </a:lnSpc>
              <a:spcBef>
                <a:spcPts val="1000"/>
              </a:spcBef>
              <a:spcAft>
                <a:spcPts val="0"/>
              </a:spcAft>
              <a:buSzPts val="1800"/>
              <a:buNone/>
            </a:pPr>
            <a:r>
              <a:rPr sz="2400" b="1" err="1"/>
              <a:t>Futur</a:t>
            </a:r>
            <a:r>
              <a:rPr sz="2400" dirty="0"/>
              <a:t>: </a:t>
            </a:r>
            <a:r>
              <a:rPr sz="2400" err="1"/>
              <a:t>Modèle</a:t>
            </a:r>
            <a:r>
              <a:rPr sz="2400" dirty="0"/>
              <a:t> </a:t>
            </a:r>
            <a:r>
              <a:rPr sz="2400" err="1"/>
              <a:t>d'apprentissage</a:t>
            </a:r>
            <a:r>
              <a:rPr sz="2400" dirty="0"/>
              <a:t> </a:t>
            </a:r>
            <a:r>
              <a:rPr sz="2400" err="1"/>
              <a:t>africain</a:t>
            </a:r>
            <a:r>
              <a:rPr sz="2400" dirty="0"/>
              <a:t>, </a:t>
            </a:r>
            <a:r>
              <a:rPr sz="2400" err="1"/>
              <a:t>intégration</a:t>
            </a:r>
            <a:r>
              <a:rPr sz="2400" dirty="0"/>
              <a:t> à </a:t>
            </a:r>
            <a:r>
              <a:rPr sz="2400" err="1"/>
              <a:t>grande</a:t>
            </a:r>
            <a:r>
              <a:rPr sz="2400" dirty="0"/>
              <a:t> </a:t>
            </a:r>
            <a:r>
              <a:rPr sz="2400" err="1"/>
              <a:t>échelle</a:t>
            </a:r>
            <a:endParaRPr sz="2400"/>
          </a:p>
        </p:txBody>
      </p:sp>
      <p:sp>
        <p:nvSpPr>
          <p:cNvPr id="221" name="Google Shape;221;p21"/>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14</a:t>
            </a:fld>
            <a:endParaRPr lang="en-GB"/>
          </a:p>
        </p:txBody>
      </p:sp>
      <p:pic>
        <p:nvPicPr>
          <p:cNvPr id="222" name="Google Shape;222;p21" descr="Chevron arrows with solid fill"/>
          <p:cNvPicPr preferRelativeResize="0"/>
          <p:nvPr/>
        </p:nvPicPr>
        <p:blipFill rotWithShape="1">
          <a:blip r:embed="rId3">
            <a:alphaModFix/>
          </a:blip>
          <a:srcRect/>
          <a:stretch/>
        </p:blipFill>
        <p:spPr>
          <a:xfrm rot="5400000">
            <a:off x="8917760" y="2816353"/>
            <a:ext cx="3104239" cy="12252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1b4d2d2706_0_80"/>
          <p:cNvSpPr txBox="1">
            <a:spLocks noGrp="1"/>
          </p:cNvSpPr>
          <p:nvPr>
            <p:ph type="title"/>
          </p:nvPr>
        </p:nvSpPr>
        <p:spPr>
          <a:xfrm>
            <a:off x="289233" y="646920"/>
            <a:ext cx="11467800" cy="11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t>Développement du QCP</a:t>
            </a:r>
          </a:p>
        </p:txBody>
      </p:sp>
      <p:sp>
        <p:nvSpPr>
          <p:cNvPr id="229" name="Google Shape;229;g31b4d2d2706_0_80"/>
          <p:cNvSpPr txBox="1">
            <a:spLocks noGrp="1"/>
          </p:cNvSpPr>
          <p:nvPr>
            <p:ph type="sldNum" idx="12"/>
          </p:nvPr>
        </p:nvSpPr>
        <p:spPr>
          <a:xfrm>
            <a:off x="355949" y="6543601"/>
            <a:ext cx="3261300" cy="167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15</a:t>
            </a:fld>
            <a:endParaRPr lang="en-GB"/>
          </a:p>
        </p:txBody>
      </p:sp>
      <p:sp>
        <p:nvSpPr>
          <p:cNvPr id="230" name="Google Shape;230;g31b4d2d2706_0_80"/>
          <p:cNvSpPr/>
          <p:nvPr/>
        </p:nvSpPr>
        <p:spPr>
          <a:xfrm>
            <a:off x="7133431" y="2855673"/>
            <a:ext cx="2498100" cy="1069800"/>
          </a:xfrm>
          <a:prstGeom prst="chevron">
            <a:avLst>
              <a:gd name="adj" fmla="val 20758"/>
            </a:avLst>
          </a:prstGeom>
          <a:solidFill>
            <a:srgbClr val="5B0F00"/>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defRPr sz="1500" b="1">
                <a:solidFill>
                  <a:srgbClr val="FFFFFF"/>
                </a:solidFill>
                <a:latin typeface="Arial"/>
                <a:ea typeface="Arial"/>
                <a:cs typeface="Arial"/>
                <a:sym typeface="Arial"/>
              </a:defRPr>
            </a:pPr>
            <a:r>
              <a:t>Lancement de QCP 2.0</a:t>
            </a:r>
            <a:endParaRPr sz="1300" b="0" i="0" u="none" strike="noStrike" cap="none">
              <a:solidFill>
                <a:srgbClr val="000000"/>
              </a:solidFill>
              <a:latin typeface="Arial"/>
              <a:ea typeface="Arial"/>
              <a:cs typeface="Arial"/>
              <a:sym typeface="Arial"/>
            </a:endParaRPr>
          </a:p>
        </p:txBody>
      </p:sp>
      <p:sp>
        <p:nvSpPr>
          <p:cNvPr id="231" name="Google Shape;231;g31b4d2d2706_0_80"/>
          <p:cNvSpPr/>
          <p:nvPr/>
        </p:nvSpPr>
        <p:spPr>
          <a:xfrm>
            <a:off x="4740869" y="2847067"/>
            <a:ext cx="2498100" cy="1069800"/>
          </a:xfrm>
          <a:prstGeom prst="chevron">
            <a:avLst>
              <a:gd name="adj" fmla="val 20758"/>
            </a:avLst>
          </a:prstGeom>
          <a:solidFill>
            <a:schemeClr val="accent4"/>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defRPr sz="1500" b="1">
                <a:solidFill>
                  <a:srgbClr val="FFFFFF"/>
                </a:solidFill>
                <a:latin typeface="Arial"/>
                <a:ea typeface="Arial"/>
                <a:cs typeface="Arial"/>
                <a:sym typeface="Arial"/>
              </a:defRPr>
            </a:pPr>
            <a:r>
              <a:t>Collecte et téléchargement de données</a:t>
            </a:r>
            <a:endParaRPr sz="1300" b="0" i="0" u="none" strike="noStrike" cap="none">
              <a:solidFill>
                <a:srgbClr val="000000"/>
              </a:solidFill>
              <a:latin typeface="Arial"/>
              <a:ea typeface="Arial"/>
              <a:cs typeface="Arial"/>
              <a:sym typeface="Arial"/>
            </a:endParaRPr>
          </a:p>
        </p:txBody>
      </p:sp>
      <p:sp>
        <p:nvSpPr>
          <p:cNvPr id="232" name="Google Shape;232;g31b4d2d2706_0_80"/>
          <p:cNvSpPr/>
          <p:nvPr/>
        </p:nvSpPr>
        <p:spPr>
          <a:xfrm>
            <a:off x="2320719" y="2840377"/>
            <a:ext cx="2498100" cy="1069800"/>
          </a:xfrm>
          <a:prstGeom prst="chevron">
            <a:avLst>
              <a:gd name="adj" fmla="val 20758"/>
            </a:avLst>
          </a:prstGeom>
          <a:solidFill>
            <a:schemeClr val="accent3"/>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defRPr sz="1400" b="1">
                <a:solidFill>
                  <a:srgbClr val="FFFFFF"/>
                </a:solidFill>
                <a:latin typeface="Arial"/>
                <a:ea typeface="Arial"/>
                <a:cs typeface="Arial"/>
                <a:sym typeface="Arial"/>
              </a:defRPr>
            </a:pPr>
            <a:r>
              <a:t>Architecture &amp; Lancement de QCP 1.0</a:t>
            </a:r>
            <a:endParaRPr sz="1200" b="0" i="0" u="none" strike="noStrike" cap="none">
              <a:solidFill>
                <a:srgbClr val="000000"/>
              </a:solidFill>
              <a:latin typeface="Arial"/>
              <a:ea typeface="Arial"/>
              <a:cs typeface="Arial"/>
              <a:sym typeface="Arial"/>
            </a:endParaRPr>
          </a:p>
        </p:txBody>
      </p:sp>
      <p:sp>
        <p:nvSpPr>
          <p:cNvPr id="233" name="Google Shape;233;g31b4d2d2706_0_80"/>
          <p:cNvSpPr/>
          <p:nvPr/>
        </p:nvSpPr>
        <p:spPr>
          <a:xfrm>
            <a:off x="289101" y="2840377"/>
            <a:ext cx="2099400" cy="1058700"/>
          </a:xfrm>
          <a:prstGeom prst="homePlate">
            <a:avLst>
              <a:gd name="adj" fmla="val 22102"/>
            </a:avLst>
          </a:prstGeom>
          <a:solidFill>
            <a:schemeClr val="accent1"/>
          </a:solidFill>
          <a:ln>
            <a:noFill/>
          </a:ln>
        </p:spPr>
        <p:txBody>
          <a:bodyPr spcFirstLastPara="1" wrap="square" lIns="182875" tIns="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defRPr sz="1700" b="1">
                <a:solidFill>
                  <a:srgbClr val="FFFFFF"/>
                </a:solidFill>
                <a:latin typeface="Arial"/>
                <a:ea typeface="Arial"/>
                <a:cs typeface="Arial"/>
                <a:sym typeface="Arial"/>
              </a:defRPr>
            </a:pPr>
            <a:r>
              <a:t>Étapes préparatoires</a:t>
            </a:r>
            <a:endParaRPr sz="1300" b="0" i="0" u="none" strike="noStrike" cap="none">
              <a:solidFill>
                <a:srgbClr val="000000"/>
              </a:solidFill>
              <a:latin typeface="Arial"/>
              <a:ea typeface="Arial"/>
              <a:cs typeface="Arial"/>
              <a:sym typeface="Arial"/>
            </a:endParaRPr>
          </a:p>
        </p:txBody>
      </p:sp>
      <p:cxnSp>
        <p:nvCxnSpPr>
          <p:cNvPr id="234" name="Google Shape;234;g31b4d2d2706_0_80"/>
          <p:cNvCxnSpPr/>
          <p:nvPr/>
        </p:nvCxnSpPr>
        <p:spPr>
          <a:xfrm>
            <a:off x="2117418" y="3887124"/>
            <a:ext cx="0" cy="0"/>
          </a:xfrm>
          <a:prstGeom prst="straightConnector1">
            <a:avLst/>
          </a:prstGeom>
          <a:noFill/>
          <a:ln w="9525" cap="flat" cmpd="sng">
            <a:solidFill>
              <a:srgbClr val="00A640"/>
            </a:solidFill>
            <a:prstDash val="solid"/>
            <a:round/>
            <a:headEnd type="none" w="sm" len="sm"/>
            <a:tailEnd type="none" w="sm" len="sm"/>
          </a:ln>
        </p:spPr>
      </p:cxnSp>
      <p:cxnSp>
        <p:nvCxnSpPr>
          <p:cNvPr id="235" name="Google Shape;235;g31b4d2d2706_0_80"/>
          <p:cNvCxnSpPr/>
          <p:nvPr/>
        </p:nvCxnSpPr>
        <p:spPr>
          <a:xfrm>
            <a:off x="6930131" y="3934152"/>
            <a:ext cx="0" cy="0"/>
          </a:xfrm>
          <a:prstGeom prst="straightConnector1">
            <a:avLst/>
          </a:prstGeom>
          <a:noFill/>
          <a:ln w="9525" cap="flat" cmpd="sng">
            <a:solidFill>
              <a:schemeClr val="dk2"/>
            </a:solidFill>
            <a:prstDash val="solid"/>
            <a:round/>
            <a:headEnd type="none" w="sm" len="sm"/>
            <a:tailEnd type="none" w="sm" len="sm"/>
          </a:ln>
        </p:spPr>
      </p:cxnSp>
      <p:cxnSp>
        <p:nvCxnSpPr>
          <p:cNvPr id="236" name="Google Shape;236;g31b4d2d2706_0_80"/>
          <p:cNvCxnSpPr/>
          <p:nvPr/>
        </p:nvCxnSpPr>
        <p:spPr>
          <a:xfrm>
            <a:off x="118295" y="3875876"/>
            <a:ext cx="0" cy="0"/>
          </a:xfrm>
          <a:prstGeom prst="straightConnector1">
            <a:avLst/>
          </a:prstGeom>
          <a:noFill/>
          <a:ln w="9525" cap="flat" cmpd="sng">
            <a:solidFill>
              <a:schemeClr val="accent1"/>
            </a:solidFill>
            <a:prstDash val="solid"/>
            <a:round/>
            <a:headEnd type="none" w="sm" len="sm"/>
            <a:tailEnd type="none" w="sm" len="sm"/>
          </a:ln>
        </p:spPr>
      </p:cxnSp>
      <p:cxnSp>
        <p:nvCxnSpPr>
          <p:cNvPr id="237" name="Google Shape;237;g31b4d2d2706_0_80"/>
          <p:cNvCxnSpPr/>
          <p:nvPr/>
        </p:nvCxnSpPr>
        <p:spPr>
          <a:xfrm>
            <a:off x="4571521" y="3923628"/>
            <a:ext cx="0" cy="0"/>
          </a:xfrm>
          <a:prstGeom prst="straightConnector1">
            <a:avLst/>
          </a:prstGeom>
          <a:noFill/>
          <a:ln w="9525" cap="flat" cmpd="sng">
            <a:solidFill>
              <a:schemeClr val="accent5"/>
            </a:solidFill>
            <a:prstDash val="solid"/>
            <a:round/>
            <a:headEnd type="none" w="sm" len="sm"/>
            <a:tailEnd type="none" w="sm" len="sm"/>
          </a:ln>
        </p:spPr>
      </p:cxnSp>
      <p:cxnSp>
        <p:nvCxnSpPr>
          <p:cNvPr id="238" name="Google Shape;238;g31b4d2d2706_0_80"/>
          <p:cNvCxnSpPr/>
          <p:nvPr/>
        </p:nvCxnSpPr>
        <p:spPr>
          <a:xfrm rot="10800000" flipH="1">
            <a:off x="8382584" y="4074582"/>
            <a:ext cx="300" cy="429900"/>
          </a:xfrm>
          <a:prstGeom prst="straightConnector1">
            <a:avLst/>
          </a:prstGeom>
          <a:noFill/>
          <a:ln w="9525" cap="flat" cmpd="sng">
            <a:solidFill>
              <a:schemeClr val="dk2"/>
            </a:solidFill>
            <a:prstDash val="solid"/>
            <a:round/>
            <a:headEnd type="none" w="sm" len="sm"/>
            <a:tailEnd type="none" w="sm" len="sm"/>
          </a:ln>
        </p:spPr>
      </p:cxnSp>
      <p:cxnSp>
        <p:nvCxnSpPr>
          <p:cNvPr id="239" name="Google Shape;239;g31b4d2d2706_0_80"/>
          <p:cNvCxnSpPr/>
          <p:nvPr/>
        </p:nvCxnSpPr>
        <p:spPr>
          <a:xfrm rot="10800000" flipH="1">
            <a:off x="14571165" y="7132836"/>
            <a:ext cx="300" cy="443400"/>
          </a:xfrm>
          <a:prstGeom prst="straightConnector1">
            <a:avLst/>
          </a:prstGeom>
          <a:noFill/>
          <a:ln w="9525" cap="flat" cmpd="sng">
            <a:solidFill>
              <a:schemeClr val="accent5"/>
            </a:solidFill>
            <a:prstDash val="solid"/>
            <a:round/>
            <a:headEnd type="none" w="sm" len="sm"/>
            <a:tailEnd type="none" w="sm" len="sm"/>
          </a:ln>
        </p:spPr>
      </p:cxnSp>
      <p:sp>
        <p:nvSpPr>
          <p:cNvPr id="240" name="Google Shape;240;g31b4d2d2706_0_80"/>
          <p:cNvSpPr/>
          <p:nvPr/>
        </p:nvSpPr>
        <p:spPr>
          <a:xfrm>
            <a:off x="7132525" y="4596000"/>
            <a:ext cx="2498100" cy="1901100"/>
          </a:xfrm>
          <a:prstGeom prst="rect">
            <a:avLst/>
          </a:prstGeom>
          <a:noFill/>
          <a:ln>
            <a:noFill/>
          </a:ln>
        </p:spPr>
        <p:txBody>
          <a:bodyPr spcFirstLastPara="1" wrap="square" lIns="450000"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Lancement de fonctionnalités orientées vers le public (recherche, comparaison)</a:t>
            </a: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Publication automatisée des qualifications</a:t>
            </a:r>
            <a:endParaRPr sz="1400" b="0" i="0" u="none" strike="noStrike" cap="none">
              <a:solidFill>
                <a:srgbClr val="282625"/>
              </a:solidFill>
              <a:latin typeface="Arial"/>
              <a:ea typeface="Arial"/>
              <a:cs typeface="Arial"/>
              <a:sym typeface="Arial"/>
            </a:endParaRPr>
          </a:p>
        </p:txBody>
      </p:sp>
      <p:sp>
        <p:nvSpPr>
          <p:cNvPr id="241" name="Google Shape;241;g31b4d2d2706_0_80"/>
          <p:cNvSpPr/>
          <p:nvPr/>
        </p:nvSpPr>
        <p:spPr>
          <a:xfrm>
            <a:off x="17936635" y="10345928"/>
            <a:ext cx="2039400" cy="41877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2934"/>
              <a:buFont typeface="Arial"/>
              <a:buNone/>
              <a:defRPr sz="2934">
                <a:solidFill>
                  <a:srgbClr val="282625"/>
                </a:solidFill>
                <a:latin typeface="Arial"/>
                <a:ea typeface="Arial"/>
                <a:cs typeface="Arial"/>
                <a:sym typeface="Arial"/>
              </a:defRPr>
            </a:pPr>
            <a:r>
              <a:t>Lorem ipsum dolor sit amet, consectetur adipiscing elit</a:t>
            </a:r>
            <a:endParaRPr sz="2934" b="0" i="0" u="none" strike="noStrike" cap="none">
              <a:solidFill>
                <a:srgbClr val="282625"/>
              </a:solidFill>
              <a:latin typeface="Arial"/>
              <a:ea typeface="Arial"/>
              <a:cs typeface="Arial"/>
              <a:sym typeface="Arial"/>
            </a:endParaRPr>
          </a:p>
        </p:txBody>
      </p:sp>
      <p:cxnSp>
        <p:nvCxnSpPr>
          <p:cNvPr id="242" name="Google Shape;242;g31b4d2d2706_0_80"/>
          <p:cNvCxnSpPr/>
          <p:nvPr/>
        </p:nvCxnSpPr>
        <p:spPr>
          <a:xfrm rot="10800000" flipH="1">
            <a:off x="5990022" y="4074582"/>
            <a:ext cx="300" cy="429900"/>
          </a:xfrm>
          <a:prstGeom prst="straightConnector1">
            <a:avLst/>
          </a:prstGeom>
          <a:noFill/>
          <a:ln w="9525" cap="flat" cmpd="sng">
            <a:solidFill>
              <a:schemeClr val="dk2"/>
            </a:solidFill>
            <a:prstDash val="solid"/>
            <a:round/>
            <a:headEnd type="none" w="sm" len="sm"/>
            <a:tailEnd type="none" w="sm" len="sm"/>
          </a:ln>
        </p:spPr>
      </p:cxnSp>
      <p:sp>
        <p:nvSpPr>
          <p:cNvPr id="243" name="Google Shape;243;g31b4d2d2706_0_80"/>
          <p:cNvSpPr/>
          <p:nvPr/>
        </p:nvSpPr>
        <p:spPr>
          <a:xfrm>
            <a:off x="4819027" y="4596004"/>
            <a:ext cx="2314200" cy="1093800"/>
          </a:xfrm>
          <a:prstGeom prst="rect">
            <a:avLst/>
          </a:prstGeom>
          <a:noFill/>
          <a:ln>
            <a:noFill/>
          </a:ln>
        </p:spPr>
        <p:txBody>
          <a:bodyPr spcFirstLastPara="1" wrap="square" lIns="487675"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000000"/>
                </a:solidFill>
                <a:latin typeface="Arial"/>
                <a:ea typeface="Arial"/>
                <a:cs typeface="Arial"/>
                <a:sym typeface="Arial"/>
              </a:defRPr>
            </a:pPr>
            <a:r>
              <a:t>Collecte et validation initiales des données</a:t>
            </a: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000000"/>
                </a:solidFill>
                <a:latin typeface="Arial"/>
                <a:ea typeface="Arial"/>
                <a:cs typeface="Arial"/>
                <a:sym typeface="Arial"/>
              </a:defRPr>
            </a:pPr>
            <a:r>
              <a:t>Laboratoires nationaux des parties prenantes</a:t>
            </a: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4" name="Google Shape;244;g31b4d2d2706_0_80"/>
          <p:cNvCxnSpPr/>
          <p:nvPr/>
        </p:nvCxnSpPr>
        <p:spPr>
          <a:xfrm rot="10800000" flipH="1">
            <a:off x="3532011" y="4040408"/>
            <a:ext cx="300" cy="429900"/>
          </a:xfrm>
          <a:prstGeom prst="straightConnector1">
            <a:avLst/>
          </a:prstGeom>
          <a:noFill/>
          <a:ln w="9525" cap="flat" cmpd="sng">
            <a:solidFill>
              <a:schemeClr val="dk2"/>
            </a:solidFill>
            <a:prstDash val="solid"/>
            <a:round/>
            <a:headEnd type="none" w="sm" len="sm"/>
            <a:tailEnd type="none" w="sm" len="sm"/>
          </a:ln>
        </p:spPr>
      </p:cxnSp>
      <p:sp>
        <p:nvSpPr>
          <p:cNvPr id="245" name="Google Shape;245;g31b4d2d2706_0_80"/>
          <p:cNvSpPr/>
          <p:nvPr/>
        </p:nvSpPr>
        <p:spPr>
          <a:xfrm>
            <a:off x="2388501" y="4561354"/>
            <a:ext cx="2619016" cy="1465800"/>
          </a:xfrm>
          <a:prstGeom prst="rect">
            <a:avLst/>
          </a:prstGeom>
          <a:noFill/>
          <a:ln>
            <a:noFill/>
          </a:ln>
        </p:spPr>
        <p:txBody>
          <a:bodyPr spcFirstLastPara="1" wrap="square" lIns="487675"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Conception technique</a:t>
            </a: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Validation technique</a:t>
            </a: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Formation et intégration du personnel du PQC</a:t>
            </a:r>
            <a:endParaRPr sz="1400" b="0" i="0" u="none" strike="noStrike" cap="none">
              <a:solidFill>
                <a:srgbClr val="000000"/>
              </a:solidFill>
              <a:latin typeface="Arial"/>
              <a:ea typeface="Arial"/>
              <a:cs typeface="Arial"/>
              <a:sym typeface="Arial"/>
            </a:endParaRPr>
          </a:p>
        </p:txBody>
      </p:sp>
      <p:cxnSp>
        <p:nvCxnSpPr>
          <p:cNvPr id="246" name="Google Shape;246;g31b4d2d2706_0_80"/>
          <p:cNvCxnSpPr/>
          <p:nvPr/>
        </p:nvCxnSpPr>
        <p:spPr>
          <a:xfrm rot="10800000" flipH="1">
            <a:off x="1245469" y="4040408"/>
            <a:ext cx="300" cy="429900"/>
          </a:xfrm>
          <a:prstGeom prst="straightConnector1">
            <a:avLst/>
          </a:prstGeom>
          <a:noFill/>
          <a:ln w="9525" cap="flat" cmpd="sng">
            <a:solidFill>
              <a:schemeClr val="dk2"/>
            </a:solidFill>
            <a:prstDash val="solid"/>
            <a:round/>
            <a:headEnd type="none" w="sm" len="sm"/>
            <a:tailEnd type="none" w="sm" len="sm"/>
          </a:ln>
        </p:spPr>
      </p:cxnSp>
      <p:sp>
        <p:nvSpPr>
          <p:cNvPr id="247" name="Google Shape;247;g31b4d2d2706_0_80"/>
          <p:cNvSpPr/>
          <p:nvPr/>
        </p:nvSpPr>
        <p:spPr>
          <a:xfrm>
            <a:off x="89751" y="4561354"/>
            <a:ext cx="2498100" cy="1465800"/>
          </a:xfrm>
          <a:prstGeom prst="rect">
            <a:avLst/>
          </a:prstGeom>
          <a:noFill/>
          <a:ln>
            <a:noFill/>
          </a:ln>
        </p:spPr>
        <p:txBody>
          <a:bodyPr spcFirstLastPara="1" wrap="square" lIns="487675"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Conception de la politique</a:t>
            </a: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Consultation</a:t>
            </a:r>
            <a:endParaRPr sz="1400" b="0" i="0" u="none" strike="noStrike" cap="none">
              <a:solidFill>
                <a:srgbClr val="282625"/>
              </a:solidFill>
              <a:latin typeface="Arial"/>
              <a:ea typeface="Arial"/>
              <a:cs typeface="Arial"/>
              <a:sym typeface="Arial"/>
            </a:endParaRPr>
          </a:p>
        </p:txBody>
      </p:sp>
      <p:sp>
        <p:nvSpPr>
          <p:cNvPr id="248" name="Google Shape;248;g31b4d2d2706_0_80"/>
          <p:cNvSpPr/>
          <p:nvPr/>
        </p:nvSpPr>
        <p:spPr>
          <a:xfrm rot="5400000">
            <a:off x="2299080" y="361215"/>
            <a:ext cx="262500" cy="42822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9" name="Google Shape;249;g31b4d2d2706_0_80"/>
          <p:cNvSpPr/>
          <p:nvPr/>
        </p:nvSpPr>
        <p:spPr>
          <a:xfrm>
            <a:off x="380655" y="2027475"/>
            <a:ext cx="4190700" cy="3501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1400"/>
              <a:buFont typeface="Arial"/>
              <a:buNone/>
              <a:defRPr sz="1400">
                <a:solidFill>
                  <a:srgbClr val="282625"/>
                </a:solidFill>
                <a:latin typeface="Arial"/>
                <a:ea typeface="Arial"/>
                <a:cs typeface="Arial"/>
                <a:sym typeface="Arial"/>
              </a:defRPr>
            </a:pPr>
            <a:r>
              <a:t>Septembre – décembre 2024</a:t>
            </a:r>
            <a:endParaRPr sz="1400" b="0" i="0" u="none" strike="noStrike" cap="none">
              <a:solidFill>
                <a:srgbClr val="000000"/>
              </a:solidFill>
              <a:latin typeface="Arial"/>
              <a:ea typeface="Arial"/>
              <a:cs typeface="Arial"/>
              <a:sym typeface="Arial"/>
            </a:endParaRPr>
          </a:p>
        </p:txBody>
      </p:sp>
      <p:sp>
        <p:nvSpPr>
          <p:cNvPr id="250" name="Google Shape;250;g31b4d2d2706_0_80"/>
          <p:cNvSpPr/>
          <p:nvPr/>
        </p:nvSpPr>
        <p:spPr>
          <a:xfrm rot="5400000">
            <a:off x="7001933" y="141610"/>
            <a:ext cx="280500" cy="47037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1" name="Google Shape;251;g31b4d2d2706_0_80"/>
          <p:cNvSpPr/>
          <p:nvPr/>
        </p:nvSpPr>
        <p:spPr>
          <a:xfrm>
            <a:off x="4841819" y="2041135"/>
            <a:ext cx="4703700" cy="3501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1400"/>
              <a:buFont typeface="Arial"/>
              <a:buNone/>
              <a:defRPr sz="1400">
                <a:solidFill>
                  <a:srgbClr val="282625"/>
                </a:solidFill>
                <a:latin typeface="Arial"/>
                <a:ea typeface="Arial"/>
                <a:cs typeface="Arial"/>
                <a:sym typeface="Arial"/>
              </a:defRPr>
            </a:pPr>
            <a:r>
              <a:t>Janvier – août 2025</a:t>
            </a:r>
            <a:endParaRPr sz="1400" b="0" i="0" u="none" strike="noStrike" cap="none">
              <a:solidFill>
                <a:srgbClr val="000000"/>
              </a:solidFill>
              <a:latin typeface="Arial"/>
              <a:ea typeface="Arial"/>
              <a:cs typeface="Arial"/>
              <a:sym typeface="Arial"/>
            </a:endParaRPr>
          </a:p>
        </p:txBody>
      </p:sp>
      <p:sp>
        <p:nvSpPr>
          <p:cNvPr id="252" name="Google Shape;252;g31b4d2d2706_0_80"/>
          <p:cNvSpPr/>
          <p:nvPr/>
        </p:nvSpPr>
        <p:spPr>
          <a:xfrm>
            <a:off x="9591356" y="2855673"/>
            <a:ext cx="2498100" cy="1069800"/>
          </a:xfrm>
          <a:prstGeom prst="chevron">
            <a:avLst>
              <a:gd name="adj" fmla="val 20758"/>
            </a:avLst>
          </a:prstGeom>
          <a:solidFill>
            <a:schemeClr val="dk2"/>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defRPr sz="1400" b="1">
                <a:solidFill>
                  <a:srgbClr val="FFFFFF"/>
                </a:solidFill>
                <a:latin typeface="Arial"/>
                <a:ea typeface="Arial"/>
                <a:cs typeface="Arial"/>
                <a:sym typeface="Arial"/>
              </a:defRPr>
            </a:pPr>
            <a:r>
              <a:t>Déploiement du PCQ</a:t>
            </a:r>
            <a:endParaRPr sz="1200" b="0" i="0" u="none" strike="noStrike" cap="none">
              <a:solidFill>
                <a:srgbClr val="000000"/>
              </a:solidFill>
              <a:latin typeface="Arial"/>
              <a:ea typeface="Arial"/>
              <a:cs typeface="Arial"/>
              <a:sym typeface="Arial"/>
            </a:endParaRPr>
          </a:p>
        </p:txBody>
      </p:sp>
      <p:sp>
        <p:nvSpPr>
          <p:cNvPr id="253" name="Google Shape;253;g31b4d2d2706_0_80"/>
          <p:cNvSpPr/>
          <p:nvPr/>
        </p:nvSpPr>
        <p:spPr>
          <a:xfrm>
            <a:off x="9392400" y="1896582"/>
            <a:ext cx="2799600" cy="2805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1400"/>
              <a:buFont typeface="Arial"/>
              <a:buNone/>
              <a:defRPr sz="1400">
                <a:solidFill>
                  <a:srgbClr val="282625"/>
                </a:solidFill>
                <a:latin typeface="Arial"/>
                <a:ea typeface="Arial"/>
                <a:cs typeface="Arial"/>
                <a:sym typeface="Arial"/>
              </a:defRPr>
            </a:pPr>
            <a:r>
              <a:t>Septembre 2025 et au-delà</a:t>
            </a:r>
            <a:endParaRPr sz="1400" b="0" i="0" u="none" strike="noStrike" cap="none">
              <a:solidFill>
                <a:srgbClr val="000000"/>
              </a:solidFill>
              <a:latin typeface="Arial"/>
              <a:ea typeface="Arial"/>
              <a:cs typeface="Arial"/>
              <a:sym typeface="Arial"/>
            </a:endParaRPr>
          </a:p>
        </p:txBody>
      </p:sp>
      <p:sp>
        <p:nvSpPr>
          <p:cNvPr id="254" name="Google Shape;254;g31b4d2d2706_0_80"/>
          <p:cNvSpPr/>
          <p:nvPr/>
        </p:nvSpPr>
        <p:spPr>
          <a:xfrm rot="5400000">
            <a:off x="10646175" y="1338600"/>
            <a:ext cx="280500" cy="23097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5" name="Google Shape;255;g31b4d2d2706_0_80"/>
          <p:cNvSpPr/>
          <p:nvPr/>
        </p:nvSpPr>
        <p:spPr>
          <a:xfrm>
            <a:off x="9286489" y="4574536"/>
            <a:ext cx="2809339" cy="1954761"/>
          </a:xfrm>
          <a:prstGeom prst="rect">
            <a:avLst/>
          </a:prstGeom>
          <a:noFill/>
          <a:ln>
            <a:noFill/>
          </a:ln>
        </p:spPr>
        <p:txBody>
          <a:bodyPr spcFirstLastPara="1" wrap="square" lIns="450000"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Les pays commencent à utiliser QCP</a:t>
            </a: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Apprentissage continu par les pairs des pays du PQC</a:t>
            </a: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Développement de fonctionnalités avancées</a:t>
            </a:r>
            <a:endParaRPr sz="1400" b="0" i="0" u="none" strike="noStrike" cap="none">
              <a:solidFill>
                <a:srgbClr val="282625"/>
              </a:solidFill>
              <a:latin typeface="Arial"/>
              <a:ea typeface="Arial"/>
              <a:cs typeface="Arial"/>
              <a:sym typeface="Arial"/>
            </a:endParaRPr>
          </a:p>
        </p:txBody>
      </p:sp>
      <p:cxnSp>
        <p:nvCxnSpPr>
          <p:cNvPr id="256" name="Google Shape;256;g31b4d2d2706_0_80"/>
          <p:cNvCxnSpPr/>
          <p:nvPr/>
        </p:nvCxnSpPr>
        <p:spPr>
          <a:xfrm rot="10800000" flipH="1">
            <a:off x="10734584" y="4074582"/>
            <a:ext cx="300" cy="4299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body" idx="1"/>
          </p:nvPr>
        </p:nvSpPr>
        <p:spPr>
          <a:xfrm>
            <a:off x="359999" y="1280161"/>
            <a:ext cx="11475317" cy="4772070"/>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1800"/>
              <a:buNone/>
            </a:pPr>
            <a:r>
              <a:rPr dirty="0" err="1"/>
              <a:t>L'Afrique</a:t>
            </a:r>
            <a:r>
              <a:rPr dirty="0"/>
              <a:t> </a:t>
            </a:r>
            <a:r>
              <a:rPr dirty="0" err="1"/>
              <a:t>façonne</a:t>
            </a:r>
            <a:r>
              <a:rPr dirty="0"/>
              <a:t> </a:t>
            </a:r>
            <a:r>
              <a:rPr dirty="0" err="1"/>
              <a:t>sa</a:t>
            </a:r>
            <a:r>
              <a:rPr dirty="0"/>
              <a:t> propre </a:t>
            </a:r>
            <a:r>
              <a:rPr dirty="0" err="1"/>
              <a:t>norme</a:t>
            </a:r>
            <a:r>
              <a:rPr dirty="0"/>
              <a:t>: </a:t>
            </a:r>
          </a:p>
          <a:p>
            <a:pPr marL="114300" lvl="0" indent="0" algn="l" rtl="0">
              <a:lnSpc>
                <a:spcPct val="90000"/>
              </a:lnSpc>
              <a:spcBef>
                <a:spcPts val="1000"/>
              </a:spcBef>
              <a:spcAft>
                <a:spcPts val="0"/>
              </a:spcAft>
              <a:buSzPts val="1800"/>
              <a:buNone/>
            </a:pPr>
            <a:r>
              <a:rPr dirty="0"/>
              <a:t>le </a:t>
            </a:r>
            <a:r>
              <a:rPr b="1" dirty="0" err="1">
                <a:solidFill>
                  <a:srgbClr val="007C32"/>
                </a:solidFill>
              </a:rPr>
              <a:t>modèle</a:t>
            </a:r>
            <a:r>
              <a:rPr b="1" dirty="0">
                <a:solidFill>
                  <a:srgbClr val="007C32"/>
                </a:solidFill>
              </a:rPr>
              <a:t> </a:t>
            </a:r>
            <a:r>
              <a:rPr lang="en-GB" b="1" dirty="0" err="1">
                <a:solidFill>
                  <a:srgbClr val="007C32"/>
                </a:solidFill>
              </a:rPr>
              <a:t>d'apprentissage</a:t>
            </a:r>
            <a:r>
              <a:rPr b="1" dirty="0">
                <a:solidFill>
                  <a:srgbClr val="007C32"/>
                </a:solidFill>
              </a:rPr>
              <a:t> </a:t>
            </a:r>
            <a:r>
              <a:rPr b="1" dirty="0" err="1">
                <a:solidFill>
                  <a:srgbClr val="007C32"/>
                </a:solidFill>
              </a:rPr>
              <a:t>africain</a:t>
            </a:r>
            <a:endParaRPr b="1" dirty="0">
              <a:solidFill>
                <a:srgbClr val="007C32"/>
              </a:solidFill>
            </a:endParaRPr>
          </a:p>
          <a:p>
            <a:pPr marL="914400" lvl="1" indent="-228600" algn="l" rtl="0">
              <a:lnSpc>
                <a:spcPct val="90000"/>
              </a:lnSpc>
              <a:spcBef>
                <a:spcPts val="500"/>
              </a:spcBef>
              <a:spcAft>
                <a:spcPts val="0"/>
              </a:spcAft>
              <a:buSzPts val="1800"/>
              <a:buFont typeface="Noto Sans Symbols"/>
              <a:buNone/>
            </a:pPr>
            <a:endParaRPr b="1"/>
          </a:p>
          <a:p>
            <a:pPr marL="914400" lvl="1" indent="-342900" algn="l" rtl="0">
              <a:lnSpc>
                <a:spcPct val="90000"/>
              </a:lnSpc>
              <a:spcBef>
                <a:spcPts val="500"/>
              </a:spcBef>
              <a:spcAft>
                <a:spcPts val="0"/>
              </a:spcAft>
              <a:buSzPts val="1800"/>
              <a:buFont typeface="Noto Sans Symbols"/>
              <a:buChar char="✔"/>
            </a:pPr>
            <a:r>
              <a:rPr b="1" dirty="0"/>
              <a:t>Un </a:t>
            </a:r>
            <a:r>
              <a:rPr b="1" dirty="0" err="1"/>
              <a:t>modèle</a:t>
            </a:r>
            <a:r>
              <a:rPr b="1" dirty="0"/>
              <a:t> </a:t>
            </a:r>
            <a:r>
              <a:rPr b="1" dirty="0" err="1"/>
              <a:t>sémantique</a:t>
            </a:r>
            <a:r>
              <a:rPr b="1" dirty="0"/>
              <a:t> </a:t>
            </a:r>
            <a:r>
              <a:rPr b="1" dirty="0" err="1"/>
              <a:t>panafricain</a:t>
            </a:r>
            <a:r>
              <a:rPr dirty="0"/>
              <a:t> </a:t>
            </a:r>
            <a:r>
              <a:rPr dirty="0" err="1"/>
              <a:t>reprenant</a:t>
            </a:r>
            <a:r>
              <a:rPr dirty="0"/>
              <a:t> les qualifications, les acquis </a:t>
            </a:r>
            <a:r>
              <a:rPr dirty="0" err="1"/>
              <a:t>d’apprentissage</a:t>
            </a:r>
            <a:r>
              <a:rPr dirty="0"/>
              <a:t>, les </a:t>
            </a:r>
            <a:r>
              <a:rPr dirty="0" err="1"/>
              <a:t>titres</a:t>
            </a:r>
            <a:r>
              <a:rPr dirty="0"/>
              <a:t> de </a:t>
            </a:r>
            <a:r>
              <a:rPr dirty="0" err="1"/>
              <a:t>compétences</a:t>
            </a:r>
            <a:r>
              <a:rPr dirty="0"/>
              <a:t> et les droits dans un </a:t>
            </a:r>
            <a:r>
              <a:rPr dirty="0" err="1"/>
              <a:t>vocabulaire</a:t>
            </a:r>
            <a:r>
              <a:rPr dirty="0"/>
              <a:t> </a:t>
            </a:r>
            <a:r>
              <a:rPr dirty="0" err="1"/>
              <a:t>commun</a:t>
            </a:r>
            <a:endParaRPr/>
          </a:p>
          <a:p>
            <a:pPr marL="914400" lvl="1" indent="-228600" algn="l" rtl="0">
              <a:lnSpc>
                <a:spcPct val="90000"/>
              </a:lnSpc>
              <a:spcBef>
                <a:spcPts val="500"/>
              </a:spcBef>
              <a:spcAft>
                <a:spcPts val="0"/>
              </a:spcAft>
              <a:buSzPts val="1800"/>
              <a:buFont typeface="Noto Sans Symbols"/>
              <a:buNone/>
            </a:pPr>
            <a:endParaRPr/>
          </a:p>
          <a:p>
            <a:pPr marL="914400" lvl="1" indent="-342900" algn="l" rtl="0">
              <a:lnSpc>
                <a:spcPct val="90000"/>
              </a:lnSpc>
              <a:spcBef>
                <a:spcPts val="500"/>
              </a:spcBef>
              <a:spcAft>
                <a:spcPts val="0"/>
              </a:spcAft>
              <a:buSzPts val="1800"/>
              <a:buFont typeface="Noto Sans Symbols"/>
              <a:buChar char="✔"/>
            </a:pPr>
            <a:r>
              <a:rPr b="1" dirty="0" err="1"/>
              <a:t>Normes</a:t>
            </a:r>
            <a:r>
              <a:rPr b="1" dirty="0"/>
              <a:t> de données </a:t>
            </a:r>
            <a:r>
              <a:rPr b="1" dirty="0" err="1"/>
              <a:t>partagées</a:t>
            </a:r>
            <a:r>
              <a:rPr b="1" dirty="0"/>
              <a:t>, </a:t>
            </a:r>
            <a:r>
              <a:rPr b="1" dirty="0" err="1"/>
              <a:t>ancrées</a:t>
            </a:r>
            <a:r>
              <a:rPr b="1" dirty="0"/>
              <a:t> dans des cadres </a:t>
            </a:r>
            <a:r>
              <a:rPr b="1" dirty="0" err="1"/>
              <a:t>africains</a:t>
            </a:r>
            <a:r>
              <a:rPr b="1" dirty="0"/>
              <a:t>,</a:t>
            </a:r>
            <a:r>
              <a:rPr dirty="0"/>
              <a:t> </a:t>
            </a:r>
            <a:r>
              <a:rPr dirty="0" err="1"/>
              <a:t>permettant</a:t>
            </a:r>
            <a:r>
              <a:rPr dirty="0"/>
              <a:t> </a:t>
            </a:r>
            <a:r>
              <a:rPr dirty="0" err="1"/>
              <a:t>l’adaptation</a:t>
            </a:r>
            <a:r>
              <a:rPr dirty="0"/>
              <a:t> </a:t>
            </a:r>
            <a:r>
              <a:rPr dirty="0" err="1"/>
              <a:t>nationale</a:t>
            </a:r>
            <a:r>
              <a:rPr dirty="0"/>
              <a:t> et la </a:t>
            </a:r>
            <a:r>
              <a:rPr dirty="0" err="1"/>
              <a:t>prise</a:t>
            </a:r>
            <a:r>
              <a:rPr dirty="0"/>
              <a:t> de </a:t>
            </a:r>
            <a:r>
              <a:rPr dirty="0" err="1"/>
              <a:t>décision</a:t>
            </a:r>
            <a:r>
              <a:rPr dirty="0"/>
              <a:t> </a:t>
            </a:r>
            <a:r>
              <a:rPr dirty="0" err="1"/>
              <a:t>régionale</a:t>
            </a:r>
            <a:endParaRPr/>
          </a:p>
          <a:p>
            <a:pPr marL="914400" lvl="1" indent="-228600" algn="l" rtl="0">
              <a:lnSpc>
                <a:spcPct val="90000"/>
              </a:lnSpc>
              <a:spcBef>
                <a:spcPts val="500"/>
              </a:spcBef>
              <a:spcAft>
                <a:spcPts val="0"/>
              </a:spcAft>
              <a:buSzPts val="1800"/>
              <a:buFont typeface="Noto Sans Symbols"/>
              <a:buNone/>
            </a:pPr>
            <a:endParaRPr/>
          </a:p>
          <a:p>
            <a:pPr marL="914400" lvl="1" indent="-342900" algn="l" rtl="0">
              <a:lnSpc>
                <a:spcPct val="90000"/>
              </a:lnSpc>
              <a:spcBef>
                <a:spcPts val="500"/>
              </a:spcBef>
              <a:spcAft>
                <a:spcPts val="0"/>
              </a:spcAft>
              <a:buSzPts val="1800"/>
              <a:buFont typeface="Noto Sans Symbols"/>
              <a:buChar char="✔"/>
            </a:pPr>
            <a:r>
              <a:rPr b="1" dirty="0"/>
              <a:t>Infrastructure par </a:t>
            </a:r>
            <a:r>
              <a:rPr b="1" dirty="0" err="1"/>
              <a:t>l’intermédiaire</a:t>
            </a:r>
            <a:r>
              <a:rPr b="1" dirty="0"/>
              <a:t> du </a:t>
            </a:r>
            <a:r>
              <a:rPr lang="en-GB" b="1" dirty="0"/>
              <a:t>QCP</a:t>
            </a:r>
            <a:r>
              <a:rPr b="1" dirty="0"/>
              <a:t>,</a:t>
            </a:r>
            <a:r>
              <a:rPr dirty="0"/>
              <a:t> reliant les </a:t>
            </a:r>
            <a:r>
              <a:rPr dirty="0" err="1"/>
              <a:t>systèmes</a:t>
            </a:r>
            <a:r>
              <a:rPr dirty="0"/>
              <a:t> </a:t>
            </a:r>
            <a:r>
              <a:rPr dirty="0" err="1"/>
              <a:t>nationaux</a:t>
            </a:r>
            <a:r>
              <a:rPr dirty="0"/>
              <a:t> à </a:t>
            </a:r>
            <a:r>
              <a:rPr dirty="0" err="1"/>
              <a:t>l’interopérabilité</a:t>
            </a:r>
            <a:r>
              <a:rPr dirty="0"/>
              <a:t> et à la reconnaissance </a:t>
            </a:r>
            <a:r>
              <a:rPr dirty="0" err="1"/>
              <a:t>continentales</a:t>
            </a:r>
            <a:endParaRPr dirty="0"/>
          </a:p>
        </p:txBody>
      </p:sp>
      <p:sp>
        <p:nvSpPr>
          <p:cNvPr id="263" name="Google Shape;263;p2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16</a:t>
            </a:fld>
            <a:endParaRPr lang="en-GB"/>
          </a:p>
        </p:txBody>
      </p:sp>
      <p:pic>
        <p:nvPicPr>
          <p:cNvPr id="264" name="Google Shape;264;p23" descr="Scientific Thought outline"/>
          <p:cNvPicPr preferRelativeResize="0"/>
          <p:nvPr/>
        </p:nvPicPr>
        <p:blipFill rotWithShape="1">
          <a:blip r:embed="rId3">
            <a:alphaModFix/>
          </a:blip>
          <a:srcRect/>
          <a:stretch/>
        </p:blipFill>
        <p:spPr>
          <a:xfrm>
            <a:off x="8394192" y="1025226"/>
            <a:ext cx="944880" cy="9448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t>04</a:t>
            </a:r>
          </a:p>
        </p:txBody>
      </p:sp>
      <p:sp>
        <p:nvSpPr>
          <p:cNvPr id="270" name="Google Shape;270;p32"/>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t>QCP en action</a:t>
            </a:r>
          </a:p>
        </p:txBody>
      </p:sp>
      <p:sp>
        <p:nvSpPr>
          <p:cNvPr id="271" name="Google Shape;271;p32"/>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277" name="Google Shape;277;p34"/>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278" name="Google Shape;278;p3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18</a:t>
            </a:fld>
            <a:endParaRPr lang="en-GB"/>
          </a:p>
        </p:txBody>
      </p:sp>
      <p:pic>
        <p:nvPicPr>
          <p:cNvPr id="279" name="Google Shape;279;p34"/>
          <p:cNvPicPr preferRelativeResize="0"/>
          <p:nvPr/>
        </p:nvPicPr>
        <p:blipFill rotWithShape="1">
          <a:blip r:embed="rId3">
            <a:alphaModFix/>
          </a:blip>
          <a:srcRect/>
          <a:stretch/>
        </p:blipFill>
        <p:spPr>
          <a:xfrm>
            <a:off x="598714" y="615429"/>
            <a:ext cx="10444630" cy="52623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285" name="Google Shape;285;p35"/>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286" name="Google Shape;286;p35"/>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19</a:t>
            </a:fld>
            <a:endParaRPr lang="en-GB"/>
          </a:p>
        </p:txBody>
      </p:sp>
      <p:pic>
        <p:nvPicPr>
          <p:cNvPr id="287" name="Google Shape;287;p35"/>
          <p:cNvPicPr preferRelativeResize="0"/>
          <p:nvPr/>
        </p:nvPicPr>
        <p:blipFill rotWithShape="1">
          <a:blip r:embed="rId3">
            <a:alphaModFix/>
          </a:blip>
          <a:srcRect/>
          <a:stretch/>
        </p:blipFill>
        <p:spPr>
          <a:xfrm>
            <a:off x="206972" y="477185"/>
            <a:ext cx="11435378" cy="59036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t>01</a:t>
            </a:r>
          </a:p>
        </p:txBody>
      </p:sp>
      <p:sp>
        <p:nvSpPr>
          <p:cNvPr id="99" name="Google Shape;99;p5"/>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t>Introduction</a:t>
            </a:r>
          </a:p>
        </p:txBody>
      </p:sp>
      <p:sp>
        <p:nvSpPr>
          <p:cNvPr id="100" name="Google Shape;100;p5"/>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0"/>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293" name="Google Shape;293;p40"/>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294" name="Google Shape;294;p40"/>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body" idx="1"/>
          </p:nvPr>
        </p:nvSpPr>
        <p:spPr>
          <a:xfrm>
            <a:off x="994699" y="1963490"/>
            <a:ext cx="3826147" cy="393974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Clr>
                <a:schemeClr val="dk1"/>
              </a:buClr>
              <a:buSzPts val="1800"/>
              <a:buNone/>
              <a:defRPr sz="3400" b="1">
                <a:solidFill>
                  <a:schemeClr val="accent1"/>
                </a:solidFill>
              </a:defRPr>
            </a:pPr>
            <a:r>
              <a:rPr dirty="0"/>
              <a:t>Merci</a:t>
            </a:r>
          </a:p>
          <a:p>
            <a:pPr marL="114300" lvl="0" indent="0" algn="l" rtl="0">
              <a:lnSpc>
                <a:spcPct val="90000"/>
              </a:lnSpc>
              <a:spcBef>
                <a:spcPts val="1000"/>
              </a:spcBef>
              <a:spcAft>
                <a:spcPts val="0"/>
              </a:spcAft>
              <a:buClr>
                <a:schemeClr val="dk1"/>
              </a:buClr>
              <a:buSzPts val="1800"/>
              <a:buNone/>
            </a:pPr>
            <a:endParaRPr sz="3400" b="1">
              <a:solidFill>
                <a:schemeClr val="accent1"/>
              </a:solidFill>
            </a:endParaRPr>
          </a:p>
          <a:p>
            <a:pPr marL="114300" lvl="0" indent="0" algn="l" rtl="0">
              <a:lnSpc>
                <a:spcPct val="90000"/>
              </a:lnSpc>
              <a:spcBef>
                <a:spcPts val="1000"/>
              </a:spcBef>
              <a:spcAft>
                <a:spcPts val="0"/>
              </a:spcAft>
              <a:buClr>
                <a:schemeClr val="dk1"/>
              </a:buClr>
              <a:buSzPts val="1800"/>
              <a:buNone/>
              <a:defRPr sz="3400" b="1">
                <a:solidFill>
                  <a:schemeClr val="accent1"/>
                </a:solidFill>
              </a:defRPr>
            </a:pPr>
            <a:r>
              <a:rPr dirty="0" err="1"/>
              <a:t>Obrigado</a:t>
            </a:r>
          </a:p>
          <a:p>
            <a:pPr marL="114300" lvl="0" indent="0" algn="l" rtl="0">
              <a:lnSpc>
                <a:spcPct val="90000"/>
              </a:lnSpc>
              <a:spcBef>
                <a:spcPts val="1000"/>
              </a:spcBef>
              <a:spcAft>
                <a:spcPts val="0"/>
              </a:spcAft>
              <a:buClr>
                <a:schemeClr val="dk1"/>
              </a:buClr>
              <a:buSzPts val="1800"/>
              <a:buNone/>
            </a:pPr>
            <a:endParaRPr sz="3400" b="1">
              <a:solidFill>
                <a:schemeClr val="accent1"/>
              </a:solidFill>
            </a:endParaRPr>
          </a:p>
          <a:p>
            <a:pPr marL="114300" indent="0">
              <a:buNone/>
              <a:defRPr sz="3400" b="1">
                <a:solidFill>
                  <a:schemeClr val="accent1"/>
                </a:solidFill>
              </a:defRPr>
            </a:pPr>
            <a:r>
              <a:rPr lang="en-GB" dirty="0"/>
              <a:t>Thank you</a:t>
            </a:r>
            <a:endParaRPr dirty="0"/>
          </a:p>
        </p:txBody>
      </p:sp>
      <p:sp>
        <p:nvSpPr>
          <p:cNvPr id="300" name="Google Shape;300;p22"/>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21</a:t>
            </a:fld>
            <a:endParaRPr lang="en-GB"/>
          </a:p>
        </p:txBody>
      </p:sp>
      <p:pic>
        <p:nvPicPr>
          <p:cNvPr id="301" name="Google Shape;301;p22"/>
          <p:cNvPicPr preferRelativeResize="0"/>
          <p:nvPr/>
        </p:nvPicPr>
        <p:blipFill rotWithShape="1">
          <a:blip r:embed="rId3">
            <a:alphaModFix/>
          </a:blip>
          <a:srcRect/>
          <a:stretch/>
        </p:blipFill>
        <p:spPr>
          <a:xfrm>
            <a:off x="6533821" y="370051"/>
            <a:ext cx="4116691" cy="5588539"/>
          </a:xfrm>
          <a:prstGeom prst="rect">
            <a:avLst/>
          </a:prstGeom>
          <a:noFill/>
          <a:ln>
            <a:noFill/>
          </a:ln>
        </p:spPr>
      </p:pic>
      <p:sp>
        <p:nvSpPr>
          <p:cNvPr id="302" name="Google Shape;302;p22"/>
          <p:cNvSpPr txBox="1"/>
          <p:nvPr/>
        </p:nvSpPr>
        <p:spPr>
          <a:xfrm>
            <a:off x="6533821" y="6053140"/>
            <a:ext cx="4116691"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defRPr sz="1100">
                <a:solidFill>
                  <a:srgbClr val="A5A5A5"/>
                </a:solidFill>
                <a:latin typeface="Arial"/>
                <a:ea typeface="Arial"/>
                <a:cs typeface="Arial"/>
                <a:sym typeface="Arial"/>
              </a:defRPr>
            </a:pPr>
            <a:r>
              <a:t>Crédit : Eduarda Castel Branco </a:t>
            </a:r>
            <a:endParaRPr sz="1100" b="0" i="0" u="none" strike="noStrike" cap="none">
              <a:solidFill>
                <a:srgbClr val="A5A5A5"/>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0"/>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Nunito Sans ExtraBold"/>
              <a:buNone/>
            </a:pPr>
            <a:r>
              <a:t>Défi politique</a:t>
            </a:r>
          </a:p>
        </p:txBody>
      </p:sp>
      <p:sp>
        <p:nvSpPr>
          <p:cNvPr id="106" name="Google Shape;106;p10"/>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dirty="0"/>
              <a:t>Données </a:t>
            </a:r>
            <a:r>
              <a:rPr dirty="0" err="1"/>
              <a:t>fragmentées</a:t>
            </a:r>
            <a:endParaRPr lang="en-US" dirty="0" err="1"/>
          </a:p>
          <a:p>
            <a:pPr marL="685800" lvl="1" indent="-228600" algn="l" rtl="0">
              <a:lnSpc>
                <a:spcPct val="90000"/>
              </a:lnSpc>
              <a:spcBef>
                <a:spcPts val="0"/>
              </a:spcBef>
              <a:spcAft>
                <a:spcPts val="0"/>
              </a:spcAft>
              <a:buSzPts val="2800"/>
              <a:buChar char="•"/>
            </a:pPr>
            <a:r>
              <a:rPr dirty="0" err="1"/>
              <a:t>Souvent</a:t>
            </a:r>
            <a:r>
              <a:rPr dirty="0"/>
              <a:t> encore </a:t>
            </a:r>
            <a:r>
              <a:rPr dirty="0" err="1"/>
              <a:t>l'utilisation</a:t>
            </a:r>
            <a:r>
              <a:rPr dirty="0"/>
              <a:t> de données non </a:t>
            </a:r>
            <a:r>
              <a:rPr dirty="0" err="1"/>
              <a:t>structurées</a:t>
            </a:r>
            <a:r>
              <a:rPr dirty="0"/>
              <a:t>, par </a:t>
            </a:r>
            <a:r>
              <a:rPr dirty="0" err="1"/>
              <a:t>exemple</a:t>
            </a:r>
            <a:r>
              <a:rPr dirty="0"/>
              <a:t> papier, PDF </a:t>
            </a:r>
            <a:r>
              <a:rPr dirty="0" err="1"/>
              <a:t>ou</a:t>
            </a:r>
            <a:r>
              <a:rPr dirty="0"/>
              <a:t> </a:t>
            </a:r>
            <a:r>
              <a:rPr dirty="0" err="1"/>
              <a:t>fichiers</a:t>
            </a:r>
            <a:r>
              <a:rPr dirty="0"/>
              <a:t> Excel</a:t>
            </a:r>
          </a:p>
          <a:p>
            <a:pPr marL="685800" lvl="1" indent="-50800" algn="l" rtl="0">
              <a:lnSpc>
                <a:spcPct val="90000"/>
              </a:lnSpc>
              <a:spcBef>
                <a:spcPts val="0"/>
              </a:spcBef>
              <a:spcAft>
                <a:spcPts val="0"/>
              </a:spcAft>
              <a:buSzPts val="2800"/>
              <a:buNone/>
            </a:pPr>
            <a:endParaRPr/>
          </a:p>
          <a:p>
            <a:pPr marL="0" lvl="0" indent="0" algn="l" rtl="0">
              <a:lnSpc>
                <a:spcPct val="90000"/>
              </a:lnSpc>
              <a:spcBef>
                <a:spcPts val="0"/>
              </a:spcBef>
              <a:spcAft>
                <a:spcPts val="0"/>
              </a:spcAft>
              <a:buNone/>
            </a:pPr>
            <a:r>
              <a:rPr dirty="0"/>
              <a:t>Reconnaissance </a:t>
            </a:r>
            <a:r>
              <a:rPr dirty="0" err="1"/>
              <a:t>transfrontalière</a:t>
            </a:r>
            <a:r>
              <a:rPr dirty="0"/>
              <a:t> </a:t>
            </a:r>
            <a:r>
              <a:rPr dirty="0" err="1"/>
              <a:t>limitée</a:t>
            </a:r>
            <a:endParaRPr/>
          </a:p>
          <a:p>
            <a:pPr marL="685800" lvl="1" indent="-228600">
              <a:spcBef>
                <a:spcPts val="0"/>
              </a:spcBef>
              <a:buSzPts val="2800"/>
            </a:pPr>
            <a:r>
              <a:rPr dirty="0"/>
              <a:t>Pas de </a:t>
            </a:r>
            <a:r>
              <a:rPr lang="en-GB" dirty="0" err="1"/>
              <a:t>langage</a:t>
            </a:r>
            <a:r>
              <a:rPr dirty="0"/>
              <a:t>/</a:t>
            </a:r>
            <a:r>
              <a:rPr dirty="0" err="1"/>
              <a:t>normes</a:t>
            </a:r>
            <a:r>
              <a:rPr dirty="0"/>
              <a:t> </a:t>
            </a:r>
            <a:r>
              <a:rPr lang="en-GB" dirty="0" err="1"/>
              <a:t>communs</a:t>
            </a:r>
            <a:endParaRPr dirty="0" err="1"/>
          </a:p>
          <a:p>
            <a:pPr marL="685800" lvl="1" indent="-50800" algn="l" rtl="0">
              <a:lnSpc>
                <a:spcPct val="90000"/>
              </a:lnSpc>
              <a:spcBef>
                <a:spcPts val="0"/>
              </a:spcBef>
              <a:spcAft>
                <a:spcPts val="0"/>
              </a:spcAft>
              <a:buSzPts val="2800"/>
              <a:buNone/>
            </a:pPr>
            <a:endParaRPr/>
          </a:p>
          <a:p>
            <a:pPr marL="0" lvl="0" indent="0" algn="l" rtl="0">
              <a:lnSpc>
                <a:spcPct val="90000"/>
              </a:lnSpc>
              <a:spcBef>
                <a:spcPts val="0"/>
              </a:spcBef>
              <a:spcAft>
                <a:spcPts val="0"/>
              </a:spcAft>
              <a:buNone/>
            </a:pPr>
            <a:r>
              <a:rPr dirty="0" err="1"/>
              <a:t>Faible</a:t>
            </a:r>
            <a:r>
              <a:rPr dirty="0"/>
              <a:t> </a:t>
            </a:r>
            <a:r>
              <a:rPr dirty="0" err="1"/>
              <a:t>visibilité</a:t>
            </a:r>
            <a:r>
              <a:rPr dirty="0"/>
              <a:t> des qualifications</a:t>
            </a:r>
          </a:p>
          <a:p>
            <a:pPr marL="685800" lvl="1" indent="-228600" algn="l" rtl="0">
              <a:lnSpc>
                <a:spcPct val="90000"/>
              </a:lnSpc>
              <a:spcBef>
                <a:spcPts val="0"/>
              </a:spcBef>
              <a:spcAft>
                <a:spcPts val="0"/>
              </a:spcAft>
              <a:buSzPts val="2800"/>
              <a:buChar char="•"/>
            </a:pPr>
            <a:r>
              <a:rPr dirty="0"/>
              <a:t>Interfaces </a:t>
            </a:r>
            <a:r>
              <a:rPr dirty="0" err="1"/>
              <a:t>publiques</a:t>
            </a:r>
            <a:r>
              <a:rPr dirty="0"/>
              <a:t> </a:t>
            </a:r>
            <a:r>
              <a:rPr dirty="0" err="1"/>
              <a:t>manquantes</a:t>
            </a:r>
            <a:endParaRPr/>
          </a:p>
        </p:txBody>
      </p:sp>
      <p:sp>
        <p:nvSpPr>
          <p:cNvPr id="107" name="Google Shape;107;p1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3</a:t>
            </a:fld>
            <a:endParaRPr lang="en-GB"/>
          </a:p>
        </p:txBody>
      </p:sp>
      <p:pic>
        <p:nvPicPr>
          <p:cNvPr id="108" name="Google Shape;108;p10" descr="Hurdle with solid fill"/>
          <p:cNvPicPr preferRelativeResize="0"/>
          <p:nvPr/>
        </p:nvPicPr>
        <p:blipFill rotWithShape="1">
          <a:blip r:embed="rId3">
            <a:alphaModFix/>
          </a:blip>
          <a:srcRect/>
          <a:stretch/>
        </p:blipFill>
        <p:spPr>
          <a:xfrm>
            <a:off x="6090136" y="615429"/>
            <a:ext cx="1237488" cy="12374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2"/>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114" name="Google Shape;114;p12"/>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115" name="Google Shape;115;p12"/>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4</a:t>
            </a:fld>
            <a:endParaRPr lang="en-GB"/>
          </a:p>
        </p:txBody>
      </p:sp>
      <p:pic>
        <p:nvPicPr>
          <p:cNvPr id="116" name="Google Shape;116;p12" descr="A group of blue rectangular boxes with white text  Description automatically generated"/>
          <p:cNvPicPr preferRelativeResize="0"/>
          <p:nvPr/>
        </p:nvPicPr>
        <p:blipFill rotWithShape="1">
          <a:blip r:embed="rId3">
            <a:alphaModFix/>
          </a:blip>
          <a:srcRect t="5201" b="11045"/>
          <a:stretch/>
        </p:blipFill>
        <p:spPr>
          <a:xfrm>
            <a:off x="731630" y="615429"/>
            <a:ext cx="10417815" cy="53073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1b4d2d2706_0_185"/>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dirty="0"/>
              <a:t>Le </a:t>
            </a:r>
            <a:r>
              <a:rPr lang="en-GB" dirty="0"/>
              <a:t>QCP</a:t>
            </a:r>
            <a:r>
              <a:rPr dirty="0"/>
              <a:t>: Une </a:t>
            </a:r>
            <a:r>
              <a:rPr dirty="0" err="1"/>
              <a:t>plateforme</a:t>
            </a:r>
            <a:r>
              <a:rPr dirty="0"/>
              <a:t> de données ouverte et </a:t>
            </a:r>
            <a:r>
              <a:rPr dirty="0" err="1"/>
              <a:t>interopérable</a:t>
            </a:r>
            <a:r>
              <a:rPr dirty="0"/>
              <a:t> </a:t>
            </a:r>
            <a:r>
              <a:rPr dirty="0" err="1"/>
              <a:t>dès</a:t>
            </a:r>
            <a:r>
              <a:rPr dirty="0"/>
              <a:t> la conception</a:t>
            </a:r>
          </a:p>
        </p:txBody>
      </p:sp>
      <p:sp>
        <p:nvSpPr>
          <p:cNvPr id="123" name="Google Shape;123;g31b4d2d2706_0_185"/>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5</a:t>
            </a:fld>
            <a:endParaRPr lang="en-GB"/>
          </a:p>
        </p:txBody>
      </p:sp>
      <p:pic>
        <p:nvPicPr>
          <p:cNvPr id="124" name="Google Shape;124;g31b4d2d2706_0_185"/>
          <p:cNvPicPr preferRelativeResize="0"/>
          <p:nvPr/>
        </p:nvPicPr>
        <p:blipFill rotWithShape="1">
          <a:blip r:embed="rId3">
            <a:alphaModFix/>
          </a:blip>
          <a:srcRect/>
          <a:stretch/>
        </p:blipFill>
        <p:spPr>
          <a:xfrm>
            <a:off x="6877942" y="2284855"/>
            <a:ext cx="3458058" cy="3391373"/>
          </a:xfrm>
          <a:prstGeom prst="rect">
            <a:avLst/>
          </a:prstGeom>
          <a:noFill/>
          <a:ln>
            <a:noFill/>
          </a:ln>
        </p:spPr>
      </p:pic>
      <p:sp>
        <p:nvSpPr>
          <p:cNvPr id="125" name="Google Shape;125;g31b4d2d2706_0_185"/>
          <p:cNvSpPr/>
          <p:nvPr/>
        </p:nvSpPr>
        <p:spPr>
          <a:xfrm>
            <a:off x="1538514" y="2455970"/>
            <a:ext cx="3062514" cy="3049142"/>
          </a:xfrm>
          <a:prstGeom prst="ellipse">
            <a:avLst/>
          </a:prstGeom>
          <a:solidFill>
            <a:srgbClr val="47639D"/>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a:solidFill>
                  <a:schemeClr val="lt1"/>
                </a:solidFill>
                <a:latin typeface="Arial"/>
                <a:ea typeface="Arial"/>
                <a:cs typeface="Arial"/>
                <a:sym typeface="Arial"/>
              </a:defRPr>
            </a:pPr>
            <a:r>
              <a:rPr sz="2800" b="1"/>
              <a:t>ACQF</a:t>
            </a:r>
            <a:r>
              <a:rPr sz="2000"/>
              <a:t> </a:t>
            </a:r>
            <a:br>
              <a:rPr sz="2000"/>
            </a:br>
            <a:r>
              <a:rPr sz="2000"/>
              <a:t>Plateforme de qualifications et d'accréditations </a:t>
            </a:r>
            <a:br>
              <a:rPr sz="2000"/>
            </a:br>
            <a:r>
              <a:rPr sz="2000"/>
              <a:t>(QCP)</a:t>
            </a:r>
            <a:endParaRPr sz="2000" b="0" i="0" u="none" strike="noStrike" cap="none">
              <a:solidFill>
                <a:schemeClr val="lt1"/>
              </a:solidFill>
              <a:latin typeface="Arial"/>
              <a:ea typeface="Arial"/>
              <a:cs typeface="Arial"/>
              <a:sym typeface="Arial"/>
            </a:endParaRPr>
          </a:p>
        </p:txBody>
      </p:sp>
      <p:sp>
        <p:nvSpPr>
          <p:cNvPr id="126" name="Google Shape;126;g31b4d2d2706_0_185"/>
          <p:cNvSpPr/>
          <p:nvPr/>
        </p:nvSpPr>
        <p:spPr>
          <a:xfrm>
            <a:off x="4861370" y="3604984"/>
            <a:ext cx="1756229" cy="751114"/>
          </a:xfrm>
          <a:prstGeom prst="rightArrow">
            <a:avLst>
              <a:gd name="adj1" fmla="val 50000"/>
              <a:gd name="adj2" fmla="val 50000"/>
            </a:avLst>
          </a:prstGeom>
          <a:solidFill>
            <a:srgbClr val="47639D"/>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6</a:t>
            </a:fld>
            <a:endParaRPr lang="en-GB"/>
          </a:p>
        </p:txBody>
      </p:sp>
      <p:sp>
        <p:nvSpPr>
          <p:cNvPr id="133" name="Google Shape;133;p13"/>
          <p:cNvSpPr/>
          <p:nvPr/>
        </p:nvSpPr>
        <p:spPr>
          <a:xfrm>
            <a:off x="4070326" y="834434"/>
            <a:ext cx="3062514" cy="3049142"/>
          </a:xfrm>
          <a:prstGeom prst="ellipse">
            <a:avLst/>
          </a:prstGeom>
          <a:solidFill>
            <a:srgbClr val="47639D"/>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a:solidFill>
                  <a:schemeClr val="lt1"/>
                </a:solidFill>
                <a:latin typeface="Arial"/>
                <a:ea typeface="Arial"/>
                <a:cs typeface="Arial"/>
                <a:sym typeface="Arial"/>
              </a:defRPr>
            </a:pPr>
            <a:r>
              <a:rPr sz="2800" b="1"/>
              <a:t>ACQF QCP</a:t>
            </a:r>
            <a:r>
              <a:rPr sz="2000"/>
              <a:t> </a:t>
            </a:r>
            <a:br>
              <a:rPr sz="2000"/>
            </a:br>
            <a:r>
              <a:rPr sz="2000"/>
              <a:t>Infrastructure continentale</a:t>
            </a:r>
            <a:endParaRPr sz="2000" b="0" i="0" u="none" strike="noStrike" cap="none">
              <a:solidFill>
                <a:schemeClr val="lt1"/>
              </a:solidFill>
              <a:latin typeface="Arial"/>
              <a:ea typeface="Arial"/>
              <a:cs typeface="Arial"/>
              <a:sym typeface="Arial"/>
            </a:endParaRPr>
          </a:p>
        </p:txBody>
      </p:sp>
      <p:sp>
        <p:nvSpPr>
          <p:cNvPr id="134" name="Google Shape;134;p13"/>
          <p:cNvSpPr/>
          <p:nvPr/>
        </p:nvSpPr>
        <p:spPr>
          <a:xfrm>
            <a:off x="1517904" y="938213"/>
            <a:ext cx="1475232" cy="142079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400">
                <a:solidFill>
                  <a:schemeClr val="lt1"/>
                </a:solidFill>
                <a:latin typeface="Arial"/>
                <a:ea typeface="Arial"/>
                <a:cs typeface="Arial"/>
                <a:sym typeface="Arial"/>
              </a:defRPr>
            </a:pPr>
            <a:r>
              <a:t>Espace virtuel national </a:t>
            </a:r>
            <a:r>
              <a:rPr b="1"/>
              <a:t>du Kenya</a:t>
            </a:r>
            <a:endParaRPr sz="1400" b="0" i="0" u="none" strike="noStrike" cap="none">
              <a:solidFill>
                <a:schemeClr val="lt1"/>
              </a:solidFill>
              <a:latin typeface="Arial"/>
              <a:ea typeface="Arial"/>
              <a:cs typeface="Arial"/>
              <a:sym typeface="Arial"/>
            </a:endParaRPr>
          </a:p>
        </p:txBody>
      </p:sp>
      <p:sp>
        <p:nvSpPr>
          <p:cNvPr id="135" name="Google Shape;135;p13"/>
          <p:cNvSpPr/>
          <p:nvPr/>
        </p:nvSpPr>
        <p:spPr>
          <a:xfrm>
            <a:off x="8400289" y="2886413"/>
            <a:ext cx="1597150" cy="156227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400">
                <a:solidFill>
                  <a:schemeClr val="lt1"/>
                </a:solidFill>
                <a:latin typeface="Arial"/>
                <a:ea typeface="Arial"/>
                <a:cs typeface="Arial"/>
                <a:sym typeface="Arial"/>
              </a:defRPr>
            </a:pPr>
            <a:r>
              <a:t>Espace virtuel national </a:t>
            </a:r>
            <a:r>
              <a:rPr b="1"/>
              <a:t>de l'Angola</a:t>
            </a:r>
            <a:endParaRPr sz="1400" b="0" i="0" u="none" strike="noStrike" cap="none">
              <a:solidFill>
                <a:schemeClr val="lt1"/>
              </a:solidFill>
              <a:latin typeface="Arial"/>
              <a:ea typeface="Arial"/>
              <a:cs typeface="Arial"/>
              <a:sym typeface="Arial"/>
            </a:endParaRPr>
          </a:p>
        </p:txBody>
      </p:sp>
      <p:sp>
        <p:nvSpPr>
          <p:cNvPr id="136" name="Google Shape;136;p13"/>
          <p:cNvSpPr/>
          <p:nvPr/>
        </p:nvSpPr>
        <p:spPr>
          <a:xfrm>
            <a:off x="8400289" y="834434"/>
            <a:ext cx="1597150" cy="156227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400">
                <a:solidFill>
                  <a:schemeClr val="lt1"/>
                </a:solidFill>
                <a:latin typeface="Arial"/>
                <a:ea typeface="Arial"/>
                <a:cs typeface="Arial"/>
                <a:sym typeface="Arial"/>
              </a:defRPr>
            </a:pPr>
            <a:r>
              <a:t>Espace virtuel national </a:t>
            </a:r>
            <a:r>
              <a:rPr b="1"/>
              <a:t>des Seychelles </a:t>
            </a:r>
            <a:endParaRPr sz="1400" b="0" i="0" u="none" strike="noStrike" cap="none">
              <a:solidFill>
                <a:schemeClr val="lt1"/>
              </a:solidFill>
              <a:latin typeface="Arial"/>
              <a:ea typeface="Arial"/>
              <a:cs typeface="Arial"/>
              <a:sym typeface="Arial"/>
            </a:endParaRPr>
          </a:p>
        </p:txBody>
      </p:sp>
      <p:sp>
        <p:nvSpPr>
          <p:cNvPr id="137" name="Google Shape;137;p13"/>
          <p:cNvSpPr/>
          <p:nvPr/>
        </p:nvSpPr>
        <p:spPr>
          <a:xfrm>
            <a:off x="3593593" y="4412556"/>
            <a:ext cx="1475232" cy="142079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400">
                <a:solidFill>
                  <a:schemeClr val="lt1"/>
                </a:solidFill>
                <a:latin typeface="Arial"/>
                <a:ea typeface="Arial"/>
                <a:cs typeface="Arial"/>
                <a:sym typeface="Arial"/>
              </a:defRPr>
            </a:pPr>
            <a:r>
              <a:t>Espace virtuel national </a:t>
            </a:r>
            <a:r>
              <a:rPr b="1"/>
              <a:t>du Sénégal</a:t>
            </a:r>
            <a:endParaRPr sz="1400" b="0" i="0" u="none" strike="noStrike" cap="none">
              <a:solidFill>
                <a:schemeClr val="lt1"/>
              </a:solidFill>
              <a:latin typeface="Arial"/>
              <a:ea typeface="Arial"/>
              <a:cs typeface="Arial"/>
              <a:sym typeface="Arial"/>
            </a:endParaRPr>
          </a:p>
        </p:txBody>
      </p:sp>
      <p:sp>
        <p:nvSpPr>
          <p:cNvPr id="138" name="Google Shape;138;p13"/>
          <p:cNvSpPr/>
          <p:nvPr/>
        </p:nvSpPr>
        <p:spPr>
          <a:xfrm>
            <a:off x="1517904" y="2991764"/>
            <a:ext cx="1475232" cy="142079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400">
                <a:solidFill>
                  <a:schemeClr val="lt1"/>
                </a:solidFill>
                <a:latin typeface="Arial"/>
                <a:ea typeface="Arial"/>
                <a:cs typeface="Arial"/>
                <a:sym typeface="Arial"/>
              </a:defRPr>
            </a:pPr>
            <a:r>
              <a:t>Espace virtuel national </a:t>
            </a:r>
            <a:r>
              <a:rPr b="1"/>
              <a:t>de Namibie</a:t>
            </a:r>
            <a:endParaRPr sz="1400" b="0" i="0" u="none" strike="noStrike" cap="none">
              <a:solidFill>
                <a:schemeClr val="lt1"/>
              </a:solidFill>
              <a:latin typeface="Arial"/>
              <a:ea typeface="Arial"/>
              <a:cs typeface="Arial"/>
              <a:sym typeface="Arial"/>
            </a:endParaRPr>
          </a:p>
        </p:txBody>
      </p:sp>
      <p:cxnSp>
        <p:nvCxnSpPr>
          <p:cNvPr id="139" name="Google Shape;139;p13"/>
          <p:cNvCxnSpPr/>
          <p:nvPr/>
        </p:nvCxnSpPr>
        <p:spPr>
          <a:xfrm flipH="1">
            <a:off x="7013529" y="1648609"/>
            <a:ext cx="1654985" cy="197597"/>
          </a:xfrm>
          <a:prstGeom prst="straightConnector1">
            <a:avLst/>
          </a:prstGeom>
          <a:noFill/>
          <a:ln w="9525" cap="flat" cmpd="sng">
            <a:solidFill>
              <a:srgbClr val="00A640"/>
            </a:solidFill>
            <a:prstDash val="solid"/>
            <a:round/>
            <a:headEnd type="none" w="sm" len="sm"/>
            <a:tailEnd type="triangle" w="med" len="med"/>
          </a:ln>
        </p:spPr>
      </p:cxnSp>
      <p:cxnSp>
        <p:nvCxnSpPr>
          <p:cNvPr id="140" name="Google Shape;140;p13"/>
          <p:cNvCxnSpPr>
            <a:stCxn id="134" idx="6"/>
          </p:cNvCxnSpPr>
          <p:nvPr/>
        </p:nvCxnSpPr>
        <p:spPr>
          <a:xfrm>
            <a:off x="2993136" y="1648609"/>
            <a:ext cx="1077300" cy="223200"/>
          </a:xfrm>
          <a:prstGeom prst="straightConnector1">
            <a:avLst/>
          </a:prstGeom>
          <a:noFill/>
          <a:ln w="9525" cap="flat" cmpd="sng">
            <a:solidFill>
              <a:srgbClr val="00A640"/>
            </a:solidFill>
            <a:prstDash val="solid"/>
            <a:round/>
            <a:headEnd type="none" w="sm" len="sm"/>
            <a:tailEnd type="triangle" w="med" len="med"/>
          </a:ln>
        </p:spPr>
      </p:cxnSp>
      <p:sp>
        <p:nvSpPr>
          <p:cNvPr id="141" name="Google Shape;141;p13"/>
          <p:cNvSpPr/>
          <p:nvPr/>
        </p:nvSpPr>
        <p:spPr>
          <a:xfrm>
            <a:off x="6275913" y="4412556"/>
            <a:ext cx="1475232" cy="1420792"/>
          </a:xfrm>
          <a:prstGeom prst="flowChartConnector">
            <a:avLst/>
          </a:prstGeom>
          <a:solidFill>
            <a:schemeClr val="accent2"/>
          </a:solidFill>
          <a:ln w="25400" cap="flat" cmpd="sng">
            <a:solidFill>
              <a:srgbClr val="0D11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400">
                <a:solidFill>
                  <a:schemeClr val="lt1"/>
                </a:solidFill>
                <a:latin typeface="Arial"/>
                <a:ea typeface="Arial"/>
                <a:cs typeface="Arial"/>
                <a:sym typeface="Arial"/>
              </a:defRPr>
            </a:pPr>
            <a:r>
              <a:rPr b="1"/>
              <a:t>...</a:t>
            </a:r>
            <a:r>
              <a:t> Espace virtuel national</a:t>
            </a:r>
            <a:endParaRPr sz="1400" b="0" i="0" u="none" strike="noStrike" cap="none">
              <a:solidFill>
                <a:schemeClr val="lt1"/>
              </a:solidFill>
              <a:latin typeface="Arial"/>
              <a:ea typeface="Arial"/>
              <a:cs typeface="Arial"/>
              <a:sym typeface="Arial"/>
            </a:endParaRPr>
          </a:p>
        </p:txBody>
      </p:sp>
      <p:cxnSp>
        <p:nvCxnSpPr>
          <p:cNvPr id="142" name="Google Shape;142;p13"/>
          <p:cNvCxnSpPr>
            <a:stCxn id="135" idx="2"/>
          </p:cNvCxnSpPr>
          <p:nvPr/>
        </p:nvCxnSpPr>
        <p:spPr>
          <a:xfrm rot="10800000">
            <a:off x="7013389" y="3027949"/>
            <a:ext cx="1386900" cy="639600"/>
          </a:xfrm>
          <a:prstGeom prst="straightConnector1">
            <a:avLst/>
          </a:prstGeom>
          <a:noFill/>
          <a:ln w="9525" cap="flat" cmpd="sng">
            <a:solidFill>
              <a:srgbClr val="00A640"/>
            </a:solidFill>
            <a:prstDash val="solid"/>
            <a:round/>
            <a:headEnd type="none" w="sm" len="sm"/>
            <a:tailEnd type="triangle" w="med" len="med"/>
          </a:ln>
        </p:spPr>
      </p:cxnSp>
      <p:cxnSp>
        <p:nvCxnSpPr>
          <p:cNvPr id="143" name="Google Shape;143;p13"/>
          <p:cNvCxnSpPr>
            <a:stCxn id="138" idx="6"/>
          </p:cNvCxnSpPr>
          <p:nvPr/>
        </p:nvCxnSpPr>
        <p:spPr>
          <a:xfrm rot="10800000" flipH="1">
            <a:off x="2993136" y="3027760"/>
            <a:ext cx="1237500" cy="674400"/>
          </a:xfrm>
          <a:prstGeom prst="straightConnector1">
            <a:avLst/>
          </a:prstGeom>
          <a:noFill/>
          <a:ln w="9525" cap="flat" cmpd="sng">
            <a:solidFill>
              <a:srgbClr val="00A640"/>
            </a:solidFill>
            <a:prstDash val="solid"/>
            <a:round/>
            <a:headEnd type="none" w="sm" len="sm"/>
            <a:tailEnd type="triangle" w="med" len="med"/>
          </a:ln>
        </p:spPr>
      </p:cxnSp>
      <p:cxnSp>
        <p:nvCxnSpPr>
          <p:cNvPr id="144" name="Google Shape;144;p13"/>
          <p:cNvCxnSpPr>
            <a:stCxn id="137" idx="0"/>
          </p:cNvCxnSpPr>
          <p:nvPr/>
        </p:nvCxnSpPr>
        <p:spPr>
          <a:xfrm rot="10800000" flipH="1">
            <a:off x="4331209" y="3702156"/>
            <a:ext cx="618600" cy="710400"/>
          </a:xfrm>
          <a:prstGeom prst="straightConnector1">
            <a:avLst/>
          </a:prstGeom>
          <a:noFill/>
          <a:ln w="9525" cap="flat" cmpd="sng">
            <a:solidFill>
              <a:srgbClr val="00A640"/>
            </a:solidFill>
            <a:prstDash val="solid"/>
            <a:round/>
            <a:headEnd type="none" w="sm" len="sm"/>
            <a:tailEnd type="triangle" w="med" len="med"/>
          </a:ln>
        </p:spPr>
      </p:cxnSp>
      <p:cxnSp>
        <p:nvCxnSpPr>
          <p:cNvPr id="145" name="Google Shape;145;p13"/>
          <p:cNvCxnSpPr>
            <a:stCxn id="141" idx="0"/>
          </p:cNvCxnSpPr>
          <p:nvPr/>
        </p:nvCxnSpPr>
        <p:spPr>
          <a:xfrm rot="10800000">
            <a:off x="6254529" y="3702156"/>
            <a:ext cx="759000" cy="710400"/>
          </a:xfrm>
          <a:prstGeom prst="straightConnector1">
            <a:avLst/>
          </a:prstGeom>
          <a:noFill/>
          <a:ln w="9525" cap="flat" cmpd="sng">
            <a:solidFill>
              <a:srgbClr val="00A640"/>
            </a:solidFill>
            <a:prstDash val="solid"/>
            <a:round/>
            <a:headEnd type="none" w="sm" len="sm"/>
            <a:tailEnd type="triangle" w="med" len="med"/>
          </a:ln>
        </p:spPr>
      </p:cxnSp>
      <p:sp>
        <p:nvSpPr>
          <p:cNvPr id="146" name="Google Shape;146;p13"/>
          <p:cNvSpPr/>
          <p:nvPr/>
        </p:nvSpPr>
        <p:spPr>
          <a:xfrm>
            <a:off x="359999" y="5023104"/>
            <a:ext cx="2419777" cy="107289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400">
                <a:solidFill>
                  <a:schemeClr val="dk1"/>
                </a:solidFill>
                <a:latin typeface="Arial"/>
                <a:ea typeface="Arial"/>
                <a:cs typeface="Arial"/>
                <a:sym typeface="Arial"/>
              </a:defRPr>
            </a:pPr>
            <a:r>
              <a:t>Utilisateurs </a:t>
            </a:r>
            <a:r>
              <a:rPr b="1"/>
              <a:t>publics:</a:t>
            </a:r>
            <a:br>
              <a:rPr b="1"/>
            </a:br>
            <a:r>
              <a:t>Étudiants, demandeurs d'emploi, parents</a:t>
            </a:r>
            <a:endParaRPr sz="1400" b="0" i="0" u="none" strike="noStrike" cap="none">
              <a:solidFill>
                <a:schemeClr val="dk1"/>
              </a:solidFill>
              <a:latin typeface="Arial"/>
              <a:ea typeface="Arial"/>
              <a:cs typeface="Arial"/>
              <a:sym typeface="Arial"/>
            </a:endParaRPr>
          </a:p>
        </p:txBody>
      </p:sp>
      <p:sp>
        <p:nvSpPr>
          <p:cNvPr id="147" name="Google Shape;147;p13"/>
          <p:cNvSpPr/>
          <p:nvPr/>
        </p:nvSpPr>
        <p:spPr>
          <a:xfrm>
            <a:off x="8958233" y="5023104"/>
            <a:ext cx="2419777" cy="107289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400" b="1">
                <a:solidFill>
                  <a:schemeClr val="dk1"/>
                </a:solidFill>
                <a:latin typeface="Arial"/>
                <a:ea typeface="Arial"/>
                <a:cs typeface="Arial"/>
                <a:sym typeface="Arial"/>
              </a:defRPr>
            </a:pPr>
            <a:r>
              <a:rPr sz="1200" err="1"/>
              <a:t>Utilisateurs</a:t>
            </a:r>
            <a:r>
              <a:rPr sz="1200" dirty="0"/>
              <a:t> </a:t>
            </a:r>
            <a:r>
              <a:rPr sz="1200" err="1"/>
              <a:t>institutionnels</a:t>
            </a:r>
            <a:r>
              <a:rPr sz="1200" dirty="0"/>
              <a:t>:</a:t>
            </a:r>
            <a:endParaRPr lang="en-US" sz="1200" dirty="0"/>
          </a:p>
          <a:p>
            <a:pPr marL="0" marR="0" lvl="0" indent="0" algn="ctr" rtl="0">
              <a:lnSpc>
                <a:spcPct val="100000"/>
              </a:lnSpc>
              <a:spcBef>
                <a:spcPts val="0"/>
              </a:spcBef>
              <a:spcAft>
                <a:spcPts val="0"/>
              </a:spcAft>
              <a:buNone/>
              <a:defRPr sz="1400">
                <a:solidFill>
                  <a:schemeClr val="dk1"/>
                </a:solidFill>
                <a:latin typeface="Arial"/>
                <a:ea typeface="Arial"/>
                <a:cs typeface="Arial"/>
                <a:sym typeface="Arial"/>
              </a:defRPr>
            </a:pPr>
            <a:r>
              <a:rPr sz="1200" err="1"/>
              <a:t>Ministères</a:t>
            </a:r>
            <a:r>
              <a:rPr sz="1200" dirty="0"/>
              <a:t>, </a:t>
            </a:r>
            <a:r>
              <a:rPr sz="1200" err="1"/>
              <a:t>organismes</a:t>
            </a:r>
            <a:r>
              <a:rPr sz="1200" dirty="0"/>
              <a:t> </a:t>
            </a:r>
            <a:r>
              <a:rPr sz="1200" err="1"/>
              <a:t>d’assurance</a:t>
            </a:r>
            <a:r>
              <a:rPr sz="1200" dirty="0"/>
              <a:t> de la </a:t>
            </a:r>
            <a:r>
              <a:rPr sz="1200" err="1"/>
              <a:t>qualité</a:t>
            </a:r>
            <a:r>
              <a:rPr sz="1200" dirty="0"/>
              <a:t>, </a:t>
            </a:r>
            <a:r>
              <a:rPr sz="1200" err="1"/>
              <a:t>employeurs</a:t>
            </a:r>
            <a:r>
              <a:rPr sz="1200" dirty="0"/>
              <a:t>, </a:t>
            </a:r>
            <a:r>
              <a:rPr sz="1200" err="1"/>
              <a:t>prestataires</a:t>
            </a:r>
            <a:r>
              <a:rPr sz="1200" dirty="0"/>
              <a:t> de services </a:t>
            </a:r>
            <a:r>
              <a:rPr sz="1200" err="1"/>
              <a:t>éducatifs</a:t>
            </a:r>
            <a:endParaRPr sz="1200" b="0" i="0" u="none" strike="noStrike" cap="none">
              <a:solidFill>
                <a:schemeClr val="dk1"/>
              </a:solidFill>
              <a:latin typeface="Arial"/>
              <a:ea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7</a:t>
            </a:fld>
            <a:endParaRPr lang="en-GB"/>
          </a:p>
        </p:txBody>
      </p:sp>
      <p:pic>
        <p:nvPicPr>
          <p:cNvPr id="154" name="Google Shape;154;p14" descr="A diagram of a software system  Description automatically generated"/>
          <p:cNvPicPr preferRelativeResize="0"/>
          <p:nvPr/>
        </p:nvPicPr>
        <p:blipFill rotWithShape="1">
          <a:blip r:embed="rId3">
            <a:alphaModFix/>
          </a:blip>
          <a:srcRect/>
          <a:stretch/>
        </p:blipFill>
        <p:spPr>
          <a:xfrm>
            <a:off x="1655776" y="615429"/>
            <a:ext cx="8620125" cy="546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161" name="Google Shape;161;p15"/>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162" name="Google Shape;162;p15"/>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8</a:t>
            </a:fld>
            <a:endParaRPr lang="en-GB"/>
          </a:p>
        </p:txBody>
      </p:sp>
      <p:pic>
        <p:nvPicPr>
          <p:cNvPr id="163" name="Google Shape;163;p15"/>
          <p:cNvPicPr preferRelativeResize="0"/>
          <p:nvPr/>
        </p:nvPicPr>
        <p:blipFill rotWithShape="1">
          <a:blip r:embed="rId3">
            <a:alphaModFix/>
          </a:blip>
          <a:srcRect/>
          <a:stretch/>
        </p:blipFill>
        <p:spPr>
          <a:xfrm>
            <a:off x="0" y="0"/>
            <a:ext cx="12245870" cy="63572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dirty="0" err="1"/>
              <a:t>Fonctionnalité</a:t>
            </a:r>
            <a:r>
              <a:rPr dirty="0"/>
              <a:t> QCP </a:t>
            </a:r>
            <a:r>
              <a:rPr lang="en-GB" dirty="0" err="1"/>
              <a:t>principales</a:t>
            </a:r>
            <a:endParaRPr dirty="0" err="1"/>
          </a:p>
        </p:txBody>
      </p:sp>
      <p:sp>
        <p:nvSpPr>
          <p:cNvPr id="170" name="Google Shape;170;p1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9</a:t>
            </a:fld>
            <a:endParaRPr lang="en-GB"/>
          </a:p>
        </p:txBody>
      </p:sp>
      <p:sp>
        <p:nvSpPr>
          <p:cNvPr id="171" name="Google Shape;171;p16"/>
          <p:cNvSpPr/>
          <p:nvPr/>
        </p:nvSpPr>
        <p:spPr>
          <a:xfrm>
            <a:off x="1243584" y="2231136"/>
            <a:ext cx="3755136" cy="1197864"/>
          </a:xfrm>
          <a:prstGeom prst="roundRect">
            <a:avLst>
              <a:gd name="adj" fmla="val 16667"/>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000">
                <a:solidFill>
                  <a:schemeClr val="lt1"/>
                </a:solidFill>
                <a:latin typeface="Arial"/>
                <a:ea typeface="Arial"/>
                <a:cs typeface="Arial"/>
                <a:sym typeface="Arial"/>
              </a:defRPr>
            </a:pPr>
            <a:r>
              <a:t>Enregistrement &amp; Gestion des données</a:t>
            </a:r>
            <a:endParaRPr sz="2000" b="0" i="0" u="none" strike="noStrike" cap="none">
              <a:solidFill>
                <a:schemeClr val="lt1"/>
              </a:solidFill>
              <a:latin typeface="Arial"/>
              <a:ea typeface="Arial"/>
              <a:cs typeface="Arial"/>
              <a:sym typeface="Arial"/>
            </a:endParaRPr>
          </a:p>
        </p:txBody>
      </p:sp>
      <p:sp>
        <p:nvSpPr>
          <p:cNvPr id="172" name="Google Shape;172;p16"/>
          <p:cNvSpPr/>
          <p:nvPr/>
        </p:nvSpPr>
        <p:spPr>
          <a:xfrm>
            <a:off x="6626352" y="2231136"/>
            <a:ext cx="3755136" cy="1197864"/>
          </a:xfrm>
          <a:prstGeom prst="roundRect">
            <a:avLst>
              <a:gd name="adj" fmla="val 16667"/>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algn="ctr">
              <a:defRPr sz="2000">
                <a:solidFill>
                  <a:schemeClr val="lt1"/>
                </a:solidFill>
                <a:latin typeface="Arial"/>
                <a:ea typeface="Arial"/>
                <a:cs typeface="Arial"/>
                <a:sym typeface="Arial"/>
              </a:defRPr>
            </a:pPr>
            <a:r>
              <a:rPr lang="en-US" dirty="0"/>
              <a:t>Lien avec les cadres de qualifications et les processus </a:t>
            </a:r>
            <a:r>
              <a:rPr lang="en-US" dirty="0" err="1"/>
              <a:t>d’assurance</a:t>
            </a:r>
            <a:r>
              <a:rPr lang="en-US" dirty="0"/>
              <a:t> </a:t>
            </a:r>
            <a:r>
              <a:rPr lang="en-US" dirty="0" err="1"/>
              <a:t>qualité</a:t>
            </a:r>
          </a:p>
        </p:txBody>
      </p:sp>
      <p:sp>
        <p:nvSpPr>
          <p:cNvPr id="173" name="Google Shape;173;p16"/>
          <p:cNvSpPr/>
          <p:nvPr/>
        </p:nvSpPr>
        <p:spPr>
          <a:xfrm>
            <a:off x="1243584" y="4318077"/>
            <a:ext cx="3755136" cy="1197864"/>
          </a:xfrm>
          <a:prstGeom prst="roundRect">
            <a:avLst>
              <a:gd name="adj" fmla="val 16667"/>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000">
                <a:solidFill>
                  <a:schemeClr val="lt1"/>
                </a:solidFill>
                <a:latin typeface="Arial"/>
                <a:ea typeface="Arial"/>
                <a:cs typeface="Arial"/>
                <a:sym typeface="Arial"/>
              </a:defRPr>
            </a:pPr>
            <a:r>
              <a:t>Découverte publique, recherche et comparaison</a:t>
            </a:r>
            <a:endParaRPr sz="2000" b="0" i="0" u="none" strike="noStrike" cap="none">
              <a:solidFill>
                <a:schemeClr val="lt1"/>
              </a:solidFill>
              <a:latin typeface="Arial"/>
              <a:ea typeface="Arial"/>
              <a:cs typeface="Arial"/>
              <a:sym typeface="Arial"/>
            </a:endParaRPr>
          </a:p>
        </p:txBody>
      </p:sp>
      <p:sp>
        <p:nvSpPr>
          <p:cNvPr id="174" name="Google Shape;174;p16"/>
          <p:cNvSpPr/>
          <p:nvPr/>
        </p:nvSpPr>
        <p:spPr>
          <a:xfrm>
            <a:off x="6626352" y="4318077"/>
            <a:ext cx="3755136" cy="1197864"/>
          </a:xfrm>
          <a:prstGeom prst="roundRect">
            <a:avLst>
              <a:gd name="adj" fmla="val 16667"/>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000">
                <a:solidFill>
                  <a:schemeClr val="lt1"/>
                </a:solidFill>
                <a:latin typeface="Arial"/>
                <a:ea typeface="Arial"/>
                <a:cs typeface="Arial"/>
                <a:sym typeface="Arial"/>
              </a:defRPr>
            </a:pPr>
            <a:r>
              <a:t>Interopérabilité &amp; Reconnaissance</a:t>
            </a:r>
            <a:endParaRPr sz="20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E92811-BDC9-4D69-8F77-72FD278587E6}">
  <ds:schemaRefs>
    <ds:schemaRef ds:uri="http://schemas.microsoft.com/sharepoint/v3/contenttype/forms"/>
  </ds:schemaRefs>
</ds:datastoreItem>
</file>

<file path=customXml/itemProps2.xml><?xml version="1.0" encoding="utf-8"?>
<ds:datastoreItem xmlns:ds="http://schemas.openxmlformats.org/officeDocument/2006/customXml" ds:itemID="{668F5659-3F8C-4C46-B057-35C663E51CD6}">
  <ds:schemaRefs>
    <ds:schemaRef ds:uri="http://schemas.microsoft.com/office/2006/metadata/properties"/>
    <ds:schemaRef ds:uri="http://schemas.microsoft.com/office/infopath/2007/PartnerControls"/>
    <ds:schemaRef ds:uri="05ef24fd-2dda-45b0-83fd-a9e6f5cd7406"/>
    <ds:schemaRef ds:uri="9cf1f23c-94c0-4dcc-a7fa-999e323c9245"/>
  </ds:schemaRefs>
</ds:datastoreItem>
</file>

<file path=customXml/itemProps3.xml><?xml version="1.0" encoding="utf-8"?>
<ds:datastoreItem xmlns:ds="http://schemas.openxmlformats.org/officeDocument/2006/customXml" ds:itemID="{DEF47CDE-766A-4B0F-A4BF-6CF9123D1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ACQF Powerpoint Template</vt:lpstr>
      <vt:lpstr>PowerPoint Presentation</vt:lpstr>
      <vt:lpstr>PowerPoint Presentation</vt:lpstr>
      <vt:lpstr>Défi politique</vt:lpstr>
      <vt:lpstr>PowerPoint Presentation</vt:lpstr>
      <vt:lpstr>Le QCP: Une plateforme de données ouverte et interopérable dès la conception</vt:lpstr>
      <vt:lpstr>PowerPoint Presentation</vt:lpstr>
      <vt:lpstr>PowerPoint Presentation</vt:lpstr>
      <vt:lpstr>PowerPoint Presentation</vt:lpstr>
      <vt:lpstr>Fonctionnalité QCP principales</vt:lpstr>
      <vt:lpstr>PowerPoint Presentation</vt:lpstr>
      <vt:lpstr>PowerPoint Presentation</vt:lpstr>
      <vt:lpstr>PowerPoint Presentation</vt:lpstr>
      <vt:lpstr>PowerPoint Presentation</vt:lpstr>
      <vt:lpstr>De la vision à la mise en œuvre</vt:lpstr>
      <vt:lpstr>Développement du QCP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 Bateman</dc:creator>
  <cp:revision>27</cp:revision>
  <dcterms:created xsi:type="dcterms:W3CDTF">2022-04-01T01:06:26Z</dcterms:created>
  <dcterms:modified xsi:type="dcterms:W3CDTF">2025-07-30T16:32:11Z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y fmtid="{D5CDD505-2E9C-101B-9397-08002B2CF9AE}" pid="3" name="ContentTypeId">
    <vt:lpwstr>0x0101009B2203B17F16D040A1E444A021DFF119</vt:lpwstr>
  </property>
  <property fmtid="{D5CDD505-2E9C-101B-9397-08002B2CF9AE}" pid="4" name="MediaServiceImageTags">
    <vt:lpwstr/>
  </property>
</Properties>
</file>