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3" r:id="rId9"/>
    <p:sldId id="265" r:id="rId10"/>
    <p:sldId id="260" r:id="rId11"/>
    <p:sldId id="261" r:id="rId12"/>
    <p:sldId id="262" r:id="rId13"/>
    <p:sldId id="266" r:id="rId14"/>
    <p:sldId id="267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4E05A-35D7-C14D-9E6C-35927E3374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F4412CB4-7D93-E94F-BF37-B7EF41F3340A}">
      <dgm:prSet/>
      <dgm:spPr/>
      <dgm:t>
        <a:bodyPr/>
        <a:lstStyle/>
        <a:p>
          <a:pPr>
            <a:defRPr b="1"/>
          </a:pPr>
          <a:r>
            <a:t>PAQAF </a:t>
          </a:r>
        </a:p>
      </dgm:t>
    </dgm:pt>
    <dgm:pt modelId="{ED56AB9A-3312-974D-A637-E8AA855736BD}" type="parTrans" cxnId="{AE1052F7-5717-0B49-98CA-DCFA4F56E407}">
      <dgm:prSet/>
      <dgm:spPr/>
      <dgm:t>
        <a:bodyPr/>
        <a:lstStyle/>
        <a:p>
          <a:endParaRPr/>
        </a:p>
      </dgm:t>
    </dgm:pt>
    <dgm:pt modelId="{B3C66FFF-67B0-4446-928F-BDDC0FBE2358}" type="sibTrans" cxnId="{AE1052F7-5717-0B49-98CA-DCFA4F56E407}">
      <dgm:prSet/>
      <dgm:spPr/>
      <dgm:t>
        <a:bodyPr/>
        <a:lstStyle/>
        <a:p>
          <a:endParaRPr/>
        </a:p>
      </dgm:t>
    </dgm:pt>
    <dgm:pt modelId="{B73E12E8-840B-124A-A929-1D5B6229F9BF}" type="pres">
      <dgm:prSet presAssocID="{3924E05A-35D7-C14D-9E6C-35927E337446}" presName="linear" presStyleCnt="0">
        <dgm:presLayoutVars>
          <dgm:animLvl val="lvl"/>
          <dgm:resizeHandles val="exact"/>
        </dgm:presLayoutVars>
      </dgm:prSet>
      <dgm:spPr/>
    </dgm:pt>
    <dgm:pt modelId="{3602B30F-093B-E640-9FC7-574A514E3F2B}" type="pres">
      <dgm:prSet presAssocID="{F4412CB4-7D93-E94F-BF37-B7EF41F3340A}" presName="parentText" presStyleLbl="node1" presStyleIdx="0" presStyleCnt="1" custScaleX="100000" custScaleY="187859" custLinFactY="-102630" custLinFactNeighborX="999" custLinFactNeighborY="-200000">
        <dgm:presLayoutVars>
          <dgm:chMax val="0"/>
          <dgm:bulletEnabled val="1"/>
        </dgm:presLayoutVars>
      </dgm:prSet>
      <dgm:spPr/>
    </dgm:pt>
  </dgm:ptLst>
  <dgm:cxnLst>
    <dgm:cxn modelId="{51B21E2C-074B-AC42-9DC6-54F35B51B082}" type="presOf" srcId="{3924E05A-35D7-C14D-9E6C-35927E337446}" destId="{B73E12E8-840B-124A-A929-1D5B6229F9BF}" srcOrd="0" destOrd="0" presId="urn:microsoft.com/office/officeart/2005/8/layout/vList2"/>
    <dgm:cxn modelId="{4561D597-50DA-7D40-9DCB-4F6FA7037076}" type="presOf" srcId="{F4412CB4-7D93-E94F-BF37-B7EF41F3340A}" destId="{3602B30F-093B-E640-9FC7-574A514E3F2B}" srcOrd="0" destOrd="0" presId="urn:microsoft.com/office/officeart/2005/8/layout/vList2"/>
    <dgm:cxn modelId="{AE1052F7-5717-0B49-98CA-DCFA4F56E407}" srcId="{3924E05A-35D7-C14D-9E6C-35927E337446}" destId="{F4412CB4-7D93-E94F-BF37-B7EF41F3340A}" srcOrd="0" destOrd="0" parTransId="{ED56AB9A-3312-974D-A637-E8AA855736BD}" sibTransId="{B3C66FFF-67B0-4446-928F-BDDC0FBE2358}"/>
    <dgm:cxn modelId="{3A052322-24FC-EE4C-B232-3D75CD6186F1}" type="presParOf" srcId="{B73E12E8-840B-124A-A929-1D5B6229F9BF}" destId="{3602B30F-093B-E640-9FC7-574A514E3F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2B30F-093B-E640-9FC7-574A514E3F2B}">
      <dsp:nvSpPr>
        <dsp:cNvPr id="0" name=""/>
        <dsp:cNvSpPr/>
      </dsp:nvSpPr>
      <dsp:spPr>
        <a:xfrm>
          <a:off x="0" y="1525487"/>
          <a:ext cx="560302" cy="495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1100" kern="1200"/>
            <a:t>PAQAF </a:t>
          </a:r>
        </a:p>
      </dsp:txBody>
      <dsp:txXfrm>
        <a:off x="24195" y="1549682"/>
        <a:ext cx="511912" cy="44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4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5" y="886327"/>
            <a:ext cx="1428750" cy="690544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57200" y="1856583"/>
            <a:ext cx="8229600" cy="124649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4050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en-GB" dirty="0"/>
              <a:t>La m</a:t>
            </a:r>
            <a:r>
              <a:rPr dirty="0" err="1"/>
              <a:t>obilité</a:t>
            </a:r>
            <a:r>
              <a:rPr dirty="0"/>
              <a:t> dans les qualifications et les </a:t>
            </a:r>
            <a:r>
              <a:rPr dirty="0" err="1"/>
              <a:t>diplômes</a:t>
            </a:r>
            <a:endParaRPr sz="4050" dirty="0"/>
          </a:p>
        </p:txBody>
      </p:sp>
      <p:sp>
        <p:nvSpPr>
          <p:cNvPr id="6" name="Text 1"/>
          <p:cNvSpPr/>
          <p:nvPr/>
        </p:nvSpPr>
        <p:spPr>
          <a:xfrm>
            <a:off x="2270088" y="3292694"/>
            <a:ext cx="4603824" cy="31162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2025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Initiatives de l'UA: Numérique et non numérique</a:t>
            </a:r>
            <a:endParaRPr sz="2025"/>
          </a:p>
        </p:txBody>
      </p:sp>
      <p:sp>
        <p:nvSpPr>
          <p:cNvPr id="7" name="Shape 2"/>
          <p:cNvSpPr/>
          <p:nvPr/>
        </p:nvSpPr>
        <p:spPr>
          <a:xfrm>
            <a:off x="3657600" y="4200023"/>
            <a:ext cx="571500" cy="57150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8" name="Shape 3"/>
          <p:cNvSpPr/>
          <p:nvPr/>
        </p:nvSpPr>
        <p:spPr>
          <a:xfrm>
            <a:off x="4286250" y="4200023"/>
            <a:ext cx="571500" cy="57150"/>
          </a:xfrm>
          <a:prstGeom prst="rect">
            <a:avLst/>
          </a:prstGeom>
          <a:solidFill>
            <a:srgbClr val="05966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9" name="Shape 4"/>
          <p:cNvSpPr/>
          <p:nvPr/>
        </p:nvSpPr>
        <p:spPr>
          <a:xfrm>
            <a:off x="4914900" y="4200023"/>
            <a:ext cx="571500" cy="5715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4315662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Approches numériques et non numériques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2"/>
          <p:cNvSpPr/>
          <p:nvPr/>
        </p:nvSpPr>
        <p:spPr>
          <a:xfrm>
            <a:off x="285750" y="1071563"/>
            <a:ext cx="357188" cy="357188"/>
          </a:xfrm>
          <a:prstGeom prst="ellipse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1164431"/>
            <a:ext cx="214313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8663" y="1132284"/>
            <a:ext cx="1421383" cy="23574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Approches numériques</a:t>
            </a:r>
            <a:endParaRPr sz="1238"/>
          </a:p>
        </p:txBody>
      </p:sp>
      <p:sp>
        <p:nvSpPr>
          <p:cNvPr id="9" name="Shape 4"/>
          <p:cNvSpPr/>
          <p:nvPr/>
        </p:nvSpPr>
        <p:spPr>
          <a:xfrm>
            <a:off x="285750" y="1543050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0" name="Shape 5"/>
          <p:cNvSpPr/>
          <p:nvPr/>
        </p:nvSpPr>
        <p:spPr>
          <a:xfrm>
            <a:off x="285750" y="1543050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1" name="Text 6"/>
          <p:cNvSpPr/>
          <p:nvPr/>
        </p:nvSpPr>
        <p:spPr>
          <a:xfrm>
            <a:off x="392906" y="162877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Identifiants numériques</a:t>
            </a:r>
            <a:endParaRPr sz="1046"/>
          </a:p>
        </p:txBody>
      </p:sp>
      <p:sp>
        <p:nvSpPr>
          <p:cNvPr id="12" name="Text 7"/>
          <p:cNvSpPr/>
          <p:nvPr/>
        </p:nvSpPr>
        <p:spPr>
          <a:xfrm>
            <a:off x="392906" y="185737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Certificats et badges électroniques qui peuvent être vérifiés en ligne et partagés instantanément par-delà les frontières.</a:t>
            </a:r>
            <a:endParaRPr sz="1046"/>
          </a:p>
        </p:txBody>
      </p:sp>
      <p:sp>
        <p:nvSpPr>
          <p:cNvPr id="13" name="Shape 8"/>
          <p:cNvSpPr/>
          <p:nvPr/>
        </p:nvSpPr>
        <p:spPr>
          <a:xfrm>
            <a:off x="285750" y="2486025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4" name="Shape 9"/>
          <p:cNvSpPr/>
          <p:nvPr/>
        </p:nvSpPr>
        <p:spPr>
          <a:xfrm>
            <a:off x="285750" y="2486025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5" name="Text 10"/>
          <p:cNvSpPr/>
          <p:nvPr/>
        </p:nvSpPr>
        <p:spPr>
          <a:xfrm>
            <a:off x="392906" y="257175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Systèmes de vérification en ligne</a:t>
            </a:r>
            <a:endParaRPr sz="1046"/>
          </a:p>
        </p:txBody>
      </p:sp>
      <p:sp>
        <p:nvSpPr>
          <p:cNvPr id="16" name="Text 11"/>
          <p:cNvSpPr/>
          <p:nvPr/>
        </p:nvSpPr>
        <p:spPr>
          <a:xfrm>
            <a:off x="392906" y="280035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Bases de données centralisées permettant la vérification en temps réel des qualifications par les employeurs et les institutions.</a:t>
            </a:r>
            <a:endParaRPr sz="1046"/>
          </a:p>
        </p:txBody>
      </p:sp>
      <p:sp>
        <p:nvSpPr>
          <p:cNvPr id="17" name="Shape 12"/>
          <p:cNvSpPr/>
          <p:nvPr/>
        </p:nvSpPr>
        <p:spPr>
          <a:xfrm>
            <a:off x="285750" y="3429000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8" name="Shape 13"/>
          <p:cNvSpPr/>
          <p:nvPr/>
        </p:nvSpPr>
        <p:spPr>
          <a:xfrm>
            <a:off x="285750" y="3429000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9" name="Text 14"/>
          <p:cNvSpPr/>
          <p:nvPr/>
        </p:nvSpPr>
        <p:spPr>
          <a:xfrm>
            <a:off x="392906" y="351472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Blockchain pour la vérification des justificatifs</a:t>
            </a:r>
            <a:endParaRPr sz="1046"/>
          </a:p>
        </p:txBody>
      </p:sp>
      <p:sp>
        <p:nvSpPr>
          <p:cNvPr id="20" name="Text 15"/>
          <p:cNvSpPr/>
          <p:nvPr/>
        </p:nvSpPr>
        <p:spPr>
          <a:xfrm>
            <a:off x="392906" y="374332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Enregistrements sécurisés et inviolables des qualifications auxquels on peut faire confiance sans vérification par une tierce partie.</a:t>
            </a:r>
            <a:endParaRPr sz="1046"/>
          </a:p>
        </p:txBody>
      </p:sp>
      <p:sp>
        <p:nvSpPr>
          <p:cNvPr id="21" name="Shape 16"/>
          <p:cNvSpPr/>
          <p:nvPr/>
        </p:nvSpPr>
        <p:spPr>
          <a:xfrm>
            <a:off x="285750" y="4371975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2" name="Shape 17"/>
          <p:cNvSpPr/>
          <p:nvPr/>
        </p:nvSpPr>
        <p:spPr>
          <a:xfrm>
            <a:off x="285750" y="4371975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3" name="Text 18"/>
          <p:cNvSpPr/>
          <p:nvPr/>
        </p:nvSpPr>
        <p:spPr>
          <a:xfrm>
            <a:off x="392906" y="445770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Mobilité virtuelle</a:t>
            </a:r>
            <a:endParaRPr sz="1046"/>
          </a:p>
        </p:txBody>
      </p:sp>
      <p:sp>
        <p:nvSpPr>
          <p:cNvPr id="24" name="Text 19"/>
          <p:cNvSpPr/>
          <p:nvPr/>
        </p:nvSpPr>
        <p:spPr>
          <a:xfrm>
            <a:off x="392906" y="468630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Apprentissage et évaluation à distance permettant aux étudiants d'acquérir des qualifications auprès d'établissements transfrontaliers.</a:t>
            </a:r>
            <a:endParaRPr sz="1046"/>
          </a:p>
        </p:txBody>
      </p:sp>
      <p:sp>
        <p:nvSpPr>
          <p:cNvPr id="25" name="Shape 20"/>
          <p:cNvSpPr/>
          <p:nvPr/>
        </p:nvSpPr>
        <p:spPr>
          <a:xfrm>
            <a:off x="4686300" y="1071563"/>
            <a:ext cx="357188" cy="357188"/>
          </a:xfrm>
          <a:prstGeom prst="ellipse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164431"/>
            <a:ext cx="128588" cy="171450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129213" y="1132284"/>
            <a:ext cx="1788672" cy="23574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Approches non numériques</a:t>
            </a:r>
            <a:endParaRPr sz="1238"/>
          </a:p>
        </p:txBody>
      </p:sp>
      <p:sp>
        <p:nvSpPr>
          <p:cNvPr id="28" name="Shape 22"/>
          <p:cNvSpPr/>
          <p:nvPr/>
        </p:nvSpPr>
        <p:spPr>
          <a:xfrm>
            <a:off x="4686300" y="1543050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9" name="Shape 23"/>
          <p:cNvSpPr/>
          <p:nvPr/>
        </p:nvSpPr>
        <p:spPr>
          <a:xfrm>
            <a:off x="4686300" y="1543050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0" name="Text 24"/>
          <p:cNvSpPr/>
          <p:nvPr/>
        </p:nvSpPr>
        <p:spPr>
          <a:xfrm>
            <a:off x="4793456" y="162877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Documentation sur papier</a:t>
            </a:r>
            <a:endParaRPr sz="1046"/>
          </a:p>
        </p:txBody>
      </p:sp>
      <p:sp>
        <p:nvSpPr>
          <p:cNvPr id="31" name="Text 25"/>
          <p:cNvSpPr/>
          <p:nvPr/>
        </p:nvSpPr>
        <p:spPr>
          <a:xfrm>
            <a:off x="4793456" y="185737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Certificats et diplômes traditionnels nécessitant une manipulation physique et des processus de vérification manuelle.</a:t>
            </a:r>
            <a:endParaRPr sz="1046"/>
          </a:p>
        </p:txBody>
      </p:sp>
      <p:sp>
        <p:nvSpPr>
          <p:cNvPr id="32" name="Shape 26"/>
          <p:cNvSpPr/>
          <p:nvPr/>
        </p:nvSpPr>
        <p:spPr>
          <a:xfrm>
            <a:off x="4686300" y="2486025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3" name="Shape 27"/>
          <p:cNvSpPr/>
          <p:nvPr/>
        </p:nvSpPr>
        <p:spPr>
          <a:xfrm>
            <a:off x="4686300" y="2486025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4" name="Text 28"/>
          <p:cNvSpPr/>
          <p:nvPr/>
        </p:nvSpPr>
        <p:spPr>
          <a:xfrm>
            <a:off x="4793456" y="257175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Vérification en personne</a:t>
            </a:r>
            <a:endParaRPr sz="1046"/>
          </a:p>
        </p:txBody>
      </p:sp>
      <p:sp>
        <p:nvSpPr>
          <p:cNvPr id="35" name="Text 29"/>
          <p:cNvSpPr/>
          <p:nvPr/>
        </p:nvSpPr>
        <p:spPr>
          <a:xfrm>
            <a:off x="4793456" y="280035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Évaluation en face à face des compétences et des qualifications au moyen d’entretiens et de démonstrations pratiques.</a:t>
            </a:r>
            <a:endParaRPr sz="1046"/>
          </a:p>
        </p:txBody>
      </p:sp>
      <p:sp>
        <p:nvSpPr>
          <p:cNvPr id="36" name="Shape 30"/>
          <p:cNvSpPr/>
          <p:nvPr/>
        </p:nvSpPr>
        <p:spPr>
          <a:xfrm>
            <a:off x="4686300" y="3429000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7" name="Shape 31"/>
          <p:cNvSpPr/>
          <p:nvPr/>
        </p:nvSpPr>
        <p:spPr>
          <a:xfrm>
            <a:off x="4686300" y="3429000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8" name="Text 32"/>
          <p:cNvSpPr/>
          <p:nvPr/>
        </p:nvSpPr>
        <p:spPr>
          <a:xfrm>
            <a:off x="4793456" y="351472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Accords de reconnaissance traditionnels</a:t>
            </a:r>
            <a:endParaRPr sz="1046"/>
          </a:p>
        </p:txBody>
      </p:sp>
      <p:sp>
        <p:nvSpPr>
          <p:cNvPr id="39" name="Text 33"/>
          <p:cNvSpPr/>
          <p:nvPr/>
        </p:nvSpPr>
        <p:spPr>
          <a:xfrm>
            <a:off x="4793456" y="374332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Accords bilatéraux ou multilatéraux entre pays ou institutions pour la reconnaissance des qualifications.</a:t>
            </a:r>
            <a:endParaRPr sz="1046"/>
          </a:p>
        </p:txBody>
      </p:sp>
      <p:sp>
        <p:nvSpPr>
          <p:cNvPr id="40" name="Shape 34"/>
          <p:cNvSpPr/>
          <p:nvPr/>
        </p:nvSpPr>
        <p:spPr>
          <a:xfrm>
            <a:off x="4686300" y="4371975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1" name="Shape 35"/>
          <p:cNvSpPr/>
          <p:nvPr/>
        </p:nvSpPr>
        <p:spPr>
          <a:xfrm>
            <a:off x="4686300" y="4371975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2" name="Text 36"/>
          <p:cNvSpPr/>
          <p:nvPr/>
        </p:nvSpPr>
        <p:spPr>
          <a:xfrm>
            <a:off x="4793456" y="445770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Mobilité physique</a:t>
            </a:r>
            <a:endParaRPr sz="1046"/>
          </a:p>
        </p:txBody>
      </p:sp>
      <p:sp>
        <p:nvSpPr>
          <p:cNvPr id="43" name="Text 37"/>
          <p:cNvSpPr/>
          <p:nvPr/>
        </p:nvSpPr>
        <p:spPr>
          <a:xfrm>
            <a:off x="4793456" y="468630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Mouvement d'étudiants et de professionnels à travers les frontières pour l'éducation, la formation et l'emploi.</a:t>
            </a:r>
            <a:endParaRPr sz="1046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857500"/>
            <a:ext cx="2143125" cy="21431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85750" y="285750"/>
            <a:ext cx="3962577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Perspectives futures et prochaines étapes</a:t>
            </a:r>
            <a:endParaRPr sz="2025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7" name="Text 2"/>
          <p:cNvSpPr/>
          <p:nvPr/>
        </p:nvSpPr>
        <p:spPr>
          <a:xfrm>
            <a:off x="285750" y="1071563"/>
            <a:ext cx="857250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Principaux points à retenir</a:t>
            </a:r>
            <a:endParaRPr sz="1350"/>
          </a:p>
        </p:txBody>
      </p:sp>
      <p:sp>
        <p:nvSpPr>
          <p:cNvPr id="8" name="Text 3"/>
          <p:cNvSpPr/>
          <p:nvPr/>
        </p:nvSpPr>
        <p:spPr>
          <a:xfrm>
            <a:off x="285750" y="1414463"/>
            <a:ext cx="8572500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La mobilité des qualifications est essentielle à l'intégration économique et au développement de l'Afrique, permettant au continent de tirer efficacement parti de son capital humain. </a:t>
            </a:r>
            <a:endParaRPr sz="1046"/>
          </a:p>
        </p:txBody>
      </p:sp>
      <p:sp>
        <p:nvSpPr>
          <p:cNvPr id="9" name="Text 4"/>
          <p:cNvSpPr/>
          <p:nvPr/>
        </p:nvSpPr>
        <p:spPr>
          <a:xfrm>
            <a:off x="285750" y="1982184"/>
            <a:ext cx="8572500" cy="321883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L’UA a mis au point des instruments stratégiques (ACQF, AfCFTA, stratégie d’EFTP, PAQAF et ses outils) qui travaillent ensemble pour créer un cadre global pour la reconnaissance des qualifications et la mobilité. </a:t>
            </a:r>
            <a:endParaRPr sz="1046"/>
          </a:p>
        </p:txBody>
      </p:sp>
      <p:sp>
        <p:nvSpPr>
          <p:cNvPr id="10" name="Text 5"/>
          <p:cNvSpPr/>
          <p:nvPr/>
        </p:nvSpPr>
        <p:spPr>
          <a:xfrm>
            <a:off x="285750" y="2586038"/>
            <a:ext cx="857250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Recommandations pour faire progresser la mobilité des qualifications</a:t>
            </a:r>
            <a:endParaRPr sz="1350"/>
          </a:p>
        </p:txBody>
      </p:sp>
      <p:sp>
        <p:nvSpPr>
          <p:cNvPr id="11" name="Shape 6"/>
          <p:cNvSpPr/>
          <p:nvPr/>
        </p:nvSpPr>
        <p:spPr>
          <a:xfrm>
            <a:off x="285750" y="2928938"/>
            <a:ext cx="219391" cy="285750"/>
          </a:xfrm>
          <a:prstGeom prst="round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2" name="Text 7"/>
          <p:cNvSpPr/>
          <p:nvPr/>
        </p:nvSpPr>
        <p:spPr>
          <a:xfrm>
            <a:off x="285750" y="2928938"/>
            <a:ext cx="219391" cy="285750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1</a:t>
            </a:r>
            <a:endParaRPr sz="837"/>
          </a:p>
        </p:txBody>
      </p:sp>
      <p:sp>
        <p:nvSpPr>
          <p:cNvPr id="13" name="Text 8"/>
          <p:cNvSpPr/>
          <p:nvPr/>
        </p:nvSpPr>
        <p:spPr>
          <a:xfrm>
            <a:off x="590866" y="2982309"/>
            <a:ext cx="3895409" cy="321883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Renforcer</a:t>
            </a:r>
            <a:r>
              <a:rPr dirty="0"/>
              <a:t> les cadres </a:t>
            </a:r>
            <a:r>
              <a:rPr dirty="0" err="1"/>
              <a:t>nationaux</a:t>
            </a:r>
            <a:r>
              <a:rPr dirty="0"/>
              <a:t> de certification et les aligner </a:t>
            </a:r>
            <a:r>
              <a:rPr lang="en-GB" dirty="0"/>
              <a:t>a </a:t>
            </a:r>
            <a:r>
              <a:rPr lang="en-GB" dirty="0" err="1"/>
              <a:t>l’ACQF</a:t>
            </a:r>
            <a:endParaRPr sz="1046" dirty="0"/>
          </a:p>
        </p:txBody>
      </p:sp>
      <p:sp>
        <p:nvSpPr>
          <p:cNvPr id="14" name="Shape 9"/>
          <p:cNvSpPr/>
          <p:nvPr/>
        </p:nvSpPr>
        <p:spPr>
          <a:xfrm>
            <a:off x="4657725" y="2928938"/>
            <a:ext cx="271965" cy="285750"/>
          </a:xfrm>
          <a:prstGeom prst="ellipse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5" name="Text 10"/>
          <p:cNvSpPr/>
          <p:nvPr/>
        </p:nvSpPr>
        <p:spPr>
          <a:xfrm>
            <a:off x="4657725" y="2928938"/>
            <a:ext cx="271965" cy="285750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2</a:t>
            </a:r>
            <a:endParaRPr sz="837"/>
          </a:p>
        </p:txBody>
      </p:sp>
      <p:sp>
        <p:nvSpPr>
          <p:cNvPr id="16" name="Text 11"/>
          <p:cNvSpPr/>
          <p:nvPr/>
        </p:nvSpPr>
        <p:spPr>
          <a:xfrm>
            <a:off x="5015415" y="2928938"/>
            <a:ext cx="3842835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Élargir le champ d'application de la ZLECAf en matière de services et de mobilité professionnelle</a:t>
            </a:r>
            <a:endParaRPr sz="1046"/>
          </a:p>
        </p:txBody>
      </p:sp>
      <p:sp>
        <p:nvSpPr>
          <p:cNvPr id="17" name="Shape 12"/>
          <p:cNvSpPr/>
          <p:nvPr/>
        </p:nvSpPr>
        <p:spPr>
          <a:xfrm>
            <a:off x="285750" y="3529013"/>
            <a:ext cx="215401" cy="285750"/>
          </a:xfrm>
          <a:prstGeom prst="round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8" name="Text 13"/>
          <p:cNvSpPr/>
          <p:nvPr/>
        </p:nvSpPr>
        <p:spPr>
          <a:xfrm>
            <a:off x="285750" y="3529013"/>
            <a:ext cx="215401" cy="285750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3</a:t>
            </a:r>
            <a:endParaRPr sz="837"/>
          </a:p>
        </p:txBody>
      </p:sp>
      <p:sp>
        <p:nvSpPr>
          <p:cNvPr id="19" name="Text 14"/>
          <p:cNvSpPr/>
          <p:nvPr/>
        </p:nvSpPr>
        <p:spPr>
          <a:xfrm>
            <a:off x="586876" y="3529013"/>
            <a:ext cx="389939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Reconnaître l'apprentissage informel et expérientiel grâce à des mécanismes de validation</a:t>
            </a:r>
            <a:endParaRPr sz="1046"/>
          </a:p>
        </p:txBody>
      </p:sp>
      <p:sp>
        <p:nvSpPr>
          <p:cNvPr id="20" name="Shape 15"/>
          <p:cNvSpPr/>
          <p:nvPr/>
        </p:nvSpPr>
        <p:spPr>
          <a:xfrm>
            <a:off x="4657725" y="3529013"/>
            <a:ext cx="285750" cy="285750"/>
          </a:xfrm>
          <a:prstGeom prst="ellipse">
            <a:avLst/>
          </a:prstGeom>
          <a:solidFill>
            <a:srgbClr val="3D7DCA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1" name="Text 16"/>
          <p:cNvSpPr/>
          <p:nvPr/>
        </p:nvSpPr>
        <p:spPr>
          <a:xfrm>
            <a:off x="4657725" y="3529013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4</a:t>
            </a:r>
            <a:endParaRPr sz="837"/>
          </a:p>
        </p:txBody>
      </p:sp>
      <p:sp>
        <p:nvSpPr>
          <p:cNvPr id="22" name="Text 17"/>
          <p:cNvSpPr/>
          <p:nvPr/>
        </p:nvSpPr>
        <p:spPr>
          <a:xfrm>
            <a:off x="5029200" y="3559533"/>
            <a:ext cx="3452868" cy="32188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Investir</a:t>
            </a:r>
            <a:r>
              <a:rPr dirty="0"/>
              <a:t> dans les </a:t>
            </a:r>
            <a:r>
              <a:rPr dirty="0" err="1"/>
              <a:t>systèmes</a:t>
            </a:r>
            <a:r>
              <a:rPr dirty="0"/>
              <a:t> de données et </a:t>
            </a:r>
            <a:r>
              <a:rPr dirty="0" err="1"/>
              <a:t>l'intelligence</a:t>
            </a:r>
            <a:r>
              <a:rPr dirty="0"/>
              <a:t> </a:t>
            </a:r>
            <a:endParaRPr lang="en-GB" dirty="0"/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du </a:t>
            </a:r>
            <a:r>
              <a:rPr dirty="0" err="1"/>
              <a:t>marché</a:t>
            </a:r>
            <a:r>
              <a:rPr dirty="0"/>
              <a:t> du travail</a:t>
            </a:r>
            <a:endParaRPr sz="1046" dirty="0"/>
          </a:p>
        </p:txBody>
      </p:sp>
      <p:sp>
        <p:nvSpPr>
          <p:cNvPr id="23" name="Text 18"/>
          <p:cNvSpPr/>
          <p:nvPr/>
        </p:nvSpPr>
        <p:spPr>
          <a:xfrm>
            <a:off x="285750" y="4186238"/>
            <a:ext cx="857250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1350" b="1">
                <a:solidFill>
                  <a:srgbClr val="2563E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"Transformer la migration d'un défi à un levier de développement stratégique pour l'Afrique" </a:t>
            </a:r>
            <a:endParaRPr sz="1350"/>
          </a:p>
        </p:txBody>
      </p:sp>
      <p:sp>
        <p:nvSpPr>
          <p:cNvPr id="24" name="Shape 19"/>
          <p:cNvSpPr/>
          <p:nvPr/>
        </p:nvSpPr>
        <p:spPr>
          <a:xfrm>
            <a:off x="3657600" y="4586288"/>
            <a:ext cx="571500" cy="57150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5" name="Shape 20"/>
          <p:cNvSpPr/>
          <p:nvPr/>
        </p:nvSpPr>
        <p:spPr>
          <a:xfrm>
            <a:off x="4286250" y="4586288"/>
            <a:ext cx="571500" cy="57150"/>
          </a:xfrm>
          <a:prstGeom prst="rect">
            <a:avLst/>
          </a:prstGeom>
          <a:solidFill>
            <a:srgbClr val="05966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6" name="Shape 21"/>
          <p:cNvSpPr/>
          <p:nvPr/>
        </p:nvSpPr>
        <p:spPr>
          <a:xfrm>
            <a:off x="4914900" y="4586288"/>
            <a:ext cx="571500" cy="5715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7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2900" y="342900"/>
            <a:ext cx="4792731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Comprendre la mobilité des qualifications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34290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42900" y="9858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Text 2"/>
          <p:cNvSpPr/>
          <p:nvPr/>
        </p:nvSpPr>
        <p:spPr>
          <a:xfrm>
            <a:off x="329930" y="1287719"/>
            <a:ext cx="1519647" cy="12311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en-GB" sz="800" dirty="0"/>
              <a:t>La m</a:t>
            </a:r>
            <a:r>
              <a:rPr sz="800" dirty="0" err="1"/>
              <a:t>obilité</a:t>
            </a:r>
            <a:r>
              <a:rPr sz="800" dirty="0"/>
              <a:t> des qualifications</a:t>
            </a:r>
          </a:p>
        </p:txBody>
      </p:sp>
      <p:sp>
        <p:nvSpPr>
          <p:cNvPr id="7" name="Text 3"/>
          <p:cNvSpPr/>
          <p:nvPr/>
        </p:nvSpPr>
        <p:spPr>
          <a:xfrm>
            <a:off x="1812252" y="1251942"/>
            <a:ext cx="2410039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fait </a:t>
            </a:r>
            <a:r>
              <a:rPr dirty="0" err="1"/>
              <a:t>référence</a:t>
            </a:r>
            <a:r>
              <a:rPr dirty="0"/>
              <a:t> à la </a:t>
            </a:r>
            <a:r>
              <a:rPr dirty="0" err="1"/>
              <a:t>capacité</a:t>
            </a:r>
            <a:r>
              <a:rPr dirty="0"/>
              <a:t> des </a:t>
            </a:r>
            <a:r>
              <a:rPr dirty="0" err="1"/>
              <a:t>individus</a:t>
            </a:r>
            <a:r>
              <a:rPr dirty="0"/>
              <a:t> à </a:t>
            </a:r>
            <a:endParaRPr sz="1046" dirty="0"/>
          </a:p>
        </p:txBody>
      </p:sp>
      <p:sp>
        <p:nvSpPr>
          <p:cNvPr id="8" name="Text 4"/>
          <p:cNvSpPr/>
          <p:nvPr/>
        </p:nvSpPr>
        <p:spPr>
          <a:xfrm>
            <a:off x="342900" y="1466255"/>
            <a:ext cx="3918068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faire </a:t>
            </a:r>
            <a:r>
              <a:rPr dirty="0" err="1"/>
              <a:t>reconnaître</a:t>
            </a:r>
            <a:r>
              <a:rPr dirty="0"/>
              <a:t> </a:t>
            </a:r>
            <a:r>
              <a:rPr dirty="0" err="1"/>
              <a:t>leurs</a:t>
            </a:r>
            <a:r>
              <a:rPr dirty="0"/>
              <a:t> qualifications et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titres</a:t>
            </a:r>
            <a:r>
              <a:rPr dirty="0"/>
              <a:t> de </a:t>
            </a:r>
            <a:r>
              <a:rPr dirty="0" err="1"/>
              <a:t>compétences</a:t>
            </a:r>
            <a:r>
              <a:rPr dirty="0"/>
              <a:t> </a:t>
            </a:r>
            <a:endParaRPr sz="1046" dirty="0"/>
          </a:p>
        </p:txBody>
      </p:sp>
      <p:sp>
        <p:nvSpPr>
          <p:cNvPr id="9" name="Text 5"/>
          <p:cNvSpPr/>
          <p:nvPr/>
        </p:nvSpPr>
        <p:spPr>
          <a:xfrm>
            <a:off x="342900" y="1680567"/>
            <a:ext cx="2118987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différents pays et régions. </a:t>
            </a:r>
            <a:endParaRPr sz="1046"/>
          </a:p>
        </p:txBody>
      </p:sp>
      <p:sp>
        <p:nvSpPr>
          <p:cNvPr id="10" name="Text 6"/>
          <p:cNvSpPr/>
          <p:nvPr/>
        </p:nvSpPr>
        <p:spPr>
          <a:xfrm>
            <a:off x="342900" y="2000250"/>
            <a:ext cx="4000500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Pour </a:t>
            </a:r>
            <a:r>
              <a:rPr dirty="0" err="1"/>
              <a:t>l'Afrique</a:t>
            </a:r>
            <a:r>
              <a:rPr dirty="0"/>
              <a:t>,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mobilité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cruciale</a:t>
            </a:r>
            <a:r>
              <a:rPr dirty="0"/>
              <a:t> car </a:t>
            </a:r>
            <a:r>
              <a:rPr dirty="0" err="1"/>
              <a:t>elle</a:t>
            </a:r>
            <a:r>
              <a:rPr dirty="0"/>
              <a:t>: </a:t>
            </a:r>
            <a:endParaRPr sz="1046" dirty="0"/>
          </a:p>
        </p:txBody>
      </p:sp>
      <p:sp>
        <p:nvSpPr>
          <p:cNvPr id="11" name="Text 7"/>
          <p:cNvSpPr/>
          <p:nvPr/>
        </p:nvSpPr>
        <p:spPr>
          <a:xfrm>
            <a:off x="417075" y="2328863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l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Facilite</a:t>
            </a:r>
            <a:r>
              <a:rPr dirty="0"/>
              <a:t> la migration de la main-</a:t>
            </a:r>
            <a:r>
              <a:rPr dirty="0" err="1"/>
              <a:t>d'œuvre</a:t>
            </a:r>
            <a:r>
              <a:rPr dirty="0"/>
              <a:t> et </a:t>
            </a:r>
            <a:r>
              <a:rPr dirty="0" err="1"/>
              <a:t>l'utilisation</a:t>
            </a:r>
            <a:r>
              <a:rPr dirty="0"/>
              <a:t> des </a:t>
            </a:r>
            <a:r>
              <a:rPr dirty="0" err="1"/>
              <a:t>compétences</a:t>
            </a:r>
            <a:endParaRPr sz="1046" dirty="0"/>
          </a:p>
        </p:txBody>
      </p:sp>
      <p:sp>
        <p:nvSpPr>
          <p:cNvPr id="12" name="Text 8"/>
          <p:cNvSpPr/>
          <p:nvPr/>
        </p:nvSpPr>
        <p:spPr>
          <a:xfrm>
            <a:off x="423560" y="2600325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l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Soutient</a:t>
            </a:r>
            <a:r>
              <a:rPr dirty="0"/>
              <a:t> </a:t>
            </a:r>
            <a:r>
              <a:rPr dirty="0" err="1"/>
              <a:t>l'intégration</a:t>
            </a:r>
            <a:r>
              <a:rPr dirty="0"/>
              <a:t> </a:t>
            </a:r>
            <a:r>
              <a:rPr dirty="0" err="1"/>
              <a:t>économique</a:t>
            </a:r>
            <a:r>
              <a:rPr dirty="0"/>
              <a:t> </a:t>
            </a:r>
            <a:r>
              <a:rPr dirty="0" err="1"/>
              <a:t>régionale</a:t>
            </a:r>
            <a:endParaRPr sz="1046" dirty="0"/>
          </a:p>
        </p:txBody>
      </p:sp>
      <p:sp>
        <p:nvSpPr>
          <p:cNvPr id="13" name="Text 9"/>
          <p:cNvSpPr/>
          <p:nvPr/>
        </p:nvSpPr>
        <p:spPr>
          <a:xfrm>
            <a:off x="417075" y="2871788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l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Remédie</a:t>
            </a:r>
            <a:r>
              <a:rPr dirty="0"/>
              <a:t> aux </a:t>
            </a:r>
            <a:r>
              <a:rPr dirty="0" err="1"/>
              <a:t>pénuries</a:t>
            </a:r>
            <a:r>
              <a:rPr dirty="0"/>
              <a:t> de </a:t>
            </a:r>
            <a:r>
              <a:rPr dirty="0" err="1"/>
              <a:t>compétences</a:t>
            </a:r>
            <a:r>
              <a:rPr dirty="0"/>
              <a:t> dans les </a:t>
            </a:r>
            <a:r>
              <a:rPr dirty="0" err="1"/>
              <a:t>secteurs</a:t>
            </a:r>
            <a:r>
              <a:rPr dirty="0"/>
              <a:t> </a:t>
            </a:r>
            <a:r>
              <a:rPr dirty="0" err="1"/>
              <a:t>clés</a:t>
            </a:r>
            <a:endParaRPr sz="1046" dirty="0"/>
          </a:p>
        </p:txBody>
      </p:sp>
      <p:sp>
        <p:nvSpPr>
          <p:cNvPr id="14" name="Text 10"/>
          <p:cNvSpPr/>
          <p:nvPr/>
        </p:nvSpPr>
        <p:spPr>
          <a:xfrm>
            <a:off x="417075" y="3143250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l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Améliore</a:t>
            </a:r>
            <a:r>
              <a:rPr dirty="0"/>
              <a:t> les </a:t>
            </a:r>
            <a:r>
              <a:rPr dirty="0" err="1"/>
              <a:t>possibilités</a:t>
            </a:r>
            <a:r>
              <a:rPr dirty="0"/>
              <a:t> </a:t>
            </a:r>
            <a:r>
              <a:rPr dirty="0" err="1"/>
              <a:t>éducatives</a:t>
            </a:r>
            <a:r>
              <a:rPr dirty="0"/>
              <a:t> et </a:t>
            </a:r>
            <a:r>
              <a:rPr dirty="0" err="1"/>
              <a:t>professionnelles</a:t>
            </a:r>
            <a:endParaRPr sz="1046" dirty="0"/>
          </a:p>
        </p:txBody>
      </p:sp>
      <p:sp>
        <p:nvSpPr>
          <p:cNvPr id="15" name="Text 11"/>
          <p:cNvSpPr/>
          <p:nvPr/>
        </p:nvSpPr>
        <p:spPr>
          <a:xfrm>
            <a:off x="342900" y="3609070"/>
            <a:ext cx="4000500" cy="4828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Sans reconnaissance effective des </a:t>
            </a:r>
            <a:r>
              <a:rPr dirty="0" err="1"/>
              <a:t>titres</a:t>
            </a:r>
            <a:r>
              <a:rPr dirty="0"/>
              <a:t> de </a:t>
            </a:r>
            <a:r>
              <a:rPr dirty="0" err="1"/>
              <a:t>compétences</a:t>
            </a:r>
            <a:r>
              <a:rPr dirty="0"/>
              <a:t>, </a:t>
            </a:r>
            <a:r>
              <a:rPr dirty="0" err="1"/>
              <a:t>l'Afrique</a:t>
            </a:r>
            <a:r>
              <a:rPr dirty="0"/>
              <a:t> </a:t>
            </a:r>
            <a:r>
              <a:rPr dirty="0" err="1"/>
              <a:t>perd</a:t>
            </a:r>
            <a:r>
              <a:rPr dirty="0"/>
              <a:t> environ 10 à 15% de la </a:t>
            </a:r>
            <a:r>
              <a:rPr dirty="0" err="1"/>
              <a:t>valeur</a:t>
            </a:r>
            <a:r>
              <a:rPr dirty="0"/>
              <a:t> </a:t>
            </a:r>
            <a:r>
              <a:rPr dirty="0" err="1"/>
              <a:t>économique</a:t>
            </a:r>
            <a:r>
              <a:rPr dirty="0"/>
              <a:t> </a:t>
            </a:r>
            <a:r>
              <a:rPr dirty="0" err="1"/>
              <a:t>potentielle</a:t>
            </a:r>
            <a:r>
              <a:rPr dirty="0"/>
              <a:t> de la </a:t>
            </a:r>
            <a:r>
              <a:rPr dirty="0" err="1"/>
              <a:t>mobilité</a:t>
            </a:r>
            <a:r>
              <a:rPr dirty="0"/>
              <a:t> de la main-</a:t>
            </a:r>
            <a:r>
              <a:rPr dirty="0" err="1"/>
              <a:t>d'œuvre</a:t>
            </a:r>
            <a:r>
              <a:rPr dirty="0"/>
              <a:t> </a:t>
            </a:r>
            <a:r>
              <a:rPr dirty="0" err="1"/>
              <a:t>qualifiée</a:t>
            </a:r>
            <a:r>
              <a:rPr dirty="0"/>
              <a:t>. </a:t>
            </a:r>
            <a:endParaRPr sz="1046" dirty="0"/>
          </a:p>
        </p:txBody>
      </p:sp>
      <p:sp>
        <p:nvSpPr>
          <p:cNvPr id="16" name="Text 12"/>
          <p:cNvSpPr/>
          <p:nvPr/>
        </p:nvSpPr>
        <p:spPr>
          <a:xfrm>
            <a:off x="5123234" y="1243013"/>
            <a:ext cx="422910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Types de qualifications</a:t>
            </a:r>
            <a:endParaRPr sz="1350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416" y="1585913"/>
            <a:ext cx="1571625" cy="114300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4811948" y="2786063"/>
            <a:ext cx="2057400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942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Diplômes</a:t>
            </a:r>
            <a:r>
              <a:rPr dirty="0"/>
              <a:t> </a:t>
            </a:r>
            <a:r>
              <a:rPr dirty="0" err="1"/>
              <a:t>universitaires</a:t>
            </a:r>
            <a:endParaRPr sz="942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1585913"/>
            <a:ext cx="1571625" cy="114300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477812" y="2786063"/>
            <a:ext cx="2057400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942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Diplômes</a:t>
            </a:r>
            <a:endParaRPr sz="942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866" y="3100388"/>
            <a:ext cx="1571625" cy="114300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4805460" y="4300538"/>
            <a:ext cx="2057400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942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Certificats</a:t>
            </a:r>
            <a:endParaRPr sz="942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3700" y="3100388"/>
            <a:ext cx="1571625" cy="11430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6503755" y="4300538"/>
            <a:ext cx="2057400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942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Créances</a:t>
            </a:r>
            <a:r>
              <a:rPr dirty="0"/>
              <a:t> </a:t>
            </a:r>
            <a:r>
              <a:rPr dirty="0" err="1"/>
              <a:t>professionnelles</a:t>
            </a:r>
            <a:endParaRPr sz="9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2900" y="342900"/>
            <a:ext cx="5067653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Défis en matière de reconnaissance des qualifications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34290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42900" y="9858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2"/>
          <p:cNvSpPr/>
          <p:nvPr/>
        </p:nvSpPr>
        <p:spPr>
          <a:xfrm>
            <a:off x="342900" y="1243013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7" name="Shape 3"/>
          <p:cNvSpPr/>
          <p:nvPr/>
        </p:nvSpPr>
        <p:spPr>
          <a:xfrm>
            <a:off x="342900" y="1243013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1418034"/>
            <a:ext cx="228600" cy="2286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57250" y="1414463"/>
            <a:ext cx="1831284" cy="23574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Sous-</a:t>
            </a:r>
            <a:r>
              <a:rPr dirty="0" err="1"/>
              <a:t>utilisation</a:t>
            </a:r>
            <a:r>
              <a:rPr dirty="0"/>
              <a:t> des </a:t>
            </a:r>
            <a:r>
              <a:rPr dirty="0" err="1"/>
              <a:t>compétences</a:t>
            </a:r>
            <a:endParaRPr sz="1238" dirty="0"/>
          </a:p>
        </p:txBody>
      </p:sp>
      <p:sp>
        <p:nvSpPr>
          <p:cNvPr id="10" name="Text 5"/>
          <p:cNvSpPr/>
          <p:nvPr/>
        </p:nvSpPr>
        <p:spPr>
          <a:xfrm>
            <a:off x="514350" y="1735931"/>
            <a:ext cx="3771900" cy="642938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Professionnels</a:t>
            </a:r>
            <a:r>
              <a:rPr dirty="0"/>
              <a:t> </a:t>
            </a:r>
            <a:r>
              <a:rPr dirty="0" err="1"/>
              <a:t>qualifiés</a:t>
            </a:r>
            <a:r>
              <a:rPr dirty="0"/>
              <a:t> incapables </a:t>
            </a:r>
            <a:r>
              <a:rPr dirty="0" err="1"/>
              <a:t>d’exercer</a:t>
            </a:r>
            <a:r>
              <a:rPr dirty="0"/>
              <a:t> </a:t>
            </a:r>
            <a:r>
              <a:rPr dirty="0" err="1"/>
              <a:t>leur</a:t>
            </a:r>
            <a:r>
              <a:rPr dirty="0"/>
              <a:t> profession </a:t>
            </a:r>
            <a:r>
              <a:rPr dirty="0" err="1"/>
              <a:t>en</a:t>
            </a:r>
            <a:r>
              <a:rPr dirty="0"/>
              <a:t> raison de la non-reconnaissance de </a:t>
            </a:r>
            <a:r>
              <a:rPr dirty="0" err="1"/>
              <a:t>leurs</a:t>
            </a:r>
            <a:r>
              <a:rPr dirty="0"/>
              <a:t> qualifications, </a:t>
            </a:r>
            <a:r>
              <a:rPr dirty="0" err="1"/>
              <a:t>ce</a:t>
            </a:r>
            <a:r>
              <a:rPr dirty="0"/>
              <a:t> qui </a:t>
            </a:r>
            <a:r>
              <a:rPr dirty="0" err="1"/>
              <a:t>entraîne</a:t>
            </a:r>
            <a:r>
              <a:rPr dirty="0"/>
              <a:t> un </a:t>
            </a:r>
            <a:r>
              <a:rPr dirty="0" err="1"/>
              <a:t>gaspillage</a:t>
            </a:r>
            <a:r>
              <a:rPr dirty="0"/>
              <a:t> de </a:t>
            </a:r>
            <a:r>
              <a:rPr dirty="0" err="1"/>
              <a:t>cerveau</a:t>
            </a:r>
            <a:r>
              <a:rPr dirty="0"/>
              <a:t> et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déqualification</a:t>
            </a:r>
            <a:r>
              <a:rPr dirty="0"/>
              <a:t>. </a:t>
            </a:r>
            <a:endParaRPr sz="1046" dirty="0"/>
          </a:p>
        </p:txBody>
      </p:sp>
      <p:sp>
        <p:nvSpPr>
          <p:cNvPr id="11" name="Shape 6"/>
          <p:cNvSpPr/>
          <p:nvPr/>
        </p:nvSpPr>
        <p:spPr>
          <a:xfrm>
            <a:off x="4686300" y="1243013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12" name="Shape 7"/>
          <p:cNvSpPr/>
          <p:nvPr/>
        </p:nvSpPr>
        <p:spPr>
          <a:xfrm>
            <a:off x="4686300" y="1243013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0" y="1418034"/>
            <a:ext cx="200025" cy="22860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72075" y="1414463"/>
            <a:ext cx="2166817" cy="23574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Manque de portabilité des justificatifs</a:t>
            </a:r>
            <a:endParaRPr sz="1238"/>
          </a:p>
        </p:txBody>
      </p:sp>
      <p:sp>
        <p:nvSpPr>
          <p:cNvPr id="15" name="Text 9"/>
          <p:cNvSpPr/>
          <p:nvPr/>
        </p:nvSpPr>
        <p:spPr>
          <a:xfrm>
            <a:off x="4857750" y="1735931"/>
            <a:ext cx="3771900" cy="642938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Absence de </a:t>
            </a:r>
            <a:r>
              <a:rPr dirty="0" err="1"/>
              <a:t>mécanismes</a:t>
            </a:r>
            <a:r>
              <a:rPr dirty="0"/>
              <a:t> </a:t>
            </a:r>
            <a:r>
              <a:rPr dirty="0" err="1"/>
              <a:t>permettant</a:t>
            </a:r>
            <a:r>
              <a:rPr dirty="0"/>
              <a:t> de </a:t>
            </a:r>
            <a:r>
              <a:rPr dirty="0" err="1"/>
              <a:t>garantir</a:t>
            </a:r>
            <a:r>
              <a:rPr dirty="0"/>
              <a:t> la reconnaissance des qualifications au-</a:t>
            </a:r>
            <a:r>
              <a:rPr dirty="0" err="1"/>
              <a:t>delà</a:t>
            </a:r>
            <a:r>
              <a:rPr dirty="0"/>
              <a:t> des </a:t>
            </a:r>
            <a:r>
              <a:rPr dirty="0" err="1"/>
              <a:t>frontières</a:t>
            </a:r>
            <a:r>
              <a:rPr dirty="0"/>
              <a:t>, </a:t>
            </a:r>
            <a:r>
              <a:rPr dirty="0" err="1"/>
              <a:t>ce</a:t>
            </a:r>
            <a:r>
              <a:rPr dirty="0"/>
              <a:t> qui </a:t>
            </a:r>
            <a:r>
              <a:rPr dirty="0" err="1"/>
              <a:t>entrave</a:t>
            </a:r>
            <a:r>
              <a:rPr dirty="0"/>
              <a:t> la </a:t>
            </a:r>
            <a:r>
              <a:rPr dirty="0" err="1"/>
              <a:t>mobilité</a:t>
            </a:r>
            <a:r>
              <a:rPr dirty="0"/>
              <a:t> de la main-</a:t>
            </a:r>
            <a:r>
              <a:rPr dirty="0" err="1"/>
              <a:t>d’œuvre</a:t>
            </a:r>
            <a:r>
              <a:rPr dirty="0"/>
              <a:t> et </a:t>
            </a:r>
            <a:r>
              <a:rPr dirty="0" err="1"/>
              <a:t>l’intégration</a:t>
            </a:r>
            <a:r>
              <a:rPr dirty="0"/>
              <a:t> </a:t>
            </a:r>
            <a:r>
              <a:rPr dirty="0" err="1"/>
              <a:t>régionale</a:t>
            </a:r>
            <a:r>
              <a:rPr dirty="0"/>
              <a:t>. </a:t>
            </a:r>
            <a:endParaRPr sz="1046" dirty="0"/>
          </a:p>
        </p:txBody>
      </p:sp>
      <p:sp>
        <p:nvSpPr>
          <p:cNvPr id="16" name="Shape 10"/>
          <p:cNvSpPr/>
          <p:nvPr/>
        </p:nvSpPr>
        <p:spPr>
          <a:xfrm>
            <a:off x="342900" y="2778919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17" name="Shape 11"/>
          <p:cNvSpPr/>
          <p:nvPr/>
        </p:nvSpPr>
        <p:spPr>
          <a:xfrm>
            <a:off x="342900" y="2778919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" y="2953941"/>
            <a:ext cx="257175" cy="22860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85825" y="2950369"/>
            <a:ext cx="2067027" cy="23574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Coordination limitée des politiques</a:t>
            </a:r>
            <a:endParaRPr sz="1238"/>
          </a:p>
        </p:txBody>
      </p:sp>
      <p:sp>
        <p:nvSpPr>
          <p:cNvPr id="20" name="Text 13"/>
          <p:cNvSpPr/>
          <p:nvPr/>
        </p:nvSpPr>
        <p:spPr>
          <a:xfrm>
            <a:off x="514350" y="3351895"/>
            <a:ext cx="3771900" cy="4828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Une coordination </a:t>
            </a:r>
            <a:r>
              <a:rPr dirty="0" err="1"/>
              <a:t>insuffisante</a:t>
            </a:r>
            <a:r>
              <a:rPr dirty="0"/>
              <a:t> entre la migration, </a:t>
            </a:r>
            <a:r>
              <a:rPr dirty="0" err="1"/>
              <a:t>l'éducation</a:t>
            </a:r>
            <a:r>
              <a:rPr dirty="0"/>
              <a:t> et les politiques du </a:t>
            </a:r>
            <a:r>
              <a:rPr dirty="0" err="1"/>
              <a:t>marché</a:t>
            </a:r>
            <a:r>
              <a:rPr dirty="0"/>
              <a:t> du travail, </a:t>
            </a:r>
            <a:r>
              <a:rPr dirty="0" err="1"/>
              <a:t>créant</a:t>
            </a:r>
            <a:r>
              <a:rPr dirty="0"/>
              <a:t> des obstacles à </a:t>
            </a:r>
            <a:r>
              <a:rPr dirty="0" err="1"/>
              <a:t>une</a:t>
            </a:r>
            <a:r>
              <a:rPr dirty="0"/>
              <a:t> reconnaissance </a:t>
            </a:r>
            <a:r>
              <a:rPr dirty="0" err="1"/>
              <a:t>efficace</a:t>
            </a:r>
            <a:r>
              <a:rPr dirty="0"/>
              <a:t> des qualifications. </a:t>
            </a:r>
            <a:endParaRPr sz="1046" dirty="0"/>
          </a:p>
        </p:txBody>
      </p:sp>
      <p:sp>
        <p:nvSpPr>
          <p:cNvPr id="21" name="Shape 14"/>
          <p:cNvSpPr/>
          <p:nvPr/>
        </p:nvSpPr>
        <p:spPr>
          <a:xfrm>
            <a:off x="4686300" y="2778919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22" name="Shape 15"/>
          <p:cNvSpPr/>
          <p:nvPr/>
        </p:nvSpPr>
        <p:spPr>
          <a:xfrm>
            <a:off x="4686300" y="2778919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0" y="2953941"/>
            <a:ext cx="228600" cy="2286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200650" y="2950369"/>
            <a:ext cx="2236747" cy="23574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238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Différents systèmes de qualification</a:t>
            </a:r>
            <a:endParaRPr sz="1238"/>
          </a:p>
        </p:txBody>
      </p:sp>
      <p:sp>
        <p:nvSpPr>
          <p:cNvPr id="25" name="Text 17"/>
          <p:cNvSpPr/>
          <p:nvPr/>
        </p:nvSpPr>
        <p:spPr>
          <a:xfrm>
            <a:off x="4857750" y="3351895"/>
            <a:ext cx="3771900" cy="482824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Différents</a:t>
            </a:r>
            <a:r>
              <a:rPr dirty="0"/>
              <a:t> </a:t>
            </a:r>
            <a:r>
              <a:rPr dirty="0" err="1"/>
              <a:t>systèmes</a:t>
            </a:r>
            <a:r>
              <a:rPr dirty="0"/>
              <a:t> </a:t>
            </a:r>
            <a:r>
              <a:rPr dirty="0" err="1"/>
              <a:t>d'éducation</a:t>
            </a:r>
            <a:r>
              <a:rPr dirty="0"/>
              <a:t> et de qualification dans </a:t>
            </a:r>
            <a:r>
              <a:rPr dirty="0" err="1"/>
              <a:t>différents</a:t>
            </a:r>
            <a:r>
              <a:rPr dirty="0"/>
              <a:t> pays avec des </a:t>
            </a:r>
            <a:r>
              <a:rPr dirty="0" err="1"/>
              <a:t>normes</a:t>
            </a:r>
            <a:r>
              <a:rPr dirty="0"/>
              <a:t> </a:t>
            </a:r>
            <a:r>
              <a:rPr dirty="0" err="1"/>
              <a:t>différentes</a:t>
            </a:r>
            <a:r>
              <a:rPr dirty="0"/>
              <a:t>, </a:t>
            </a:r>
            <a:r>
              <a:rPr dirty="0" err="1"/>
              <a:t>ce</a:t>
            </a:r>
            <a:r>
              <a:rPr dirty="0"/>
              <a:t> qui rend difficile la </a:t>
            </a:r>
            <a:r>
              <a:rPr dirty="0" err="1"/>
              <a:t>comparabilité</a:t>
            </a:r>
            <a:r>
              <a:rPr dirty="0"/>
              <a:t> et la reconnaissance. </a:t>
            </a:r>
            <a:endParaRPr sz="1046" dirty="0"/>
          </a:p>
        </p:txBody>
      </p:sp>
      <p:sp>
        <p:nvSpPr>
          <p:cNvPr id="26" name="Text 18"/>
          <p:cNvSpPr/>
          <p:nvPr/>
        </p:nvSpPr>
        <p:spPr>
          <a:xfrm>
            <a:off x="1298153" y="4314825"/>
            <a:ext cx="6547693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1046" i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«Ces défis interconnectés nécessitent une approche continentale coordonnée de la mobilité des qualifications.» </a:t>
            </a:r>
            <a:endParaRPr sz="1046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863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2971940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Initiatives stratégiques de l'UA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2"/>
          <p:cNvSpPr/>
          <p:nvPr/>
        </p:nvSpPr>
        <p:spPr>
          <a:xfrm>
            <a:off x="857250" y="10715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94" y="1193006"/>
            <a:ext cx="257175" cy="2571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71613" y="1193006"/>
            <a:ext cx="438922" cy="2571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ACQF</a:t>
            </a:r>
            <a:endParaRPr sz="1350"/>
          </a:p>
        </p:txBody>
      </p:sp>
      <p:sp>
        <p:nvSpPr>
          <p:cNvPr id="9" name="Text 4"/>
          <p:cNvSpPr/>
          <p:nvPr/>
        </p:nvSpPr>
        <p:spPr>
          <a:xfrm>
            <a:off x="857250" y="1637705"/>
            <a:ext cx="3112108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Cadre continental africain des certifications</a:t>
            </a:r>
            <a:endParaRPr sz="1046"/>
          </a:p>
        </p:txBody>
      </p:sp>
      <p:sp>
        <p:nvSpPr>
          <p:cNvPr id="10" name="Text 5"/>
          <p:cNvSpPr/>
          <p:nvPr/>
        </p:nvSpPr>
        <p:spPr>
          <a:xfrm>
            <a:off x="3969358" y="1654568"/>
            <a:ext cx="35266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</a:t>
            </a:r>
            <a:endParaRPr sz="1046" dirty="0"/>
          </a:p>
        </p:txBody>
      </p:sp>
      <p:sp>
        <p:nvSpPr>
          <p:cNvPr id="11" name="Text 6"/>
          <p:cNvSpPr/>
          <p:nvPr/>
        </p:nvSpPr>
        <p:spPr>
          <a:xfrm>
            <a:off x="857250" y="1852017"/>
            <a:ext cx="2985111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Favorise la transparence et la comparabilité des </a:t>
            </a:r>
            <a:endParaRPr sz="1046"/>
          </a:p>
        </p:txBody>
      </p:sp>
      <p:sp>
        <p:nvSpPr>
          <p:cNvPr id="12" name="Text 7"/>
          <p:cNvSpPr/>
          <p:nvPr/>
        </p:nvSpPr>
        <p:spPr>
          <a:xfrm>
            <a:off x="857250" y="2066330"/>
            <a:ext cx="934715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qualifications. </a:t>
            </a:r>
            <a:endParaRPr sz="1046"/>
          </a:p>
        </p:txBody>
      </p:sp>
      <p:sp>
        <p:nvSpPr>
          <p:cNvPr id="13" name="Shape 8"/>
          <p:cNvSpPr/>
          <p:nvPr/>
        </p:nvSpPr>
        <p:spPr>
          <a:xfrm>
            <a:off x="4857750" y="10715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047" y="1193006"/>
            <a:ext cx="321469" cy="2571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5472113" y="1193006"/>
            <a:ext cx="569044" cy="2571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AfCFTA</a:t>
            </a:r>
            <a:endParaRPr sz="1350"/>
          </a:p>
        </p:txBody>
      </p:sp>
      <p:sp>
        <p:nvSpPr>
          <p:cNvPr id="16" name="Text 10"/>
          <p:cNvSpPr/>
          <p:nvPr/>
        </p:nvSpPr>
        <p:spPr>
          <a:xfrm>
            <a:off x="4857750" y="1637705"/>
            <a:ext cx="2428317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Zone de libre-échange continentale africaine</a:t>
            </a:r>
            <a:endParaRPr sz="1046"/>
          </a:p>
        </p:txBody>
      </p:sp>
      <p:sp>
        <p:nvSpPr>
          <p:cNvPr id="18" name="Text 12"/>
          <p:cNvSpPr/>
          <p:nvPr/>
        </p:nvSpPr>
        <p:spPr>
          <a:xfrm>
            <a:off x="4857750" y="1868880"/>
            <a:ext cx="3247684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en-GB" dirty="0" err="1"/>
              <a:t>Facilite</a:t>
            </a:r>
            <a:r>
              <a:rPr lang="en-GB" dirty="0"/>
              <a:t> </a:t>
            </a:r>
            <a:r>
              <a:rPr dirty="0"/>
              <a:t>la </a:t>
            </a:r>
            <a:r>
              <a:rPr dirty="0" err="1"/>
              <a:t>mobilité</a:t>
            </a:r>
            <a:r>
              <a:rPr dirty="0"/>
              <a:t> </a:t>
            </a:r>
            <a:r>
              <a:rPr dirty="0" err="1"/>
              <a:t>professionnelle</a:t>
            </a:r>
            <a:r>
              <a:rPr dirty="0"/>
              <a:t> </a:t>
            </a:r>
            <a:r>
              <a:rPr dirty="0" err="1"/>
              <a:t>transfrontalière</a:t>
            </a:r>
            <a:r>
              <a:rPr dirty="0"/>
              <a:t>. </a:t>
            </a:r>
            <a:endParaRPr sz="1046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0" y="2414588"/>
            <a:ext cx="1143000" cy="1143000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857250" y="37004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547" y="3821906"/>
            <a:ext cx="321469" cy="257175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1471613" y="3821906"/>
            <a:ext cx="1410026" cy="2571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Stratégie de l’UA en matière d’EFTP</a:t>
            </a:r>
            <a:endParaRPr sz="1350"/>
          </a:p>
        </p:txBody>
      </p:sp>
      <p:sp>
        <p:nvSpPr>
          <p:cNvPr id="23" name="Text 15"/>
          <p:cNvSpPr/>
          <p:nvPr/>
        </p:nvSpPr>
        <p:spPr>
          <a:xfrm>
            <a:off x="857250" y="4266605"/>
            <a:ext cx="2400300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Enseignement technique et professionnel</a:t>
            </a:r>
            <a:endParaRPr sz="1046"/>
          </a:p>
        </p:txBody>
      </p:sp>
      <p:sp>
        <p:nvSpPr>
          <p:cNvPr id="25" name="Text 17"/>
          <p:cNvSpPr/>
          <p:nvPr/>
        </p:nvSpPr>
        <p:spPr>
          <a:xfrm>
            <a:off x="857250" y="4477198"/>
            <a:ext cx="2923567" cy="321883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fr-FR" sz="1046" dirty="0"/>
              <a:t>Rend les systèmes éducatifs réactifs aux besoins du marché du travail.</a:t>
            </a:r>
            <a:endParaRPr sz="1046" dirty="0"/>
          </a:p>
        </p:txBody>
      </p:sp>
      <p:sp>
        <p:nvSpPr>
          <p:cNvPr id="26" name="Shape 18"/>
          <p:cNvSpPr/>
          <p:nvPr/>
        </p:nvSpPr>
        <p:spPr>
          <a:xfrm>
            <a:off x="4857750" y="37004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194" y="3821906"/>
            <a:ext cx="257175" cy="257175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5472113" y="3846619"/>
            <a:ext cx="1524305" cy="207749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PAQAF</a:t>
            </a:r>
            <a:endParaRPr sz="1350"/>
          </a:p>
        </p:txBody>
      </p:sp>
      <p:sp>
        <p:nvSpPr>
          <p:cNvPr id="29" name="Text 20"/>
          <p:cNvSpPr/>
          <p:nvPr/>
        </p:nvSpPr>
        <p:spPr>
          <a:xfrm>
            <a:off x="4857750" y="4266605"/>
            <a:ext cx="2590195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Harmonisation et assurance de la qualité</a:t>
            </a:r>
            <a:endParaRPr sz="1046"/>
          </a:p>
        </p:txBody>
      </p:sp>
      <p:sp>
        <p:nvSpPr>
          <p:cNvPr id="30" name="Text 21"/>
          <p:cNvSpPr/>
          <p:nvPr/>
        </p:nvSpPr>
        <p:spPr>
          <a:xfrm>
            <a:off x="7447945" y="4266605"/>
            <a:ext cx="83158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- </a:t>
            </a:r>
            <a:endParaRPr sz="1046"/>
          </a:p>
        </p:txBody>
      </p:sp>
      <p:sp>
        <p:nvSpPr>
          <p:cNvPr id="31" name="Text 22"/>
          <p:cNvSpPr/>
          <p:nvPr/>
        </p:nvSpPr>
        <p:spPr>
          <a:xfrm>
            <a:off x="4857750" y="4480917"/>
            <a:ext cx="3122544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Établit des systèmes d'accréditation harmonisés. </a:t>
            </a:r>
            <a:endParaRPr sz="1046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3708471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Stratégie de l’UA en matière d’EFTP (2025-2034)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Text 2"/>
          <p:cNvSpPr/>
          <p:nvPr/>
        </p:nvSpPr>
        <p:spPr>
          <a:xfrm>
            <a:off x="285750" y="1097355"/>
            <a:ext cx="910506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L</a:t>
            </a:r>
            <a:r>
              <a:rPr lang="en-GB" dirty="0"/>
              <a:t>a strategies </a:t>
            </a:r>
            <a:r>
              <a:rPr dirty="0"/>
              <a:t> </a:t>
            </a:r>
            <a:endParaRPr sz="1046" dirty="0"/>
          </a:p>
        </p:txBody>
      </p:sp>
      <p:sp>
        <p:nvSpPr>
          <p:cNvPr id="7" name="Text 3"/>
          <p:cNvSpPr/>
          <p:nvPr/>
        </p:nvSpPr>
        <p:spPr>
          <a:xfrm>
            <a:off x="1153741" y="1089798"/>
            <a:ext cx="3941785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lang="en-GB" dirty="0"/>
              <a:t>d’</a:t>
            </a:r>
            <a:r>
              <a:rPr dirty="0" err="1"/>
              <a:t>Enseignement</a:t>
            </a:r>
            <a:r>
              <a:rPr dirty="0"/>
              <a:t> et formation techniques et </a:t>
            </a:r>
            <a:r>
              <a:rPr dirty="0" err="1"/>
              <a:t>professionnels</a:t>
            </a:r>
            <a:endParaRPr sz="1046" dirty="0"/>
          </a:p>
        </p:txBody>
      </p:sp>
      <p:sp>
        <p:nvSpPr>
          <p:cNvPr id="8" name="Text 4"/>
          <p:cNvSpPr/>
          <p:nvPr/>
        </p:nvSpPr>
        <p:spPr>
          <a:xfrm>
            <a:off x="285750" y="1311668"/>
            <a:ext cx="963405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</a:t>
            </a:r>
            <a:r>
              <a:rPr lang="en-GB" dirty="0"/>
              <a:t>de </a:t>
            </a:r>
            <a:r>
              <a:rPr lang="en-GB" dirty="0" err="1"/>
              <a:t>l’UA</a:t>
            </a:r>
            <a:r>
              <a:rPr lang="en-GB" dirty="0"/>
              <a:t> </a:t>
            </a:r>
            <a:r>
              <a:rPr dirty="0"/>
              <a:t>(EFTP)</a:t>
            </a:r>
            <a:endParaRPr sz="1046" dirty="0"/>
          </a:p>
        </p:txBody>
      </p:sp>
      <p:sp>
        <p:nvSpPr>
          <p:cNvPr id="9" name="Text 5"/>
          <p:cNvSpPr/>
          <p:nvPr/>
        </p:nvSpPr>
        <p:spPr>
          <a:xfrm>
            <a:off x="1268497" y="1294805"/>
            <a:ext cx="2619915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vise à </a:t>
            </a:r>
            <a:r>
              <a:rPr dirty="0" err="1"/>
              <a:t>rendre</a:t>
            </a:r>
            <a:r>
              <a:rPr dirty="0"/>
              <a:t> les </a:t>
            </a:r>
            <a:r>
              <a:rPr dirty="0" err="1"/>
              <a:t>systèmes</a:t>
            </a:r>
            <a:r>
              <a:rPr dirty="0"/>
              <a:t> </a:t>
            </a:r>
            <a:r>
              <a:rPr dirty="0" err="1"/>
              <a:t>éducatifs</a:t>
            </a:r>
            <a:r>
              <a:rPr dirty="0"/>
              <a:t> plus </a:t>
            </a:r>
            <a:endParaRPr sz="1046" dirty="0"/>
          </a:p>
        </p:txBody>
      </p:sp>
      <p:sp>
        <p:nvSpPr>
          <p:cNvPr id="10" name="Text 6"/>
          <p:cNvSpPr/>
          <p:nvPr/>
        </p:nvSpPr>
        <p:spPr>
          <a:xfrm>
            <a:off x="285750" y="1525980"/>
            <a:ext cx="3922549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flexible</a:t>
            </a:r>
            <a:r>
              <a:rPr lang="en-GB" dirty="0"/>
              <a:t>s</a:t>
            </a:r>
            <a:r>
              <a:rPr dirty="0"/>
              <a:t>, </a:t>
            </a:r>
            <a:r>
              <a:rPr dirty="0" err="1"/>
              <a:t>inclusi</a:t>
            </a:r>
            <a:r>
              <a:rPr lang="en-GB" dirty="0"/>
              <a:t>fs</a:t>
            </a:r>
            <a:r>
              <a:rPr dirty="0"/>
              <a:t> et </a:t>
            </a:r>
            <a:r>
              <a:rPr dirty="0" err="1"/>
              <a:t>réacti</a:t>
            </a:r>
            <a:r>
              <a:rPr lang="en-GB" dirty="0"/>
              <a:t>fs</a:t>
            </a:r>
            <a:r>
              <a:rPr dirty="0"/>
              <a:t> aux </a:t>
            </a:r>
            <a:r>
              <a:rPr dirty="0" err="1"/>
              <a:t>besoins</a:t>
            </a:r>
            <a:r>
              <a:rPr dirty="0"/>
              <a:t> du </a:t>
            </a:r>
            <a:r>
              <a:rPr dirty="0" err="1"/>
              <a:t>marché</a:t>
            </a:r>
            <a:r>
              <a:rPr dirty="0"/>
              <a:t> du travail </a:t>
            </a:r>
            <a:endParaRPr sz="1046" dirty="0"/>
          </a:p>
        </p:txBody>
      </p:sp>
      <p:sp>
        <p:nvSpPr>
          <p:cNvPr id="11" name="Text 7"/>
          <p:cNvSpPr/>
          <p:nvPr/>
        </p:nvSpPr>
        <p:spPr>
          <a:xfrm>
            <a:off x="285750" y="1723430"/>
            <a:ext cx="888699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à travers l'Afrique. </a:t>
            </a:r>
            <a:endParaRPr sz="1046"/>
          </a:p>
        </p:txBody>
      </p:sp>
      <p:sp>
        <p:nvSpPr>
          <p:cNvPr id="12" name="Text 8"/>
          <p:cNvSpPr/>
          <p:nvPr/>
        </p:nvSpPr>
        <p:spPr>
          <a:xfrm>
            <a:off x="285750" y="21002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Éléments clés de la mobilité des qualifications</a:t>
            </a:r>
            <a:endParaRPr sz="1350"/>
          </a:p>
        </p:txBody>
      </p:sp>
      <p:sp>
        <p:nvSpPr>
          <p:cNvPr id="13" name="Shape 9"/>
          <p:cNvSpPr/>
          <p:nvPr/>
        </p:nvSpPr>
        <p:spPr>
          <a:xfrm>
            <a:off x="285750" y="2443163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2528888"/>
            <a:ext cx="142875" cy="1143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57225" y="2443163"/>
            <a:ext cx="3346707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Partenariats en matière de compétences entre les pays et les régions</a:t>
            </a:r>
            <a:endParaRPr sz="1046"/>
          </a:p>
        </p:txBody>
      </p:sp>
      <p:sp>
        <p:nvSpPr>
          <p:cNvPr id="16" name="Shape 11"/>
          <p:cNvSpPr/>
          <p:nvPr/>
        </p:nvSpPr>
        <p:spPr>
          <a:xfrm>
            <a:off x="285750" y="2814638"/>
            <a:ext cx="281062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31" y="2900363"/>
            <a:ext cx="114300" cy="1143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52537" y="2814638"/>
            <a:ext cx="3805163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Harmonisation des qualifications de l'EFTP sur l'ensemble du continent</a:t>
            </a:r>
            <a:endParaRPr sz="1046"/>
          </a:p>
        </p:txBody>
      </p:sp>
      <p:sp>
        <p:nvSpPr>
          <p:cNvPr id="19" name="Shape 13"/>
          <p:cNvSpPr/>
          <p:nvPr/>
        </p:nvSpPr>
        <p:spPr>
          <a:xfrm>
            <a:off x="285750" y="3328988"/>
            <a:ext cx="274281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27" y="3414713"/>
            <a:ext cx="114300" cy="11430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645756" y="3328988"/>
            <a:ext cx="3811944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Cadres de reconnaissance mutuelle des aptitudes et des compétences</a:t>
            </a:r>
            <a:endParaRPr sz="1046"/>
          </a:p>
        </p:txBody>
      </p:sp>
      <p:sp>
        <p:nvSpPr>
          <p:cNvPr id="22" name="Shape 15"/>
          <p:cNvSpPr/>
          <p:nvPr/>
        </p:nvSpPr>
        <p:spPr>
          <a:xfrm>
            <a:off x="285750" y="3843338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8" y="3929063"/>
            <a:ext cx="142875" cy="1143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657225" y="3843338"/>
            <a:ext cx="3196689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Reconnaissance des acquis et des compétences informelles</a:t>
            </a:r>
            <a:endParaRPr sz="1046"/>
          </a:p>
        </p:txBody>
      </p:sp>
      <p:sp>
        <p:nvSpPr>
          <p:cNvPr id="25" name="Text 17"/>
          <p:cNvSpPr/>
          <p:nvPr/>
        </p:nvSpPr>
        <p:spPr>
          <a:xfrm>
            <a:off x="4686300" y="10715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Calendrier de mise en œuvre</a:t>
            </a:r>
            <a:endParaRPr sz="135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300" y="1414463"/>
            <a:ext cx="4171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349"/>
            <a:ext cx="9144000" cy="63865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28600"/>
            <a:ext cx="6895086" cy="300038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575" b="1">
                <a:solidFill>
                  <a:srgbClr val="F2652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Cadre panafricain d'assurance et d'accréditation de la qualité (PAQAF)</a:t>
            </a:r>
            <a:endParaRPr sz="157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0" y="22860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28600" y="81438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2"/>
          <p:cNvSpPr/>
          <p:nvPr/>
        </p:nvSpPr>
        <p:spPr>
          <a:xfrm rot="10800000">
            <a:off x="228600" y="1014413"/>
            <a:ext cx="385763" cy="5143500"/>
          </a:xfrm>
          <a:prstGeom prst="rect">
            <a:avLst/>
          </a:prstGeom>
          <a:solidFill>
            <a:srgbClr val="FFF2CC"/>
          </a:solidFill>
          <a:ln/>
        </p:spPr>
        <p:txBody>
          <a:bodyPr/>
          <a:lstStyle/>
          <a:p>
            <a:endParaRPr/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9EC42953-1C23-E79E-3B3E-2578A83D8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352435"/>
              </p:ext>
            </p:extLst>
          </p:nvPr>
        </p:nvGraphicFramePr>
        <p:xfrm>
          <a:off x="228600" y="1014413"/>
          <a:ext cx="56030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Shape 4"/>
          <p:cNvSpPr/>
          <p:nvPr/>
        </p:nvSpPr>
        <p:spPr>
          <a:xfrm>
            <a:off x="800100" y="1014413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9" name="Text 5"/>
          <p:cNvSpPr/>
          <p:nvPr/>
        </p:nvSpPr>
        <p:spPr>
          <a:xfrm>
            <a:off x="907256" y="1121569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Normes et lignes directrices africaines pour l'assurance de la qualité (ASG-QA)</a:t>
            </a:r>
            <a:endParaRPr sz="837"/>
          </a:p>
        </p:txBody>
      </p:sp>
      <p:sp>
        <p:nvSpPr>
          <p:cNvPr id="10" name="Shape 6"/>
          <p:cNvSpPr/>
          <p:nvPr/>
        </p:nvSpPr>
        <p:spPr>
          <a:xfrm>
            <a:off x="8270453" y="1085850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1" name="Text 7"/>
          <p:cNvSpPr/>
          <p:nvPr/>
        </p:nvSpPr>
        <p:spPr>
          <a:xfrm>
            <a:off x="8270453" y="1085850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12" name="Shape 8"/>
          <p:cNvSpPr/>
          <p:nvPr/>
        </p:nvSpPr>
        <p:spPr>
          <a:xfrm>
            <a:off x="800100" y="1457325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3" name="Text 9"/>
          <p:cNvSpPr/>
          <p:nvPr/>
        </p:nvSpPr>
        <p:spPr>
          <a:xfrm>
            <a:off x="907256" y="1564481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AQRM pour l'évaluation institutionnelle/Données</a:t>
            </a:r>
            <a:endParaRPr sz="837"/>
          </a:p>
        </p:txBody>
      </p:sp>
      <p:sp>
        <p:nvSpPr>
          <p:cNvPr id="14" name="Shape 10"/>
          <p:cNvSpPr/>
          <p:nvPr/>
        </p:nvSpPr>
        <p:spPr>
          <a:xfrm>
            <a:off x="8270453" y="1528763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5" name="Text 11"/>
          <p:cNvSpPr/>
          <p:nvPr/>
        </p:nvSpPr>
        <p:spPr>
          <a:xfrm>
            <a:off x="8270453" y="1528763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16" name="Shape 12"/>
          <p:cNvSpPr/>
          <p:nvPr/>
        </p:nvSpPr>
        <p:spPr>
          <a:xfrm>
            <a:off x="800100" y="1900238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7" name="Text 13"/>
          <p:cNvSpPr/>
          <p:nvPr/>
        </p:nvSpPr>
        <p:spPr>
          <a:xfrm>
            <a:off x="907256" y="2007394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Formations de renforcement des capacités en assurance de la qualité pour les agences nationales d'assurance de la qualité</a:t>
            </a:r>
            <a:endParaRPr sz="837"/>
          </a:p>
        </p:txBody>
      </p:sp>
      <p:sp>
        <p:nvSpPr>
          <p:cNvPr id="18" name="Shape 14"/>
          <p:cNvSpPr/>
          <p:nvPr/>
        </p:nvSpPr>
        <p:spPr>
          <a:xfrm>
            <a:off x="8270453" y="1971675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9" name="Text 15"/>
          <p:cNvSpPr/>
          <p:nvPr/>
        </p:nvSpPr>
        <p:spPr>
          <a:xfrm>
            <a:off x="8270453" y="1971675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20" name="Shape 16"/>
          <p:cNvSpPr/>
          <p:nvPr/>
        </p:nvSpPr>
        <p:spPr>
          <a:xfrm>
            <a:off x="800100" y="2343150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1" name="Text 17"/>
          <p:cNvSpPr/>
          <p:nvPr/>
        </p:nvSpPr>
        <p:spPr>
          <a:xfrm>
            <a:off x="907256" y="2450306"/>
            <a:ext cx="7272896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Cadre continental africain des certifications</a:t>
            </a:r>
            <a:endParaRPr sz="837"/>
          </a:p>
        </p:txBody>
      </p:sp>
      <p:sp>
        <p:nvSpPr>
          <p:cNvPr id="22" name="Shape 18"/>
          <p:cNvSpPr/>
          <p:nvPr/>
        </p:nvSpPr>
        <p:spPr>
          <a:xfrm>
            <a:off x="8237302" y="2414588"/>
            <a:ext cx="570942" cy="242888"/>
          </a:xfrm>
          <a:prstGeom prst="rect">
            <a:avLst/>
          </a:prstGeom>
          <a:solidFill>
            <a:srgbClr val="F4A460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3" name="Text 19"/>
          <p:cNvSpPr/>
          <p:nvPr/>
        </p:nvSpPr>
        <p:spPr>
          <a:xfrm>
            <a:off x="8248498" y="2428662"/>
            <a:ext cx="548548" cy="214739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UE/ETF</a:t>
            </a:r>
            <a:endParaRPr sz="837"/>
          </a:p>
        </p:txBody>
      </p:sp>
      <p:sp>
        <p:nvSpPr>
          <p:cNvPr id="24" name="Shape 20"/>
          <p:cNvSpPr/>
          <p:nvPr/>
        </p:nvSpPr>
        <p:spPr>
          <a:xfrm>
            <a:off x="800100" y="2786063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5" name="Text 21"/>
          <p:cNvSpPr/>
          <p:nvPr/>
        </p:nvSpPr>
        <p:spPr>
          <a:xfrm>
            <a:off x="907256" y="2893219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Système africain d'accumulation et de transfert de crédits</a:t>
            </a:r>
            <a:endParaRPr sz="837"/>
          </a:p>
        </p:txBody>
      </p:sp>
      <p:sp>
        <p:nvSpPr>
          <p:cNvPr id="26" name="Shape 22"/>
          <p:cNvSpPr/>
          <p:nvPr/>
        </p:nvSpPr>
        <p:spPr>
          <a:xfrm>
            <a:off x="8270453" y="2857500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8270453" y="2857500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28" name="Shape 24"/>
          <p:cNvSpPr/>
          <p:nvPr/>
        </p:nvSpPr>
        <p:spPr>
          <a:xfrm>
            <a:off x="800100" y="3228975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9" name="Text 25"/>
          <p:cNvSpPr/>
          <p:nvPr/>
        </p:nvSpPr>
        <p:spPr>
          <a:xfrm>
            <a:off x="907256" y="3336131"/>
            <a:ext cx="7241586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Convention d'Addis-Abeba sur la reconnaissance</a:t>
            </a:r>
            <a:endParaRPr sz="837"/>
          </a:p>
        </p:txBody>
      </p:sp>
      <p:sp>
        <p:nvSpPr>
          <p:cNvPr id="30" name="Shape 26"/>
          <p:cNvSpPr/>
          <p:nvPr/>
        </p:nvSpPr>
        <p:spPr>
          <a:xfrm>
            <a:off x="8205992" y="3300413"/>
            <a:ext cx="602252" cy="242888"/>
          </a:xfrm>
          <a:prstGeom prst="rect">
            <a:avLst/>
          </a:prstGeom>
          <a:solidFill>
            <a:srgbClr val="87CEE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1" name="Text 27"/>
          <p:cNvSpPr/>
          <p:nvPr/>
        </p:nvSpPr>
        <p:spPr>
          <a:xfrm>
            <a:off x="8205992" y="3300413"/>
            <a:ext cx="602252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UNESCO</a:t>
            </a:r>
            <a:endParaRPr sz="837"/>
          </a:p>
        </p:txBody>
      </p:sp>
      <p:sp>
        <p:nvSpPr>
          <p:cNvPr id="32" name="Shape 28"/>
          <p:cNvSpPr/>
          <p:nvPr/>
        </p:nvSpPr>
        <p:spPr>
          <a:xfrm>
            <a:off x="800100" y="3671888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3" name="Text 29"/>
          <p:cNvSpPr/>
          <p:nvPr/>
        </p:nvSpPr>
        <p:spPr>
          <a:xfrm>
            <a:off x="907256" y="3779044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837" b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Agence panafricaine d'assurance qualité et d'accréditation</a:t>
            </a:r>
            <a:endParaRPr sz="837"/>
          </a:p>
        </p:txBody>
      </p:sp>
      <p:sp>
        <p:nvSpPr>
          <p:cNvPr id="34" name="Shape 30"/>
          <p:cNvSpPr/>
          <p:nvPr/>
        </p:nvSpPr>
        <p:spPr>
          <a:xfrm>
            <a:off x="8270453" y="3743325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5" name="Text 31"/>
          <p:cNvSpPr/>
          <p:nvPr/>
        </p:nvSpPr>
        <p:spPr>
          <a:xfrm>
            <a:off x="8270453" y="3743325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HAQAA</a:t>
            </a:r>
            <a:endParaRPr sz="837"/>
          </a:p>
        </p:txBody>
      </p:sp>
      <p:sp>
        <p:nvSpPr>
          <p:cNvPr id="36" name="Shape 32"/>
          <p:cNvSpPr/>
          <p:nvPr/>
        </p:nvSpPr>
        <p:spPr>
          <a:xfrm>
            <a:off x="800100" y="4171950"/>
            <a:ext cx="8115300" cy="314325"/>
          </a:xfrm>
          <a:prstGeom prst="rect">
            <a:avLst/>
          </a:prstGeom>
          <a:solidFill>
            <a:srgbClr val="FFF2C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7" name="Text 33"/>
          <p:cNvSpPr/>
          <p:nvPr/>
        </p:nvSpPr>
        <p:spPr>
          <a:xfrm>
            <a:off x="800100" y="4178782"/>
            <a:ext cx="8115300" cy="300660"/>
          </a:xfrm>
          <a:prstGeom prst="rect">
            <a:avLst/>
          </a:prstGeom>
          <a:noFill/>
          <a:ln/>
        </p:spPr>
        <p:txBody>
          <a:bodyPr wrap="square" lIns="85090" tIns="85090" rIns="85090" bIns="8509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CESA 2035/ Deuxième plan décennal de mise en œuvre de l'Agenda 2063 </a:t>
            </a:r>
            <a:endParaRPr sz="837"/>
          </a:p>
        </p:txBody>
      </p:sp>
      <p:sp>
        <p:nvSpPr>
          <p:cNvPr id="38" name="Text 34"/>
          <p:cNvSpPr/>
          <p:nvPr/>
        </p:nvSpPr>
        <p:spPr>
          <a:xfrm>
            <a:off x="3418117" y="4604147"/>
            <a:ext cx="2879266" cy="13573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 i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**Outils et lignes d'action pour la transparence entre les systèmes, la confiance,</a:t>
            </a:r>
            <a:endParaRPr sz="732"/>
          </a:p>
        </p:txBody>
      </p:sp>
      <p:sp>
        <p:nvSpPr>
          <p:cNvPr id="39" name="Text 35"/>
          <p:cNvSpPr/>
          <p:nvPr/>
        </p:nvSpPr>
        <p:spPr>
          <a:xfrm>
            <a:off x="2968061" y="4747022"/>
            <a:ext cx="3779379" cy="13573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 i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un langage commun pour la qualité, la mobilité et la reconnaissance, inscrit dans l’Agenda 2063 </a:t>
            </a:r>
            <a:endParaRPr sz="732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5907072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Cadre continental africain des certifications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Text 2"/>
          <p:cNvSpPr/>
          <p:nvPr/>
        </p:nvSpPr>
        <p:spPr>
          <a:xfrm>
            <a:off x="285750" y="1080492"/>
            <a:ext cx="285471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Le </a:t>
            </a:r>
            <a:endParaRPr sz="1046"/>
          </a:p>
        </p:txBody>
      </p:sp>
      <p:sp>
        <p:nvSpPr>
          <p:cNvPr id="7" name="Text 3"/>
          <p:cNvSpPr/>
          <p:nvPr/>
        </p:nvSpPr>
        <p:spPr>
          <a:xfrm>
            <a:off x="571221" y="1080492"/>
            <a:ext cx="3607036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Cadre continental africain des certifications (ACQF)</a:t>
            </a:r>
            <a:endParaRPr sz="1046"/>
          </a:p>
        </p:txBody>
      </p:sp>
      <p:sp>
        <p:nvSpPr>
          <p:cNvPr id="8" name="Text 4"/>
          <p:cNvSpPr/>
          <p:nvPr/>
        </p:nvSpPr>
        <p:spPr>
          <a:xfrm>
            <a:off x="3983707" y="1080492"/>
            <a:ext cx="259770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</a:t>
            </a:r>
            <a:r>
              <a:rPr dirty="0" err="1"/>
              <a:t>est</a:t>
            </a:r>
            <a:r>
              <a:rPr dirty="0"/>
              <a:t> un </a:t>
            </a:r>
            <a:endParaRPr sz="1046" dirty="0"/>
          </a:p>
        </p:txBody>
      </p:sp>
      <p:sp>
        <p:nvSpPr>
          <p:cNvPr id="9" name="Text 5"/>
          <p:cNvSpPr/>
          <p:nvPr/>
        </p:nvSpPr>
        <p:spPr>
          <a:xfrm>
            <a:off x="285750" y="1294805"/>
            <a:ext cx="4137515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instrument politique conçu pour permettre la comparaison et l'échange </a:t>
            </a:r>
            <a:endParaRPr sz="1046"/>
          </a:p>
        </p:txBody>
      </p:sp>
      <p:sp>
        <p:nvSpPr>
          <p:cNvPr id="10" name="Text 6"/>
          <p:cNvSpPr/>
          <p:nvPr/>
        </p:nvSpPr>
        <p:spPr>
          <a:xfrm>
            <a:off x="285750" y="1509117"/>
            <a:ext cx="2800071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la reconnaissance des qualifications dans toute l'Afrique. </a:t>
            </a:r>
            <a:endParaRPr sz="1046"/>
          </a:p>
        </p:txBody>
      </p:sp>
      <p:sp>
        <p:nvSpPr>
          <p:cNvPr id="11" name="Text 7"/>
          <p:cNvSpPr/>
          <p:nvPr/>
        </p:nvSpPr>
        <p:spPr>
          <a:xfrm>
            <a:off x="285750" y="1885950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Principaux objectifs</a:t>
            </a:r>
            <a:endParaRPr sz="1350"/>
          </a:p>
        </p:txBody>
      </p:sp>
      <p:sp>
        <p:nvSpPr>
          <p:cNvPr id="12" name="Shape 8"/>
          <p:cNvSpPr/>
          <p:nvPr/>
        </p:nvSpPr>
        <p:spPr>
          <a:xfrm>
            <a:off x="285750" y="2228850"/>
            <a:ext cx="282318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45" y="2314575"/>
            <a:ext cx="114300" cy="1143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53793" y="2228850"/>
            <a:ext cx="3803907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Promouvoir la transparence et la comparabilité des qualifications</a:t>
            </a:r>
            <a:endParaRPr sz="1046"/>
          </a:p>
        </p:txBody>
      </p:sp>
      <p:sp>
        <p:nvSpPr>
          <p:cNvPr id="15" name="Shape 10"/>
          <p:cNvSpPr/>
          <p:nvPr/>
        </p:nvSpPr>
        <p:spPr>
          <a:xfrm>
            <a:off x="285750" y="2743200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8" y="2828925"/>
            <a:ext cx="142875" cy="11430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57225" y="2743200"/>
            <a:ext cx="3534454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Faciliter la confiance mutuelle entre les systèmes de certification</a:t>
            </a:r>
            <a:endParaRPr sz="1046"/>
          </a:p>
        </p:txBody>
      </p:sp>
      <p:sp>
        <p:nvSpPr>
          <p:cNvPr id="18" name="Shape 12"/>
          <p:cNvSpPr/>
          <p:nvPr/>
        </p:nvSpPr>
        <p:spPr>
          <a:xfrm>
            <a:off x="285750" y="3114675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3200400"/>
            <a:ext cx="114300" cy="11430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657225" y="3114675"/>
            <a:ext cx="3675180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Permettre le transfert de crédits et la reconnaissance des acquis antérieurs</a:t>
            </a:r>
            <a:endParaRPr sz="1046"/>
          </a:p>
        </p:txBody>
      </p:sp>
      <p:sp>
        <p:nvSpPr>
          <p:cNvPr id="21" name="Shape 14"/>
          <p:cNvSpPr/>
          <p:nvPr/>
        </p:nvSpPr>
        <p:spPr>
          <a:xfrm>
            <a:off x="285750" y="3486150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" y="3571875"/>
            <a:ext cx="114300" cy="11430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657225" y="3486150"/>
            <a:ext cx="3549746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Soutenir la mobilité continentale des apprenants et des travailleurs</a:t>
            </a:r>
            <a:endParaRPr sz="1046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rcRect t="6250"/>
          <a:stretch>
            <a:fillRect/>
          </a:stretch>
        </p:blipFill>
        <p:spPr>
          <a:xfrm>
            <a:off x="4686300" y="1294805"/>
            <a:ext cx="4286250" cy="33486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413" y="-96530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3909585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Système africain de transfert de crédits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Text 2"/>
          <p:cNvSpPr/>
          <p:nvPr/>
        </p:nvSpPr>
        <p:spPr>
          <a:xfrm>
            <a:off x="285750" y="1080492"/>
            <a:ext cx="285471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 Le </a:t>
            </a:r>
            <a:endParaRPr sz="1046"/>
          </a:p>
        </p:txBody>
      </p:sp>
      <p:sp>
        <p:nvSpPr>
          <p:cNvPr id="7" name="Text 3"/>
          <p:cNvSpPr/>
          <p:nvPr/>
        </p:nvSpPr>
        <p:spPr>
          <a:xfrm>
            <a:off x="493401" y="1080492"/>
            <a:ext cx="2536896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Système </a:t>
            </a:r>
            <a:r>
              <a:rPr dirty="0" err="1"/>
              <a:t>africain</a:t>
            </a:r>
            <a:r>
              <a:rPr dirty="0"/>
              <a:t> de </a:t>
            </a:r>
            <a:r>
              <a:rPr dirty="0" err="1"/>
              <a:t>transfert</a:t>
            </a:r>
            <a:r>
              <a:rPr dirty="0"/>
              <a:t> de </a:t>
            </a:r>
            <a:r>
              <a:rPr dirty="0" err="1"/>
              <a:t>crédits</a:t>
            </a:r>
            <a:r>
              <a:rPr dirty="0"/>
              <a:t> (ACTS)</a:t>
            </a:r>
            <a:endParaRPr sz="1046" dirty="0"/>
          </a:p>
        </p:txBody>
      </p:sp>
      <p:sp>
        <p:nvSpPr>
          <p:cNvPr id="8" name="Text 4"/>
          <p:cNvSpPr/>
          <p:nvPr/>
        </p:nvSpPr>
        <p:spPr>
          <a:xfrm>
            <a:off x="3594503" y="1080492"/>
            <a:ext cx="1293744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</a:t>
            </a:r>
            <a:r>
              <a:rPr dirty="0" err="1"/>
              <a:t>est</a:t>
            </a:r>
            <a:r>
              <a:rPr dirty="0"/>
              <a:t> un </a:t>
            </a:r>
            <a:r>
              <a:rPr dirty="0" err="1"/>
              <a:t>outil</a:t>
            </a:r>
            <a:r>
              <a:rPr dirty="0"/>
              <a:t> </a:t>
            </a:r>
            <a:r>
              <a:rPr dirty="0" err="1"/>
              <a:t>développé</a:t>
            </a:r>
            <a:r>
              <a:rPr dirty="0"/>
              <a:t> </a:t>
            </a:r>
            <a:endParaRPr sz="1046" dirty="0"/>
          </a:p>
        </p:txBody>
      </p:sp>
      <p:sp>
        <p:nvSpPr>
          <p:cNvPr id="9" name="Text 5"/>
          <p:cNvSpPr/>
          <p:nvPr/>
        </p:nvSpPr>
        <p:spPr>
          <a:xfrm>
            <a:off x="285750" y="1294805"/>
            <a:ext cx="3934644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dans le cadre de l'initiative HAQAA visant à faciliter la reconnaissance et </a:t>
            </a:r>
            <a:endParaRPr sz="1046"/>
          </a:p>
        </p:txBody>
      </p:sp>
      <p:sp>
        <p:nvSpPr>
          <p:cNvPr id="10" name="Text 6"/>
          <p:cNvSpPr/>
          <p:nvPr/>
        </p:nvSpPr>
        <p:spPr>
          <a:xfrm>
            <a:off x="290684" y="1500188"/>
            <a:ext cx="3911327" cy="32188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transfert</a:t>
            </a:r>
            <a:r>
              <a:rPr dirty="0"/>
              <a:t> des acquis </a:t>
            </a:r>
            <a:r>
              <a:rPr dirty="0" err="1"/>
              <a:t>d'apprentissage</a:t>
            </a:r>
            <a:r>
              <a:rPr dirty="0"/>
              <a:t> entre les </a:t>
            </a:r>
            <a:r>
              <a:rPr dirty="0" err="1"/>
              <a:t>établissements</a:t>
            </a:r>
            <a:r>
              <a:rPr dirty="0"/>
              <a:t> </a:t>
            </a:r>
            <a:endParaRPr lang="en-GB" dirty="0"/>
          </a:p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d'enseignement</a:t>
            </a:r>
            <a:r>
              <a:rPr dirty="0"/>
              <a:t> supérieur </a:t>
            </a:r>
            <a:endParaRPr sz="1046" dirty="0"/>
          </a:p>
        </p:txBody>
      </p:sp>
      <p:sp>
        <p:nvSpPr>
          <p:cNvPr id="11" name="Text 7"/>
          <p:cNvSpPr/>
          <p:nvPr/>
        </p:nvSpPr>
        <p:spPr>
          <a:xfrm>
            <a:off x="1986763" y="1636342"/>
            <a:ext cx="1679367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institutions à travers </a:t>
            </a:r>
            <a:r>
              <a:rPr dirty="0" err="1"/>
              <a:t>l'Afrique</a:t>
            </a:r>
            <a:r>
              <a:rPr dirty="0"/>
              <a:t>. </a:t>
            </a:r>
            <a:endParaRPr sz="1046" dirty="0"/>
          </a:p>
        </p:txBody>
      </p:sp>
      <p:sp>
        <p:nvSpPr>
          <p:cNvPr id="12" name="Text 8"/>
          <p:cNvSpPr/>
          <p:nvPr/>
        </p:nvSpPr>
        <p:spPr>
          <a:xfrm>
            <a:off x="285750" y="21002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Principales</a:t>
            </a:r>
            <a:r>
              <a:rPr dirty="0"/>
              <a:t> </a:t>
            </a:r>
            <a:r>
              <a:rPr dirty="0" err="1"/>
              <a:t>caractéristiques</a:t>
            </a:r>
            <a:endParaRPr sz="1350" dirty="0"/>
          </a:p>
        </p:txBody>
      </p:sp>
      <p:sp>
        <p:nvSpPr>
          <p:cNvPr id="13" name="Shape 9"/>
          <p:cNvSpPr/>
          <p:nvPr/>
        </p:nvSpPr>
        <p:spPr>
          <a:xfrm>
            <a:off x="285750" y="2443163"/>
            <a:ext cx="193746" cy="285750"/>
          </a:xfrm>
          <a:prstGeom prst="roundRect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59" y="2528888"/>
            <a:ext cx="114300" cy="1143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52633" y="2443163"/>
            <a:ext cx="3892479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Mesure</a:t>
            </a:r>
            <a:r>
              <a:rPr dirty="0"/>
              <a:t> </a:t>
            </a:r>
            <a:r>
              <a:rPr dirty="0" err="1"/>
              <a:t>normalisée</a:t>
            </a:r>
            <a:r>
              <a:rPr dirty="0"/>
              <a:t> du </a:t>
            </a:r>
            <a:r>
              <a:rPr dirty="0" err="1"/>
              <a:t>crédit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fonction</a:t>
            </a:r>
            <a:r>
              <a:rPr dirty="0"/>
              <a:t> de la charge de travail des </a:t>
            </a:r>
            <a:r>
              <a:rPr dirty="0" err="1"/>
              <a:t>étudiants</a:t>
            </a:r>
            <a:r>
              <a:rPr dirty="0"/>
              <a:t> et des </a:t>
            </a:r>
            <a:r>
              <a:rPr dirty="0" err="1"/>
              <a:t>résultats</a:t>
            </a:r>
            <a:r>
              <a:rPr dirty="0"/>
              <a:t> </a:t>
            </a:r>
            <a:r>
              <a:rPr dirty="0" err="1"/>
              <a:t>d'apprentissage</a:t>
            </a:r>
            <a:endParaRPr sz="1046" dirty="0"/>
          </a:p>
        </p:txBody>
      </p:sp>
      <p:sp>
        <p:nvSpPr>
          <p:cNvPr id="16" name="Shape 11"/>
          <p:cNvSpPr/>
          <p:nvPr/>
        </p:nvSpPr>
        <p:spPr>
          <a:xfrm>
            <a:off x="285750" y="2957513"/>
            <a:ext cx="240823" cy="285750"/>
          </a:xfrm>
          <a:prstGeom prst="roundRect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11" y="3043238"/>
            <a:ext cx="114300" cy="1143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45918" y="2957513"/>
            <a:ext cx="3845402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Cadre continental compatible avec les </a:t>
            </a:r>
            <a:r>
              <a:rPr dirty="0" err="1"/>
              <a:t>systèmes</a:t>
            </a:r>
            <a:r>
              <a:rPr dirty="0"/>
              <a:t> de </a:t>
            </a:r>
            <a:r>
              <a:rPr dirty="0" err="1"/>
              <a:t>crédit</a:t>
            </a:r>
            <a:r>
              <a:rPr dirty="0"/>
              <a:t> </a:t>
            </a:r>
            <a:r>
              <a:rPr dirty="0" err="1"/>
              <a:t>internationaux</a:t>
            </a:r>
            <a:endParaRPr sz="1046" dirty="0"/>
          </a:p>
        </p:txBody>
      </p:sp>
      <p:sp>
        <p:nvSpPr>
          <p:cNvPr id="19" name="Shape 13"/>
          <p:cNvSpPr/>
          <p:nvPr/>
        </p:nvSpPr>
        <p:spPr>
          <a:xfrm>
            <a:off x="285750" y="3471863"/>
            <a:ext cx="274448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23" y="3557588"/>
            <a:ext cx="142875" cy="11430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645923" y="3471863"/>
            <a:ext cx="3811777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Soutient la mobilité universitaire et les parcours d’apprentissage tout au long de la vie</a:t>
            </a:r>
            <a:endParaRPr sz="1046"/>
          </a:p>
        </p:txBody>
      </p:sp>
      <p:sp>
        <p:nvSpPr>
          <p:cNvPr id="22" name="Shape 15"/>
          <p:cNvSpPr/>
          <p:nvPr/>
        </p:nvSpPr>
        <p:spPr>
          <a:xfrm>
            <a:off x="285750" y="3986213"/>
            <a:ext cx="227707" cy="285750"/>
          </a:xfrm>
          <a:prstGeom prst="roundRect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66" y="4071938"/>
            <a:ext cx="142875" cy="1143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652974" y="3986213"/>
            <a:ext cx="3858518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Intégration</a:t>
            </a:r>
            <a:r>
              <a:rPr dirty="0"/>
              <a:t> au Cadre continental </a:t>
            </a:r>
            <a:r>
              <a:rPr dirty="0" err="1"/>
              <a:t>africain</a:t>
            </a:r>
            <a:r>
              <a:rPr dirty="0"/>
              <a:t> des certifications (ACQF)</a:t>
            </a:r>
            <a:endParaRPr sz="1046" dirty="0"/>
          </a:p>
        </p:txBody>
      </p:sp>
      <p:sp>
        <p:nvSpPr>
          <p:cNvPr id="25" name="Text 17"/>
          <p:cNvSpPr/>
          <p:nvPr/>
        </p:nvSpPr>
        <p:spPr>
          <a:xfrm>
            <a:off x="4686300" y="10715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Comment fonctionne ACTS</a:t>
            </a:r>
            <a:endParaRPr sz="1350"/>
          </a:p>
        </p:txBody>
      </p:sp>
      <p:sp>
        <p:nvSpPr>
          <p:cNvPr id="26" name="Shape 18"/>
          <p:cNvSpPr/>
          <p:nvPr/>
        </p:nvSpPr>
        <p:spPr>
          <a:xfrm>
            <a:off x="4607719" y="1450181"/>
            <a:ext cx="11430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2063" y="1535906"/>
            <a:ext cx="214313" cy="214313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4679156" y="1807369"/>
            <a:ext cx="1000125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Institution A</a:t>
            </a:r>
            <a:endParaRPr sz="837"/>
          </a:p>
        </p:txBody>
      </p:sp>
      <p:sp>
        <p:nvSpPr>
          <p:cNvPr id="29" name="Text 20"/>
          <p:cNvSpPr/>
          <p:nvPr/>
        </p:nvSpPr>
        <p:spPr>
          <a:xfrm>
            <a:off x="4679156" y="1978819"/>
            <a:ext cx="1000125" cy="1428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Pays 1</a:t>
            </a:r>
            <a:endParaRPr sz="732"/>
          </a:p>
        </p:txBody>
      </p:sp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0738" y="1743075"/>
            <a:ext cx="150019" cy="171450"/>
          </a:xfrm>
          <a:prstGeom prst="rect">
            <a:avLst/>
          </a:prstGeom>
        </p:spPr>
      </p:pic>
      <p:sp>
        <p:nvSpPr>
          <p:cNvPr id="31" name="Shape 21"/>
          <p:cNvSpPr/>
          <p:nvPr/>
        </p:nvSpPr>
        <p:spPr>
          <a:xfrm>
            <a:off x="6200775" y="1450181"/>
            <a:ext cx="11430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1908" y="1535906"/>
            <a:ext cx="160734" cy="214313"/>
          </a:xfrm>
          <a:prstGeom prst="rect">
            <a:avLst/>
          </a:prstGeom>
        </p:spPr>
      </p:pic>
      <p:sp>
        <p:nvSpPr>
          <p:cNvPr id="33" name="Text 22"/>
          <p:cNvSpPr/>
          <p:nvPr/>
        </p:nvSpPr>
        <p:spPr>
          <a:xfrm>
            <a:off x="6272213" y="1807369"/>
            <a:ext cx="1000125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Crédits gagnés</a:t>
            </a:r>
            <a:endParaRPr sz="837"/>
          </a:p>
        </p:txBody>
      </p:sp>
      <p:sp>
        <p:nvSpPr>
          <p:cNvPr id="34" name="Text 23"/>
          <p:cNvSpPr/>
          <p:nvPr/>
        </p:nvSpPr>
        <p:spPr>
          <a:xfrm>
            <a:off x="6272213" y="1978819"/>
            <a:ext cx="1000125" cy="1428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Format ACTS</a:t>
            </a:r>
            <a:endParaRPr sz="732"/>
          </a:p>
        </p:txBody>
      </p:sp>
      <p:pic>
        <p:nvPicPr>
          <p:cNvPr id="35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794" y="1743075"/>
            <a:ext cx="150019" cy="171450"/>
          </a:xfrm>
          <a:prstGeom prst="rect">
            <a:avLst/>
          </a:prstGeom>
        </p:spPr>
      </p:pic>
      <p:sp>
        <p:nvSpPr>
          <p:cNvPr id="36" name="Shape 24"/>
          <p:cNvSpPr/>
          <p:nvPr/>
        </p:nvSpPr>
        <p:spPr>
          <a:xfrm>
            <a:off x="7793831" y="1450181"/>
            <a:ext cx="11430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37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8175" y="1521619"/>
            <a:ext cx="214313" cy="214313"/>
          </a:xfrm>
          <a:prstGeom prst="rect">
            <a:avLst/>
          </a:prstGeom>
        </p:spPr>
      </p:pic>
      <p:sp>
        <p:nvSpPr>
          <p:cNvPr id="38" name="Text 25"/>
          <p:cNvSpPr/>
          <p:nvPr/>
        </p:nvSpPr>
        <p:spPr>
          <a:xfrm>
            <a:off x="7865269" y="1793081"/>
            <a:ext cx="1000125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Institution B</a:t>
            </a:r>
            <a:endParaRPr sz="837"/>
          </a:p>
        </p:txBody>
      </p:sp>
      <p:sp>
        <p:nvSpPr>
          <p:cNvPr id="39" name="Text 26"/>
          <p:cNvSpPr/>
          <p:nvPr/>
        </p:nvSpPr>
        <p:spPr>
          <a:xfrm>
            <a:off x="7865269" y="1964531"/>
            <a:ext cx="1000125" cy="1428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Pays 2</a:t>
            </a:r>
            <a:endParaRPr sz="732"/>
          </a:p>
        </p:txBody>
      </p:sp>
      <p:sp>
        <p:nvSpPr>
          <p:cNvPr id="40" name="Shape 27"/>
          <p:cNvSpPr/>
          <p:nvPr/>
        </p:nvSpPr>
        <p:spPr>
          <a:xfrm>
            <a:off x="5857875" y="2364581"/>
            <a:ext cx="18288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41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5119" y="2436019"/>
            <a:ext cx="214313" cy="214313"/>
          </a:xfrm>
          <a:prstGeom prst="rect">
            <a:avLst/>
          </a:prstGeom>
        </p:spPr>
      </p:pic>
      <p:sp>
        <p:nvSpPr>
          <p:cNvPr id="42" name="Text 28"/>
          <p:cNvSpPr/>
          <p:nvPr/>
        </p:nvSpPr>
        <p:spPr>
          <a:xfrm>
            <a:off x="5929313" y="2707481"/>
            <a:ext cx="1685925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837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Crédits reconnus</a:t>
            </a:r>
            <a:endParaRPr sz="837"/>
          </a:p>
        </p:txBody>
      </p:sp>
      <p:sp>
        <p:nvSpPr>
          <p:cNvPr id="43" name="Text 29"/>
          <p:cNvSpPr/>
          <p:nvPr/>
        </p:nvSpPr>
        <p:spPr>
          <a:xfrm>
            <a:off x="5929313" y="2878931"/>
            <a:ext cx="1685925" cy="14287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ctr">
              <a:buNone/>
              <a:defRPr sz="732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Mobilité des qualifications atteinte</a:t>
            </a:r>
            <a:endParaRPr sz="732"/>
          </a:p>
        </p:txBody>
      </p:sp>
      <p:sp>
        <p:nvSpPr>
          <p:cNvPr id="44" name="Shape 30"/>
          <p:cNvSpPr/>
          <p:nvPr/>
        </p:nvSpPr>
        <p:spPr>
          <a:xfrm>
            <a:off x="4771439" y="3471863"/>
            <a:ext cx="4001644" cy="1285875"/>
          </a:xfrm>
          <a:prstGeom prst="rect">
            <a:avLst/>
          </a:prstGeom>
          <a:solidFill>
            <a:srgbClr val="FFFBE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5" name="Shape 31"/>
          <p:cNvSpPr/>
          <p:nvPr/>
        </p:nvSpPr>
        <p:spPr>
          <a:xfrm>
            <a:off x="4771439" y="3471863"/>
            <a:ext cx="28575" cy="1285875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6" name="Text 32"/>
          <p:cNvSpPr/>
          <p:nvPr/>
        </p:nvSpPr>
        <p:spPr>
          <a:xfrm>
            <a:off x="4900026" y="3586163"/>
            <a:ext cx="3744469" cy="200025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Avantages des ACTS</a:t>
            </a:r>
            <a:endParaRPr sz="1046"/>
          </a:p>
        </p:txBody>
      </p:sp>
      <p:sp>
        <p:nvSpPr>
          <p:cNvPr id="47" name="Text 33"/>
          <p:cNvSpPr/>
          <p:nvPr/>
        </p:nvSpPr>
        <p:spPr>
          <a:xfrm>
            <a:off x="5042901" y="3843338"/>
            <a:ext cx="3601594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l">
              <a:buNone/>
              <a:defRPr sz="837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Améliore la mobilité des étudiants et des universitaires à travers l'Afrique</a:t>
            </a:r>
            <a:endParaRPr sz="837"/>
          </a:p>
        </p:txBody>
      </p:sp>
      <p:sp>
        <p:nvSpPr>
          <p:cNvPr id="48" name="Text 34"/>
          <p:cNvSpPr/>
          <p:nvPr/>
        </p:nvSpPr>
        <p:spPr>
          <a:xfrm>
            <a:off x="5042901" y="4043363"/>
            <a:ext cx="3601594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l">
              <a:buNone/>
              <a:defRPr sz="837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Favorise la transparence et la confiance entre les institutions</a:t>
            </a:r>
            <a:endParaRPr sz="837"/>
          </a:p>
        </p:txBody>
      </p:sp>
      <p:sp>
        <p:nvSpPr>
          <p:cNvPr id="49" name="Text 35"/>
          <p:cNvSpPr/>
          <p:nvPr/>
        </p:nvSpPr>
        <p:spPr>
          <a:xfrm>
            <a:off x="5042901" y="4243388"/>
            <a:ext cx="3601594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l">
              <a:buNone/>
              <a:defRPr sz="837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Facilite la reconnaissance des qualifications et l'accumulation de crédit</a:t>
            </a:r>
            <a:endParaRPr sz="837"/>
          </a:p>
        </p:txBody>
      </p:sp>
      <p:sp>
        <p:nvSpPr>
          <p:cNvPr id="50" name="Text 36"/>
          <p:cNvSpPr/>
          <p:nvPr/>
        </p:nvSpPr>
        <p:spPr>
          <a:xfrm>
            <a:off x="5042901" y="4443413"/>
            <a:ext cx="3601594" cy="17145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 algn="l">
              <a:buNone/>
              <a:defRPr sz="837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Soutient la mise en œuvre des dispositions de la ZLECAf sur les services</a:t>
            </a:r>
            <a:endParaRPr sz="83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4215622" cy="308604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2025" b="1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AfCFTA et mobilité professionnelle</a:t>
            </a:r>
            <a:endParaRPr sz="2025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Text 2"/>
          <p:cNvSpPr/>
          <p:nvPr/>
        </p:nvSpPr>
        <p:spPr>
          <a:xfrm>
            <a:off x="259810" y="1097355"/>
            <a:ext cx="216406" cy="160941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L</a:t>
            </a:r>
            <a:r>
              <a:rPr lang="en-GB" dirty="0"/>
              <a:t>a</a:t>
            </a:r>
            <a:r>
              <a:rPr dirty="0"/>
              <a:t> </a:t>
            </a:r>
            <a:endParaRPr sz="1046" dirty="0"/>
          </a:p>
        </p:txBody>
      </p:sp>
      <p:sp>
        <p:nvSpPr>
          <p:cNvPr id="7" name="Text 3"/>
          <p:cNvSpPr/>
          <p:nvPr/>
        </p:nvSpPr>
        <p:spPr>
          <a:xfrm>
            <a:off x="512856" y="1080492"/>
            <a:ext cx="3028810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 b="1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Zone de libre-</a:t>
            </a:r>
            <a:r>
              <a:rPr dirty="0" err="1"/>
              <a:t>échange</a:t>
            </a:r>
            <a:r>
              <a:rPr dirty="0"/>
              <a:t> </a:t>
            </a:r>
            <a:r>
              <a:rPr dirty="0" err="1"/>
              <a:t>continentale</a:t>
            </a:r>
            <a:r>
              <a:rPr dirty="0"/>
              <a:t> </a:t>
            </a:r>
            <a:r>
              <a:rPr dirty="0" err="1"/>
              <a:t>africaine</a:t>
            </a:r>
            <a:r>
              <a:rPr dirty="0"/>
              <a:t> (</a:t>
            </a:r>
            <a:r>
              <a:rPr dirty="0" err="1"/>
              <a:t>ZLECAf</a:t>
            </a:r>
            <a:r>
              <a:rPr dirty="0"/>
              <a:t>)</a:t>
            </a:r>
            <a:endParaRPr sz="1046" dirty="0"/>
          </a:p>
        </p:txBody>
      </p:sp>
      <p:sp>
        <p:nvSpPr>
          <p:cNvPr id="8" name="Text 4"/>
          <p:cNvSpPr/>
          <p:nvPr/>
        </p:nvSpPr>
        <p:spPr>
          <a:xfrm>
            <a:off x="4079080" y="1062557"/>
            <a:ext cx="640510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/>
              <a:t> </a:t>
            </a:r>
            <a:r>
              <a:rPr dirty="0" err="1"/>
              <a:t>crée</a:t>
            </a:r>
            <a:r>
              <a:rPr dirty="0"/>
              <a:t> un </a:t>
            </a:r>
            <a:endParaRPr sz="1046" dirty="0"/>
          </a:p>
        </p:txBody>
      </p:sp>
      <p:sp>
        <p:nvSpPr>
          <p:cNvPr id="9" name="Text 5"/>
          <p:cNvSpPr/>
          <p:nvPr/>
        </p:nvSpPr>
        <p:spPr>
          <a:xfrm>
            <a:off x="285750" y="1294805"/>
            <a:ext cx="3810353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marché unique des biens et des services, facilitant la libre circulation </a:t>
            </a:r>
            <a:endParaRPr sz="1046"/>
          </a:p>
        </p:txBody>
      </p:sp>
      <p:sp>
        <p:nvSpPr>
          <p:cNvPr id="10" name="Text 6"/>
          <p:cNvSpPr/>
          <p:nvPr/>
        </p:nvSpPr>
        <p:spPr>
          <a:xfrm>
            <a:off x="285750" y="1509117"/>
            <a:ext cx="3642475" cy="194667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mouvement des professionnels des affaires et des investissements. </a:t>
            </a:r>
            <a:endParaRPr sz="1046"/>
          </a:p>
        </p:txBody>
      </p:sp>
      <p:sp>
        <p:nvSpPr>
          <p:cNvPr id="11" name="Text 7"/>
          <p:cNvSpPr/>
          <p:nvPr/>
        </p:nvSpPr>
        <p:spPr>
          <a:xfrm>
            <a:off x="285750" y="1885950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Principales dispositions relatives à la mobilité des qualifications</a:t>
            </a:r>
            <a:endParaRPr sz="1350"/>
          </a:p>
        </p:txBody>
      </p:sp>
      <p:sp>
        <p:nvSpPr>
          <p:cNvPr id="12" name="Shape 8"/>
          <p:cNvSpPr/>
          <p:nvPr/>
        </p:nvSpPr>
        <p:spPr>
          <a:xfrm>
            <a:off x="285750" y="2228850"/>
            <a:ext cx="234293" cy="285750"/>
          </a:xfrm>
          <a:prstGeom prst="roundRect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03" y="2314575"/>
            <a:ext cx="128588" cy="1143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05768" y="2228850"/>
            <a:ext cx="3851932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Accords de reconnaissance mutuelle (ARM) pour les qualifications professionnelles</a:t>
            </a:r>
            <a:endParaRPr sz="1046"/>
          </a:p>
        </p:txBody>
      </p:sp>
      <p:sp>
        <p:nvSpPr>
          <p:cNvPr id="15" name="Shape 10"/>
          <p:cNvSpPr/>
          <p:nvPr/>
        </p:nvSpPr>
        <p:spPr>
          <a:xfrm>
            <a:off x="285750" y="2743200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2828925"/>
            <a:ext cx="114300" cy="11430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57225" y="2743200"/>
            <a:ext cx="3135688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Prestation transfrontière de services professionnels</a:t>
            </a:r>
            <a:endParaRPr sz="1046"/>
          </a:p>
        </p:txBody>
      </p:sp>
      <p:sp>
        <p:nvSpPr>
          <p:cNvPr id="18" name="Shape 12"/>
          <p:cNvSpPr/>
          <p:nvPr/>
        </p:nvSpPr>
        <p:spPr>
          <a:xfrm>
            <a:off x="285750" y="3114675"/>
            <a:ext cx="256003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58" y="3200400"/>
            <a:ext cx="128588" cy="11430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627478" y="3114675"/>
            <a:ext cx="3830222" cy="428625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Circulation temporaire de personnes physiques à des fins professionnelles</a:t>
            </a:r>
            <a:endParaRPr sz="1046"/>
          </a:p>
        </p:txBody>
      </p:sp>
      <p:sp>
        <p:nvSpPr>
          <p:cNvPr id="21" name="Shape 14"/>
          <p:cNvSpPr/>
          <p:nvPr/>
        </p:nvSpPr>
        <p:spPr>
          <a:xfrm>
            <a:off x="285750" y="3629025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8" y="3714750"/>
            <a:ext cx="142875" cy="11430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657225" y="3629025"/>
            <a:ext cx="3442004" cy="214313"/>
          </a:xfrm>
          <a:prstGeom prst="rect">
            <a:avLst/>
          </a:prstGeom>
          <a:noFill/>
          <a:ln/>
        </p:spPr>
        <p:txBody>
          <a:bodyPr wrap="none" lIns="0" tIns="0" rIns="0" bIns="0" anchor="ctr">
            <a:spAutoFit/>
          </a:bodyPr>
          <a:lstStyle/>
          <a:p>
            <a:pPr marL="0" indent="0">
              <a:buNone/>
              <a:defRPr sz="1046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t>Harmonisation des normes en matière d'éducation et de formation</a:t>
            </a:r>
            <a:endParaRPr sz="1046"/>
          </a:p>
        </p:txBody>
      </p:sp>
      <p:sp>
        <p:nvSpPr>
          <p:cNvPr id="24" name="Text 16"/>
          <p:cNvSpPr/>
          <p:nvPr/>
        </p:nvSpPr>
        <p:spPr>
          <a:xfrm>
            <a:off x="6510919" y="1071562"/>
            <a:ext cx="2061859" cy="632221"/>
          </a:xfrm>
          <a:prstGeom prst="rect">
            <a:avLst/>
          </a:prstGeom>
          <a:noFill/>
          <a:ln/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buNone/>
              <a:defRPr sz="1350" b="1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defRPr>
            </a:pPr>
            <a:r>
              <a:rPr dirty="0" err="1"/>
              <a:t>L'impact</a:t>
            </a:r>
            <a:r>
              <a:rPr dirty="0"/>
              <a:t> de la ZLECA</a:t>
            </a:r>
            <a:r>
              <a:rPr lang="en-GB" dirty="0"/>
              <a:t>F</a:t>
            </a:r>
            <a:r>
              <a:rPr dirty="0"/>
              <a:t> sur la </a:t>
            </a:r>
            <a:r>
              <a:rPr dirty="0" err="1"/>
              <a:t>mobilité</a:t>
            </a:r>
            <a:r>
              <a:rPr dirty="0"/>
              <a:t> </a:t>
            </a:r>
            <a:r>
              <a:rPr dirty="0" err="1"/>
              <a:t>professionnelle</a:t>
            </a:r>
            <a:endParaRPr sz="1350" dirty="0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6995" y="1962451"/>
            <a:ext cx="3277005" cy="22445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488D38-2478-45EC-BC27-9ED7791ACD19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2.xml><?xml version="1.0" encoding="utf-8"?>
<ds:datastoreItem xmlns:ds="http://schemas.openxmlformats.org/officeDocument/2006/customXml" ds:itemID="{0D65BB58-5299-412C-8486-8830DB409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B8EAA-988B-4CBD-BBAB-516F84444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efa4170-0d19-0005-0004-bc88714345d2}" enabled="1" method="Standard" siteId="{fd2550a8-84b7-42d4-9ec6-c1aef2c7519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On-screen Show (16:9)</PresentationFormat>
  <Paragraphs>171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Amaya Lyne (ETF)</cp:lastModifiedBy>
  <cp:revision>4</cp:revision>
  <dcterms:created xsi:type="dcterms:W3CDTF">2025-07-30T15:57:15Z</dcterms:created>
  <dcterms:modified xsi:type="dcterms:W3CDTF">2025-07-31T09:01:39Z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</Properties>
</file>