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307" r:id="rId3"/>
  </p:sldIdLst>
  <p:sldSz cx="12192000" cy="6858000"/>
  <p:notesSz cx="6858000" cy="9144000"/>
  <p:embeddedFontLst>
    <p:embeddedFont>
      <p:font typeface="Nunito Sans" pitchFamily="2" charset="0"/>
      <p:regular r:id="rId5"/>
      <p:bold r:id="rId6"/>
      <p:italic r:id="rId7"/>
      <p:boldItalic r:id="rId8"/>
    </p:embeddedFont>
    <p:embeddedFont>
      <p:font typeface="Nunito Sans Black" panose="020F0502020204030204" pitchFamily="2" charset="0"/>
      <p:bold r:id="rId9"/>
      <p:boldItalic r:id="rId10"/>
    </p:embeddedFont>
    <p:embeddedFont>
      <p:font typeface="Nunito Sans ExtraBold" pitchFamily="2" charset="0"/>
      <p:bold r:id="rId11"/>
      <p:boldItalic r:id="rId12"/>
    </p:embeddedFont>
    <p:embeddedFont>
      <p:font typeface="Nunito Sans Light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0" roundtripDataSignature="AMtx7mhjUvK3FByLk1Y84p32/2+d5SHG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CAF4ED-465D-41C3-ADEB-E081595935D9}">
  <a:tblStyle styleId="{60CAF4ED-465D-41C3-ADEB-E081595935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92" autoAdjust="0"/>
  </p:normalViewPr>
  <p:slideViewPr>
    <p:cSldViewPr snapToGrid="0">
      <p:cViewPr varScale="1">
        <p:scale>
          <a:sx n="58" d="100"/>
          <a:sy n="58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76" Type="http://schemas.openxmlformats.org/officeDocument/2006/relationships/customXml" Target="../customXml/item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70" Type="http://customschemas.google.com/relationships/presentationmetadata" Target="metadata"/><Relationship Id="rId75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7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73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7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5B931057-B887-09FF-B21A-697AD5B8C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b4d2d2706_0_80:notes">
            <a:extLst>
              <a:ext uri="{FF2B5EF4-FFF2-40B4-BE49-F238E27FC236}">
                <a16:creationId xmlns:a16="http://schemas.microsoft.com/office/drawing/2014/main" id="{37F44350-A8AB-18EE-E218-259283646E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dirty="0"/>
          </a:p>
        </p:txBody>
      </p:sp>
      <p:sp>
        <p:nvSpPr>
          <p:cNvPr id="147" name="Google Shape;147;g31b4d2d2706_0_80:notes">
            <a:extLst>
              <a:ext uri="{FF2B5EF4-FFF2-40B4-BE49-F238E27FC236}">
                <a16:creationId xmlns:a16="http://schemas.microsoft.com/office/drawing/2014/main" id="{FCEBCEBC-AD02-09AD-B556-0710C383EF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083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cument start page">
  <p:cSld name="Document start p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4051005"/>
            <a:ext cx="12192000" cy="2806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6000" y="395309"/>
            <a:ext cx="1699192" cy="8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6826101" y="1614642"/>
            <a:ext cx="5007933" cy="210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" name="Google Shape;22;p25"/>
          <p:cNvCxnSpPr/>
          <p:nvPr/>
        </p:nvCxnSpPr>
        <p:spPr>
          <a:xfrm>
            <a:off x="6551693" y="1573618"/>
            <a:ext cx="0" cy="2147777"/>
          </a:xfrm>
          <a:prstGeom prst="straightConnector1">
            <a:avLst/>
          </a:prstGeom>
          <a:noFill/>
          <a:ln w="92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6456363" y="4249738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" name="Google Shape;24;p25"/>
          <p:cNvCxnSpPr/>
          <p:nvPr/>
        </p:nvCxnSpPr>
        <p:spPr>
          <a:xfrm>
            <a:off x="6456000" y="4715931"/>
            <a:ext cx="537803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 rot="5400000">
            <a:off x="4120270" y="-1631494"/>
            <a:ext cx="3939749" cy="1147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 txBox="1">
            <a:spLocks noGrp="1"/>
          </p:cNvSpPr>
          <p:nvPr>
            <p:ph type="title"/>
          </p:nvPr>
        </p:nvSpPr>
        <p:spPr>
          <a:xfrm rot="5400000">
            <a:off x="7824998" y="2071562"/>
            <a:ext cx="5454032" cy="255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body" idx="1"/>
          </p:nvPr>
        </p:nvSpPr>
        <p:spPr>
          <a:xfrm rot="5400000">
            <a:off x="2089721" y="-1106633"/>
            <a:ext cx="5454032" cy="891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ing">
  <p:cSld name="Section Heading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ing">
  <p:cSld name="2_Section Head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ctrTitle"/>
          </p:nvPr>
        </p:nvSpPr>
        <p:spPr>
          <a:xfrm>
            <a:off x="360000" y="612565"/>
            <a:ext cx="1147055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ubTitle" idx="1"/>
          </p:nvPr>
        </p:nvSpPr>
        <p:spPr>
          <a:xfrm>
            <a:off x="360000" y="3428999"/>
            <a:ext cx="11470556" cy="265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>
            <a:spLocks noGrp="1"/>
          </p:cNvSpPr>
          <p:nvPr>
            <p:ph type="title"/>
          </p:nvPr>
        </p:nvSpPr>
        <p:spPr>
          <a:xfrm>
            <a:off x="360000" y="633497"/>
            <a:ext cx="1147864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1"/>
          </p:nvPr>
        </p:nvSpPr>
        <p:spPr>
          <a:xfrm>
            <a:off x="359999" y="4393975"/>
            <a:ext cx="11478647" cy="167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B"/>
              </a:buClr>
              <a:buSzPts val="2400"/>
              <a:buNone/>
              <a:defRPr sz="2400">
                <a:solidFill>
                  <a:srgbClr val="8A8B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2000"/>
              <a:buNone/>
              <a:defRPr sz="2000">
                <a:solidFill>
                  <a:srgbClr val="8A8B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800"/>
              <a:buNone/>
              <a:defRPr sz="1800">
                <a:solidFill>
                  <a:srgbClr val="8A8B8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360000" y="624069"/>
            <a:ext cx="1147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1"/>
          </p:nvPr>
        </p:nvSpPr>
        <p:spPr>
          <a:xfrm>
            <a:off x="360000" y="1940107"/>
            <a:ext cx="56375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body" idx="2"/>
          </p:nvPr>
        </p:nvSpPr>
        <p:spPr>
          <a:xfrm>
            <a:off x="360000" y="2764019"/>
            <a:ext cx="5637575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3"/>
          </p:nvPr>
        </p:nvSpPr>
        <p:spPr>
          <a:xfrm>
            <a:off x="6172200" y="1940107"/>
            <a:ext cx="5659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4"/>
          </p:nvPr>
        </p:nvSpPr>
        <p:spPr>
          <a:xfrm>
            <a:off x="6172200" y="2764019"/>
            <a:ext cx="5659800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>
            <a:spLocks noGrp="1"/>
          </p:cNvSpPr>
          <p:nvPr>
            <p:ph type="title"/>
          </p:nvPr>
        </p:nvSpPr>
        <p:spPr>
          <a:xfrm>
            <a:off x="360000" y="627132"/>
            <a:ext cx="4412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body" idx="1"/>
          </p:nvPr>
        </p:nvSpPr>
        <p:spPr>
          <a:xfrm>
            <a:off x="5183188" y="627133"/>
            <a:ext cx="6648812" cy="544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2"/>
          </p:nvPr>
        </p:nvSpPr>
        <p:spPr>
          <a:xfrm>
            <a:off x="360000" y="2227332"/>
            <a:ext cx="4412025" cy="384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 txBox="1">
            <a:spLocks noGrp="1"/>
          </p:cNvSpPr>
          <p:nvPr>
            <p:ph type="title"/>
          </p:nvPr>
        </p:nvSpPr>
        <p:spPr>
          <a:xfrm>
            <a:off x="360000" y="635224"/>
            <a:ext cx="534488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7"/>
          <p:cNvSpPr txBox="1">
            <a:spLocks noGrp="1"/>
          </p:cNvSpPr>
          <p:nvPr>
            <p:ph type="body" idx="1"/>
          </p:nvPr>
        </p:nvSpPr>
        <p:spPr>
          <a:xfrm>
            <a:off x="360000" y="2235423"/>
            <a:ext cx="5344885" cy="38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24276" y="6775449"/>
            <a:ext cx="12251342" cy="115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  <a:defRPr sz="4400" b="1" i="0" u="none" strike="noStrike" cap="non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4"/>
          <p:cNvCxnSpPr/>
          <p:nvPr/>
        </p:nvCxnSpPr>
        <p:spPr>
          <a:xfrm>
            <a:off x="360000" y="6496826"/>
            <a:ext cx="3519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0000" y="183852"/>
            <a:ext cx="1065600" cy="3599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 descr="A globe with a map on i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500" b="125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ftr" idx="11"/>
          </p:nvPr>
        </p:nvSpPr>
        <p:spPr>
          <a:xfrm>
            <a:off x="6826101" y="1503680"/>
            <a:ext cx="5150309" cy="241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u="sng" dirty="0">
                <a:solidFill>
                  <a:srgbClr val="C00000"/>
                </a:solidFill>
              </a:rPr>
              <a:t>Qualifications and Credentials Platform (QCP)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400" dirty="0"/>
              <a:t>Group Work</a:t>
            </a:r>
            <a:endParaRPr sz="2400" dirty="0"/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1"/>
          </p:nvPr>
        </p:nvSpPr>
        <p:spPr>
          <a:xfrm>
            <a:off x="6454775" y="4084373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GB" sz="1600" dirty="0"/>
              <a:t>Time to share and learn with and from each other!</a:t>
            </a:r>
            <a:endParaRPr sz="1600"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dirty="0"/>
              <a:t>31 July 2025</a:t>
            </a:r>
            <a:endParaRPr dirty="0"/>
          </a:p>
        </p:txBody>
      </p:sp>
      <p:pic>
        <p:nvPicPr>
          <p:cNvPr id="95" name="Google Shape;95;p1" descr="A close-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2263" y="268951"/>
            <a:ext cx="3878316" cy="69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5958" y="6035040"/>
            <a:ext cx="3507294" cy="44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27363FDF-9EB8-F9F5-F201-FE4B1896B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b4d2d2706_0_80">
            <a:extLst>
              <a:ext uri="{FF2B5EF4-FFF2-40B4-BE49-F238E27FC236}">
                <a16:creationId xmlns:a16="http://schemas.microsoft.com/office/drawing/2014/main" id="{CDD0FB34-E595-D6D3-19C7-C8359C8621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</a:t>
            </a:fld>
            <a:endParaRPr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AE7361-68F3-6CCB-9724-DE9CAB8A7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574448"/>
              </p:ext>
            </p:extLst>
          </p:nvPr>
        </p:nvGraphicFramePr>
        <p:xfrm>
          <a:off x="188258" y="146834"/>
          <a:ext cx="11860305" cy="65643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53435">
                  <a:extLst>
                    <a:ext uri="{9D8B030D-6E8A-4147-A177-3AD203B41FA5}">
                      <a16:colId xmlns:a16="http://schemas.microsoft.com/office/drawing/2014/main" val="1780779705"/>
                    </a:ext>
                  </a:extLst>
                </a:gridCol>
                <a:gridCol w="3953435">
                  <a:extLst>
                    <a:ext uri="{9D8B030D-6E8A-4147-A177-3AD203B41FA5}">
                      <a16:colId xmlns:a16="http://schemas.microsoft.com/office/drawing/2014/main" val="837506848"/>
                    </a:ext>
                  </a:extLst>
                </a:gridCol>
                <a:gridCol w="3953435">
                  <a:extLst>
                    <a:ext uri="{9D8B030D-6E8A-4147-A177-3AD203B41FA5}">
                      <a16:colId xmlns:a16="http://schemas.microsoft.com/office/drawing/2014/main" val="1199182478"/>
                    </a:ext>
                  </a:extLst>
                </a:gridCol>
              </a:tblGrid>
              <a:tr h="47063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EN</a:t>
                      </a:r>
                      <a:endParaRPr lang="de-DE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FR</a:t>
                      </a:r>
                      <a:endParaRPr lang="de-DE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PT</a:t>
                      </a:r>
                      <a:endParaRPr lang="de-DE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006042"/>
                  </a:ext>
                </a:extLst>
              </a:tr>
              <a:tr h="6093695">
                <a:tc>
                  <a:txBody>
                    <a:bodyPr/>
                    <a:lstStyle/>
                    <a:p>
                      <a:r>
                        <a:rPr lang="en-US" sz="1800" b="1" dirty="0"/>
                        <a:t>Step 1:</a:t>
                      </a:r>
                      <a:r>
                        <a:rPr lang="en-US" sz="1800" dirty="0"/>
                        <a:t> Choose one group member to act as note-taker and rapporteur.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b="1" dirty="0"/>
                        <a:t>Step 2:</a:t>
                      </a:r>
                      <a:r>
                        <a:rPr lang="en-US" sz="1800" dirty="0"/>
                        <a:t> Use your collective expertise to fill in the Stakeholder Canvas: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Who are the key stakeholders involved in </a:t>
                      </a:r>
                      <a:r>
                        <a:rPr lang="en-US" sz="1800" b="0" u="sng" dirty="0"/>
                        <a:t>implementing the QCP</a:t>
                      </a:r>
                      <a:r>
                        <a:rPr lang="en-US" sz="1800" dirty="0"/>
                        <a:t> in your country?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What are their roles, level of influence, and main challenges?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b="1" dirty="0"/>
                        <a:t>Step 3:</a:t>
                      </a:r>
                      <a:r>
                        <a:rPr lang="en-US" sz="1800" dirty="0"/>
                        <a:t> Discuss the differences and similarities across your countries: how do </a:t>
                      </a:r>
                      <a:r>
                        <a:rPr lang="en-US" sz="1800" u="sng" dirty="0"/>
                        <a:t>approaches to QCP implementation</a:t>
                      </a:r>
                      <a:r>
                        <a:rPr lang="en-US" sz="1800" dirty="0"/>
                        <a:t> vary, and what lessons can be shared?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Étape 1 :</a:t>
                      </a:r>
                      <a:r>
                        <a:rPr lang="fr-FR" sz="1800" dirty="0"/>
                        <a:t> Désignez une personne dans votre groupe comme </a:t>
                      </a:r>
                      <a:r>
                        <a:rPr lang="fr-FR" sz="1800" dirty="0" err="1"/>
                        <a:t>rapporteur·rice</a:t>
                      </a:r>
                      <a:r>
                        <a:rPr lang="fr-FR" sz="1800" dirty="0"/>
                        <a:t> et </a:t>
                      </a:r>
                      <a:r>
                        <a:rPr lang="fr-FR" sz="1800" dirty="0" err="1"/>
                        <a:t>preneur·se</a:t>
                      </a:r>
                      <a:r>
                        <a:rPr lang="fr-FR" sz="1800" dirty="0"/>
                        <a:t> de notes.</a:t>
                      </a:r>
                    </a:p>
                    <a:p>
                      <a:endParaRPr lang="fr-FR" sz="1800" dirty="0"/>
                    </a:p>
                    <a:p>
                      <a:r>
                        <a:rPr lang="fr-FR" sz="1800" b="1" dirty="0"/>
                        <a:t>Étape 2 :</a:t>
                      </a:r>
                      <a:r>
                        <a:rPr lang="fr-FR" sz="1800" dirty="0"/>
                        <a:t> Utilisez vos expériences pour compléter ensemble le canevas des parties prenantes 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/>
                        <a:t>Quelles sont les parties prenantes clés </a:t>
                      </a:r>
                      <a:r>
                        <a:rPr lang="fr-FR" sz="1800" u="sng" dirty="0"/>
                        <a:t>impliquées dans la mise en œuvre du QCP </a:t>
                      </a:r>
                      <a:r>
                        <a:rPr lang="fr-FR" sz="1800" dirty="0"/>
                        <a:t>dans votre pays 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/>
                        <a:t>Quels sont leurs rôles, leur niveau d’influence et les principaux défis ?</a:t>
                      </a:r>
                    </a:p>
                    <a:p>
                      <a:endParaRPr lang="fr-FR" sz="1800" dirty="0"/>
                    </a:p>
                    <a:p>
                      <a:r>
                        <a:rPr lang="fr-FR" sz="1800" b="1" dirty="0"/>
                        <a:t>Étape 3 :</a:t>
                      </a:r>
                      <a:r>
                        <a:rPr lang="fr-FR" sz="1800" dirty="0"/>
                        <a:t> Discutez des différences et similarités entre vos pays: comment </a:t>
                      </a:r>
                      <a:r>
                        <a:rPr lang="fr-FR" sz="1800" u="sng" dirty="0"/>
                        <a:t>les approches de mise en œuvre du QCP </a:t>
                      </a:r>
                      <a:r>
                        <a:rPr lang="fr-FR" sz="1800" dirty="0"/>
                        <a:t>varient-elles et quels enseignements en tirer ?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/>
                        <a:t>Passo 1:</a:t>
                      </a:r>
                      <a:r>
                        <a:rPr lang="pt-BR" sz="1800" dirty="0"/>
                        <a:t> Escolham uma pessoa do grupo para ser o relator e responsável pelas anotações.</a:t>
                      </a:r>
                    </a:p>
                    <a:p>
                      <a:endParaRPr lang="pt-BR" sz="1800" dirty="0"/>
                    </a:p>
                    <a:p>
                      <a:r>
                        <a:rPr lang="pt-BR" sz="1800" b="1" dirty="0"/>
                        <a:t>Passo 2:</a:t>
                      </a:r>
                      <a:r>
                        <a:rPr lang="pt-BR" sz="1800" dirty="0"/>
                        <a:t> Utilizem a experiência coletiva para preencher o Canvas das Partes Interessadas: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/>
                        <a:t>Quem são os principais stakeholders envolvidos na </a:t>
                      </a:r>
                      <a:r>
                        <a:rPr lang="pt-BR" sz="1800" u="sng" dirty="0"/>
                        <a:t>implementação do QCP </a:t>
                      </a:r>
                      <a:r>
                        <a:rPr lang="pt-BR" sz="1800" dirty="0"/>
                        <a:t>no seu país?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/>
                        <a:t>Quais são os seus papéis, níveis de influência e principais desafios?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800" dirty="0"/>
                    </a:p>
                    <a:p>
                      <a:r>
                        <a:rPr lang="pt-BR" sz="1800" b="1" dirty="0"/>
                        <a:t>Passo 3:</a:t>
                      </a:r>
                      <a:r>
                        <a:rPr lang="pt-BR" sz="1800" dirty="0"/>
                        <a:t> Discutam as semelhanças e diferenças entre os países: como variam as </a:t>
                      </a:r>
                      <a:r>
                        <a:rPr lang="pt-BR" sz="1800" u="sng" dirty="0"/>
                        <a:t>abordagens à implementação do QCP </a:t>
                      </a:r>
                      <a:r>
                        <a:rPr lang="pt-BR" sz="1800" dirty="0"/>
                        <a:t>e que lições podem ser partilhadas?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0686165"/>
                  </a:ext>
                </a:extLst>
              </a:tr>
            </a:tbl>
          </a:graphicData>
        </a:graphic>
      </p:graphicFrame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E7CFFEC-6DA8-83C0-18D7-8EDD82860B7B}"/>
              </a:ext>
            </a:extLst>
          </p:cNvPr>
          <p:cNvSpPr/>
          <p:nvPr/>
        </p:nvSpPr>
        <p:spPr>
          <a:xfrm>
            <a:off x="833719" y="5397779"/>
            <a:ext cx="1613647" cy="806823"/>
          </a:xfrm>
          <a:prstGeom prst="wedgeRectCallout">
            <a:avLst>
              <a:gd name="adj1" fmla="val 80834"/>
              <a:gd name="adj2" fmla="val -40834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Max. 60 minutes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02187643"/>
      </p:ext>
    </p:extLst>
  </p:cSld>
  <p:clrMapOvr>
    <a:masterClrMapping/>
  </p:clrMapOvr>
</p:sld>
</file>

<file path=ppt/theme/theme1.xml><?xml version="1.0" encoding="utf-8"?>
<a:theme xmlns:a="http://schemas.openxmlformats.org/drawingml/2006/main" name="ACQF Powerpoint Template">
  <a:themeElements>
    <a:clrScheme name="ACQF Brand Colours">
      <a:dk1>
        <a:srgbClr val="24282A"/>
      </a:dk1>
      <a:lt1>
        <a:srgbClr val="FFFFFF"/>
      </a:lt1>
      <a:dk2>
        <a:srgbClr val="24282A"/>
      </a:dk2>
      <a:lt2>
        <a:srgbClr val="E7E6E6"/>
      </a:lt2>
      <a:accent1>
        <a:srgbClr val="00A643"/>
      </a:accent1>
      <a:accent2>
        <a:srgbClr val="202A44"/>
      </a:accent2>
      <a:accent3>
        <a:srgbClr val="CEB37E"/>
      </a:accent3>
      <a:accent4>
        <a:srgbClr val="971B2F"/>
      </a:accent4>
      <a:accent5>
        <a:srgbClr val="D3FFE5"/>
      </a:accent5>
      <a:accent6>
        <a:srgbClr val="DCE2EF"/>
      </a:accent6>
      <a:hlink>
        <a:srgbClr val="00A642"/>
      </a:hlink>
      <a:folHlink>
        <a:srgbClr val="003E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Props1.xml><?xml version="1.0" encoding="utf-8"?>
<ds:datastoreItem xmlns:ds="http://schemas.openxmlformats.org/officeDocument/2006/customXml" ds:itemID="{EF0BD976-0A8F-4B51-A208-F268BE6C84EE}"/>
</file>

<file path=customXml/itemProps2.xml><?xml version="1.0" encoding="utf-8"?>
<ds:datastoreItem xmlns:ds="http://schemas.openxmlformats.org/officeDocument/2006/customXml" ds:itemID="{E1D97141-CDB4-4F6E-8663-49D40D0E7909}"/>
</file>

<file path=customXml/itemProps3.xml><?xml version="1.0" encoding="utf-8"?>
<ds:datastoreItem xmlns:ds="http://schemas.openxmlformats.org/officeDocument/2006/customXml" ds:itemID="{99D80276-D493-4F2C-B686-6583D9C32EA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Widescreen</PresentationFormat>
  <Paragraphs>31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Nunito Sans Light</vt:lpstr>
      <vt:lpstr>Nunito Sans</vt:lpstr>
      <vt:lpstr>Nunito Sans Black</vt:lpstr>
      <vt:lpstr>Calibri</vt:lpstr>
      <vt:lpstr>Nunito Sans ExtraBold</vt:lpstr>
      <vt:lpstr>ACQF Powerpoint 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Andrea Bateman</dc:creator>
  <cp:lastModifiedBy>Amaya Lyne (ETF)</cp:lastModifiedBy>
  <cp:revision>8</cp:revision>
  <dcterms:created xsi:type="dcterms:W3CDTF">2022-04-01T01:06:26Z</dcterms:created>
  <dcterms:modified xsi:type="dcterms:W3CDTF">2025-07-31T07:06:21Z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1.11.0.5407</vt:lpwstr>
  </property>
  <property fmtid="{D5CDD505-2E9C-101B-9397-08002B2CF9AE}" pid="3" name="ContentTypeId">
    <vt:lpwstr>0x0101009B2203B17F16D040A1E444A021DFF119</vt:lpwstr>
  </property>
</Properties>
</file>