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7"/>
  </p:notesMasterIdLst>
  <p:sldIdLst>
    <p:sldId id="385" r:id="rId5"/>
    <p:sldId id="434" r:id="rId6"/>
    <p:sldId id="436" r:id="rId7"/>
    <p:sldId id="437" r:id="rId8"/>
    <p:sldId id="438" r:id="rId9"/>
    <p:sldId id="439" r:id="rId10"/>
    <p:sldId id="432" r:id="rId11"/>
    <p:sldId id="440" r:id="rId12"/>
    <p:sldId id="435" r:id="rId13"/>
    <p:sldId id="414" r:id="rId14"/>
    <p:sldId id="424" r:id="rId15"/>
    <p:sldId id="445" r:id="rId16"/>
    <p:sldId id="447" r:id="rId17"/>
    <p:sldId id="448" r:id="rId18"/>
    <p:sldId id="449" r:id="rId19"/>
    <p:sldId id="443" r:id="rId20"/>
    <p:sldId id="450" r:id="rId21"/>
    <p:sldId id="427" r:id="rId22"/>
    <p:sldId id="444" r:id="rId23"/>
    <p:sldId id="452" r:id="rId24"/>
    <p:sldId id="453" r:id="rId25"/>
    <p:sldId id="396" r:id="rId26"/>
  </p:sldIdLst>
  <p:sldSz cx="10691813" cy="7559675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A9D3F-B3B7-4702-B9FD-E0184B73D65F}" v="86" dt="2025-07-29T21:22:02.838"/>
    <p1510:client id="{DCC2F94B-EF79-642A-D061-6B5ED144913A}" v="4" dt="2025-07-30T07:27:23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Destaqu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009" autoAdjust="0"/>
  </p:normalViewPr>
  <p:slideViewPr>
    <p:cSldViewPr snapToGrid="0" snapToObjects="1">
      <p:cViewPr varScale="1">
        <p:scale>
          <a:sx n="100" d="100"/>
          <a:sy n="100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Lyne (ETF)" userId="S::amaya.lyne@etf.europa.eu::254d19ee-a2a4-46f8-97d7-ce61c0481289" providerId="AD" clId="Web-{DCC2F94B-EF79-642A-D061-6B5ED144913A}"/>
    <pc:docChg chg="modSld">
      <pc:chgData name="Amaya Lyne (ETF)" userId="S::amaya.lyne@etf.europa.eu::254d19ee-a2a4-46f8-97d7-ce61c0481289" providerId="AD" clId="Web-{DCC2F94B-EF79-642A-D061-6B5ED144913A}" dt="2025-07-30T07:27:23.949" v="1" actId="20577"/>
      <pc:docMkLst>
        <pc:docMk/>
      </pc:docMkLst>
      <pc:sldChg chg="modSp">
        <pc:chgData name="Amaya Lyne (ETF)" userId="S::amaya.lyne@etf.europa.eu::254d19ee-a2a4-46f8-97d7-ce61c0481289" providerId="AD" clId="Web-{DCC2F94B-EF79-642A-D061-6B5ED144913A}" dt="2025-07-30T07:27:23.949" v="1" actId="20577"/>
        <pc:sldMkLst>
          <pc:docMk/>
          <pc:sldMk cId="3782912897" sldId="439"/>
        </pc:sldMkLst>
        <pc:spChg chg="mod">
          <ac:chgData name="Amaya Lyne (ETF)" userId="S::amaya.lyne@etf.europa.eu::254d19ee-a2a4-46f8-97d7-ce61c0481289" providerId="AD" clId="Web-{DCC2F94B-EF79-642A-D061-6B5ED144913A}" dt="2025-07-30T07:27:23.949" v="1" actId="20577"/>
          <ac:spMkLst>
            <pc:docMk/>
            <pc:sldMk cId="3782912897" sldId="439"/>
            <ac:spMk id="7" creationId="{C7CD925F-C01F-B7A6-A13A-8F7A257B8D02}"/>
          </ac:spMkLst>
        </pc:spChg>
        <pc:spChg chg="mod">
          <ac:chgData name="Amaya Lyne (ETF)" userId="S::amaya.lyne@etf.europa.eu::254d19ee-a2a4-46f8-97d7-ce61c0481289" providerId="AD" clId="Web-{DCC2F94B-EF79-642A-D061-6B5ED144913A}" dt="2025-07-30T07:26:02.681" v="0" actId="20577"/>
          <ac:spMkLst>
            <pc:docMk/>
            <pc:sldMk cId="3782912897" sldId="439"/>
            <ac:spMk id="11" creationId="{DF137158-EF69-00D7-051D-F96CE76E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CEB2-8EF5-B642-8FD6-8C9B7EA86B2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8B7E0-23C4-3E41-AD65-29555CEE2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2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973B4-8EC8-3E4E-8D5D-DEC360F39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91813" cy="461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00BC9F-9DB8-6C49-B1F0-6DD6768200E4}"/>
              </a:ext>
            </a:extLst>
          </p:cNvPr>
          <p:cNvSpPr/>
          <p:nvPr userDrawn="1"/>
        </p:nvSpPr>
        <p:spPr>
          <a:xfrm>
            <a:off x="0" y="7503244"/>
            <a:ext cx="10691813" cy="97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2A2A1-3C62-1340-B793-06128D9CC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378" t="38730" r="47387" b="42273"/>
          <a:stretch/>
        </p:blipFill>
        <p:spPr>
          <a:xfrm>
            <a:off x="8580555" y="6714454"/>
            <a:ext cx="1863524" cy="752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7AD587-23ED-E244-AE6D-370F434F6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11" r="6667"/>
          <a:stretch/>
        </p:blipFill>
        <p:spPr>
          <a:xfrm>
            <a:off x="252662" y="6531482"/>
            <a:ext cx="2231859" cy="9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9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F7B5-2BD6-6F47-8287-852926B2AD19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00C-202C-6B42-B7AC-B6D812A19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s://inq.gov.ao/pt/servicos/catalogo-nacional-de-qualificacoes-profissionais" TargetMode="External"/><Relationship Id="rId4" Type="http://schemas.openxmlformats.org/officeDocument/2006/relationships/hyperlink" Target="https://inq.gov.ao/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drive.google.com/file/d/1zBv0hJyQX1Ctw4LFzrg3Vma07Ysz7Rr0/view?usp=drive_lin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rive.google.com/file/d/1F73bS2UGWJwBbiJvPMMGfCeH5Vmn9zRe/view?usp=drive_link" TargetMode="External"/><Relationship Id="rId5" Type="http://schemas.openxmlformats.org/officeDocument/2006/relationships/hyperlink" Target="https://drive.google.com/file/d/1nV-GbVZJEQdYSmOI3LbzKeJ1G3lOyzJE/view?usp=drive_link" TargetMode="External"/><Relationship Id="rId4" Type="http://schemas.openxmlformats.org/officeDocument/2006/relationships/hyperlink" Target="https://drive.google.com/file/d/1LxV7j3QZum6ZBzwBfwhcX7Eza91fCeKY/view?usp=drive_li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rive.google.com/file/d/154wM-A4Kd8lZboh1U5NEc4w8gsDeE_vb/view?usp=drive_link" TargetMode="External"/><Relationship Id="rId4" Type="http://schemas.openxmlformats.org/officeDocument/2006/relationships/hyperlink" Target="https://drive.google.com/file/d/1_00eT3kPtfkSZoznBbKGkVhTyT8-I46f/view?usp=drive_li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65B570A1-704F-054C-94CC-9D87378E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954" y="4912244"/>
            <a:ext cx="10658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INSTITUTO NACIONAL DE QUALIFICAÇÕES DE ANGOLA</a:t>
            </a:r>
          </a:p>
          <a:p>
            <a:pPr algn="ctr"/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(INQA)</a:t>
            </a:r>
            <a:endParaRPr lang="en-GB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DAB837E-18A6-0343-A5C2-FDCF8EC1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676" y="6483527"/>
            <a:ext cx="10658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PT" sz="1400" b="1" dirty="0">
                <a:solidFill>
                  <a:srgbClr val="0070C0"/>
                </a:solidFill>
                <a:latin typeface="Cambria" panose="02040503050406030204" pitchFamily="18" charset="0"/>
              </a:rPr>
              <a:t>Julho/2025</a:t>
            </a:r>
            <a:endParaRPr lang="en-GB" sz="1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E2457-04E4-714D-BE14-97955E830720}"/>
              </a:ext>
            </a:extLst>
          </p:cNvPr>
          <p:cNvSpPr/>
          <p:nvPr/>
        </p:nvSpPr>
        <p:spPr>
          <a:xfrm>
            <a:off x="0" y="4160017"/>
            <a:ext cx="10691813" cy="97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5"/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19226F68-19A3-202C-A641-2DA8B624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586"/>
            <a:ext cx="10691814" cy="371672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9A2912B-88F8-50EA-3F01-AEA602DA4F42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6" name="Imagem 5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2D3C3161-D780-8C07-35A4-5C61C0DF5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1" name="Imagem 10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8BEAE72D-3FAE-029A-B4AB-8F0DA775C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00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59A7D-9C5A-46E6-CD45-BD51FCDD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732BD507-6E1C-5514-95CC-1454C589D959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B077FD13-B2AE-3F0A-E4C5-1821E2F1F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EE4DED34-1098-80B1-AF63-84835E4B9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C7A574D-ED68-7829-A0D3-E20BCB870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29752"/>
              </p:ext>
            </p:extLst>
          </p:nvPr>
        </p:nvGraphicFramePr>
        <p:xfrm>
          <a:off x="0" y="187309"/>
          <a:ext cx="10609007" cy="63546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12806">
                  <a:extLst>
                    <a:ext uri="{9D8B030D-6E8A-4147-A177-3AD203B41FA5}">
                      <a16:colId xmlns:a16="http://schemas.microsoft.com/office/drawing/2014/main" val="3289163273"/>
                    </a:ext>
                  </a:extLst>
                </a:gridCol>
                <a:gridCol w="1490603">
                  <a:extLst>
                    <a:ext uri="{9D8B030D-6E8A-4147-A177-3AD203B41FA5}">
                      <a16:colId xmlns:a16="http://schemas.microsoft.com/office/drawing/2014/main" val="4033662262"/>
                    </a:ext>
                  </a:extLst>
                </a:gridCol>
                <a:gridCol w="3477959">
                  <a:extLst>
                    <a:ext uri="{9D8B030D-6E8A-4147-A177-3AD203B41FA5}">
                      <a16:colId xmlns:a16="http://schemas.microsoft.com/office/drawing/2014/main" val="163690599"/>
                    </a:ext>
                  </a:extLst>
                </a:gridCol>
                <a:gridCol w="2792361">
                  <a:extLst>
                    <a:ext uri="{9D8B030D-6E8A-4147-A177-3AD203B41FA5}">
                      <a16:colId xmlns:a16="http://schemas.microsoft.com/office/drawing/2014/main" val="4051495860"/>
                    </a:ext>
                  </a:extLst>
                </a:gridCol>
                <a:gridCol w="2035278">
                  <a:extLst>
                    <a:ext uri="{9D8B030D-6E8A-4147-A177-3AD203B41FA5}">
                      <a16:colId xmlns:a16="http://schemas.microsoft.com/office/drawing/2014/main" val="1778186513"/>
                    </a:ext>
                  </a:extLst>
                </a:gridCol>
              </a:tblGrid>
              <a:tr h="310410">
                <a:tc rowSpan="2">
                  <a:txBody>
                    <a:bodyPr/>
                    <a:lstStyle/>
                    <a:p>
                      <a:pPr algn="ctr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  <a:cs typeface="+mn-cs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NÍVEIS DE QUALIFICAÇÃO</a:t>
                      </a:r>
                      <a:endParaRPr lang="pt-BR" sz="1600" b="1" kern="1200" spc="-42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ESTRUTURA DO QUADRO NACIONAL DE QUALIFICAÇÕES DA REPÚBLICA DE ANGOLA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22543"/>
                  </a:ext>
                </a:extLst>
              </a:tr>
              <a:tr h="485871"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"/>
                        </a:rPr>
                        <a:t>        </a:t>
                      </a:r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EDUCAÇÃO, ENSINO E FORMAÇÃO PROFISSIONAL (TVET)</a:t>
                      </a:r>
                      <a:endParaRPr lang="pt-BR" sz="1600" b="1" kern="1200" spc="-42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  <a:cs typeface="+mn-cs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ENSINO SUPERIOR</a:t>
                      </a:r>
                      <a:endParaRPr lang="pt-BR" sz="1600" b="1" kern="1200" spc="-42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93767"/>
                  </a:ext>
                </a:extLst>
              </a:tr>
              <a:tr h="42414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ENSINO SUPERIOR</a:t>
                      </a:r>
                    </a:p>
                  </a:txBody>
                  <a:tcPr marL="6785" marR="6785" marT="6785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10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Doutoramento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96849"/>
                  </a:ext>
                </a:extLst>
              </a:tr>
              <a:tr h="310410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9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Mestrado 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93481"/>
                  </a:ext>
                </a:extLst>
              </a:tr>
              <a:tr h="310410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8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Licenciatura 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25090"/>
                  </a:ext>
                </a:extLst>
              </a:tr>
              <a:tr h="310410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7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Bacharelato </a:t>
                      </a:r>
                    </a:p>
                  </a:txBody>
                  <a:tcPr marL="6785" marR="6785" marT="678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1643"/>
                  </a:ext>
                </a:extLst>
              </a:tr>
              <a:tr h="607787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ENSINO SECUNDÁRIO TÉCNICO-PROFISSIONAL E FORMAÇÃO PROFISSIONAL</a:t>
                      </a:r>
                    </a:p>
                  </a:txBody>
                  <a:tcPr marL="6785" marR="6785" marT="678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6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Formação Profissional Nível 5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20552"/>
                  </a:ext>
                </a:extLst>
              </a:tr>
              <a:tr h="612419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5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Ensino Secundário Pedagógico 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Formação Profissional Nível 4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87019"/>
                  </a:ext>
                </a:extLst>
              </a:tr>
              <a:tr h="770718">
                <a:tc v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2º Ciclo do Ensino Secundário Técnico-Profissional 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037686"/>
                  </a:ext>
                </a:extLst>
              </a:tr>
              <a:tr h="534234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4 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2º Ciclo do Ensino Secundário Geral 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Formação Profissional Nível 3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51183"/>
                  </a:ext>
                </a:extLst>
              </a:tr>
              <a:tr h="641938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3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1º Ciclo do Ensino Secundário Técnico-Profissional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Formação Profissional Nível 2 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04752"/>
                  </a:ext>
                </a:extLst>
              </a:tr>
              <a:tr h="725472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2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1º Ciclo do Ensino Secundário Geral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Formação Profissional Nível 1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5852"/>
                  </a:ext>
                </a:extLst>
              </a:tr>
              <a:tr h="310410">
                <a:tc vMerge="1">
                  <a:txBody>
                    <a:bodyPr/>
                    <a:lstStyle/>
                    <a:p>
                      <a:pPr algn="ctr" rtl="0" fontAlgn="ctr"/>
                      <a:endParaRPr lang="pt-BR" sz="1600" b="1" kern="1200" spc="-42" dirty="0">
                        <a:solidFill>
                          <a:schemeClr val="tx1"/>
                        </a:solidFill>
                        <a:latin typeface=""/>
                        <a:ea typeface="+mn-ea"/>
                      </a:endParaRP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kern="1200" spc="-42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Nível 1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Ensino Primário 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</a:p>
                  </a:txBody>
                  <a:tcPr marL="6785" marR="6785" marT="678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28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34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20C48-ED8E-4B4A-2C1E-CC1E568A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D86B8A38-FEB8-B8D4-E550-4957F6D86E46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AD3E7B12-3A08-DD7F-0100-5F7F90481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2DE1C9B8-4402-0A88-A963-B242CCCDD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DBA4DA5F-5446-5A35-D8EF-1AC7BC0A9CD5}"/>
              </a:ext>
            </a:extLst>
          </p:cNvPr>
          <p:cNvSpPr/>
          <p:nvPr/>
        </p:nvSpPr>
        <p:spPr>
          <a:xfrm>
            <a:off x="1" y="893164"/>
            <a:ext cx="1212370" cy="4611330"/>
          </a:xfrm>
          <a:custGeom>
            <a:avLst/>
            <a:gdLst/>
            <a:ahLst/>
            <a:cxnLst/>
            <a:rect l="l" t="t" r="r" b="b"/>
            <a:pathLst>
              <a:path w="3832860" h="8120380">
                <a:moveTo>
                  <a:pt x="3832860" y="8119868"/>
                </a:moveTo>
                <a:lnTo>
                  <a:pt x="3832860" y="0"/>
                </a:lnTo>
                <a:lnTo>
                  <a:pt x="0" y="0"/>
                </a:lnTo>
                <a:lnTo>
                  <a:pt x="0" y="8119868"/>
                </a:lnTo>
                <a:lnTo>
                  <a:pt x="3832860" y="8119868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>
            <a:scene3d>
              <a:camera prst="orthographicFront"/>
              <a:lightRig rig="glow" dir="t"/>
            </a:scene3d>
            <a:sp3d/>
          </a:bodyPr>
          <a:lstStyle/>
          <a:p>
            <a:pPr marL="241300" marR="234315" indent="-635" algn="ctr">
              <a:lnSpc>
                <a:spcPct val="100000"/>
              </a:lnSpc>
              <a:spcBef>
                <a:spcPts val="105"/>
              </a:spcBef>
            </a:pPr>
            <a:endParaRPr lang="pt-BR" b="1" spc="-125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marL="241300" marR="234315" indent="-635" algn="ctr">
              <a:lnSpc>
                <a:spcPct val="100000"/>
              </a:lnSpc>
              <a:spcBef>
                <a:spcPts val="105"/>
              </a:spcBef>
            </a:pPr>
            <a:endParaRPr lang="pt-BR" b="1" spc="-125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marL="241300" marR="234315" indent="-635" algn="ctr">
              <a:lnSpc>
                <a:spcPct val="100000"/>
              </a:lnSpc>
              <a:spcBef>
                <a:spcPts val="105"/>
              </a:spcBef>
            </a:pPr>
            <a:endParaRPr lang="pt-BR" b="1" spc="-125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marL="241300" marR="234315" indent="-635" algn="ctr">
              <a:lnSpc>
                <a:spcPct val="100000"/>
              </a:lnSpc>
              <a:spcBef>
                <a:spcPts val="105"/>
              </a:spcBef>
            </a:pPr>
            <a:endParaRPr lang="pt-BR" b="1" spc="-125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marL="241300" marR="234315" indent="-635" algn="ctr">
              <a:lnSpc>
                <a:spcPct val="100000"/>
              </a:lnSpc>
              <a:spcBef>
                <a:spcPts val="105"/>
              </a:spcBef>
            </a:pPr>
            <a:endParaRPr lang="pt-BR" b="1" spc="-125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algn="ctr">
              <a:spcBef>
                <a:spcPts val="760"/>
              </a:spcBef>
            </a:pPr>
            <a:r>
              <a:rPr lang="pt-BR" sz="1800" b="1" spc="-125" dirty="0">
                <a:solidFill>
                  <a:srgbClr val="FFFFFF"/>
                </a:solidFill>
                <a:effectLst>
                  <a:outerShdw blurRad="50800" dir="12600000" sx="1000" sy="1000" algn="tl" rotWithShape="0">
                    <a:prstClr val="black">
                      <a:alpha val="26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Descritores de Níveis do</a:t>
            </a:r>
          </a:p>
          <a:p>
            <a:pPr algn="ctr">
              <a:spcBef>
                <a:spcPts val="760"/>
              </a:spcBef>
            </a:pPr>
            <a:r>
              <a:rPr lang="pt-BR" sz="1800" b="1" spc="-125" dirty="0">
                <a:solidFill>
                  <a:srgbClr val="FFFFFF"/>
                </a:solidFill>
                <a:effectLst>
                  <a:outerShdw blurRad="50800" dir="12600000" sx="1000" sy="1000" algn="tl" rotWithShape="0">
                    <a:prstClr val="black">
                      <a:alpha val="26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lang="pt-BR" sz="1800" b="1" spc="-70" dirty="0">
                <a:solidFill>
                  <a:srgbClr val="FFFFFF"/>
                </a:solidFill>
                <a:effectLst>
                  <a:outerShdw blurRad="50800" dir="12600000" sx="1000" sy="1000" algn="tl" rotWithShape="0">
                    <a:prstClr val="black">
                      <a:alpha val="26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QNQA</a:t>
            </a:r>
          </a:p>
          <a:p>
            <a:pPr algn="ctr">
              <a:spcBef>
                <a:spcPts val="760"/>
              </a:spcBef>
            </a:pPr>
            <a:endParaRPr lang="pt-BR" sz="18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18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18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18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18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24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24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  <a:p>
            <a:pPr algn="ctr">
              <a:spcBef>
                <a:spcPts val="760"/>
              </a:spcBef>
            </a:pPr>
            <a:endParaRPr lang="pt-BR" sz="2400" b="1" spc="-70" dirty="0">
              <a:solidFill>
                <a:srgbClr val="FFFFFF"/>
              </a:solidFill>
              <a:effectLst>
                <a:outerShdw blurRad="50800" dir="12600000" sx="1000" sy="1000" algn="tl" rotWithShape="0">
                  <a:prstClr val="black">
                    <a:alpha val="26000"/>
                  </a:prst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6F93BC4-50B1-E0E7-1C84-4E1E869907D4}"/>
              </a:ext>
            </a:extLst>
          </p:cNvPr>
          <p:cNvSpPr txBox="1"/>
          <p:nvPr/>
        </p:nvSpPr>
        <p:spPr>
          <a:xfrm>
            <a:off x="1439717" y="552923"/>
            <a:ext cx="2413962" cy="258673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 algn="ctr">
              <a:spcBef>
                <a:spcPts val="96"/>
              </a:spcBef>
            </a:pPr>
            <a:r>
              <a:rPr lang="pt-PT" sz="16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</a:t>
            </a:r>
            <a:endParaRPr sz="1400" b="1" dirty="0">
              <a:solidFill>
                <a:srgbClr val="3493C0"/>
              </a:solidFill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66179497-1F5D-8D6D-6CAF-E225CA4DFF15}"/>
              </a:ext>
            </a:extLst>
          </p:cNvPr>
          <p:cNvSpPr txBox="1"/>
          <p:nvPr/>
        </p:nvSpPr>
        <p:spPr>
          <a:xfrm>
            <a:off x="1934892" y="911938"/>
            <a:ext cx="2473414" cy="929191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Conhecimentos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especializados </a:t>
            </a:r>
            <a:r>
              <a:rPr sz="1200" b="1" spc="-42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em 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mais de </a:t>
            </a:r>
            <a:r>
              <a:rPr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uma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área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capacidade 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para  </a:t>
            </a:r>
            <a:r>
              <a:rPr sz="1200" b="1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recolher,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analisar </a:t>
            </a:r>
            <a:r>
              <a:rPr sz="1200" b="1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sistematizar </a:t>
            </a:r>
            <a:r>
              <a:rPr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uma 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vasta </a:t>
            </a:r>
            <a:r>
              <a:rPr sz="1200" b="1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gama </a:t>
            </a:r>
            <a:r>
              <a:rPr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de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informação teórica </a:t>
            </a:r>
            <a:r>
              <a:rPr sz="1200" b="1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 técnica.</a:t>
            </a:r>
            <a:endParaRPr sz="1200" b="1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CB5C1B0B-235D-1CB6-D3DE-1F37F8180E56}"/>
              </a:ext>
            </a:extLst>
          </p:cNvPr>
          <p:cNvSpPr txBox="1"/>
          <p:nvPr/>
        </p:nvSpPr>
        <p:spPr>
          <a:xfrm>
            <a:off x="1949689" y="1907272"/>
            <a:ext cx="2420575" cy="929191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Conhecimentos especializados </a:t>
            </a:r>
            <a:r>
              <a:rPr sz="1200" spc="-42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em</a:t>
            </a:r>
            <a:r>
              <a:rPr sz="1200" spc="-42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</a:t>
            </a:r>
            <a:r>
              <a:rPr lang="pt-PT" sz="1200" spc="-42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pelo menos uma área de estudo e/ou trabalho, e capacidade para analisar informação e produzir argumentos coerentes.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CE4D740-F382-4E27-B186-154507112005}"/>
              </a:ext>
            </a:extLst>
          </p:cNvPr>
          <p:cNvSpPr txBox="1"/>
          <p:nvPr/>
        </p:nvSpPr>
        <p:spPr>
          <a:xfrm>
            <a:off x="1272587" y="1211518"/>
            <a:ext cx="534897" cy="197117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>
              <a:spcBef>
                <a:spcPts val="96"/>
              </a:spcBef>
            </a:pPr>
            <a:r>
              <a:rPr sz="12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Nível 6</a:t>
            </a: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4D67336A-5BDE-E308-5D27-BDD6F909247C}"/>
              </a:ext>
            </a:extLst>
          </p:cNvPr>
          <p:cNvSpPr txBox="1"/>
          <p:nvPr/>
        </p:nvSpPr>
        <p:spPr>
          <a:xfrm>
            <a:off x="1280200" y="2166243"/>
            <a:ext cx="534897" cy="197117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>
              <a:spcBef>
                <a:spcPts val="96"/>
              </a:spcBef>
            </a:pPr>
            <a:r>
              <a:rPr sz="12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Nível 5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2E1C41C2-CA0C-E398-8398-CC09E2AFE5B7}"/>
              </a:ext>
            </a:extLst>
          </p:cNvPr>
          <p:cNvSpPr txBox="1"/>
          <p:nvPr/>
        </p:nvSpPr>
        <p:spPr>
          <a:xfrm>
            <a:off x="1934892" y="2939785"/>
            <a:ext cx="2456268" cy="753822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spcBef>
                <a:spcPts val="118"/>
              </a:spcBef>
            </a:pP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incorporando conceitos </a:t>
            </a:r>
            <a:r>
              <a:rPr lang="pt-PT"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téoricos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e técnicos e capacidade para analisar informações básicas.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09D21820-056D-54CA-D2BB-28F04E25A488}"/>
              </a:ext>
            </a:extLst>
          </p:cNvPr>
          <p:cNvSpPr txBox="1"/>
          <p:nvPr/>
        </p:nvSpPr>
        <p:spPr>
          <a:xfrm>
            <a:off x="1262426" y="3208846"/>
            <a:ext cx="552238" cy="197117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>
              <a:spcBef>
                <a:spcPts val="96"/>
              </a:spcBef>
            </a:pPr>
            <a:r>
              <a:rPr sz="12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Nível 4</a:t>
            </a:r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616A53D2-72F8-BEAF-5A69-D0C1ACAA2346}"/>
              </a:ext>
            </a:extLst>
          </p:cNvPr>
          <p:cNvSpPr txBox="1"/>
          <p:nvPr/>
        </p:nvSpPr>
        <p:spPr>
          <a:xfrm>
            <a:off x="1913996" y="3926701"/>
            <a:ext cx="2456268" cy="521251"/>
          </a:xfrm>
          <a:prstGeom prst="rect">
            <a:avLst/>
          </a:prstGeom>
        </p:spPr>
        <p:txBody>
          <a:bodyPr vert="horz" wrap="square" lIns="0" tIns="20910" rIns="0" bIns="0" rtlCol="0">
            <a:spAutoFit/>
          </a:bodyPr>
          <a:lstStyle/>
          <a:p>
            <a:pPr marL="10723" marR="4289" algn="just">
              <a:lnSpc>
                <a:spcPts val="1342"/>
              </a:lnSpc>
              <a:spcBef>
                <a:spcPts val="165"/>
              </a:spcBef>
            </a:pP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básicos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 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operacionais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capacidade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para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interpretar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informação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básicas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16" name="object 42">
            <a:extLst>
              <a:ext uri="{FF2B5EF4-FFF2-40B4-BE49-F238E27FC236}">
                <a16:creationId xmlns:a16="http://schemas.microsoft.com/office/drawing/2014/main" id="{E1928B53-13E2-B336-7F39-FCE6E3C66453}"/>
              </a:ext>
            </a:extLst>
          </p:cNvPr>
          <p:cNvSpPr txBox="1"/>
          <p:nvPr/>
        </p:nvSpPr>
        <p:spPr>
          <a:xfrm>
            <a:off x="1239499" y="4116281"/>
            <a:ext cx="484125" cy="197117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>
              <a:spcBef>
                <a:spcPts val="96"/>
              </a:spcBef>
            </a:pPr>
            <a:r>
              <a:rPr sz="12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Nível 3</a:t>
            </a:r>
          </a:p>
        </p:txBody>
      </p:sp>
      <p:sp>
        <p:nvSpPr>
          <p:cNvPr id="17" name="object 43">
            <a:extLst>
              <a:ext uri="{FF2B5EF4-FFF2-40B4-BE49-F238E27FC236}">
                <a16:creationId xmlns:a16="http://schemas.microsoft.com/office/drawing/2014/main" id="{8FEBF0F1-E62F-75B3-4232-0CF33A607D0D}"/>
              </a:ext>
            </a:extLst>
          </p:cNvPr>
          <p:cNvSpPr txBox="1"/>
          <p:nvPr/>
        </p:nvSpPr>
        <p:spPr>
          <a:xfrm>
            <a:off x="1916258" y="4901669"/>
            <a:ext cx="2427949" cy="687963"/>
          </a:xfrm>
          <a:prstGeom prst="rect">
            <a:avLst/>
          </a:prstGeom>
        </p:spPr>
        <p:txBody>
          <a:bodyPr vert="horz" wrap="square" lIns="0" tIns="20910" rIns="0" bIns="0" rtlCol="0">
            <a:spAutoFit/>
          </a:bodyPr>
          <a:lstStyle/>
          <a:p>
            <a:pPr marL="10723" marR="4289">
              <a:lnSpc>
                <a:spcPts val="1342"/>
              </a:lnSpc>
              <a:spcBef>
                <a:spcPts val="165"/>
              </a:spcBef>
            </a:pP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básicos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aplicados a um conjunto limitado e definido de </a:t>
            </a:r>
            <a:r>
              <a:rPr lang="pt-PT" sz="1200" spc="-21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, com recurso à comunicação oral e escrita. 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18" name="object 43">
            <a:extLst>
              <a:ext uri="{FF2B5EF4-FFF2-40B4-BE49-F238E27FC236}">
                <a16:creationId xmlns:a16="http://schemas.microsoft.com/office/drawing/2014/main" id="{13ECCDBC-7ED3-A32E-0776-0344AEC6BA7C}"/>
              </a:ext>
            </a:extLst>
          </p:cNvPr>
          <p:cNvSpPr txBox="1"/>
          <p:nvPr/>
        </p:nvSpPr>
        <p:spPr>
          <a:xfrm>
            <a:off x="1877837" y="5881758"/>
            <a:ext cx="2466370" cy="521251"/>
          </a:xfrm>
          <a:prstGeom prst="rect">
            <a:avLst/>
          </a:prstGeom>
        </p:spPr>
        <p:txBody>
          <a:bodyPr vert="horz" wrap="square" lIns="0" tIns="20910" rIns="0" bIns="0" rtlCol="0">
            <a:spAutoFit/>
          </a:bodyPr>
          <a:lstStyle/>
          <a:p>
            <a:pPr marL="10723" marR="4289">
              <a:lnSpc>
                <a:spcPts val="1342"/>
              </a:lnSpc>
              <a:spcBef>
                <a:spcPts val="165"/>
              </a:spcBef>
            </a:pPr>
            <a:r>
              <a:rPr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Conhecimentos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básicos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aplicados a um conjunto </a:t>
            </a:r>
            <a:r>
              <a:rPr lang="pt-PT" sz="1200" b="1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muito limitado 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definido de </a:t>
            </a:r>
            <a:r>
              <a:rPr lang="pt-PT" sz="1200" spc="-21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 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BD6F2AE7-FB75-3F09-55E5-04DE116A62AB}"/>
              </a:ext>
            </a:extLst>
          </p:cNvPr>
          <p:cNvSpPr/>
          <p:nvPr/>
        </p:nvSpPr>
        <p:spPr>
          <a:xfrm>
            <a:off x="1854582" y="860941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52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51A60AAD-6123-5AA4-5686-2811FB7294B3}"/>
              </a:ext>
            </a:extLst>
          </p:cNvPr>
          <p:cNvSpPr/>
          <p:nvPr/>
        </p:nvSpPr>
        <p:spPr>
          <a:xfrm>
            <a:off x="1847398" y="1914241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52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7977C0AA-71B9-CD2E-A948-BB17D3896C95}"/>
              </a:ext>
            </a:extLst>
          </p:cNvPr>
          <p:cNvSpPr/>
          <p:nvPr/>
        </p:nvSpPr>
        <p:spPr>
          <a:xfrm>
            <a:off x="1834020" y="2875826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52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4013EDE4-8D6C-27C3-7714-D9C50A6238B1}"/>
              </a:ext>
            </a:extLst>
          </p:cNvPr>
          <p:cNvSpPr/>
          <p:nvPr/>
        </p:nvSpPr>
        <p:spPr>
          <a:xfrm>
            <a:off x="1835853" y="3808785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99ECA930-E0B6-4E56-6EB0-1E4B6ED4C582}"/>
              </a:ext>
            </a:extLst>
          </p:cNvPr>
          <p:cNvSpPr/>
          <p:nvPr/>
        </p:nvSpPr>
        <p:spPr>
          <a:xfrm>
            <a:off x="1837556" y="4802621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bject 51">
            <a:extLst>
              <a:ext uri="{FF2B5EF4-FFF2-40B4-BE49-F238E27FC236}">
                <a16:creationId xmlns:a16="http://schemas.microsoft.com/office/drawing/2014/main" id="{F9184B4B-B567-8D77-FA77-C6F58A1FDAFA}"/>
              </a:ext>
            </a:extLst>
          </p:cNvPr>
          <p:cNvSpPr txBox="1"/>
          <p:nvPr/>
        </p:nvSpPr>
        <p:spPr>
          <a:xfrm>
            <a:off x="1244739" y="5079923"/>
            <a:ext cx="500450" cy="197117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>
              <a:spcBef>
                <a:spcPts val="96"/>
              </a:spcBef>
            </a:pPr>
            <a:r>
              <a:rPr sz="12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Nível 2</a:t>
            </a:r>
          </a:p>
        </p:txBody>
      </p:sp>
      <p:sp>
        <p:nvSpPr>
          <p:cNvPr id="25" name="object 62">
            <a:extLst>
              <a:ext uri="{FF2B5EF4-FFF2-40B4-BE49-F238E27FC236}">
                <a16:creationId xmlns:a16="http://schemas.microsoft.com/office/drawing/2014/main" id="{03EC4D75-A49A-6445-24A4-5FEB77725A5E}"/>
              </a:ext>
            </a:extLst>
          </p:cNvPr>
          <p:cNvSpPr txBox="1"/>
          <p:nvPr/>
        </p:nvSpPr>
        <p:spPr>
          <a:xfrm>
            <a:off x="1240705" y="6040004"/>
            <a:ext cx="508518" cy="197117"/>
          </a:xfrm>
          <a:prstGeom prst="rect">
            <a:avLst/>
          </a:prstGeom>
        </p:spPr>
        <p:txBody>
          <a:bodyPr vert="horz" wrap="square" lIns="0" tIns="12331" rIns="0" bIns="0" rtlCol="0">
            <a:spAutoFit/>
          </a:bodyPr>
          <a:lstStyle/>
          <a:p>
            <a:pPr marL="10723">
              <a:spcBef>
                <a:spcPts val="96"/>
              </a:spcBef>
            </a:pPr>
            <a:r>
              <a:rPr sz="12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Nível 1</a:t>
            </a: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3B4256D-94DC-82E9-C683-B9EC37064B56}"/>
              </a:ext>
            </a:extLst>
          </p:cNvPr>
          <p:cNvSpPr/>
          <p:nvPr/>
        </p:nvSpPr>
        <p:spPr>
          <a:xfrm>
            <a:off x="1834049" y="5703240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B26DCAB-82AB-6A1B-0D9F-7A8F0017BCBF}"/>
              </a:ext>
            </a:extLst>
          </p:cNvPr>
          <p:cNvSpPr/>
          <p:nvPr/>
        </p:nvSpPr>
        <p:spPr>
          <a:xfrm>
            <a:off x="4344207" y="512981"/>
            <a:ext cx="2493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234315" lvl="0" indent="-635" algn="ctr">
              <a:spcBef>
                <a:spcPts val="105"/>
              </a:spcBef>
            </a:pPr>
            <a:r>
              <a:rPr lang="pt-BR" sz="16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APTIDÕES</a:t>
            </a:r>
            <a:endParaRPr lang="pt-BR" sz="1200" b="1" spc="-30" dirty="0">
              <a:solidFill>
                <a:srgbClr val="3493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13A40E74-4E50-A25F-1046-937670D218AC}"/>
              </a:ext>
            </a:extLst>
          </p:cNvPr>
          <p:cNvSpPr txBox="1"/>
          <p:nvPr/>
        </p:nvSpPr>
        <p:spPr>
          <a:xfrm>
            <a:off x="4611627" y="893164"/>
            <a:ext cx="2514586" cy="746384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500"/>
              </a:lnSpc>
              <a:spcBef>
                <a:spcPts val="118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Aptidões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habilidades</a:t>
            </a:r>
            <a:r>
              <a:rPr sz="1200" b="1" spc="-13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</a:rPr>
              <a:t>profissionais</a:t>
            </a:r>
            <a:r>
              <a:rPr lang="pt-PT" sz="1200" b="1" spc="-13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especializadas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aplicáveis a 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contextos variados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e 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formula respostas para </a:t>
            </a:r>
            <a:r>
              <a:rPr sz="1200" b="1" spc="-30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problemas</a:t>
            </a:r>
            <a:r>
              <a:rPr sz="1200" b="1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complexos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82230BE1-B53A-6A17-AF42-2B532B83375C}"/>
              </a:ext>
            </a:extLst>
          </p:cNvPr>
          <p:cNvSpPr txBox="1"/>
          <p:nvPr/>
        </p:nvSpPr>
        <p:spPr>
          <a:xfrm>
            <a:off x="4611628" y="1885252"/>
            <a:ext cx="2488512" cy="745843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0723" marR="4289" algn="just">
              <a:lnSpc>
                <a:spcPct val="98800"/>
              </a:lnSpc>
              <a:spcBef>
                <a:spcPts val="114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Aptidões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habilidades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profissionais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aplicáveis a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contextos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variados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e recorre a </a:t>
            </a:r>
            <a:r>
              <a:rPr sz="1200" spc="-30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procedimentos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padronizados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não</a:t>
            </a:r>
            <a:r>
              <a:rPr sz="1200" spc="-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padronizados.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C4E6C7F8-1811-71A0-58C0-B7CFA850537F}"/>
              </a:ext>
            </a:extLst>
          </p:cNvPr>
          <p:cNvSpPr txBox="1"/>
          <p:nvPr/>
        </p:nvSpPr>
        <p:spPr>
          <a:xfrm>
            <a:off x="4632524" y="2877343"/>
            <a:ext cx="2514585" cy="928650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0723" marR="4289" algn="just">
              <a:lnSpc>
                <a:spcPct val="98800"/>
              </a:lnSpc>
              <a:spcBef>
                <a:spcPts val="114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Aptidões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habilidades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profissionais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aplicáveis a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contextos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conhecidos ou desconhecidos e recorre a procedimentos rotineiros e não rotineiros. 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102418B5-6B12-2500-21C4-D04ACF8792A8}"/>
              </a:ext>
            </a:extLst>
          </p:cNvPr>
          <p:cNvSpPr txBox="1"/>
          <p:nvPr/>
        </p:nvSpPr>
        <p:spPr>
          <a:xfrm>
            <a:off x="4578759" y="3873006"/>
            <a:ext cx="2547454" cy="745843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0723" marR="4289" algn="just">
              <a:lnSpc>
                <a:spcPct val="98800"/>
              </a:lnSpc>
              <a:spcBef>
                <a:spcPts val="114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Aptidões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habilidades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profissionais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aplicáveis a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contextos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simples e recorre com limitações na procura de soluções para problemas rotineiros. 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54EE795-5050-B8DF-67AA-D63966B33B66}"/>
              </a:ext>
            </a:extLst>
          </p:cNvPr>
          <p:cNvSpPr txBox="1"/>
          <p:nvPr/>
        </p:nvSpPr>
        <p:spPr>
          <a:xfrm>
            <a:off x="4578759" y="4823701"/>
            <a:ext cx="2545526" cy="745843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0723" marR="4289" algn="just">
              <a:lnSpc>
                <a:spcPct val="98800"/>
              </a:lnSpc>
              <a:spcBef>
                <a:spcPts val="114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Aptidões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habilidades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profissionais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básicas operacionais aplicáveis a contextos de realização de tarefas e </a:t>
            </a:r>
            <a:r>
              <a:rPr lang="pt-PT"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simples e rotineiras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0E93BD75-FA01-64C7-05E6-A70ED8B1E4FC}"/>
              </a:ext>
            </a:extLst>
          </p:cNvPr>
          <p:cNvSpPr txBox="1"/>
          <p:nvPr/>
        </p:nvSpPr>
        <p:spPr>
          <a:xfrm>
            <a:off x="4578759" y="5780931"/>
            <a:ext cx="2547454" cy="745843"/>
          </a:xfrm>
          <a:prstGeom prst="rect">
            <a:avLst/>
          </a:prstGeom>
        </p:spPr>
        <p:txBody>
          <a:bodyPr vert="horz" wrap="square" lIns="0" tIns="14476" rIns="0" bIns="0" rtlCol="0">
            <a:spAutoFit/>
          </a:bodyPr>
          <a:lstStyle/>
          <a:p>
            <a:pPr marL="10723" marR="4289" algn="just">
              <a:lnSpc>
                <a:spcPct val="98800"/>
              </a:lnSpc>
              <a:spcBef>
                <a:spcPts val="114"/>
              </a:spcBef>
            </a:pP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Aptidões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habilidades</a:t>
            </a:r>
            <a:r>
              <a:rPr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profissionais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básicas operacionais 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aplicáveis a contextos de realização de 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 e </a:t>
            </a:r>
            <a:r>
              <a:rPr lang="pt-PT" sz="1200" b="1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lang="pt-PT" sz="1200" b="1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limitadas e rotineiras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1991D37D-EEF8-9201-FD25-A58D4213808A}"/>
              </a:ext>
            </a:extLst>
          </p:cNvPr>
          <p:cNvSpPr/>
          <p:nvPr/>
        </p:nvSpPr>
        <p:spPr>
          <a:xfrm>
            <a:off x="4506997" y="5810410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D1DDBAE3-6049-305D-BD88-A49FF2920364}"/>
              </a:ext>
            </a:extLst>
          </p:cNvPr>
          <p:cNvSpPr/>
          <p:nvPr/>
        </p:nvSpPr>
        <p:spPr>
          <a:xfrm>
            <a:off x="4506594" y="4804001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52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FD89F637-3FE4-B7C6-C14C-E331D2FE44B1}"/>
              </a:ext>
            </a:extLst>
          </p:cNvPr>
          <p:cNvSpPr/>
          <p:nvPr/>
        </p:nvSpPr>
        <p:spPr>
          <a:xfrm>
            <a:off x="4507780" y="3859747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52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E549B743-DFE6-73B5-8F49-065B1D89B445}"/>
              </a:ext>
            </a:extLst>
          </p:cNvPr>
          <p:cNvSpPr/>
          <p:nvPr/>
        </p:nvSpPr>
        <p:spPr>
          <a:xfrm>
            <a:off x="4515780" y="2883148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A0FBC423-E222-BB0D-DF04-EE99C6AE8CB3}"/>
              </a:ext>
            </a:extLst>
          </p:cNvPr>
          <p:cNvSpPr/>
          <p:nvPr/>
        </p:nvSpPr>
        <p:spPr>
          <a:xfrm>
            <a:off x="4531448" y="1885252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EECCC6A6-AF0E-874A-DAAA-517E9644589B}"/>
              </a:ext>
            </a:extLst>
          </p:cNvPr>
          <p:cNvSpPr/>
          <p:nvPr/>
        </p:nvSpPr>
        <p:spPr>
          <a:xfrm>
            <a:off x="4545038" y="866254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D5CD594-21A4-3510-3028-B8994A64E53A}"/>
              </a:ext>
            </a:extLst>
          </p:cNvPr>
          <p:cNvSpPr/>
          <p:nvPr/>
        </p:nvSpPr>
        <p:spPr>
          <a:xfrm>
            <a:off x="6806453" y="493878"/>
            <a:ext cx="4062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234315" lvl="0" indent="-635" algn="ctr">
              <a:spcBef>
                <a:spcPts val="105"/>
              </a:spcBef>
            </a:pPr>
            <a:r>
              <a:rPr lang="pt-BR" sz="1600" b="1" spc="-30" dirty="0">
                <a:solidFill>
                  <a:srgbClr val="3493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RESPONSABILIDADES e AUTONOMIAS</a:t>
            </a: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309D82B7-AD6B-9417-802D-499F341DBF8C}"/>
              </a:ext>
            </a:extLst>
          </p:cNvPr>
          <p:cNvSpPr txBox="1"/>
          <p:nvPr/>
        </p:nvSpPr>
        <p:spPr>
          <a:xfrm>
            <a:off x="7447475" y="834575"/>
            <a:ext cx="2834774" cy="929191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Executa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4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com </a:t>
            </a:r>
            <a:r>
              <a:rPr lang="pt-PT"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total </a:t>
            </a:r>
            <a:r>
              <a:rPr sz="1200" b="1" spc="-42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aut</a:t>
            </a:r>
            <a:r>
              <a:rPr lang="pt-PT" sz="1200" b="1" spc="-42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onomia</a:t>
            </a:r>
            <a:r>
              <a:rPr sz="1200" b="1" spc="-93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b="1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b="1" spc="-11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b="1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independ</a:t>
            </a:r>
            <a:r>
              <a:rPr lang="pt-BR" sz="1200" b="1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ência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;</a:t>
            </a:r>
            <a:r>
              <a:rPr sz="1200" spc="-8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ger</a:t>
            </a:r>
            <a:r>
              <a:rPr lang="pt-PT"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 processos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resultados 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de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trabalhos</a:t>
            </a:r>
            <a:r>
              <a:rPr lang="pt-PT"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e </a:t>
            </a:r>
            <a:r>
              <a:rPr sz="1200" b="1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assum</a:t>
            </a:r>
            <a:r>
              <a:rPr lang="pt-PT" sz="1200" b="1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 </a:t>
            </a:r>
            <a:r>
              <a:rPr sz="1200" b="1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responsabilidade</a:t>
            </a:r>
            <a:r>
              <a:rPr lang="pt-PT" sz="1200" b="1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</a:t>
            </a:r>
            <a:r>
              <a:rPr sz="1200" b="1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pelos  resultados próprios </a:t>
            </a:r>
            <a:r>
              <a:rPr sz="1200" b="1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ou </a:t>
            </a:r>
            <a:r>
              <a:rPr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de</a:t>
            </a:r>
            <a:r>
              <a:rPr sz="1200" b="1" spc="-59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b="1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grupo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23662DAD-53AF-9B38-AE3B-DC765C897838}"/>
              </a:ext>
            </a:extLst>
          </p:cNvPr>
          <p:cNvSpPr txBox="1"/>
          <p:nvPr/>
        </p:nvSpPr>
        <p:spPr>
          <a:xfrm>
            <a:off x="7479489" y="1842986"/>
            <a:ext cx="2802759" cy="746384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Executa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4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sob orientação geral ou de modo semi-independente e assume responsabilidades de supervisão pelos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resultados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próprios 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ou 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de</a:t>
            </a:r>
            <a:r>
              <a:rPr sz="1200" spc="-59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grupo.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5472F79C-5660-7C7B-BB71-A10B53F0CA9F}"/>
              </a:ext>
            </a:extLst>
          </p:cNvPr>
          <p:cNvSpPr txBox="1"/>
          <p:nvPr/>
        </p:nvSpPr>
        <p:spPr>
          <a:xfrm>
            <a:off x="7479489" y="2875428"/>
            <a:ext cx="2802759" cy="746384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Executa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4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sob supervisão geral ou com auto-orientação e assume responsabilidades limitadas pelos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resultados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próprios 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ou 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de</a:t>
            </a:r>
            <a:r>
              <a:rPr sz="1200" spc="-59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grupo.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25393F5F-FA9B-EE4C-2C1A-FDBF233AC30A}"/>
              </a:ext>
            </a:extLst>
          </p:cNvPr>
          <p:cNvSpPr txBox="1"/>
          <p:nvPr/>
        </p:nvSpPr>
        <p:spPr>
          <a:xfrm>
            <a:off x="7426273" y="3892482"/>
            <a:ext cx="2855976" cy="563578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Executa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4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sob supervisão geral, com limitada responsabilidades pelos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resultados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próprios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46" name="object 58">
            <a:extLst>
              <a:ext uri="{FF2B5EF4-FFF2-40B4-BE49-F238E27FC236}">
                <a16:creationId xmlns:a16="http://schemas.microsoft.com/office/drawing/2014/main" id="{4D6FEA35-5667-BE30-F59A-7B37399B06E1}"/>
              </a:ext>
            </a:extLst>
          </p:cNvPr>
          <p:cNvSpPr txBox="1"/>
          <p:nvPr/>
        </p:nvSpPr>
        <p:spPr>
          <a:xfrm>
            <a:off x="7426273" y="4792312"/>
            <a:ext cx="2855976" cy="746384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Executa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1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lang="pt-PT"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1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sob </a:t>
            </a:r>
            <a:r>
              <a:rPr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supervisão</a:t>
            </a:r>
            <a:r>
              <a:rPr lang="pt-PT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BR" sz="1200" spc="-25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directa</a:t>
            </a:r>
            <a:r>
              <a:rPr lang="pt-BR"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25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,</a:t>
            </a:r>
            <a:r>
              <a:rPr sz="1200" spc="19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num contexto ou ambiente estruturado, com responsabilidades e autonomia limitada.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C8100AAE-7F66-D13F-D0AD-D1262E43E451}"/>
              </a:ext>
            </a:extLst>
          </p:cNvPr>
          <p:cNvSpPr txBox="1"/>
          <p:nvPr/>
        </p:nvSpPr>
        <p:spPr>
          <a:xfrm>
            <a:off x="7426272" y="5848987"/>
            <a:ext cx="2855977" cy="563578"/>
          </a:xfrm>
          <a:prstGeom prst="rect">
            <a:avLst/>
          </a:prstGeom>
        </p:spPr>
        <p:txBody>
          <a:bodyPr vert="horz" wrap="square" lIns="0" tIns="15012" rIns="0" bIns="0" rtlCol="0">
            <a:spAutoFit/>
          </a:bodyPr>
          <a:lstStyle/>
          <a:p>
            <a:pPr marL="10723" marR="4289" algn="just">
              <a:lnSpc>
                <a:spcPct val="98700"/>
              </a:lnSpc>
              <a:spcBef>
                <a:spcPts val="118"/>
              </a:spcBef>
            </a:pP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Executa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4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tarefas</a:t>
            </a:r>
            <a:r>
              <a:rPr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e</a:t>
            </a:r>
            <a:r>
              <a:rPr sz="1200" spc="-30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sz="1200" spc="-38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actividades</a:t>
            </a:r>
            <a:r>
              <a:rPr sz="1200" spc="-38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 </a:t>
            </a:r>
            <a:r>
              <a:rPr lang="pt-PT"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sob supervisão </a:t>
            </a:r>
            <a:r>
              <a:rPr lang="pt-PT" sz="1200" b="1" spc="-34" dirty="0" err="1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directa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, num contexto ou ambiente estruturado, </a:t>
            </a:r>
            <a:r>
              <a:rPr lang="pt-PT" sz="1200" b="1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sem autonomia </a:t>
            </a:r>
            <a:r>
              <a:rPr lang="pt-PT" sz="1200" spc="-34" dirty="0">
                <a:latin typeface="Cambria" panose="02040503050406030204" pitchFamily="18" charset="0"/>
                <a:ea typeface="Cambria" panose="02040503050406030204" pitchFamily="18" charset="0"/>
                <a:cs typeface="Caladea"/>
              </a:rPr>
              <a:t>própria.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Caladea"/>
            </a:endParaRPr>
          </a:p>
        </p:txBody>
      </p:sp>
      <p:sp>
        <p:nvSpPr>
          <p:cNvPr id="48" name="object 26">
            <a:extLst>
              <a:ext uri="{FF2B5EF4-FFF2-40B4-BE49-F238E27FC236}">
                <a16:creationId xmlns:a16="http://schemas.microsoft.com/office/drawing/2014/main" id="{778F435F-5CBE-47B7-3A91-20ED3585F3B8}"/>
              </a:ext>
            </a:extLst>
          </p:cNvPr>
          <p:cNvSpPr/>
          <p:nvPr/>
        </p:nvSpPr>
        <p:spPr>
          <a:xfrm>
            <a:off x="7258435" y="782868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object 26">
            <a:extLst>
              <a:ext uri="{FF2B5EF4-FFF2-40B4-BE49-F238E27FC236}">
                <a16:creationId xmlns:a16="http://schemas.microsoft.com/office/drawing/2014/main" id="{87D5EC45-BF8D-0D03-FD70-4F473B5BD73B}"/>
              </a:ext>
            </a:extLst>
          </p:cNvPr>
          <p:cNvSpPr/>
          <p:nvPr/>
        </p:nvSpPr>
        <p:spPr>
          <a:xfrm>
            <a:off x="7267590" y="1795746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413BA522-80B2-02B7-7CF5-BAA108718B43}"/>
              </a:ext>
            </a:extLst>
          </p:cNvPr>
          <p:cNvSpPr/>
          <p:nvPr/>
        </p:nvSpPr>
        <p:spPr>
          <a:xfrm>
            <a:off x="7262417" y="2788662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FFABE02F-765F-7C8A-9344-7B6583367D00}"/>
              </a:ext>
            </a:extLst>
          </p:cNvPr>
          <p:cNvSpPr/>
          <p:nvPr/>
        </p:nvSpPr>
        <p:spPr>
          <a:xfrm>
            <a:off x="7253839" y="3859747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80054A34-1620-AD53-D23E-5D844C0437BD}"/>
              </a:ext>
            </a:extLst>
          </p:cNvPr>
          <p:cNvSpPr/>
          <p:nvPr/>
        </p:nvSpPr>
        <p:spPr>
          <a:xfrm>
            <a:off x="7253839" y="4806344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57C5E6E5-705C-F16C-98B9-372B362A9136}"/>
              </a:ext>
            </a:extLst>
          </p:cNvPr>
          <p:cNvSpPr/>
          <p:nvPr/>
        </p:nvSpPr>
        <p:spPr>
          <a:xfrm>
            <a:off x="7267917" y="5770744"/>
            <a:ext cx="8578" cy="857300"/>
          </a:xfrm>
          <a:custGeom>
            <a:avLst/>
            <a:gdLst/>
            <a:ahLst/>
            <a:cxnLst/>
            <a:rect l="l" t="t" r="r" b="b"/>
            <a:pathLst>
              <a:path w="10160" h="1015364">
                <a:moveTo>
                  <a:pt x="9861" y="0"/>
                </a:moveTo>
                <a:lnTo>
                  <a:pt x="0" y="0"/>
                </a:lnTo>
                <a:lnTo>
                  <a:pt x="0" y="1014816"/>
                </a:lnTo>
                <a:lnTo>
                  <a:pt x="9861" y="1014816"/>
                </a:lnTo>
                <a:lnTo>
                  <a:pt x="9861" y="0"/>
                </a:lnTo>
                <a:close/>
              </a:path>
            </a:pathLst>
          </a:custGeom>
          <a:solidFill>
            <a:srgbClr val="3493C0"/>
          </a:solidFill>
        </p:spPr>
        <p:txBody>
          <a:bodyPr wrap="square" lIns="0" tIns="0" rIns="0" bIns="0" rtlCol="0"/>
          <a:lstStyle/>
          <a:p>
            <a:endParaRPr sz="1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CF3A91-B08A-59FE-130C-B5DE97B1C471}"/>
              </a:ext>
            </a:extLst>
          </p:cNvPr>
          <p:cNvSpPr txBox="1"/>
          <p:nvPr/>
        </p:nvSpPr>
        <p:spPr>
          <a:xfrm>
            <a:off x="288884" y="1060847"/>
            <a:ext cx="101718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Esta diretriz propõe um conjunto de descritores de nível para o ACQF, que permite comparar os níveis de qualificações em termos de resultados de aprendizagem, abraça um objetivo de aprendizagem ao longo da vida orientado para o futuro, reconhece todas as formas de aprendizagem (formal, não formal e informal) e abrange todo o espectro de qualificações, incluindo educação geral, EFTP e ensino superior.</a:t>
            </a:r>
            <a:endParaRPr lang="pt-A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EFB766-4C6D-E1F2-A978-221CD2F8121E}"/>
              </a:ext>
            </a:extLst>
          </p:cNvPr>
          <p:cNvSpPr txBox="1"/>
          <p:nvPr/>
        </p:nvSpPr>
        <p:spPr>
          <a:xfrm>
            <a:off x="288884" y="3941064"/>
            <a:ext cx="10171852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60"/>
              </a:spcBef>
            </a:pP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ARTIGO 10.° </a:t>
            </a:r>
            <a:b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(Âmbito)</a:t>
            </a:r>
          </a:p>
          <a:p>
            <a:pPr algn="just">
              <a:spcBef>
                <a:spcPts val="360"/>
              </a:spcBef>
            </a:pPr>
            <a:endParaRPr lang="pt-PT" sz="10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60"/>
              </a:spcBef>
            </a:pPr>
            <a:r>
              <a:rPr lang="pt-PT" sz="2000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Quadro Nacional de Qualificações abrange todos os diplomas e certificados emitidos e ou reconhecidos pelas </a:t>
            </a:r>
            <a:r>
              <a:rPr lang="pt-PT" sz="2000" spc="-4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entidades nacionais competentes, designadamente do Ensino </a:t>
            </a:r>
            <a:r>
              <a:rPr lang="pt-PT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Primário, Secundário, Ensino Superior e da Formação </a:t>
            </a:r>
            <a:r>
              <a:rPr lang="pt-PT" sz="2000" spc="-1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Profissional, assim como os resultantes de processos de </a:t>
            </a:r>
            <a:r>
              <a:rPr lang="pt-PT" sz="2000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reconhecimento, validação e certificação de competências </a:t>
            </a:r>
            <a:r>
              <a:rPr lang="pt-PT" sz="2000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profissionais adquiridas por vias não formais ou informais.</a:t>
            </a:r>
            <a:endParaRPr lang="pt-AO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50FEF14-9D44-D4BC-828F-53C4EAC0485C}"/>
              </a:ext>
            </a:extLst>
          </p:cNvPr>
          <p:cNvSpPr txBox="1"/>
          <p:nvPr/>
        </p:nvSpPr>
        <p:spPr>
          <a:xfrm>
            <a:off x="192025" y="577191"/>
            <a:ext cx="1029614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b="1" dirty="0" err="1"/>
              <a:t>Directriz</a:t>
            </a:r>
            <a:r>
              <a:rPr lang="pt-PT" b="1" dirty="0"/>
              <a:t> 2 do ACQF</a:t>
            </a:r>
            <a:endParaRPr lang="pt-PT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9234926-A3C4-A61A-68D5-71412C768B54}"/>
              </a:ext>
            </a:extLst>
          </p:cNvPr>
          <p:cNvSpPr txBox="1"/>
          <p:nvPr/>
        </p:nvSpPr>
        <p:spPr>
          <a:xfrm>
            <a:off x="188977" y="2960727"/>
            <a:ext cx="1029614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b="1" dirty="0"/>
              <a:t>Decreto Presidencial nº.210/22 de 23 de Julho </a:t>
            </a:r>
          </a:p>
          <a:p>
            <a:pPr algn="just"/>
            <a:r>
              <a:rPr lang="pt-PT" i="1" dirty="0"/>
              <a:t>SECÇÃO I - Quadro Nacional de Qualificações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065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EFB766-4C6D-E1F2-A978-221CD2F8121E}"/>
              </a:ext>
            </a:extLst>
          </p:cNvPr>
          <p:cNvSpPr txBox="1"/>
          <p:nvPr/>
        </p:nvSpPr>
        <p:spPr>
          <a:xfrm>
            <a:off x="243531" y="603504"/>
            <a:ext cx="10171852" cy="602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60"/>
              </a:spcBef>
            </a:pP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ARTIGO 11.° </a:t>
            </a:r>
            <a:b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PT" sz="20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Objectivos</a:t>
            </a: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360"/>
              </a:spcBef>
            </a:pPr>
            <a:endParaRPr lang="pt-AO" sz="1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ct val="111000"/>
              </a:lnSpc>
              <a:spcBef>
                <a:spcPts val="540"/>
              </a:spcBef>
            </a:pPr>
            <a:r>
              <a:rPr lang="pt-PT" sz="2000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Quadro Nacional de Qualificações visa os seguintes </a:t>
            </a:r>
            <a:r>
              <a:rPr lang="pt-PT" sz="2000" spc="-2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objectivos</a:t>
            </a:r>
            <a:r>
              <a:rPr lang="pt-PT" sz="2000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indent="182880" algn="just">
              <a:lnSpc>
                <a:spcPct val="111000"/>
              </a:lnSpc>
              <a:spcBef>
                <a:spcPts val="540"/>
              </a:spcBef>
            </a:pPr>
            <a:endParaRPr lang="pt-AO" sz="1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Clr>
                <a:srgbClr val="000000"/>
              </a:buClr>
              <a:buSzPts val="1050"/>
              <a:buFont typeface="+mj-lt"/>
              <a:buAutoNum type="alphaLcParenR"/>
              <a:tabLst>
                <a:tab pos="2156460" algn="dec"/>
              </a:tabLst>
            </a:pPr>
            <a:r>
              <a:rPr lang="pt-PT" sz="2000" u="none" strike="noStrike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Integrar e articular as qualificações obtidas no </a:t>
            </a:r>
            <a:r>
              <a:rPr lang="pt-PT" sz="2000" u="none" strike="noStrike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âmbito dos diferentes Sistemas de Educação e Ensino e de Formação Profissional, assim como </a:t>
            </a:r>
            <a:r>
              <a:rPr lang="pt-PT" sz="2000" u="none" strike="noStrike" spc="-4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obtidas por via da experiência profissional ou </a:t>
            </a:r>
            <a:r>
              <a:rPr lang="pt-PT" sz="2000" u="none" strike="noStrike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aprendizagem não formal e informal;</a:t>
            </a:r>
            <a:endParaRPr lang="pt-AO" sz="2000" u="none" strike="noStrike" spc="-2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+mj-lt"/>
              <a:buAutoNum type="alphaLcParenR"/>
              <a:tabLst>
                <a:tab pos="2156460" algn="dec"/>
              </a:tabLst>
            </a:pPr>
            <a:r>
              <a:rPr lang="pt-PT" sz="2000" u="none" strike="noStrike" spc="-4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Melhorar a transparência das qualificações, possi­</a:t>
            </a:r>
            <a:r>
              <a:rPr lang="pt-PT" sz="2000" u="none" strike="noStrike" spc="-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bilitando a identificação e a comparabilidade do </a:t>
            </a:r>
            <a:r>
              <a:rPr lang="pt-PT" sz="2000" u="none" strike="noStrike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seu valor no mercado de trabalho, na educação </a:t>
            </a:r>
            <a:r>
              <a:rPr lang="pt-PT" sz="2000" u="none" strike="noStrike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na formação, bem como noutros contextos da </a:t>
            </a:r>
            <a:r>
              <a:rPr lang="pt-PT" sz="2000" u="none" strike="noStrike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vida pessoal e social;</a:t>
            </a:r>
            <a:endParaRPr lang="pt-AO" sz="2000" u="none" strike="noStrike" spc="-2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+mj-lt"/>
              <a:buAutoNum type="alphaLcParenR"/>
              <a:tabLst>
                <a:tab pos="2156460" algn="dec"/>
              </a:tabLst>
            </a:pPr>
            <a:r>
              <a:rPr lang="pt-PT" sz="2000" u="none" strike="noStrike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Permitir a transferência e acumulação de crédi­</a:t>
            </a:r>
            <a:r>
              <a:rPr lang="pt-PT" sz="2000" u="none" strike="noStrike" spc="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tos na educação, na Formação Profissional e </a:t>
            </a:r>
            <a:r>
              <a:rPr lang="pt-PT" sz="2000" u="none" strike="noStrike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Ensino Superior, quando possível, a fim de </a:t>
            </a:r>
            <a:r>
              <a:rPr lang="pt-PT" sz="2000" u="none" strike="noStrike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potenciar a mobilidade dos cidadãos e facilitar </a:t>
            </a:r>
            <a:r>
              <a:rPr lang="pt-PT" sz="2000" u="none" strike="noStrike" spc="-1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reconhecimento das competências adquiridas </a:t>
            </a:r>
            <a:r>
              <a:rPr lang="pt-PT" sz="2000" u="none" strike="noStrike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ao longo da vida;</a:t>
            </a:r>
            <a:endParaRPr lang="pt-AO" sz="2000" u="none" strike="noStrike" spc="-2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+mj-lt"/>
              <a:buAutoNum type="alphaLcParenR"/>
              <a:tabLst>
                <a:tab pos="2156460" algn="dec"/>
              </a:tabLst>
            </a:pPr>
            <a:r>
              <a:rPr lang="pt-PT" sz="2000" u="none" strike="noStrike" spc="-4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Promover o reconhecimento, a validação, a certi­</a:t>
            </a:r>
            <a:r>
              <a:rPr lang="pt-PT" sz="2000" u="none" strike="noStrike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ficação e a qualidade das qualificações obtidas;</a:t>
            </a:r>
            <a:endParaRPr lang="pt-AO" sz="2000" u="none" strike="noStrike" spc="-2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+mj-lt"/>
              <a:buAutoNum type="alphaLcParenR"/>
              <a:tabLst>
                <a:tab pos="2156460" algn="dec"/>
              </a:tabLst>
            </a:pPr>
            <a:r>
              <a:rPr lang="pt-PT" sz="2000" u="none" strike="noStrike" spc="-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Possibilitar a comparabilidade das qualificações </a:t>
            </a:r>
            <a:r>
              <a:rPr lang="pt-PT" sz="2000" u="none" strike="noStrike" spc="-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nacionais com as de outros Países;</a:t>
            </a:r>
            <a:endParaRPr lang="pt-AO" sz="2000" u="none" strike="noStrike" spc="-2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ts val="360"/>
              </a:spcBef>
              <a:buClr>
                <a:srgbClr val="000000"/>
              </a:buClr>
              <a:buSzPts val="1050"/>
              <a:buFont typeface="+mj-lt"/>
              <a:buAutoNum type="alphaLcParenR"/>
              <a:tabLst>
                <a:tab pos="2156460" algn="dec"/>
              </a:tabLst>
            </a:pPr>
            <a:r>
              <a:rPr lang="pt-PT" sz="2000" spc="-3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Promover ligações e/ou referenciações a outros quadros de qualificações.</a:t>
            </a:r>
            <a:endParaRPr lang="pt-AO" sz="2000" spc="-3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7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EFB766-4C6D-E1F2-A978-221CD2F8121E}"/>
              </a:ext>
            </a:extLst>
          </p:cNvPr>
          <p:cNvSpPr txBox="1"/>
          <p:nvPr/>
        </p:nvSpPr>
        <p:spPr>
          <a:xfrm>
            <a:off x="243531" y="603504"/>
            <a:ext cx="10171852" cy="3969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</a:pP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ARTIGO 12° </a:t>
            </a:r>
            <a:b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t-PT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(Estrutura do Quadro Nacional de Qualificações)</a:t>
            </a:r>
          </a:p>
          <a:p>
            <a:pPr algn="ctr">
              <a:spcBef>
                <a:spcPts val="540"/>
              </a:spcBef>
            </a:pPr>
            <a:endParaRPr lang="pt-AO" sz="1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1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+mj-lt"/>
              <a:buAutoNum type="arabicPeriod"/>
              <a:tabLst>
                <a:tab pos="137160" algn="dec"/>
              </a:tabLst>
            </a:pPr>
            <a:r>
              <a:rPr lang="pt-PT" sz="2000" u="none" strike="noStrike" spc="-3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Quadro Nacional de Qualificações estrutura-se em </a:t>
            </a:r>
            <a:r>
              <a:rPr lang="pt-PT" sz="2000" u="none" strike="noStrike" spc="-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dez níveis de qualificações, sendo que os níveis 1, 2, 3, 4, </a:t>
            </a:r>
            <a:r>
              <a:rPr lang="pt-PT" sz="2000" spc="-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e 6 correspondem às qualificações de níveis não superior e </a:t>
            </a:r>
            <a:r>
              <a:rPr lang="pt-PT" sz="2000" spc="-1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 níveis 7, 8, 9 e 10 às qualificações de nível superior.</a:t>
            </a:r>
          </a:p>
          <a:p>
            <a:pPr marL="457200" lvl="0" indent="-457200" algn="just" fontAlgn="base">
              <a:lnSpc>
                <a:spcPct val="11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+mj-lt"/>
              <a:buAutoNum type="arabicPeriod"/>
              <a:tabLst>
                <a:tab pos="137160" algn="dec"/>
              </a:tabLst>
            </a:pPr>
            <a:endParaRPr lang="pt-PT" sz="1000" spc="-15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110000"/>
              </a:lnSpc>
              <a:spcBef>
                <a:spcPts val="540"/>
              </a:spcBef>
              <a:buClr>
                <a:srgbClr val="000000"/>
              </a:buClr>
              <a:buSzPts val="1050"/>
              <a:buFont typeface="+mj-lt"/>
              <a:buAutoNum type="arabicPeriod"/>
              <a:tabLst>
                <a:tab pos="137160" algn="dec"/>
              </a:tabLst>
            </a:pPr>
            <a:r>
              <a:rPr lang="pt-PT" sz="2000" spc="-3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 níveis de qualificação, enquanto indicadores de complexidade e/ou profundidade dos resultados de apren­dizagem, especificam as competências correspondentes às qualificações que lhes dizem respeito, e estabelecem o enun­ciado daquilo que o aprendente deve conhecer, compreender e ser capaz de realizar ou fazer, aquando da conclusão de um processo de aprendizagem.</a:t>
            </a:r>
            <a:endParaRPr lang="pt-AO" sz="2000" spc="-3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5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C748A-631C-EB38-EF26-718B915B1111}"/>
              </a:ext>
            </a:extLst>
          </p:cNvPr>
          <p:cNvSpPr txBox="1"/>
          <p:nvPr/>
        </p:nvSpPr>
        <p:spPr>
          <a:xfrm>
            <a:off x="192025" y="505941"/>
            <a:ext cx="10296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b="1" dirty="0"/>
              <a:t>Critério de Referência 2 do ACQF: </a:t>
            </a:r>
            <a:r>
              <a:rPr lang="pt-PT" dirty="0"/>
              <a:t>Os quadros ou sistemas nacionais de qualificações baseiam-se em princípios de resultados de aprendizagem e estão relacionados com acordos de reconhecimento da aprendizagem prévia (incluindo não formal e informal) e, quando apropriado, com sistemas de crédito.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object 5">
            <a:extLst>
              <a:ext uri="{FF2B5EF4-FFF2-40B4-BE49-F238E27FC236}">
                <a16:creationId xmlns:a16="http://schemas.microsoft.com/office/drawing/2014/main" id="{C74C53A4-6CAE-BBEB-C6ED-B0F4A9442582}"/>
              </a:ext>
            </a:extLst>
          </p:cNvPr>
          <p:cNvSpPr txBox="1"/>
          <p:nvPr/>
        </p:nvSpPr>
        <p:spPr>
          <a:xfrm>
            <a:off x="251144" y="2256299"/>
            <a:ext cx="10284525" cy="14869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065" rIns="0" bIns="0" rtlCol="0">
            <a:spAutoFit/>
          </a:bodyPr>
          <a:lstStyle/>
          <a:p>
            <a:pPr marL="12700" marR="7620" indent="276860">
              <a:spcBef>
                <a:spcPts val="95"/>
              </a:spcBef>
              <a:buSzPct val="88636"/>
              <a:buFont typeface="Wingdings"/>
              <a:buChar char="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r>
              <a:rPr sz="2300" b="1" spc="-10" dirty="0" err="1">
                <a:latin typeface="Cambria"/>
                <a:cs typeface="Cambria"/>
              </a:rPr>
              <a:t>Aprovado</a:t>
            </a:r>
            <a:r>
              <a:rPr sz="2300" b="1" dirty="0">
                <a:latin typeface="Cambria"/>
                <a:cs typeface="Cambria"/>
              </a:rPr>
              <a:t>	</a:t>
            </a:r>
            <a:r>
              <a:rPr sz="2300" b="1" spc="-25" dirty="0">
                <a:latin typeface="Cambria"/>
                <a:cs typeface="Cambria"/>
              </a:rPr>
              <a:t>em</a:t>
            </a:r>
            <a:r>
              <a:rPr sz="2300" b="1" dirty="0">
                <a:latin typeface="Cambria"/>
                <a:cs typeface="Cambria"/>
              </a:rPr>
              <a:t>	</a:t>
            </a:r>
            <a:r>
              <a:rPr sz="2300" b="1" spc="-10" dirty="0">
                <a:latin typeface="Cambria"/>
                <a:cs typeface="Cambria"/>
              </a:rPr>
              <a:t>Conselho</a:t>
            </a:r>
            <a:r>
              <a:rPr sz="2300" b="1" dirty="0">
                <a:latin typeface="Cambria"/>
                <a:cs typeface="Cambria"/>
              </a:rPr>
              <a:t>	</a:t>
            </a:r>
            <a:r>
              <a:rPr sz="2300" b="1" spc="-25" dirty="0">
                <a:latin typeface="Cambria"/>
                <a:cs typeface="Cambria"/>
              </a:rPr>
              <a:t>de</a:t>
            </a:r>
            <a:r>
              <a:rPr sz="2300" b="1" dirty="0">
                <a:latin typeface="Cambria"/>
                <a:cs typeface="Cambria"/>
              </a:rPr>
              <a:t>	</a:t>
            </a:r>
            <a:r>
              <a:rPr sz="2300" b="1" spc="-10" dirty="0" err="1">
                <a:latin typeface="Cambria"/>
                <a:cs typeface="Cambria"/>
              </a:rPr>
              <a:t>Ministros</a:t>
            </a:r>
            <a:r>
              <a:rPr sz="2300" spc="-10" dirty="0">
                <a:latin typeface="Cambria"/>
                <a:cs typeface="Cambria"/>
              </a:rPr>
              <a:t>,</a:t>
            </a:r>
            <a:r>
              <a:rPr lang="pt-PT" sz="2300" spc="-10" dirty="0">
                <a:latin typeface="Cambria"/>
                <a:cs typeface="Cambria"/>
              </a:rPr>
              <a:t> </a:t>
            </a:r>
            <a:r>
              <a:rPr lang="pt-PT" sz="2300" dirty="0">
                <a:latin typeface="Cambria"/>
                <a:cs typeface="Cambria"/>
              </a:rPr>
              <a:t>5 diplomas</a:t>
            </a:r>
            <a:r>
              <a:rPr lang="pt-PT" sz="2300" spc="-45" dirty="0">
                <a:latin typeface="Cambria"/>
                <a:cs typeface="Cambria"/>
              </a:rPr>
              <a:t> </a:t>
            </a:r>
            <a:r>
              <a:rPr lang="pt-PT" sz="2300" dirty="0">
                <a:latin typeface="Cambria"/>
                <a:cs typeface="Cambria"/>
              </a:rPr>
              <a:t>de</a:t>
            </a:r>
            <a:r>
              <a:rPr lang="pt-PT" sz="2300" spc="-70" dirty="0">
                <a:latin typeface="Cambria"/>
                <a:cs typeface="Cambria"/>
              </a:rPr>
              <a:t> </a:t>
            </a:r>
            <a:r>
              <a:rPr lang="pt-PT" sz="2300" spc="-10" dirty="0">
                <a:latin typeface="Cambria"/>
                <a:cs typeface="Cambria"/>
              </a:rPr>
              <a:t>regulamentação</a:t>
            </a:r>
            <a:r>
              <a:rPr lang="pt-PT" sz="2300" spc="-15" dirty="0">
                <a:latin typeface="Cambria"/>
                <a:cs typeface="Cambria"/>
              </a:rPr>
              <a:t> </a:t>
            </a:r>
            <a:r>
              <a:rPr lang="pt-PT" sz="2300" dirty="0">
                <a:latin typeface="Cambria"/>
                <a:cs typeface="Cambria"/>
              </a:rPr>
              <a:t>do</a:t>
            </a:r>
            <a:r>
              <a:rPr lang="pt-PT" sz="2300" spc="-80" dirty="0">
                <a:latin typeface="Cambria"/>
                <a:cs typeface="Cambria"/>
              </a:rPr>
              <a:t> </a:t>
            </a:r>
            <a:r>
              <a:rPr lang="pt-PT" sz="2300" spc="-20" dirty="0">
                <a:latin typeface="Cambria"/>
                <a:cs typeface="Cambria"/>
              </a:rPr>
              <a:t>SNQ, aguardam a sua </a:t>
            </a:r>
            <a:r>
              <a:rPr sz="2300" dirty="0" err="1">
                <a:latin typeface="Cambria"/>
                <a:cs typeface="Cambria"/>
              </a:rPr>
              <a:t>publicação</a:t>
            </a:r>
            <a:r>
              <a:rPr lang="pt-PT" sz="2300" dirty="0">
                <a:latin typeface="Cambria"/>
                <a:cs typeface="Cambria"/>
              </a:rPr>
              <a:t>.</a:t>
            </a:r>
            <a:endParaRPr lang="pt-PT" sz="2300" spc="-20" dirty="0">
              <a:latin typeface="Cambria"/>
              <a:cs typeface="Cambria"/>
            </a:endParaRPr>
          </a:p>
          <a:p>
            <a:pPr marL="12700" marR="7620" indent="276860">
              <a:spcBef>
                <a:spcPts val="95"/>
              </a:spcBef>
              <a:buSzPct val="88636"/>
              <a:buFont typeface="Wingdings"/>
              <a:buChar char="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endParaRPr lang="pt-PT" sz="1000" spc="-20" dirty="0">
              <a:latin typeface="Cambria"/>
              <a:cs typeface="Cambria"/>
            </a:endParaRPr>
          </a:p>
          <a:p>
            <a:pPr marL="812801" lvl="1" indent="-342900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984885" algn="l"/>
              </a:tabLst>
            </a:pPr>
            <a:r>
              <a:rPr sz="23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Reconhecimento</a:t>
            </a:r>
            <a:r>
              <a:rPr sz="2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,</a:t>
            </a:r>
            <a:r>
              <a:rPr sz="23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 </a:t>
            </a:r>
            <a:r>
              <a:rPr sz="2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Validação</a:t>
            </a:r>
            <a:r>
              <a:rPr sz="23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 </a:t>
            </a:r>
            <a:r>
              <a:rPr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e</a:t>
            </a:r>
            <a:r>
              <a:rPr sz="23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 </a:t>
            </a:r>
            <a:r>
              <a:rPr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Certificação</a:t>
            </a:r>
            <a:r>
              <a:rPr sz="23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 </a:t>
            </a:r>
            <a:r>
              <a:rPr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de</a:t>
            </a:r>
            <a:r>
              <a:rPr sz="23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 </a:t>
            </a:r>
            <a:r>
              <a:rPr sz="2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Competências</a:t>
            </a:r>
            <a:r>
              <a:rPr sz="23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 </a:t>
            </a:r>
            <a:r>
              <a:rPr sz="2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mbria"/>
                <a:cs typeface="Cambria"/>
              </a:rPr>
              <a:t>RVCC;</a:t>
            </a:r>
            <a:endParaRPr lang="pt-PT" sz="23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Cambria"/>
              <a:cs typeface="Cambria"/>
            </a:endParaRPr>
          </a:p>
          <a:p>
            <a:pPr marL="469901" lvl="1">
              <a:spcBef>
                <a:spcPts val="600"/>
              </a:spcBef>
              <a:tabLst>
                <a:tab pos="984885" algn="l"/>
              </a:tabLst>
            </a:pPr>
            <a:endParaRPr lang="pt-PT" sz="6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Cambria"/>
              <a:cs typeface="Cambri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949459-EC8E-E26E-2879-66C24056C728}"/>
              </a:ext>
            </a:extLst>
          </p:cNvPr>
          <p:cNvSpPr txBox="1"/>
          <p:nvPr/>
        </p:nvSpPr>
        <p:spPr>
          <a:xfrm>
            <a:off x="251143" y="3894692"/>
            <a:ext cx="10237025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620" lvl="1" algn="just">
              <a:spcBef>
                <a:spcPts val="95"/>
              </a:spcBef>
              <a:buSzPct val="88636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r>
              <a:rPr lang="pt-PT" sz="2200" b="1" spc="-10" dirty="0">
                <a:latin typeface="Cambria"/>
              </a:rPr>
              <a:t>Em curso </a:t>
            </a:r>
            <a:r>
              <a:rPr lang="pt-PT" sz="2200" spc="-10" dirty="0">
                <a:latin typeface="Cambria"/>
              </a:rPr>
              <a:t>(transferência da metodologia para as equipas do INQ), elaboração de instrumentos técnicos e metodológicos, manual de apoio, guias metodológicos, guiões de entrevistas, elaboração de qualificações profissionais …;</a:t>
            </a:r>
          </a:p>
          <a:p>
            <a:pPr marL="12700" marR="7620" lvl="1" algn="just">
              <a:spcBef>
                <a:spcPts val="95"/>
              </a:spcBef>
              <a:buSzPct val="88636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endParaRPr lang="pt-PT" sz="1000" spc="-10" dirty="0">
              <a:latin typeface="Cambria"/>
            </a:endParaRPr>
          </a:p>
          <a:p>
            <a:pPr marL="12700" marR="7620" lvl="1" algn="just">
              <a:spcBef>
                <a:spcPts val="95"/>
              </a:spcBef>
              <a:buSzPct val="88636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r>
              <a:rPr lang="pt-PT" sz="2200" spc="-10" dirty="0">
                <a:latin typeface="Cambria"/>
              </a:rPr>
              <a:t>Disseminação do Decreto Presidencial que Aprova o Regime Jurídico do RVCC / Sistema Nacional de Qualificações. </a:t>
            </a:r>
          </a:p>
          <a:p>
            <a:pPr marL="12700" marR="7620" lvl="1" algn="just">
              <a:spcBef>
                <a:spcPts val="95"/>
              </a:spcBef>
              <a:buSzPct val="88636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endParaRPr lang="pt-PT" sz="1000" spc="-10" dirty="0">
              <a:latin typeface="Cambria"/>
            </a:endParaRPr>
          </a:p>
          <a:p>
            <a:pPr marL="12700" marR="7620" lvl="1" algn="just">
              <a:spcBef>
                <a:spcPts val="95"/>
              </a:spcBef>
              <a:buSzPct val="88636"/>
              <a:tabLst>
                <a:tab pos="289560" algn="l"/>
                <a:tab pos="1892935" algn="l"/>
                <a:tab pos="2522855" algn="l"/>
                <a:tab pos="3929379" algn="l"/>
                <a:tab pos="4478020" algn="l"/>
                <a:tab pos="5989955" algn="l"/>
                <a:tab pos="7276465" algn="l"/>
                <a:tab pos="9157335" algn="l"/>
                <a:tab pos="9758045" algn="l"/>
              </a:tabLst>
            </a:pPr>
            <a:r>
              <a:rPr lang="pt-PT" sz="2200" spc="-10" dirty="0">
                <a:latin typeface="Cambria"/>
              </a:rPr>
              <a:t>Capacitação das equipas, técnicos de orientação, coordenadores, formadores, organização dos júris para validação de competências…..</a:t>
            </a:r>
            <a:endParaRPr lang="pt-PT" sz="2200" dirty="0">
              <a:highlight>
                <a:srgbClr val="C0C0C0"/>
              </a:highligh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619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C748A-631C-EB38-EF26-718B915B1111}"/>
              </a:ext>
            </a:extLst>
          </p:cNvPr>
          <p:cNvSpPr txBox="1"/>
          <p:nvPr/>
        </p:nvSpPr>
        <p:spPr>
          <a:xfrm>
            <a:off x="192025" y="577191"/>
            <a:ext cx="10296144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b="1" dirty="0"/>
              <a:t>Critério de Referência 3 do ACQF: </a:t>
            </a:r>
            <a:r>
              <a:rPr lang="pt-PT" dirty="0"/>
              <a:t>Existem processos e procedimentos transparentes para incluir as qualificações no NQF ou para descrever o lugar das qualificações no NQS, e as informações sobre as qualificações são acessíveis, fiáveis e verificáveis num ou mais registos nacionais de qualificações.</a:t>
            </a:r>
          </a:p>
          <a:p>
            <a:pPr algn="just"/>
            <a:endParaRPr lang="pt-PT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FFED485D-B755-130F-77D7-51E3B5F49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70" y="2290926"/>
            <a:ext cx="3191642" cy="4295557"/>
          </a:xfrm>
          <a:prstGeom prst="rect">
            <a:avLst/>
          </a:prstGeom>
        </p:spPr>
      </p:pic>
      <p:pic>
        <p:nvPicPr>
          <p:cNvPr id="7" name="Imagem 6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74EE99AF-5FEA-8895-E2A1-9FEEDFD8A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27" y="2296632"/>
            <a:ext cx="3191642" cy="4295557"/>
          </a:xfrm>
          <a:prstGeom prst="rect">
            <a:avLst/>
          </a:prstGeom>
        </p:spPr>
      </p:pic>
      <p:pic>
        <p:nvPicPr>
          <p:cNvPr id="12" name="Imagem 11" descr="Uma imagem com texto, captura de ecrã, Publicidade online, Website&#10;&#10;Descrição gerada automaticamente">
            <a:extLst>
              <a:ext uri="{FF2B5EF4-FFF2-40B4-BE49-F238E27FC236}">
                <a16:creationId xmlns:a16="http://schemas.microsoft.com/office/drawing/2014/main" id="{8C59BFD3-D3E5-5D52-60BF-2D110825A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72" y="2296632"/>
            <a:ext cx="3234214" cy="43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m 6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74EE99AF-5FEA-8895-E2A1-9FEEDFD8A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26" y="546616"/>
            <a:ext cx="2731149" cy="3373609"/>
          </a:xfrm>
          <a:prstGeom prst="rect">
            <a:avLst/>
          </a:prstGeom>
        </p:spPr>
      </p:pic>
      <p:pic>
        <p:nvPicPr>
          <p:cNvPr id="4" name="Imagem 3" descr="Uma imagem com texto, captura de ecrã, Tipo de letra, documento&#10;&#10;Descrição gerada automaticamente">
            <a:extLst>
              <a:ext uri="{FF2B5EF4-FFF2-40B4-BE49-F238E27FC236}">
                <a16:creationId xmlns:a16="http://schemas.microsoft.com/office/drawing/2014/main" id="{EEB8AD6D-B70B-0FC6-6FDF-44D4D809C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32" y="552679"/>
            <a:ext cx="4131833" cy="2665913"/>
          </a:xfrm>
          <a:prstGeom prst="rect">
            <a:avLst/>
          </a:prstGeom>
        </p:spPr>
      </p:pic>
      <p:pic>
        <p:nvPicPr>
          <p:cNvPr id="14" name="Imagem 13" descr="Uma imagem com texto, captura de ecrã, Publicidade online, Website&#10;&#10;Descrição gerada automaticamente">
            <a:extLst>
              <a:ext uri="{FF2B5EF4-FFF2-40B4-BE49-F238E27FC236}">
                <a16:creationId xmlns:a16="http://schemas.microsoft.com/office/drawing/2014/main" id="{FBF8BADD-5ACC-80E0-C5CA-8256F8090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321" y="552679"/>
            <a:ext cx="3019647" cy="3516748"/>
          </a:xfrm>
          <a:prstGeom prst="rect">
            <a:avLst/>
          </a:prstGeom>
        </p:spPr>
      </p:pic>
      <p:pic>
        <p:nvPicPr>
          <p:cNvPr id="15" name="Imagem 1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F30E3C2D-BC2F-C188-F997-D140D3E08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56" y="3912786"/>
            <a:ext cx="2733419" cy="2668772"/>
          </a:xfrm>
          <a:prstGeom prst="rect">
            <a:avLst/>
          </a:prstGeom>
        </p:spPr>
      </p:pic>
      <p:pic>
        <p:nvPicPr>
          <p:cNvPr id="17" name="Imagem 16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id="{5FE8D20B-1CAC-0B8A-13C0-56C63BFBA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614" y="3920225"/>
            <a:ext cx="3838352" cy="2815112"/>
          </a:xfrm>
          <a:prstGeom prst="rect">
            <a:avLst/>
          </a:prstGeom>
        </p:spPr>
      </p:pic>
      <p:pic>
        <p:nvPicPr>
          <p:cNvPr id="19" name="Imagem 18" descr="Uma imagem com texto, captura de ecrã, número, recibo&#10;&#10;Descrição gerada automaticamente">
            <a:extLst>
              <a:ext uri="{FF2B5EF4-FFF2-40B4-BE49-F238E27FC236}">
                <a16:creationId xmlns:a16="http://schemas.microsoft.com/office/drawing/2014/main" id="{713F2E28-F114-7BB9-C72F-2AFF8DEA8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770" y="3218593"/>
            <a:ext cx="3459565" cy="35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2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2AAC5-ED98-E27A-EDB8-35F95D90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0006487F-D012-8964-99F7-DAE85BFC9D7F}"/>
              </a:ext>
            </a:extLst>
          </p:cNvPr>
          <p:cNvGrpSpPr/>
          <p:nvPr/>
        </p:nvGrpSpPr>
        <p:grpSpPr>
          <a:xfrm>
            <a:off x="3204306" y="6962805"/>
            <a:ext cx="5517960" cy="509698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F7A6A59-1834-B0AB-AE67-81FB16236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370223D3-0E05-F2AE-E8B1-00F03F82B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Imagem 3" descr="Uma imagem com texto, captura de ecrã, Tipo de letra, Marca&#10;&#10;Descrição gerada automaticamente">
            <a:extLst>
              <a:ext uri="{FF2B5EF4-FFF2-40B4-BE49-F238E27FC236}">
                <a16:creationId xmlns:a16="http://schemas.microsoft.com/office/drawing/2014/main" id="{B9A56324-CC8C-DEB6-FAEB-9D8CCD79E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287" y="593766"/>
            <a:ext cx="4582245" cy="2691376"/>
          </a:xfrm>
          <a:prstGeom prst="rect">
            <a:avLst/>
          </a:prstGeom>
        </p:spPr>
      </p:pic>
      <p:pic>
        <p:nvPicPr>
          <p:cNvPr id="5" name="Picture 6" descr="Catalogo Nacional de Qualificações Profissionais PDF | PDF | Business |  Economias">
            <a:extLst>
              <a:ext uri="{FF2B5EF4-FFF2-40B4-BE49-F238E27FC236}">
                <a16:creationId xmlns:a16="http://schemas.microsoft.com/office/drawing/2014/main" id="{FB5B99F8-9AB6-256F-0029-2D2D5DD68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>
            <a:fillRect/>
          </a:stretch>
        </p:blipFill>
        <p:spPr bwMode="auto">
          <a:xfrm>
            <a:off x="249384" y="3806337"/>
            <a:ext cx="5358972" cy="29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CH | PO CH financia o desenvolvimento do Catálogo Nacional de  Qualificações">
            <a:extLst>
              <a:ext uri="{FF2B5EF4-FFF2-40B4-BE49-F238E27FC236}">
                <a16:creationId xmlns:a16="http://schemas.microsoft.com/office/drawing/2014/main" id="{0F25D0F7-CDBA-99D5-E2FB-2F1956A1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09" y="3485853"/>
            <a:ext cx="4582245" cy="32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309C705-7D89-FCB7-5819-BB5C6CD9C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14222"/>
              </p:ext>
            </p:extLst>
          </p:nvPr>
        </p:nvGraphicFramePr>
        <p:xfrm>
          <a:off x="249383" y="464338"/>
          <a:ext cx="5358972" cy="32890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09483">
                  <a:extLst>
                    <a:ext uri="{9D8B030D-6E8A-4147-A177-3AD203B41FA5}">
                      <a16:colId xmlns:a16="http://schemas.microsoft.com/office/drawing/2014/main" val="4263516956"/>
                    </a:ext>
                  </a:extLst>
                </a:gridCol>
                <a:gridCol w="1556444">
                  <a:extLst>
                    <a:ext uri="{9D8B030D-6E8A-4147-A177-3AD203B41FA5}">
                      <a16:colId xmlns:a16="http://schemas.microsoft.com/office/drawing/2014/main" val="2049280176"/>
                    </a:ext>
                  </a:extLst>
                </a:gridCol>
                <a:gridCol w="622363">
                  <a:extLst>
                    <a:ext uri="{9D8B030D-6E8A-4147-A177-3AD203B41FA5}">
                      <a16:colId xmlns:a16="http://schemas.microsoft.com/office/drawing/2014/main" val="665644722"/>
                    </a:ext>
                  </a:extLst>
                </a:gridCol>
                <a:gridCol w="980648">
                  <a:extLst>
                    <a:ext uri="{9D8B030D-6E8A-4147-A177-3AD203B41FA5}">
                      <a16:colId xmlns:a16="http://schemas.microsoft.com/office/drawing/2014/main" val="3686543524"/>
                    </a:ext>
                  </a:extLst>
                </a:gridCol>
                <a:gridCol w="1390034">
                  <a:extLst>
                    <a:ext uri="{9D8B030D-6E8A-4147-A177-3AD203B41FA5}">
                      <a16:colId xmlns:a16="http://schemas.microsoft.com/office/drawing/2014/main" val="4083330536"/>
                    </a:ext>
                  </a:extLst>
                </a:gridCol>
              </a:tblGrid>
              <a:tr h="963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CÓDIGO QP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QUALIFICAÇÃO PROFISSIONAL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NÍVEL QP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PERFIL PROFISSIONAL + PROGRAMA FORMATIVO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REFERENCIAL RVCC PROFISSIONAL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421436353"/>
                  </a:ext>
                </a:extLst>
              </a:tr>
              <a:tr h="483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AGA001_5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Gestão da produção </a:t>
                      </a:r>
                      <a:r>
                        <a:rPr lang="pt-PT" sz="1100" kern="0" dirty="0" err="1">
                          <a:effectLst/>
                        </a:rPr>
                        <a:t>agro-pecuária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5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PT" sz="1100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– 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08505270"/>
                  </a:ext>
                </a:extLst>
              </a:tr>
              <a:tr h="483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AGA002_4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Horticultura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4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PT" sz="1100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 –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534669771"/>
                  </a:ext>
                </a:extLst>
              </a:tr>
              <a:tr h="64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AGA003_3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Produção Semi-intensiva de ruminantes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3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PT" sz="1100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 –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237072623"/>
                  </a:ext>
                </a:extLst>
              </a:tr>
              <a:tr h="483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AGA004_2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Atividades Básicas da Agricultura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>
                          <a:effectLst/>
                        </a:rPr>
                        <a:t>2</a:t>
                      </a:r>
                      <a:endParaRPr lang="pt-PT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PT" sz="1100" ker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100" kern="0" dirty="0">
                          <a:effectLst/>
                        </a:rPr>
                        <a:t> –</a:t>
                      </a:r>
                      <a:endParaRPr lang="pt-PT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45755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6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  <a:noFill/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noFill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D146D3-0D84-3649-BC73-F379286A2FC5}"/>
              </a:ext>
            </a:extLst>
          </p:cNvPr>
          <p:cNvSpPr txBox="1"/>
          <p:nvPr/>
        </p:nvSpPr>
        <p:spPr>
          <a:xfrm>
            <a:off x="425303" y="555128"/>
            <a:ext cx="9771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Disponibilizadas no Website</a:t>
            </a:r>
            <a:r>
              <a:rPr lang="pt-PT" sz="2000" b="1" spc="53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pt-PT" sz="2000" b="1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Institucional do INQA</a:t>
            </a:r>
            <a:r>
              <a:rPr lang="pt-PT" sz="2000" b="1" spc="54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pt-PT" sz="2000" spc="-5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pt-PT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  <a:hlinkClick r:id="rId4"/>
              </a:rPr>
              <a:t>https://inq.gov.ao/pt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,</a:t>
            </a:r>
            <a:r>
              <a:rPr lang="pt-PT" sz="2000" spc="5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endParaRPr lang="pt-A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110658-84D6-7891-CD9D-7AA665C77D9F}"/>
              </a:ext>
            </a:extLst>
          </p:cNvPr>
          <p:cNvSpPr txBox="1"/>
          <p:nvPr/>
        </p:nvSpPr>
        <p:spPr>
          <a:xfrm>
            <a:off x="393404" y="5283628"/>
            <a:ext cx="47604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Catálogo Nacional de Qualificações Profissionais — Instituto Nacional de Qualificações</a:t>
            </a:r>
            <a:endParaRPr lang="pt-A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m 10" descr="Uma imagem com texto, captura de ecrã, Cara humana, pessoa&#10;&#10;Descrição gerada automaticamente">
            <a:extLst>
              <a:ext uri="{FF2B5EF4-FFF2-40B4-BE49-F238E27FC236}">
                <a16:creationId xmlns:a16="http://schemas.microsoft.com/office/drawing/2014/main" id="{8607E7F7-8A4C-DB5A-01E7-81F15B23F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03" y="1093269"/>
            <a:ext cx="4728508" cy="3978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Imagem 14" descr="Uma imagem com computador, vestuário, pessoa, computador portátil&#10;&#10;Descrição gerada automaticamente">
            <a:extLst>
              <a:ext uri="{FF2B5EF4-FFF2-40B4-BE49-F238E27FC236}">
                <a16:creationId xmlns:a16="http://schemas.microsoft.com/office/drawing/2014/main" id="{4DC0E0F3-C435-69E7-D420-D74EF4196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457" y="1093268"/>
            <a:ext cx="4967698" cy="4440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BAB02B-FBD3-EDB4-F3CE-AFD9EAC4207F}"/>
              </a:ext>
            </a:extLst>
          </p:cNvPr>
          <p:cNvSpPr txBox="1"/>
          <p:nvPr/>
        </p:nvSpPr>
        <p:spPr>
          <a:xfrm>
            <a:off x="5249504" y="5751796"/>
            <a:ext cx="5047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b="1" dirty="0"/>
              <a:t>Qualifications and Credentials</a:t>
            </a:r>
            <a:br>
              <a:rPr lang="en-US" b="1" dirty="0"/>
            </a:br>
            <a:r>
              <a:rPr lang="en-US" b="1" dirty="0"/>
              <a:t>Platform (QCP)</a:t>
            </a:r>
            <a:endParaRPr lang="pt-AO" b="1" dirty="0"/>
          </a:p>
        </p:txBody>
      </p:sp>
    </p:spTree>
    <p:extLst>
      <p:ext uri="{BB962C8B-B14F-4D97-AF65-F5344CB8AC3E}">
        <p14:creationId xmlns:p14="http://schemas.microsoft.com/office/powerpoint/2010/main" val="355137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BBC9-FC3D-F3F0-2B44-4C0A4B53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792521C-D489-0CD8-6383-31243EEAFD11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F15690AB-257B-030D-3A92-5FA1BEF3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E956A399-D6A8-DE36-0027-C2233FD4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D99FA1-750F-4C7F-9D9E-01D746382C89}"/>
              </a:ext>
            </a:extLst>
          </p:cNvPr>
          <p:cNvSpPr txBox="1"/>
          <p:nvPr/>
        </p:nvSpPr>
        <p:spPr>
          <a:xfrm>
            <a:off x="2194148" y="450937"/>
            <a:ext cx="763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Governança</a:t>
            </a:r>
            <a:r>
              <a:rPr lang="pt-PT" sz="2400" b="1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. </a:t>
            </a:r>
            <a:r>
              <a:rPr lang="pt-PT" sz="2400" b="1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Enquadramento Político-Estratégico</a:t>
            </a:r>
            <a:endParaRPr lang="pt-A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B487B6-BD64-6776-569D-3DCFD3A8D88B}"/>
              </a:ext>
            </a:extLst>
          </p:cNvPr>
          <p:cNvSpPr txBox="1"/>
          <p:nvPr/>
        </p:nvSpPr>
        <p:spPr>
          <a:xfrm>
            <a:off x="114299" y="2628881"/>
            <a:ext cx="1057751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C4C96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latin typeface="Bahnschrift" panose="020B0502040204020203" pitchFamily="34" charset="0"/>
                <a:cs typeface="Arial" panose="020B0604020202020204" pitchFamily="34" charset="0"/>
              </a:rPr>
              <a:t>PDN 2023-2027 – Programa: Emprego, Empreendedorismo e Formação Profissional. </a:t>
            </a:r>
          </a:p>
          <a:p>
            <a:pPr marL="342900" indent="-342900" algn="just">
              <a:buClr>
                <a:srgbClr val="1C4C96"/>
              </a:buClr>
              <a:buFont typeface="Arial" panose="020B0604020202020204" pitchFamily="34" charset="0"/>
              <a:buChar char="•"/>
            </a:pPr>
            <a:r>
              <a:rPr lang="pt-PT" sz="2200" b="1" dirty="0"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r>
              <a:rPr lang="pt-PT" sz="2000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Presidencial 225/23 de 30 de Novembro.</a:t>
            </a:r>
            <a:endParaRPr lang="pt-PT" sz="2000" dirty="0">
              <a:solidFill>
                <a:srgbClr val="00B0F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803C2B-9123-6BA9-6890-96A83432A399}"/>
              </a:ext>
            </a:extLst>
          </p:cNvPr>
          <p:cNvSpPr txBox="1"/>
          <p:nvPr/>
        </p:nvSpPr>
        <p:spPr>
          <a:xfrm>
            <a:off x="114300" y="4994949"/>
            <a:ext cx="1031772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C4C96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latin typeface="Bahnschrift" panose="020B0502040204020203" pitchFamily="34" charset="0"/>
                <a:cs typeface="Arial" panose="020B0604020202020204" pitchFamily="34" charset="0"/>
              </a:rPr>
              <a:t>Agenda Nacional Para o Emprego. Programa: Consolidação do Sistema Nacional de Qualificações</a:t>
            </a:r>
            <a:r>
              <a:rPr lang="pt-PT" sz="2200" b="1" dirty="0">
                <a:solidFill>
                  <a:srgbClr val="00194C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pt-PT" sz="2000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Presidencial 226/23 de 5 de Dezembro</a:t>
            </a:r>
            <a:r>
              <a:rPr lang="pt-PT" sz="2000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pt-PT" sz="2200" b="1" dirty="0">
              <a:solidFill>
                <a:srgbClr val="00B0F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C55F0B-67E5-7F69-6842-704CF9A36624}"/>
              </a:ext>
            </a:extLst>
          </p:cNvPr>
          <p:cNvSpPr txBox="1"/>
          <p:nvPr/>
        </p:nvSpPr>
        <p:spPr>
          <a:xfrm>
            <a:off x="114300" y="3899754"/>
            <a:ext cx="1057751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C4C96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latin typeface="Bahnschrift" panose="020B0502040204020203" pitchFamily="34" charset="0"/>
                <a:cs typeface="Arial" panose="020B0604020202020204" pitchFamily="34" charset="0"/>
              </a:rPr>
              <a:t>Plano Nacional de Desenvolvimento do Capital Humano - ACH 2023-2037 </a:t>
            </a:r>
          </a:p>
          <a:p>
            <a:pPr marL="342900" indent="-342900" algn="just">
              <a:buClr>
                <a:srgbClr val="1C4C96"/>
              </a:buClr>
              <a:buFont typeface="Arial" panose="020B0604020202020204" pitchFamily="34" charset="0"/>
              <a:buChar char="•"/>
            </a:pPr>
            <a:r>
              <a:rPr lang="pt-PT" sz="2200" b="1" dirty="0"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r>
              <a:rPr lang="pt-PT" sz="2000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Presidencial 122/24 de 4 de Junho</a:t>
            </a:r>
            <a:r>
              <a:rPr lang="pt-PT" sz="2000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pt-PT" sz="2200" b="1" dirty="0">
              <a:solidFill>
                <a:srgbClr val="00B0F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29C8DB-3380-F085-DC8D-10CD4D733B0C}"/>
              </a:ext>
            </a:extLst>
          </p:cNvPr>
          <p:cNvSpPr txBox="1"/>
          <p:nvPr/>
        </p:nvSpPr>
        <p:spPr>
          <a:xfrm>
            <a:off x="114299" y="1712519"/>
            <a:ext cx="1056735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C4C96"/>
              </a:buClr>
              <a:buFont typeface="Wingdings" panose="05000000000000000000" pitchFamily="2" charset="2"/>
              <a:buChar char="q"/>
            </a:pPr>
            <a:r>
              <a:rPr lang="pt-PT" sz="2200" b="1" dirty="0">
                <a:latin typeface="Bahnschrift" panose="020B0502040204020203" pitchFamily="34" charset="0"/>
                <a:cs typeface="Arial" panose="020B0604020202020204" pitchFamily="34" charset="0"/>
              </a:rPr>
              <a:t>. Lei do Sistema Nacional da Formação Profissional. </a:t>
            </a:r>
            <a:r>
              <a:rPr lang="pt-PT" sz="2200" b="1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pt-PT" sz="2000" b="1" dirty="0">
                <a:solidFill>
                  <a:srgbClr val="00B0F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  Nº 16/24 de 22 de Outubro</a:t>
            </a:r>
            <a:r>
              <a:rPr lang="pt-PT" sz="2000" b="1" dirty="0"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pt-PT" sz="2200" b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7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C748A-631C-EB38-EF26-718B915B1111}"/>
              </a:ext>
            </a:extLst>
          </p:cNvPr>
          <p:cNvSpPr txBox="1"/>
          <p:nvPr/>
        </p:nvSpPr>
        <p:spPr>
          <a:xfrm>
            <a:off x="192025" y="577191"/>
            <a:ext cx="10296144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b="1" dirty="0"/>
              <a:t>Critério de Referência 4 do ACQF: </a:t>
            </a:r>
            <a:r>
              <a:rPr lang="pt-PT" dirty="0"/>
              <a:t>O sistema nacional de garantia de qualidade para a educação e formação refere-se ao quadro ou sistema nacional de qualificações e é consistente com os princípios de garantia de qualidade do Quadro Continental Africano de Qualificações (ACQF).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Caixa de texto 1">
            <a:extLst>
              <a:ext uri="{FF2B5EF4-FFF2-40B4-BE49-F238E27FC236}">
                <a16:creationId xmlns:a16="http://schemas.microsoft.com/office/drawing/2014/main" id="{7FB43891-410B-5906-7BF7-BB1D4AC29CC1}"/>
              </a:ext>
            </a:extLst>
          </p:cNvPr>
          <p:cNvSpPr txBox="1"/>
          <p:nvPr/>
        </p:nvSpPr>
        <p:spPr>
          <a:xfrm>
            <a:off x="296882" y="2139830"/>
            <a:ext cx="10105901" cy="2028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pt-BR" sz="2400" dirty="0">
                <a:solidFill>
                  <a:schemeClr val="tx1"/>
                </a:solidFill>
              </a:rPr>
              <a:t>Aprovado o Decreto Executivo Conjunto que aprova o Regime Jurídico do Sistema   para   o   Acompanhamento   e   Garantia da Qualidade do Ensino Secundário Técnico-Profissional e da Formação Profissional em angola.</a:t>
            </a:r>
            <a:endParaRPr lang="pt-AO" sz="2400" dirty="0">
              <a:solidFill>
                <a:schemeClr val="tx1"/>
              </a:solidFill>
            </a:endParaRPr>
          </a:p>
        </p:txBody>
      </p:sp>
      <p:sp>
        <p:nvSpPr>
          <p:cNvPr id="4" name="Caixa de texto 1">
            <a:extLst>
              <a:ext uri="{FF2B5EF4-FFF2-40B4-BE49-F238E27FC236}">
                <a16:creationId xmlns:a16="http://schemas.microsoft.com/office/drawing/2014/main" id="{14E350B2-AE26-95CA-A0FC-7E9C256B13B6}"/>
              </a:ext>
            </a:extLst>
          </p:cNvPr>
          <p:cNvSpPr txBox="1"/>
          <p:nvPr/>
        </p:nvSpPr>
        <p:spPr>
          <a:xfrm>
            <a:off x="296882" y="4433327"/>
            <a:ext cx="2160000" cy="18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</a:rPr>
              <a:t>Roteiro de visitas</a:t>
            </a:r>
            <a:endParaRPr lang="pt-AO" sz="2400" dirty="0">
              <a:solidFill>
                <a:schemeClr val="tx1"/>
              </a:solidFill>
            </a:endParaRPr>
          </a:p>
        </p:txBody>
      </p:sp>
      <p:sp>
        <p:nvSpPr>
          <p:cNvPr id="5" name="Caixa de texto 1">
            <a:extLst>
              <a:ext uri="{FF2B5EF4-FFF2-40B4-BE49-F238E27FC236}">
                <a16:creationId xmlns:a16="http://schemas.microsoft.com/office/drawing/2014/main" id="{BDDB422F-46BF-B163-BCC7-0F7B2ADB13FF}"/>
              </a:ext>
            </a:extLst>
          </p:cNvPr>
          <p:cNvSpPr txBox="1"/>
          <p:nvPr/>
        </p:nvSpPr>
        <p:spPr>
          <a:xfrm>
            <a:off x="2577854" y="4433327"/>
            <a:ext cx="2160000" cy="18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</a:rPr>
              <a:t>Definição de Indicadores</a:t>
            </a:r>
            <a:endParaRPr lang="pt-AO" sz="2400" dirty="0">
              <a:solidFill>
                <a:schemeClr val="tx1"/>
              </a:solidFill>
            </a:endParaRPr>
          </a:p>
        </p:txBody>
      </p:sp>
      <p:sp>
        <p:nvSpPr>
          <p:cNvPr id="6" name="Caixa de texto 1">
            <a:extLst>
              <a:ext uri="{FF2B5EF4-FFF2-40B4-BE49-F238E27FC236}">
                <a16:creationId xmlns:a16="http://schemas.microsoft.com/office/drawing/2014/main" id="{94529CF9-5B03-101B-56FA-8B7029CFC840}"/>
              </a:ext>
            </a:extLst>
          </p:cNvPr>
          <p:cNvSpPr txBox="1"/>
          <p:nvPr/>
        </p:nvSpPr>
        <p:spPr>
          <a:xfrm>
            <a:off x="4870164" y="4433327"/>
            <a:ext cx="2880000" cy="18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</a:rPr>
              <a:t>Elaboração dos Instrumentos de Acompanhamento</a:t>
            </a:r>
            <a:endParaRPr lang="pt-AO" sz="2400" dirty="0">
              <a:solidFill>
                <a:schemeClr val="tx1"/>
              </a:solidFill>
            </a:endParaRPr>
          </a:p>
        </p:txBody>
      </p:sp>
      <p:sp>
        <p:nvSpPr>
          <p:cNvPr id="11" name="Caixa de texto 1">
            <a:extLst>
              <a:ext uri="{FF2B5EF4-FFF2-40B4-BE49-F238E27FC236}">
                <a16:creationId xmlns:a16="http://schemas.microsoft.com/office/drawing/2014/main" id="{6492F3B4-F4E4-CE36-E0E7-9C97FEFE049C}"/>
              </a:ext>
            </a:extLst>
          </p:cNvPr>
          <p:cNvSpPr txBox="1"/>
          <p:nvPr/>
        </p:nvSpPr>
        <p:spPr>
          <a:xfrm>
            <a:off x="7874931" y="4433327"/>
            <a:ext cx="2520000" cy="18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</a:rPr>
              <a:t>Estrutura do Relatório Anual da Qualidade</a:t>
            </a:r>
            <a:endParaRPr lang="pt-A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3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C6795F97-3748-EAD3-8490-82103F56A865}"/>
              </a:ext>
            </a:extLst>
          </p:cNvPr>
          <p:cNvSpPr txBox="1"/>
          <p:nvPr/>
        </p:nvSpPr>
        <p:spPr>
          <a:xfrm>
            <a:off x="373557" y="1111198"/>
            <a:ext cx="9934225" cy="5589971"/>
          </a:xfrm>
          <a:prstGeom prst="rect">
            <a:avLst/>
          </a:prstGeom>
        </p:spPr>
        <p:txBody>
          <a:bodyPr vert="horz" wrap="square" lIns="0" tIns="49509" rIns="0" bIns="0" rtlCol="0">
            <a:spAutoFit/>
          </a:bodyPr>
          <a:lstStyle/>
          <a:p>
            <a:pPr marL="264054" marR="8252" indent="-251359" algn="just" defTabSz="914034">
              <a:lnSpc>
                <a:spcPts val="2379"/>
              </a:lnSpc>
              <a:spcBef>
                <a:spcPts val="390"/>
              </a:spcBef>
              <a:buSzPct val="95454"/>
              <a:buFont typeface="Wingdings"/>
              <a:buChar char=""/>
              <a:tabLst>
                <a:tab pos="264054" algn="l"/>
              </a:tabLst>
            </a:pP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Continuar</a:t>
            </a:r>
            <a:r>
              <a:rPr sz="2199" kern="0" spc="5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</a:t>
            </a:r>
            <a:r>
              <a:rPr sz="2199" kern="0" spc="5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disseminação</a:t>
            </a:r>
            <a:r>
              <a:rPr sz="2199" kern="0" spc="5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SNQ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5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as</a:t>
            </a:r>
            <a:r>
              <a:rPr sz="2199" kern="0" spc="5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matérias</a:t>
            </a:r>
            <a:r>
              <a:rPr sz="2199" kern="0" spc="5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relacionadas:</a:t>
            </a:r>
            <a:r>
              <a:rPr sz="2199" kern="0" spc="5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garantia</a:t>
            </a:r>
            <a:r>
              <a:rPr sz="2199" kern="0" spc="5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da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qualidade,</a:t>
            </a:r>
            <a:r>
              <a:rPr sz="2199" kern="0" spc="19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créditos,</a:t>
            </a:r>
            <a:r>
              <a:rPr sz="2199" kern="0" spc="2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lang="pt-PT" sz="2199" kern="0" spc="210" dirty="0">
                <a:solidFill>
                  <a:sysClr val="windowText" lastClr="000000"/>
                </a:solidFill>
                <a:latin typeface="Cambria"/>
                <a:cs typeface="Cambria"/>
              </a:rPr>
              <a:t>RVCC/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RPL,</a:t>
            </a:r>
            <a:r>
              <a:rPr sz="2199" kern="0" spc="204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micro-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credenciais,</a:t>
            </a:r>
            <a:r>
              <a:rPr sz="2199" kern="0" spc="2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competências</a:t>
            </a:r>
            <a:r>
              <a:rPr sz="2199" kern="0" spc="21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verdes</a:t>
            </a:r>
            <a:r>
              <a:rPr sz="2199" kern="0" spc="2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2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digitais, referenciação</a:t>
            </a:r>
            <a:r>
              <a:rPr sz="2199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dos</a:t>
            </a:r>
            <a:r>
              <a:rPr sz="2199" kern="0" spc="-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QNQ,</a:t>
            </a:r>
            <a:r>
              <a:rPr sz="2199" kern="0" spc="-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certificação</a:t>
            </a:r>
            <a:r>
              <a:rPr sz="2199" kern="0" spc="-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-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entidades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formadoras</a:t>
            </a:r>
            <a:r>
              <a:rPr sz="2199" kern="0" spc="-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….;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5078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endParaRPr lang="pt-PT"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5078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r>
              <a:rPr sz="2199" kern="0" dirty="0" err="1">
                <a:solidFill>
                  <a:sysClr val="windowText" lastClr="000000"/>
                </a:solidFill>
                <a:latin typeface="Cambria"/>
                <a:cs typeface="Cambria"/>
              </a:rPr>
              <a:t>Implementar</a:t>
            </a:r>
            <a:r>
              <a:rPr sz="2199" kern="0" spc="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um</a:t>
            </a:r>
            <a:r>
              <a:rPr sz="2199" kern="0" spc="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Sistema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Integrado</a:t>
            </a:r>
            <a:r>
              <a:rPr sz="2199" kern="0" spc="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Gestão</a:t>
            </a:r>
            <a:r>
              <a:rPr sz="2199" kern="0" spc="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Informação,</a:t>
            </a:r>
            <a:r>
              <a:rPr sz="2199" kern="0" spc="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para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disponibiização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das</a:t>
            </a:r>
            <a:r>
              <a:rPr sz="2199" kern="0" spc="-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-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-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novos</a:t>
            </a:r>
            <a:r>
              <a:rPr sz="2199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programas</a:t>
            </a:r>
            <a:r>
              <a:rPr sz="2199" kern="0" spc="-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alinhados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</a:t>
            </a:r>
            <a:r>
              <a:rPr sz="2199" kern="0" spc="-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-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QNQ;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8886" indent="-251359" algn="just" defTabSz="914034">
              <a:lnSpc>
                <a:spcPts val="2379"/>
              </a:lnSpc>
              <a:spcBef>
                <a:spcPts val="5"/>
              </a:spcBef>
              <a:buSzPct val="95454"/>
              <a:buFont typeface="Wingdings"/>
              <a:buChar char=""/>
              <a:tabLst>
                <a:tab pos="264054" algn="l"/>
              </a:tabLst>
            </a:pPr>
            <a:endParaRPr lang="pt-PT"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8886" indent="-251359" algn="just" defTabSz="914034">
              <a:lnSpc>
                <a:spcPts val="2379"/>
              </a:lnSpc>
              <a:spcBef>
                <a:spcPts val="5"/>
              </a:spcBef>
              <a:buSzPct val="95454"/>
              <a:buFont typeface="Wingdings"/>
              <a:buChar char=""/>
              <a:tabLst>
                <a:tab pos="264054" algn="l"/>
              </a:tabLst>
            </a:pP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Dar</a:t>
            </a:r>
            <a:r>
              <a:rPr sz="2199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continuidade</a:t>
            </a:r>
            <a:r>
              <a:rPr sz="2199" kern="0" spc="12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à</a:t>
            </a:r>
            <a:r>
              <a:rPr sz="2199" kern="0" spc="10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realização</a:t>
            </a:r>
            <a:r>
              <a:rPr sz="2199" kern="0" spc="10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novos</a:t>
            </a:r>
            <a:r>
              <a:rPr sz="2199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diagnósticos</a:t>
            </a:r>
            <a:r>
              <a:rPr sz="2199" kern="0" spc="11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Sectoriais</a:t>
            </a:r>
            <a:r>
              <a:rPr sz="2199" kern="0" spc="114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em</a:t>
            </a:r>
            <a:r>
              <a:rPr sz="2199" kern="0" spc="10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Famílias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Profissionais/</a:t>
            </a:r>
            <a:r>
              <a:rPr sz="2199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Sectores</a:t>
            </a:r>
            <a:r>
              <a:rPr sz="2199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Produtivos</a:t>
            </a:r>
            <a:r>
              <a:rPr sz="2199" kern="0" spc="409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estratégicos</a:t>
            </a:r>
            <a:r>
              <a:rPr sz="2199" kern="0" spc="409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para</a:t>
            </a:r>
            <a:r>
              <a:rPr sz="2199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desenvolvimento</a:t>
            </a:r>
            <a:r>
              <a:rPr sz="2199" kern="0" spc="4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com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potencial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-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empregabilidade;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6982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endParaRPr lang="pt-PT"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6982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Dar</a:t>
            </a:r>
            <a:r>
              <a:rPr sz="2199" kern="0" spc="2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continuidade</a:t>
            </a:r>
            <a:r>
              <a:rPr sz="2199" kern="0" spc="2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ao</a:t>
            </a:r>
            <a:r>
              <a:rPr sz="2199" kern="0" spc="2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processo</a:t>
            </a:r>
            <a:r>
              <a:rPr sz="2199" kern="0" spc="2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2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elaboração</a:t>
            </a:r>
            <a:r>
              <a:rPr sz="2199" kern="0" spc="2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2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novas</a:t>
            </a:r>
            <a:r>
              <a:rPr sz="2199" kern="0" spc="2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qualificações,</a:t>
            </a:r>
            <a:r>
              <a:rPr sz="2199" kern="0" spc="2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expandir</a:t>
            </a:r>
            <a:r>
              <a:rPr sz="2199" kern="0" spc="2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o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Catálogo</a:t>
            </a:r>
            <a:r>
              <a:rPr sz="2199" kern="0" spc="-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Nacional</a:t>
            </a:r>
            <a:r>
              <a:rPr sz="2199" kern="0" spc="-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-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 err="1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lang="pt-PT"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Profissionais;</a:t>
            </a:r>
          </a:p>
          <a:p>
            <a:pPr marL="264054" marR="6982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endParaRPr lang="pt-PT" sz="2199" kern="0" spc="-1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6982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r>
              <a:rPr lang="pt-PT"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Participar, </a:t>
            </a:r>
            <a:r>
              <a:rPr lang="pt-PT" sz="2199" kern="0" dirty="0" err="1">
                <a:solidFill>
                  <a:sysClr val="windowText" lastClr="000000"/>
                </a:solidFill>
                <a:latin typeface="Cambria"/>
                <a:cs typeface="Cambria"/>
              </a:rPr>
              <a:t>efectivamente</a:t>
            </a:r>
            <a:r>
              <a:rPr lang="pt-PT"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, do processo de referenciação do QNQ;</a:t>
            </a:r>
          </a:p>
          <a:p>
            <a:pPr marL="12695" marR="6982" algn="just" defTabSz="914034">
              <a:lnSpc>
                <a:spcPts val="2379"/>
              </a:lnSpc>
              <a:buSzPct val="95454"/>
              <a:tabLst>
                <a:tab pos="264054" algn="l"/>
              </a:tabLst>
            </a:pPr>
            <a:endParaRPr lang="pt-PT"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4054" marR="6982" indent="-251359" algn="just" defTabSz="914034">
              <a:lnSpc>
                <a:spcPts val="2379"/>
              </a:lnSpc>
              <a:buSzPct val="95454"/>
              <a:buFont typeface="Wingdings"/>
              <a:buChar char=""/>
              <a:tabLst>
                <a:tab pos="264054" algn="l"/>
              </a:tabLst>
            </a:pPr>
            <a:r>
              <a:rPr lang="pt-PT"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Integrar as competências verdes e digitais no contexto do QNQ, sendo uma das recomendações do 2º Fórum dos QNQ.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2C3B880-851F-224A-D090-837A2D9E1C6B}"/>
              </a:ext>
            </a:extLst>
          </p:cNvPr>
          <p:cNvSpPr txBox="1">
            <a:spLocks/>
          </p:cNvSpPr>
          <p:nvPr/>
        </p:nvSpPr>
        <p:spPr>
          <a:xfrm>
            <a:off x="2160496" y="592122"/>
            <a:ext cx="637081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95507"/>
            <a:r>
              <a:rPr lang="pt-PT" sz="2400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Principais Desafios</a:t>
            </a:r>
          </a:p>
        </p:txBody>
      </p:sp>
    </p:spTree>
    <p:extLst>
      <p:ext uri="{BB962C8B-B14F-4D97-AF65-F5344CB8AC3E}">
        <p14:creationId xmlns:p14="http://schemas.microsoft.com/office/powerpoint/2010/main" val="14958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E2457-04E4-714D-BE14-97955E830720}"/>
              </a:ext>
            </a:extLst>
          </p:cNvPr>
          <p:cNvSpPr/>
          <p:nvPr/>
        </p:nvSpPr>
        <p:spPr>
          <a:xfrm>
            <a:off x="0" y="4160017"/>
            <a:ext cx="10691813" cy="97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10E0B-DF8C-E244-9920-0E8B0860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698343"/>
            <a:ext cx="10691813" cy="3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PT" sz="1727" b="1" dirty="0">
                <a:solidFill>
                  <a:srgbClr val="C00000"/>
                </a:solidFill>
                <a:latin typeface="Cambria" panose="02040503050406030204" pitchFamily="18" charset="0"/>
                <a:ea typeface="Helvetica Neue Light" charset="0"/>
                <a:cs typeface="Helvetica Neue Light" charset="0"/>
              </a:rPr>
              <a:t>MUITO OBRIGADA!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4C252E-1D76-9834-1581-D3CBEB67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8586"/>
            <a:ext cx="10691814" cy="3716724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AC77942-897B-94E2-8441-E9153F132AE5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7" name="Imagem 6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B716AAC7-1AC8-50B2-3C81-7EEAD54C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8" name="Imagem 7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B7A9A75-114A-3FC1-580E-3515118E0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4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BBC9-FC3D-F3F0-2B44-4C0A4B53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792521C-D489-0CD8-6383-31243EEAFD11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F15690AB-257B-030D-3A92-5FA1BEF3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E956A399-D6A8-DE36-0027-C2233FD4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DDA72D53-A751-612D-5043-FBE6BD7B56C2}"/>
              </a:ext>
            </a:extLst>
          </p:cNvPr>
          <p:cNvSpPr txBox="1"/>
          <p:nvPr/>
        </p:nvSpPr>
        <p:spPr>
          <a:xfrm>
            <a:off x="244985" y="1236891"/>
            <a:ext cx="10201435" cy="5109598"/>
          </a:xfrm>
          <a:prstGeom prst="rect">
            <a:avLst/>
          </a:prstGeom>
        </p:spPr>
        <p:txBody>
          <a:bodyPr vert="horz" wrap="square" lIns="0" tIns="13329" rIns="0" bIns="0" rtlCol="0">
            <a:spAutoFit/>
          </a:bodyPr>
          <a:lstStyle/>
          <a:p>
            <a:pPr marL="298331" indent="-285636" defTabSz="914034">
              <a:spcBef>
                <a:spcPts val="105"/>
              </a:spcBef>
              <a:buClr>
                <a:srgbClr val="1C4B95"/>
              </a:buClr>
              <a:buFont typeface="Wingdings"/>
              <a:buChar char=""/>
              <a:tabLst>
                <a:tab pos="298331" algn="l"/>
              </a:tabLst>
            </a:pPr>
            <a:r>
              <a:rPr sz="1900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AGENDA</a:t>
            </a:r>
            <a:r>
              <a:rPr sz="1900" b="1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2030</a:t>
            </a:r>
            <a:r>
              <a:rPr sz="1900" b="1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-</a:t>
            </a:r>
            <a:r>
              <a:rPr sz="1900" b="1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Objectivos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Desenvolvimento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Sustentável</a:t>
            </a:r>
            <a:r>
              <a:rPr sz="1900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;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defTabSz="914034">
              <a:spcBef>
                <a:spcPts val="80"/>
              </a:spcBef>
              <a:buFont typeface="Wingdings"/>
              <a:buChar char=""/>
            </a:pPr>
            <a:endParaRPr sz="6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98965" indent="-286270" defTabSz="914034">
              <a:spcBef>
                <a:spcPts val="5"/>
              </a:spcBef>
              <a:buClr>
                <a:srgbClr val="1C4B95"/>
              </a:buClr>
              <a:buFont typeface="Wingdings"/>
              <a:buChar char=""/>
              <a:tabLst>
                <a:tab pos="298965" algn="l"/>
              </a:tabLst>
            </a:pPr>
            <a:r>
              <a:rPr sz="1900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AGENDA</a:t>
            </a:r>
            <a:r>
              <a:rPr sz="1900" b="1" kern="0" spc="-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2050</a:t>
            </a:r>
            <a:r>
              <a:rPr sz="1900" b="1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</a:t>
            </a:r>
            <a:r>
              <a:rPr sz="1900" b="1" kern="0" spc="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SADC</a:t>
            </a:r>
            <a:r>
              <a:rPr sz="1900" b="1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assente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em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três</a:t>
            </a:r>
            <a:r>
              <a:rPr sz="1900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(3)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pilares: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1792522" lvl="1" indent="-287540" defTabSz="914034">
              <a:spcBef>
                <a:spcPts val="10"/>
              </a:spcBef>
              <a:buSzPct val="121875"/>
              <a:buFontTx/>
              <a:buAutoNum type="arabicParenR"/>
              <a:tabLst>
                <a:tab pos="1792522" algn="l"/>
              </a:tabLst>
            </a:pP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Desenvolvimento</a:t>
            </a:r>
            <a:r>
              <a:rPr sz="1900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Industrial e</a:t>
            </a:r>
            <a:r>
              <a:rPr sz="1900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Integração</a:t>
            </a:r>
            <a:r>
              <a:rPr sz="1900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Mercados,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1737935" lvl="1" indent="-232952" defTabSz="914034">
              <a:spcBef>
                <a:spcPts val="15"/>
              </a:spcBef>
              <a:buFontTx/>
              <a:buAutoNum type="arabicParenR"/>
              <a:tabLst>
                <a:tab pos="1737935" algn="l"/>
              </a:tabLst>
            </a:pP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Desenvolvimento</a:t>
            </a:r>
            <a:r>
              <a:rPr sz="1900" kern="0" spc="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Infra-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estruturas</a:t>
            </a:r>
            <a:r>
              <a:rPr sz="1900" kern="0" spc="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Apoio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à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Integração</a:t>
            </a:r>
            <a:r>
              <a:rPr sz="1900" kern="0" spc="-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Regional;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1738568" lvl="1" indent="-233586" defTabSz="914034">
              <a:buFontTx/>
              <a:buAutoNum type="arabicParenR"/>
              <a:tabLst>
                <a:tab pos="1738568" algn="l"/>
              </a:tabLst>
            </a:pP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Desenvolvimento</a:t>
            </a:r>
            <a:r>
              <a:rPr sz="1900" kern="0" spc="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1900" kern="0" spc="-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Capital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Social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1900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Humano.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0" lvl="1" defTabSz="914034">
              <a:spcBef>
                <a:spcPts val="40"/>
              </a:spcBef>
              <a:buFontTx/>
              <a:buAutoNum type="arabicParenR"/>
            </a:pPr>
            <a:endParaRPr sz="15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98965" indent="-286270" defTabSz="914034">
              <a:spcBef>
                <a:spcPts val="5"/>
              </a:spcBef>
              <a:buClr>
                <a:srgbClr val="1C4B95"/>
              </a:buClr>
              <a:buFont typeface="Wingdings"/>
              <a:buChar char=""/>
              <a:tabLst>
                <a:tab pos="298965" algn="l"/>
              </a:tabLst>
            </a:pPr>
            <a:r>
              <a:rPr sz="1900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AGENDA</a:t>
            </a:r>
            <a:r>
              <a:rPr sz="1900" b="1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2063</a:t>
            </a:r>
            <a:r>
              <a:rPr sz="1900" b="1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</a:t>
            </a:r>
            <a:r>
              <a:rPr sz="1900" b="1" kern="0" spc="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União Africana</a:t>
            </a:r>
            <a:r>
              <a:rPr sz="1900" b="1" kern="0" spc="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“Aspirações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Africanas</a:t>
            </a:r>
            <a:r>
              <a:rPr sz="1900" kern="0" spc="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para</a:t>
            </a:r>
            <a:r>
              <a:rPr sz="1900" kern="0" spc="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África</a:t>
            </a:r>
            <a:r>
              <a:rPr sz="1900" kern="0" spc="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que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Queremos”.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defTabSz="914034">
              <a:spcBef>
                <a:spcPts val="70"/>
              </a:spcBef>
              <a:buFont typeface="Wingdings"/>
              <a:buChar char=""/>
            </a:pPr>
            <a:endParaRPr sz="10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97696" marR="5078" indent="-285636" algn="just" defTabSz="914034">
              <a:lnSpc>
                <a:spcPct val="100200"/>
              </a:lnSpc>
              <a:buFont typeface="Wingdings"/>
              <a:buChar char=""/>
              <a:tabLst>
                <a:tab pos="298965" algn="l"/>
              </a:tabLst>
            </a:pP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ESTRATÉGIA</a:t>
            </a:r>
            <a:r>
              <a:rPr sz="1900" b="1" kern="0" spc="1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CONTINENTAL</a:t>
            </a:r>
            <a:r>
              <a:rPr sz="1900" b="1" kern="0" spc="1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b="1" kern="0" spc="1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EDUCAÇÃO</a:t>
            </a:r>
            <a:r>
              <a:rPr sz="1900" b="1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PARA</a:t>
            </a:r>
            <a:r>
              <a:rPr sz="1900" b="1" kern="0" spc="1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ÁFRICA</a:t>
            </a:r>
            <a:r>
              <a:rPr sz="1900" b="1" kern="0" spc="1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-</a:t>
            </a:r>
            <a:r>
              <a:rPr sz="1900" kern="0" spc="1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CESA-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25</a:t>
            </a:r>
            <a:r>
              <a:rPr sz="1900" b="1" kern="0" spc="2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-</a:t>
            </a:r>
            <a:r>
              <a:rPr sz="1900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orienta</a:t>
            </a:r>
            <a:r>
              <a:rPr sz="1900" kern="0" spc="114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1900" kern="0" spc="1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implementação</a:t>
            </a:r>
            <a:r>
              <a:rPr sz="1900" kern="0" spc="10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de </a:t>
            </a:r>
            <a:r>
              <a:rPr sz="1900" kern="0" dirty="0" err="1">
                <a:solidFill>
                  <a:sysClr val="windowText" lastClr="000000"/>
                </a:solidFill>
                <a:latin typeface="Cambria"/>
                <a:cs typeface="Cambria"/>
              </a:rPr>
              <a:t>Quadros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Nacionais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1900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Quadros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Regionais</a:t>
            </a:r>
            <a:r>
              <a:rPr sz="1900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para facilitar a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criação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múltiplas</a:t>
            </a:r>
            <a:r>
              <a:rPr sz="1900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vias 	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aquisição</a:t>
            </a:r>
            <a:r>
              <a:rPr sz="19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aptidões</a:t>
            </a:r>
            <a:r>
              <a:rPr sz="1900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1900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competências,</a:t>
            </a:r>
            <a:r>
              <a:rPr sz="1900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bem</a:t>
            </a:r>
            <a:r>
              <a:rPr sz="1900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como</a:t>
            </a:r>
            <a:r>
              <a:rPr sz="1900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1900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mobilidade</a:t>
            </a:r>
            <a:r>
              <a:rPr sz="1900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dos</a:t>
            </a:r>
            <a:r>
              <a:rPr sz="1900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cidadãos</a:t>
            </a:r>
            <a:r>
              <a:rPr sz="1900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1900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desenvolver</a:t>
            </a:r>
            <a:r>
              <a:rPr sz="1900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um</a:t>
            </a:r>
            <a:r>
              <a:rPr sz="1900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Quadro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Continental</a:t>
            </a:r>
            <a:r>
              <a:rPr lang="pt-PT" sz="1900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vinculado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às</a:t>
            </a:r>
            <a:r>
              <a:rPr sz="1900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regionais</a:t>
            </a:r>
            <a:r>
              <a:rPr sz="1900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1900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aos</a:t>
            </a:r>
            <a:r>
              <a:rPr sz="1900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Quadros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Nacionais</a:t>
            </a:r>
            <a:r>
              <a:rPr sz="1900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Qualificações.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defTabSz="914034">
              <a:spcBef>
                <a:spcPts val="280"/>
              </a:spcBef>
            </a:pPr>
            <a:endParaRPr sz="10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354823" indent="-342128" defTabSz="914034">
              <a:spcBef>
                <a:spcPts val="5"/>
              </a:spcBef>
              <a:buClr>
                <a:srgbClr val="1C4B95"/>
              </a:buClr>
              <a:buFont typeface="Wingdings"/>
              <a:buChar char=""/>
              <a:tabLst>
                <a:tab pos="354823" algn="l"/>
              </a:tabLst>
            </a:pP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DOCUMENTO</a:t>
            </a:r>
            <a:r>
              <a:rPr sz="1900" b="1" kern="0" spc="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b="1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POLÍTICA</a:t>
            </a:r>
            <a:r>
              <a:rPr sz="1900" b="1" kern="0" spc="-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1900" b="1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AFRICAN</a:t>
            </a:r>
            <a:r>
              <a:rPr sz="1900" b="1" kern="0" spc="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CONTINENTAL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QUALIFICATIONS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FRAMEWORK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354823" marR="5078" algn="just" defTabSz="914034">
              <a:lnSpc>
                <a:spcPct val="100400"/>
              </a:lnSpc>
            </a:pP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-</a:t>
            </a:r>
            <a:r>
              <a:rPr sz="1900" b="1" kern="0" spc="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ACQFII</a:t>
            </a:r>
            <a:r>
              <a:rPr sz="1900" b="1" kern="0" spc="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(2023-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2026)</a:t>
            </a:r>
            <a:r>
              <a:rPr sz="1900" b="1" kern="0" spc="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-</a:t>
            </a:r>
            <a:r>
              <a:rPr sz="1900" b="1" kern="0" spc="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Aprovado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por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todos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os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países</a:t>
            </a:r>
            <a:r>
              <a:rPr sz="1900" kern="0" spc="-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membros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em</a:t>
            </a:r>
            <a:r>
              <a:rPr sz="1900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Julho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2023,</a:t>
            </a:r>
            <a:r>
              <a:rPr sz="1900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em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Adis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Abeba.</a:t>
            </a:r>
            <a:r>
              <a:rPr sz="1900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1900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ACQF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é</a:t>
            </a:r>
            <a:r>
              <a:rPr sz="1900" kern="0" spc="1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uma</a:t>
            </a:r>
            <a:r>
              <a:rPr sz="1900" kern="0" spc="1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iniciativa</a:t>
            </a:r>
            <a:r>
              <a:rPr sz="1900" kern="0" spc="1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19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política</a:t>
            </a:r>
            <a:r>
              <a:rPr sz="1900" kern="0" spc="1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</a:t>
            </a:r>
            <a:r>
              <a:rPr sz="19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União</a:t>
            </a:r>
            <a:r>
              <a:rPr sz="19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Africana,</a:t>
            </a:r>
            <a:r>
              <a:rPr sz="1900" kern="0" spc="1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financiada</a:t>
            </a:r>
            <a:r>
              <a:rPr sz="19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pela</a:t>
            </a:r>
            <a:r>
              <a:rPr sz="19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União</a:t>
            </a:r>
            <a:r>
              <a:rPr sz="1900" kern="0" spc="1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Europeia</a:t>
            </a:r>
            <a:r>
              <a:rPr sz="19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1900" kern="0" spc="1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gerida</a:t>
            </a:r>
            <a:r>
              <a:rPr sz="1900" kern="0" spc="1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dirty="0">
                <a:solidFill>
                  <a:sysClr val="windowText" lastClr="000000"/>
                </a:solidFill>
                <a:latin typeface="Cambria"/>
                <a:cs typeface="Cambria"/>
              </a:rPr>
              <a:t>pela</a:t>
            </a:r>
            <a:r>
              <a:rPr sz="1900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i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European</a:t>
            </a:r>
            <a:r>
              <a:rPr sz="1900" i="1" kern="0" spc="1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i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Training Foundation</a:t>
            </a:r>
            <a:r>
              <a:rPr sz="1900" i="1" kern="0" spc="-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1900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(ETF).</a:t>
            </a:r>
            <a:endParaRPr sz="1900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AEE25B-EA58-A1AA-96E7-260C08475B30}"/>
              </a:ext>
            </a:extLst>
          </p:cNvPr>
          <p:cNvSpPr txBox="1"/>
          <p:nvPr/>
        </p:nvSpPr>
        <p:spPr>
          <a:xfrm>
            <a:off x="877824" y="496657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Alinhamento com Instrumentos Estratégicos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122548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BBC9-FC3D-F3F0-2B44-4C0A4B53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792521C-D489-0CD8-6383-31243EEAFD11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F15690AB-257B-030D-3A92-5FA1BEF3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E956A399-D6A8-DE36-0027-C2233FD4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object 5">
            <a:extLst>
              <a:ext uri="{FF2B5EF4-FFF2-40B4-BE49-F238E27FC236}">
                <a16:creationId xmlns:a16="http://schemas.microsoft.com/office/drawing/2014/main" id="{BBF17DE6-C340-7026-8697-24F15FCE89D3}"/>
              </a:ext>
            </a:extLst>
          </p:cNvPr>
          <p:cNvSpPr txBox="1">
            <a:spLocks/>
          </p:cNvSpPr>
          <p:nvPr/>
        </p:nvSpPr>
        <p:spPr>
          <a:xfrm>
            <a:off x="1722457" y="549256"/>
            <a:ext cx="7512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AO" dirty="0"/>
              <a:t>Enquadramento Legal. Estrutura Organizativa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C63A3F6-06A9-831A-FABF-D8D62BCAF626}"/>
              </a:ext>
            </a:extLst>
          </p:cNvPr>
          <p:cNvSpPr txBox="1"/>
          <p:nvPr/>
        </p:nvSpPr>
        <p:spPr>
          <a:xfrm>
            <a:off x="436339" y="1337907"/>
            <a:ext cx="9750077" cy="4969497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444322" marR="5078" indent="-285636" algn="just" defTabSz="914034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445592" algn="l"/>
              </a:tabLst>
            </a:pP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17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Ministério</a:t>
            </a:r>
            <a:r>
              <a:rPr sz="2199" b="1" kern="0" spc="17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</a:t>
            </a:r>
            <a:r>
              <a:rPr sz="2199" b="1" kern="0" spc="18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Administração</a:t>
            </a:r>
            <a:r>
              <a:rPr sz="2199" b="1" kern="0" spc="18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Pública,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Trabalho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b="1" kern="0" spc="17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Segurança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Social 	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(MAPTSS)</a:t>
            </a:r>
            <a:r>
              <a:rPr sz="2199" kern="0" spc="2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é</a:t>
            </a:r>
            <a:r>
              <a:rPr sz="2199" kern="0" spc="2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2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Departamento</a:t>
            </a:r>
            <a:r>
              <a:rPr sz="2199" kern="0" spc="2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Ministerial,</a:t>
            </a:r>
            <a:r>
              <a:rPr sz="2199" kern="0" spc="229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2199" kern="0" spc="2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quem</a:t>
            </a:r>
            <a:r>
              <a:rPr sz="2199" kern="0" spc="2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compete</a:t>
            </a:r>
            <a:r>
              <a:rPr sz="2199" kern="0" spc="2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no</a:t>
            </a:r>
            <a:r>
              <a:rPr sz="2199" kern="0" spc="229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âmbito</a:t>
            </a:r>
            <a:r>
              <a:rPr sz="2199" kern="0" spc="2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das</a:t>
            </a:r>
            <a:r>
              <a:rPr sz="2199" kern="0" spc="2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0" dirty="0" err="1">
                <a:solidFill>
                  <a:sysClr val="windowText" lastClr="000000"/>
                </a:solidFill>
                <a:latin typeface="Cambria"/>
                <a:cs typeface="Cambria"/>
              </a:rPr>
              <a:t>suas</a:t>
            </a:r>
            <a:r>
              <a:rPr sz="2199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 err="1">
                <a:solidFill>
                  <a:sysClr val="windowText" lastClr="000000"/>
                </a:solidFill>
                <a:latin typeface="Cambria"/>
                <a:cs typeface="Cambria"/>
              </a:rPr>
              <a:t>atribuições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,</a:t>
            </a:r>
            <a:r>
              <a:rPr sz="2199" kern="0" spc="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por</a:t>
            </a:r>
            <a:r>
              <a:rPr sz="2199" kern="0" spc="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via</a:t>
            </a:r>
            <a:r>
              <a:rPr sz="2199" kern="0" spc="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2199" kern="0" spc="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Instituto</a:t>
            </a:r>
            <a:r>
              <a:rPr sz="2199" kern="0" spc="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Nacional</a:t>
            </a:r>
            <a:r>
              <a:rPr sz="2199" kern="0" spc="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3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(INQ),</a:t>
            </a:r>
            <a:r>
              <a:rPr sz="2199" kern="0" spc="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2199" kern="0" spc="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implement</a:t>
            </a:r>
            <a:r>
              <a:rPr lang="pt-PT"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r </a:t>
            </a:r>
            <a:r>
              <a:rPr lang="pt-PT"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d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-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Sistema</a:t>
            </a:r>
            <a:r>
              <a:rPr sz="2199" b="1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Nacional</a:t>
            </a:r>
            <a:r>
              <a:rPr sz="2199" b="1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b="1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Qualificações.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defTabSz="914034">
              <a:spcBef>
                <a:spcPts val="1019"/>
              </a:spcBef>
            </a:pP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444322" marR="6982" indent="-285636" algn="just" defTabSz="914034">
              <a:lnSpc>
                <a:spcPct val="150000"/>
              </a:lnSpc>
              <a:spcBef>
                <a:spcPts val="5"/>
              </a:spcBef>
              <a:buFont typeface="Arial MT"/>
              <a:buChar char="•"/>
              <a:tabLst>
                <a:tab pos="445592" algn="l"/>
              </a:tabLst>
            </a:pP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Data</a:t>
            </a:r>
            <a:r>
              <a:rPr sz="2199" b="1" kern="0" spc="1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criação</a:t>
            </a:r>
            <a:r>
              <a:rPr sz="2199" b="1" kern="0" spc="1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INQ:</a:t>
            </a:r>
            <a:r>
              <a:rPr sz="2199" b="1" kern="0" spc="1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Julho</a:t>
            </a:r>
            <a:r>
              <a:rPr sz="2199" b="1" kern="0" spc="1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b="1" kern="0" spc="1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2022,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pelo</a:t>
            </a:r>
            <a:r>
              <a:rPr sz="2199" b="1" kern="0" spc="1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Decreto</a:t>
            </a:r>
            <a:r>
              <a:rPr sz="2199" b="1" u="sng" kern="0" spc="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Presidencial</a:t>
            </a:r>
            <a:r>
              <a:rPr sz="2199" b="1" u="sng" kern="0" spc="1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 </a:t>
            </a:r>
            <a:r>
              <a:rPr sz="2199" b="1" u="sng" kern="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208/22</a:t>
            </a:r>
            <a:r>
              <a:rPr sz="2199" b="1" kern="0" spc="-10" dirty="0">
                <a:solidFill>
                  <a:srgbClr val="0462C1"/>
                </a:solidFill>
                <a:latin typeface="Cambria"/>
                <a:cs typeface="Cambria"/>
              </a:rPr>
              <a:t> 	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de</a:t>
            </a:r>
            <a:r>
              <a:rPr sz="2199" b="1" u="sng" kern="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23</a:t>
            </a:r>
            <a:r>
              <a:rPr sz="2199" b="1" u="sng" kern="0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de</a:t>
            </a:r>
            <a:r>
              <a:rPr sz="2199" b="1" u="sng" kern="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 </a:t>
            </a:r>
            <a:r>
              <a:rPr sz="2199" b="1" u="sng" kern="0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Julho</a:t>
            </a:r>
            <a:r>
              <a:rPr sz="2199" b="1" u="sng" kern="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4"/>
              </a:rPr>
              <a:t>.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defTabSz="914034">
              <a:spcBef>
                <a:spcPts val="1200"/>
              </a:spcBef>
            </a:pP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63420" indent="-250725" defTabSz="914034">
              <a:lnSpc>
                <a:spcPct val="150000"/>
              </a:lnSpc>
              <a:buFont typeface="Arial MT"/>
              <a:buChar char="•"/>
              <a:tabLst>
                <a:tab pos="263420" algn="l"/>
                <a:tab pos="598565" algn="l"/>
                <a:tab pos="1697310" algn="l"/>
                <a:tab pos="2859531" algn="l"/>
                <a:tab pos="3329243" algn="l"/>
                <a:tab pos="4473055" algn="l"/>
                <a:tab pos="5734930" algn="l"/>
                <a:tab pos="6193217" algn="l"/>
                <a:tab pos="8105706" algn="l"/>
                <a:tab pos="9487548" algn="l"/>
              </a:tabLst>
            </a:pPr>
            <a:r>
              <a:rPr sz="2199" b="1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Regime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Jurídico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Sistema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Nacional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Qualificações,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Aprovado</a:t>
            </a:r>
            <a:r>
              <a:rPr sz="2199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	</a:t>
            </a:r>
            <a:r>
              <a:rPr sz="2199" b="1" kern="0" spc="-20" dirty="0" err="1">
                <a:solidFill>
                  <a:sysClr val="windowText" lastClr="000000"/>
                </a:solidFill>
                <a:latin typeface="Cambria"/>
                <a:cs typeface="Cambria"/>
              </a:rPr>
              <a:t>pelo</a:t>
            </a:r>
            <a:r>
              <a:rPr lang="pt-PT" sz="2199" b="1" kern="0" spc="-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b="1" u="sng" kern="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Decreto</a:t>
            </a:r>
            <a:r>
              <a:rPr sz="2199" b="1" u="sng" kern="0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Presidencial</a:t>
            </a:r>
            <a:r>
              <a:rPr sz="2199" b="1" u="sng" kern="0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N.</a:t>
            </a:r>
            <a:r>
              <a:rPr sz="2199" b="1" u="sng" kern="0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210/22</a:t>
            </a:r>
            <a:r>
              <a:rPr sz="2199" b="1" u="sng" kern="0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de</a:t>
            </a:r>
            <a:r>
              <a:rPr sz="2199" b="1" u="sng" kern="0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23</a:t>
            </a:r>
            <a:r>
              <a:rPr sz="2199" b="1" u="sng" kern="0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de</a:t>
            </a:r>
            <a:r>
              <a:rPr sz="2199" b="1" u="sng" kern="0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 </a:t>
            </a:r>
            <a:r>
              <a:rPr sz="2199" b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5"/>
              </a:rPr>
              <a:t>Julho</a:t>
            </a:r>
            <a:r>
              <a:rPr sz="2199" b="1" u="sng" kern="0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</a:rPr>
              <a:t> </a:t>
            </a:r>
            <a:r>
              <a:rPr sz="2199" b="1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.</a:t>
            </a:r>
            <a:endParaRPr sz="2199" b="1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0824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BBC9-FC3D-F3F0-2B44-4C0A4B53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792521C-D489-0CD8-6383-31243EEAFD11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F15690AB-257B-030D-3A92-5FA1BEF3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E956A399-D6A8-DE36-0027-C2233FD4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Imagem 4" descr="Uma imagem com texto, diagrama, captura de ecrã, círculo&#10;&#10;Descrição gerada automaticamente">
            <a:extLst>
              <a:ext uri="{FF2B5EF4-FFF2-40B4-BE49-F238E27FC236}">
                <a16:creationId xmlns:a16="http://schemas.microsoft.com/office/drawing/2014/main" id="{8BD4F04A-02E9-2CA7-C741-85A574CEB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1" y="498764"/>
            <a:ext cx="10507541" cy="60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8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BBC9-FC3D-F3F0-2B44-4C0A4B53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792521C-D489-0CD8-6383-31243EEAFD11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F15690AB-257B-030D-3A92-5FA1BEF3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E956A399-D6A8-DE36-0027-C2233FD4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object 5">
            <a:extLst>
              <a:ext uri="{FF2B5EF4-FFF2-40B4-BE49-F238E27FC236}">
                <a16:creationId xmlns:a16="http://schemas.microsoft.com/office/drawing/2014/main" id="{BBF17DE6-C340-7026-8697-24F15FCE89D3}"/>
              </a:ext>
            </a:extLst>
          </p:cNvPr>
          <p:cNvSpPr txBox="1">
            <a:spLocks/>
          </p:cNvSpPr>
          <p:nvPr/>
        </p:nvSpPr>
        <p:spPr>
          <a:xfrm>
            <a:off x="1914481" y="494392"/>
            <a:ext cx="7512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Missão e Principais Atribuições do INQ</a:t>
            </a:r>
            <a:endParaRPr lang="pt-AO" dirty="0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23C29BA3-B938-BE6B-2CC9-B9B077379407}"/>
              </a:ext>
            </a:extLst>
          </p:cNvPr>
          <p:cNvSpPr txBox="1"/>
          <p:nvPr/>
        </p:nvSpPr>
        <p:spPr>
          <a:xfrm>
            <a:off x="115150" y="2909820"/>
            <a:ext cx="10321572" cy="1053308"/>
          </a:xfrm>
          <a:prstGeom prst="rect">
            <a:avLst/>
          </a:prstGeom>
          <a:ln w="9525">
            <a:solidFill>
              <a:srgbClr val="E7E6E6"/>
            </a:solidFill>
          </a:ln>
        </p:spPr>
        <p:txBody>
          <a:bodyPr vert="horz" wrap="square" lIns="0" tIns="38084" rIns="0" bIns="0" rtlCol="0">
            <a:spAutoFit/>
          </a:bodyPr>
          <a:lstStyle/>
          <a:p>
            <a:pPr marL="376404" marR="81882" indent="-285636" algn="just" defTabSz="914034">
              <a:spcBef>
                <a:spcPts val="300"/>
              </a:spcBef>
              <a:buClr>
                <a:srgbClr val="C00000"/>
              </a:buClr>
              <a:buFont typeface="Wingdings"/>
              <a:buChar char=""/>
              <a:tabLst>
                <a:tab pos="377674" algn="l"/>
              </a:tabLst>
            </a:pP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Assegurar</a:t>
            </a:r>
            <a:r>
              <a:rPr sz="2199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um</a:t>
            </a:r>
            <a:r>
              <a:rPr sz="2199" kern="0" spc="37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Sistema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</a:t>
            </a:r>
            <a:r>
              <a:rPr sz="2199" kern="0" spc="375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padrões</a:t>
            </a:r>
            <a:r>
              <a:rPr sz="2199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internacionalmente 	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reconhecidos,</a:t>
            </a:r>
            <a:r>
              <a:rPr sz="2199" kern="0" spc="31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por</a:t>
            </a:r>
            <a:r>
              <a:rPr sz="2199" kern="0" spc="3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via</a:t>
            </a:r>
            <a:r>
              <a:rPr sz="2199" kern="0" spc="3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2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um</a:t>
            </a:r>
            <a:r>
              <a:rPr sz="2199" kern="0" spc="30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processo</a:t>
            </a:r>
            <a:r>
              <a:rPr sz="2199" kern="0" spc="30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3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referenciação</a:t>
            </a:r>
            <a:r>
              <a:rPr sz="2199" kern="0" spc="2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</a:t>
            </a:r>
            <a:r>
              <a:rPr sz="2199" kern="0" spc="3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Quadro</a:t>
            </a:r>
            <a:r>
              <a:rPr sz="2199" kern="0" spc="2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Nacional</a:t>
            </a:r>
            <a:r>
              <a:rPr sz="2199" kern="0" spc="31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de 	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Angola</a:t>
            </a:r>
            <a:r>
              <a:rPr sz="2199" kern="0" spc="-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com</a:t>
            </a:r>
            <a:r>
              <a:rPr sz="2199" kern="0" spc="-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outros</a:t>
            </a:r>
            <a:r>
              <a:rPr sz="2199" kern="0" spc="-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Quadros</a:t>
            </a:r>
            <a:r>
              <a:rPr sz="2199" kern="0" spc="-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-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-5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(SADC/ACQF/QE...);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4D0B161-C96C-76B8-343A-1B88B7F1EBC7}"/>
              </a:ext>
            </a:extLst>
          </p:cNvPr>
          <p:cNvSpPr txBox="1"/>
          <p:nvPr/>
        </p:nvSpPr>
        <p:spPr>
          <a:xfrm>
            <a:off x="115150" y="5079035"/>
            <a:ext cx="10321571" cy="377381"/>
          </a:xfrm>
          <a:prstGeom prst="rect">
            <a:avLst/>
          </a:prstGeom>
          <a:ln w="9525">
            <a:solidFill>
              <a:srgbClr val="E7E6E6"/>
            </a:solidFill>
          </a:ln>
        </p:spPr>
        <p:txBody>
          <a:bodyPr vert="horz" wrap="square" lIns="0" tIns="38719" rIns="0" bIns="0" rtlCol="0">
            <a:spAutoFit/>
          </a:bodyPr>
          <a:lstStyle/>
          <a:p>
            <a:pPr marL="377039" indent="-285636" defTabSz="914034">
              <a:spcBef>
                <a:spcPts val="305"/>
              </a:spcBef>
              <a:buClr>
                <a:srgbClr val="C00000"/>
              </a:buClr>
              <a:buFont typeface="Wingdings"/>
              <a:buChar char=""/>
              <a:tabLst>
                <a:tab pos="377039" algn="l"/>
              </a:tabLst>
            </a:pP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Promover</a:t>
            </a:r>
            <a:r>
              <a:rPr sz="2199" kern="0" spc="-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-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reconhecimento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internacional</a:t>
            </a:r>
            <a:r>
              <a:rPr sz="2199" kern="0" spc="-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das</a:t>
            </a:r>
            <a:r>
              <a:rPr sz="2199" kern="0" spc="-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nacionais;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C7CD925F-C01F-B7A6-A13A-8F7A257B8D02}"/>
              </a:ext>
            </a:extLst>
          </p:cNvPr>
          <p:cNvSpPr txBox="1"/>
          <p:nvPr/>
        </p:nvSpPr>
        <p:spPr>
          <a:xfrm>
            <a:off x="115150" y="5788451"/>
            <a:ext cx="10321573" cy="715664"/>
          </a:xfrm>
          <a:prstGeom prst="rect">
            <a:avLst/>
          </a:prstGeom>
          <a:ln w="9525">
            <a:solidFill>
              <a:srgbClr val="E7E6E6"/>
            </a:solidFill>
          </a:ln>
        </p:spPr>
        <p:txBody>
          <a:bodyPr vert="horz" wrap="square" lIns="0" tIns="38719" rIns="0" bIns="0" rtlCol="0" anchor="t">
            <a:spAutoFit/>
          </a:bodyPr>
          <a:lstStyle/>
          <a:p>
            <a:pPr marL="376555" indent="-285115" defTabSz="914034">
              <a:spcBef>
                <a:spcPts val="305"/>
              </a:spcBef>
              <a:buClr>
                <a:srgbClr val="C00000"/>
              </a:buClr>
              <a:buFont typeface="Wingdings"/>
              <a:buChar char=""/>
              <a:tabLst>
                <a:tab pos="377039" algn="l"/>
                <a:tab pos="1725873" algn="l"/>
                <a:tab pos="2030551" algn="l"/>
                <a:tab pos="3522206" algn="l"/>
                <a:tab pos="4326429" algn="l"/>
                <a:tab pos="4629837" algn="l"/>
                <a:tab pos="5976768" algn="l"/>
                <a:tab pos="7439223" algn="l"/>
                <a:tab pos="7743901" algn="l"/>
                <a:tab pos="8059370" algn="l"/>
                <a:tab pos="9045131" algn="l"/>
              </a:tabLst>
            </a:pP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Promover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a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articulação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entre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a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Formação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Profisional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e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o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Ensino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	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Técnico</a:t>
            </a:r>
            <a:endParaRPr lang="en-US" sz="2199" kern="0" dirty="0">
              <a:solidFill>
                <a:sysClr val="windowText" lastClr="000000"/>
              </a:solidFill>
              <a:latin typeface="Cambria Math"/>
              <a:ea typeface="Cambria Math"/>
              <a:cs typeface="Cambria Math"/>
            </a:endParaRPr>
          </a:p>
          <a:p>
            <a:pPr marL="377674" defTabSz="914034"/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Profissional</a:t>
            </a:r>
            <a:r>
              <a:rPr sz="2199" kern="0" spc="-45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(MINISTÉRIO</a:t>
            </a:r>
            <a:r>
              <a:rPr sz="2199" kern="0" spc="-4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DA</a:t>
            </a:r>
            <a:r>
              <a:rPr sz="2199" kern="0" spc="-55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EDUCAÇÃO).</a:t>
            </a:r>
            <a:endParaRPr sz="2199" kern="0" dirty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F137158-EF69-00D7-051D-F96CE76EC4C9}"/>
              </a:ext>
            </a:extLst>
          </p:cNvPr>
          <p:cNvSpPr txBox="1"/>
          <p:nvPr/>
        </p:nvSpPr>
        <p:spPr>
          <a:xfrm>
            <a:off x="169274" y="952608"/>
            <a:ext cx="10267448" cy="1784870"/>
          </a:xfrm>
          <a:prstGeom prst="rect">
            <a:avLst/>
          </a:prstGeom>
          <a:ln w="9525">
            <a:solidFill>
              <a:srgbClr val="E7E6E6"/>
            </a:solidFill>
          </a:ln>
        </p:spPr>
        <p:txBody>
          <a:bodyPr vert="horz" wrap="square" lIns="0" tIns="37449" rIns="0" bIns="0" rtlCol="0" anchor="t">
            <a:spAutoFit/>
          </a:bodyPr>
          <a:lstStyle/>
          <a:p>
            <a:pPr marL="375920" marR="79375" indent="-285115" algn="just" defTabSz="914034">
              <a:spcBef>
                <a:spcPts val="295"/>
              </a:spcBef>
              <a:buFont typeface="Wingdings"/>
              <a:buChar char=""/>
              <a:tabLst>
                <a:tab pos="377674" algn="l"/>
              </a:tabLst>
            </a:pPr>
            <a:r>
              <a:rPr sz="2199" b="1" kern="0" dirty="0">
                <a:solidFill>
                  <a:srgbClr val="4471C4"/>
                </a:solidFill>
                <a:latin typeface="Cambria"/>
                <a:cs typeface="Cambria"/>
              </a:rPr>
              <a:t>MISSÃO</a:t>
            </a:r>
            <a:r>
              <a:rPr sz="2199" b="1" kern="0" spc="380" dirty="0">
                <a:solidFill>
                  <a:srgbClr val="4471C4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-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Contribuir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para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melhoria</a:t>
            </a:r>
            <a:r>
              <a:rPr sz="2199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dos</a:t>
            </a:r>
            <a:r>
              <a:rPr sz="2199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níveis</a:t>
            </a:r>
            <a:r>
              <a:rPr sz="2199" kern="0" spc="39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dos</a:t>
            </a:r>
            <a:r>
              <a:rPr sz="2199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jovens</a:t>
            </a:r>
            <a:r>
              <a:rPr sz="2199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e 	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adultos,</a:t>
            </a:r>
            <a:r>
              <a:rPr sz="2199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através</a:t>
            </a:r>
            <a:r>
              <a:rPr sz="2199" kern="0" spc="40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</a:t>
            </a:r>
            <a:r>
              <a:rPr sz="2199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disponibilização</a:t>
            </a:r>
            <a:r>
              <a:rPr sz="2199" kern="0" spc="40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uma</a:t>
            </a:r>
            <a:r>
              <a:rPr sz="2199" kern="0" spc="40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oferta</a:t>
            </a:r>
            <a:r>
              <a:rPr sz="2199" kern="0" spc="39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atractiva</a:t>
            </a:r>
            <a:r>
              <a:rPr sz="2199" kern="0" spc="409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38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diversificada</a:t>
            </a:r>
            <a:r>
              <a:rPr sz="2199" kern="0" spc="38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de 	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qualificações,</a:t>
            </a:r>
            <a:r>
              <a:rPr sz="2199" kern="0" spc="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promover</a:t>
            </a:r>
            <a:r>
              <a:rPr sz="2199" kern="0" spc="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valorizar</a:t>
            </a:r>
            <a:r>
              <a:rPr sz="2199" kern="0" spc="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formação</a:t>
            </a:r>
            <a:r>
              <a:rPr sz="2199" kern="0" spc="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inicial,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contínua</a:t>
            </a:r>
            <a:r>
              <a:rPr sz="2199" kern="0" spc="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</a:t>
            </a:r>
            <a:r>
              <a:rPr sz="2199" kern="0" spc="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aprendizagem 	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ao</a:t>
            </a:r>
            <a:r>
              <a:rPr sz="2199" kern="0" spc="509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longo</a:t>
            </a:r>
            <a:r>
              <a:rPr sz="2199" kern="0" spc="5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da</a:t>
            </a:r>
            <a:r>
              <a:rPr sz="2199" kern="0" spc="5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vida</a:t>
            </a:r>
            <a:r>
              <a:rPr sz="2199" kern="0" spc="5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inserção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5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jovens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54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adultos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qualificados</a:t>
            </a:r>
            <a:r>
              <a:rPr sz="2199" kern="0" spc="52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no</a:t>
            </a:r>
            <a:r>
              <a:rPr sz="2199" kern="0" spc="52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mercado</a:t>
            </a:r>
            <a:r>
              <a:rPr sz="2199" kern="0" spc="53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25" dirty="0">
                <a:solidFill>
                  <a:sysClr val="windowText" lastClr="000000"/>
                </a:solidFill>
                <a:latin typeface="Cambria"/>
                <a:cs typeface="Cambria"/>
              </a:rPr>
              <a:t>de 	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trabalho.</a:t>
            </a:r>
            <a:endParaRPr lang="en-US" sz="2199" kern="0" dirty="0">
              <a:solidFill>
                <a:sysClr val="windowText" lastClr="0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C6BC52A-0B7D-8713-4A43-C034A9D9819D}"/>
              </a:ext>
            </a:extLst>
          </p:cNvPr>
          <p:cNvSpPr/>
          <p:nvPr/>
        </p:nvSpPr>
        <p:spPr>
          <a:xfrm>
            <a:off x="115149" y="4211925"/>
            <a:ext cx="10321573" cy="738830"/>
          </a:xfrm>
          <a:custGeom>
            <a:avLst/>
            <a:gdLst/>
            <a:ahLst/>
            <a:cxnLst/>
            <a:rect l="l" t="t" r="r" b="b"/>
            <a:pathLst>
              <a:path w="10673080" h="739139">
                <a:moveTo>
                  <a:pt x="10672565" y="0"/>
                </a:moveTo>
                <a:lnTo>
                  <a:pt x="0" y="0"/>
                </a:lnTo>
                <a:lnTo>
                  <a:pt x="0" y="738670"/>
                </a:lnTo>
                <a:lnTo>
                  <a:pt x="10672565" y="738670"/>
                </a:lnTo>
              </a:path>
            </a:pathLst>
          </a:custGeom>
          <a:ln w="9524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pPr defTabSz="914034"/>
            <a:endParaRPr sz="1799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44306EFA-F60F-814A-2834-DFA438989563}"/>
              </a:ext>
            </a:extLst>
          </p:cNvPr>
          <p:cNvSpPr txBox="1"/>
          <p:nvPr/>
        </p:nvSpPr>
        <p:spPr>
          <a:xfrm>
            <a:off x="184331" y="4238368"/>
            <a:ext cx="9305534" cy="689030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354823" indent="-342128" defTabSz="914034">
              <a:spcBef>
                <a:spcPts val="95"/>
              </a:spcBef>
              <a:buClr>
                <a:srgbClr val="C00000"/>
              </a:buClr>
              <a:buFont typeface="Wingdings"/>
              <a:buChar char=""/>
              <a:tabLst>
                <a:tab pos="354823" algn="l"/>
              </a:tabLst>
            </a:pP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Gerir</a:t>
            </a:r>
            <a:r>
              <a:rPr sz="2199" kern="0" spc="-6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e</a:t>
            </a:r>
            <a:r>
              <a:rPr sz="2199" kern="0" spc="-7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manter</a:t>
            </a:r>
            <a:r>
              <a:rPr sz="2199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actualizado</a:t>
            </a:r>
            <a:r>
              <a:rPr sz="2199" kern="0" spc="-5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o</a:t>
            </a:r>
            <a:r>
              <a:rPr sz="2199" kern="0" spc="-6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Catálogo</a:t>
            </a:r>
            <a:r>
              <a:rPr sz="2199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Nacional</a:t>
            </a:r>
            <a:r>
              <a:rPr sz="2199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de</a:t>
            </a:r>
            <a:r>
              <a:rPr sz="2199" kern="0" spc="-70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dirty="0">
                <a:solidFill>
                  <a:sysClr val="windowText" lastClr="000000"/>
                </a:solidFill>
                <a:latin typeface="Cambria"/>
                <a:cs typeface="Cambria"/>
              </a:rPr>
              <a:t>Qualificações</a:t>
            </a:r>
            <a:r>
              <a:rPr sz="2199" kern="0" spc="-45" dirty="0">
                <a:solidFill>
                  <a:sysClr val="windowText" lastClr="000000"/>
                </a:solidFill>
                <a:latin typeface="Cambria"/>
                <a:cs typeface="Cambria"/>
              </a:rPr>
              <a:t> </a:t>
            </a:r>
            <a:r>
              <a:rPr sz="2199" kern="0" spc="-10" dirty="0">
                <a:solidFill>
                  <a:sysClr val="windowText" lastClr="000000"/>
                </a:solidFill>
                <a:latin typeface="Cambria"/>
                <a:cs typeface="Cambria"/>
              </a:rPr>
              <a:t>Profissionais;</a:t>
            </a:r>
            <a:endParaRPr sz="2199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8291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3064-722A-AF9E-F769-ED4EE6CF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4EADB986-A59B-DAAE-DE52-F20CA9F277A0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4FEC8225-E762-19F5-26FD-2174A303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7BBC8A14-529C-C50F-9947-DE315408F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9D6B26E-BB43-10BB-3B9D-466CA58F4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324" y="1042416"/>
            <a:ext cx="6958360" cy="510190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FDB705AD-F8E8-5395-2E1A-8DEF4077E220}"/>
              </a:ext>
            </a:extLst>
          </p:cNvPr>
          <p:cNvSpPr txBox="1">
            <a:spLocks/>
          </p:cNvSpPr>
          <p:nvPr/>
        </p:nvSpPr>
        <p:spPr>
          <a:xfrm>
            <a:off x="817200" y="567543"/>
            <a:ext cx="9115323" cy="3820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PT" dirty="0"/>
              <a:t>Jornada de Referenciação da ACQF </a:t>
            </a:r>
          </a:p>
        </p:txBody>
      </p:sp>
    </p:spTree>
    <p:extLst>
      <p:ext uri="{BB962C8B-B14F-4D97-AF65-F5344CB8AC3E}">
        <p14:creationId xmlns:p14="http://schemas.microsoft.com/office/powerpoint/2010/main" val="383671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3064-722A-AF9E-F769-ED4EE6CF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4EADB986-A59B-DAAE-DE52-F20CA9F277A0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4FEC8225-E762-19F5-26FD-2174A303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7BBC8A14-529C-C50F-9947-DE315408F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32F0968B-02DE-4596-6827-153F34DA6D6A}"/>
              </a:ext>
            </a:extLst>
          </p:cNvPr>
          <p:cNvSpPr txBox="1">
            <a:spLocks/>
          </p:cNvSpPr>
          <p:nvPr/>
        </p:nvSpPr>
        <p:spPr>
          <a:xfrm>
            <a:off x="2160496" y="592122"/>
            <a:ext cx="6370819" cy="3815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95507"/>
            <a:r>
              <a:rPr lang="pt-PT" sz="2400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Recomendações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1312D-119D-D026-CDAF-2FBDD86B980B}"/>
              </a:ext>
            </a:extLst>
          </p:cNvPr>
          <p:cNvSpPr txBox="1"/>
          <p:nvPr/>
        </p:nvSpPr>
        <p:spPr>
          <a:xfrm>
            <a:off x="274320" y="2002286"/>
            <a:ext cx="10021824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PT" sz="2000" dirty="0"/>
              <a:t>Reunião dos ministros do Emprego, Trabalho e Parceiros Sociais da Comunidade de Desenvolvimento da África Austral (SADC), realizada em Março de 2024, em Victoria </a:t>
            </a:r>
            <a:r>
              <a:rPr lang="pt-PT" sz="2000" dirty="0" err="1"/>
              <a:t>Falls</a:t>
            </a:r>
            <a:r>
              <a:rPr lang="pt-PT" sz="2000" dirty="0"/>
              <a:t>, República do Zimbabwe.</a:t>
            </a:r>
            <a:endParaRPr lang="pt-AO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334405-2BC7-55F7-325A-90E91A3E94C7}"/>
              </a:ext>
            </a:extLst>
          </p:cNvPr>
          <p:cNvSpPr txBox="1"/>
          <p:nvPr/>
        </p:nvSpPr>
        <p:spPr>
          <a:xfrm>
            <a:off x="274320" y="1133999"/>
            <a:ext cx="1002182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2º  Fórum  dos Quadros de Qualificações, realizado em Setembro de 2024, em Luanda, República de Angola;</a:t>
            </a:r>
            <a:endParaRPr lang="pt-A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2BC61D5C-6D80-7BBD-3C77-D3F0CAAD679B}"/>
              </a:ext>
            </a:extLst>
          </p:cNvPr>
          <p:cNvSpPr txBox="1">
            <a:spLocks/>
          </p:cNvSpPr>
          <p:nvPr/>
        </p:nvSpPr>
        <p:spPr>
          <a:xfrm>
            <a:off x="2160496" y="3170730"/>
            <a:ext cx="637081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95507"/>
            <a:r>
              <a:rPr lang="pt-PT" sz="2400" dirty="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Critérios de referência do ACQF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F0DE929B-C467-F0AA-8807-77467FB83D09}"/>
              </a:ext>
            </a:extLst>
          </p:cNvPr>
          <p:cNvSpPr/>
          <p:nvPr/>
        </p:nvSpPr>
        <p:spPr>
          <a:xfrm>
            <a:off x="409581" y="3906309"/>
            <a:ext cx="2258568" cy="15636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Descritores de nível</a:t>
            </a:r>
            <a:endParaRPr lang="pt-AO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65CB082-A4BE-CFD4-F973-21DBCDD810EE}"/>
              </a:ext>
            </a:extLst>
          </p:cNvPr>
          <p:cNvSpPr/>
          <p:nvPr/>
        </p:nvSpPr>
        <p:spPr>
          <a:xfrm>
            <a:off x="2847981" y="3906309"/>
            <a:ext cx="2258568" cy="15636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Abordagem baseada nos resultados de aprendizagem</a:t>
            </a:r>
            <a:endParaRPr lang="pt-AO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D8688DD-F390-9665-7DE9-C2DF2ED856F7}"/>
              </a:ext>
            </a:extLst>
          </p:cNvPr>
          <p:cNvSpPr/>
          <p:nvPr/>
        </p:nvSpPr>
        <p:spPr>
          <a:xfrm>
            <a:off x="5320757" y="3910503"/>
            <a:ext cx="2258568" cy="15636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Qualificações no QNQ</a:t>
            </a:r>
            <a:endParaRPr lang="pt-AO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6B20C0A-6750-5ADC-196F-129C2FFC707C}"/>
              </a:ext>
            </a:extLst>
          </p:cNvPr>
          <p:cNvSpPr/>
          <p:nvPr/>
        </p:nvSpPr>
        <p:spPr>
          <a:xfrm>
            <a:off x="7793533" y="3906309"/>
            <a:ext cx="2258568" cy="15636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Garantia de qualidade</a:t>
            </a:r>
            <a:endParaRPr lang="pt-AO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B1320F-CD06-EDA6-02A4-013EC1CC0DD3}"/>
              </a:ext>
            </a:extLst>
          </p:cNvPr>
          <p:cNvSpPr txBox="1"/>
          <p:nvPr/>
        </p:nvSpPr>
        <p:spPr>
          <a:xfrm>
            <a:off x="7793533" y="5967333"/>
            <a:ext cx="225856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>
                <a:solidFill>
                  <a:schemeClr val="tx1"/>
                </a:solidFill>
              </a:rPr>
              <a:t>Critério 4</a:t>
            </a:r>
            <a:endParaRPr lang="pt-AO" dirty="0">
              <a:solidFill>
                <a:schemeClr val="tx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62DBF27-54C2-7BB6-77D1-030EDD02A144}"/>
              </a:ext>
            </a:extLst>
          </p:cNvPr>
          <p:cNvSpPr txBox="1"/>
          <p:nvPr/>
        </p:nvSpPr>
        <p:spPr>
          <a:xfrm>
            <a:off x="5320757" y="5965717"/>
            <a:ext cx="225856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>
                <a:solidFill>
                  <a:schemeClr val="tx1"/>
                </a:solidFill>
              </a:rPr>
              <a:t>Critério 3</a:t>
            </a:r>
            <a:endParaRPr lang="pt-AO" dirty="0">
              <a:solidFill>
                <a:schemeClr val="tx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F128F6E-BAC8-3080-8243-1376BAE7CD10}"/>
              </a:ext>
            </a:extLst>
          </p:cNvPr>
          <p:cNvSpPr txBox="1"/>
          <p:nvPr/>
        </p:nvSpPr>
        <p:spPr>
          <a:xfrm>
            <a:off x="2847981" y="5967333"/>
            <a:ext cx="225856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>
                <a:solidFill>
                  <a:schemeClr val="tx1"/>
                </a:solidFill>
              </a:rPr>
              <a:t>Critério 2</a:t>
            </a:r>
            <a:endParaRPr lang="pt-AO" dirty="0">
              <a:solidFill>
                <a:schemeClr val="tx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005CDA2-8E4D-09EB-52C5-B5C2B51E5021}"/>
              </a:ext>
            </a:extLst>
          </p:cNvPr>
          <p:cNvSpPr txBox="1"/>
          <p:nvPr/>
        </p:nvSpPr>
        <p:spPr>
          <a:xfrm>
            <a:off x="409581" y="5967333"/>
            <a:ext cx="225856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dirty="0">
                <a:solidFill>
                  <a:schemeClr val="tx1"/>
                </a:solidFill>
              </a:rPr>
              <a:t>Critério 1</a:t>
            </a:r>
            <a:endParaRPr lang="pt-A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09DF-0795-2882-0BCD-746A2EDC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C748A-631C-EB38-EF26-718B915B1111}"/>
              </a:ext>
            </a:extLst>
          </p:cNvPr>
          <p:cNvSpPr txBox="1"/>
          <p:nvPr/>
        </p:nvSpPr>
        <p:spPr>
          <a:xfrm>
            <a:off x="192025" y="577191"/>
            <a:ext cx="1029614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1C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PT" b="1" dirty="0"/>
              <a:t>Critério de Referência 1 do ACQF: </a:t>
            </a:r>
            <a:r>
              <a:rPr lang="pt-PT" dirty="0"/>
              <a:t>Existe uma ligação clara e demonstrável entre os níveis de qualificação no quadro ou sistema nacional de qualificações e os descritores de nível do ACQF.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0F3AAEC-E25A-E25F-F43F-31B61B304F18}"/>
              </a:ext>
            </a:extLst>
          </p:cNvPr>
          <p:cNvGrpSpPr/>
          <p:nvPr/>
        </p:nvGrpSpPr>
        <p:grpSpPr>
          <a:xfrm>
            <a:off x="2845455" y="6735338"/>
            <a:ext cx="5517960" cy="627444"/>
            <a:chOff x="2845455" y="6735338"/>
            <a:chExt cx="5517960" cy="627444"/>
          </a:xfrm>
        </p:grpSpPr>
        <p:pic>
          <p:nvPicPr>
            <p:cNvPr id="9" name="Imagem 8" descr="Uma imagem com texto, Tipo de letra, logótipo, Gráficos&#10;&#10;Os conteúdos gerados por IA podem estar incorretos.">
              <a:extLst>
                <a:ext uri="{FF2B5EF4-FFF2-40B4-BE49-F238E27FC236}">
                  <a16:creationId xmlns:a16="http://schemas.microsoft.com/office/drawing/2014/main" id="{154F42B3-234F-1679-E54E-5DF9CD66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5455" y="6735338"/>
              <a:ext cx="2484002" cy="627443"/>
            </a:xfrm>
            <a:prstGeom prst="rect">
              <a:avLst/>
            </a:prstGeom>
          </p:spPr>
        </p:pic>
        <p:pic>
          <p:nvPicPr>
            <p:cNvPr id="10" name="Imagem 9" descr="Uma imagem com texto, Tipo de letra, logótipo, captura de ecrã&#10;&#10;Os conteúdos gerados por IA podem estar incorretos.">
              <a:extLst>
                <a:ext uri="{FF2B5EF4-FFF2-40B4-BE49-F238E27FC236}">
                  <a16:creationId xmlns:a16="http://schemas.microsoft.com/office/drawing/2014/main" id="{03980854-D989-7781-B0ED-1DEF5E4D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8" t="16129" r="31862" b="24194"/>
            <a:stretch>
              <a:fillRect/>
            </a:stretch>
          </p:blipFill>
          <p:spPr bwMode="auto">
            <a:xfrm>
              <a:off x="5249504" y="6735339"/>
              <a:ext cx="3113911" cy="6274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6C3EFDA-B5D9-863D-2B9E-776B1F857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34550"/>
              </p:ext>
            </p:extLst>
          </p:nvPr>
        </p:nvGraphicFramePr>
        <p:xfrm>
          <a:off x="192024" y="1675865"/>
          <a:ext cx="10296144" cy="497574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35608">
                  <a:extLst>
                    <a:ext uri="{9D8B030D-6E8A-4147-A177-3AD203B41FA5}">
                      <a16:colId xmlns:a16="http://schemas.microsoft.com/office/drawing/2014/main" val="2473377441"/>
                    </a:ext>
                  </a:extLst>
                </a:gridCol>
                <a:gridCol w="1594871">
                  <a:extLst>
                    <a:ext uri="{9D8B030D-6E8A-4147-A177-3AD203B41FA5}">
                      <a16:colId xmlns:a16="http://schemas.microsoft.com/office/drawing/2014/main" val="3067312939"/>
                    </a:ext>
                  </a:extLst>
                </a:gridCol>
                <a:gridCol w="1758538">
                  <a:extLst>
                    <a:ext uri="{9D8B030D-6E8A-4147-A177-3AD203B41FA5}">
                      <a16:colId xmlns:a16="http://schemas.microsoft.com/office/drawing/2014/main" val="1003046864"/>
                    </a:ext>
                  </a:extLst>
                </a:gridCol>
                <a:gridCol w="1758538">
                  <a:extLst>
                    <a:ext uri="{9D8B030D-6E8A-4147-A177-3AD203B41FA5}">
                      <a16:colId xmlns:a16="http://schemas.microsoft.com/office/drawing/2014/main" val="1339636163"/>
                    </a:ext>
                  </a:extLst>
                </a:gridCol>
                <a:gridCol w="1627181">
                  <a:extLst>
                    <a:ext uri="{9D8B030D-6E8A-4147-A177-3AD203B41FA5}">
                      <a16:colId xmlns:a16="http://schemas.microsoft.com/office/drawing/2014/main" val="2304836168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152499175"/>
                    </a:ext>
                  </a:extLst>
                </a:gridCol>
              </a:tblGrid>
              <a:tr h="21375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DOMÍNIOS DE APRENDIZAGEM/ DIRECTRIZ 2 ACQF </a:t>
                      </a:r>
                      <a:endParaRPr lang="pt-AO" sz="145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6259"/>
                  </a:ext>
                </a:extLst>
              </a:tr>
              <a:tr h="4443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50" b="1" kern="0" spc="-1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CONHECIMENTOS</a:t>
                      </a:r>
                      <a:endParaRPr lang="pt-AO" sz="145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 anchor="ctr"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5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COMPETÊNCIAS/APTIDÕES</a:t>
                      </a:r>
                      <a:endParaRPr lang="pt-AO" sz="145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 anchor="ctr"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5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AUTONOMIAS E RESPONSABILIDADES/ RESPONSABILIDADES E AUTONOMIAS </a:t>
                      </a:r>
                      <a:endParaRPr lang="pt-AO" sz="145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 anchor="ctr"/>
                </a:tc>
                <a:tc hMerge="1">
                  <a:txBody>
                    <a:bodyPr/>
                    <a:lstStyle/>
                    <a:p>
                      <a:endParaRPr lang="pt-A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805693"/>
                  </a:ext>
                </a:extLst>
              </a:tr>
              <a:tr h="21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ACQF</a:t>
                      </a:r>
                      <a:endParaRPr lang="pt-AO" sz="145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QNQA</a:t>
                      </a:r>
                      <a:endParaRPr lang="pt-AO" sz="145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ACQF</a:t>
                      </a:r>
                      <a:endParaRPr lang="pt-AO" sz="145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QNQA</a:t>
                      </a:r>
                      <a:endParaRPr lang="pt-AO" sz="145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ACQF</a:t>
                      </a:r>
                      <a:endParaRPr lang="pt-AO" sz="145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QNQA</a:t>
                      </a:r>
                      <a:endParaRPr lang="pt-AO" sz="145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extLst>
                  <a:ext uri="{0D108BD9-81ED-4DB2-BD59-A6C34878D82A}">
                    <a16:rowId xmlns:a16="http://schemas.microsoft.com/office/drawing/2014/main" val="1787563754"/>
                  </a:ext>
                </a:extLst>
              </a:tr>
              <a:tr h="408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"Conhecimento" inclui vários tipos de conhecimento, como factos, princípios e teorias em várias áreas.</a:t>
                      </a:r>
                      <a:endParaRPr lang="pt-AO" sz="145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“Conhecimento” o acervo de factos, </a:t>
                      </a:r>
                      <a:r>
                        <a:rPr lang="pt-PT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rincípios, teorias e práticas relacionadas com uma área de estudo, trabalho ou formação profissional,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enquanto resultado da assimilação de informação através da aprendizagem</a:t>
                      </a:r>
                      <a:r>
                        <a:rPr lang="pt-PT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pt-AO" sz="145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"Competências" referem-se à capacidade de usar o conhecimento para responder a informações e resolver problemas. As competências incluem competências cognitivas, de comunicação, digitais, ambientais, de inovação, práticas e sociais.</a:t>
                      </a:r>
                      <a:endParaRPr lang="pt-AO" sz="145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“Aptidão” a capacidade de aplicar conhecimentos e utilizar recursos adquiridos para concluir tarefas e solucionar problemas, inclusive a aplicação do pensamento lógico, intuitivo e criativo e as destrezas manuais e o domínio de métodos e f</a:t>
                      </a:r>
                      <a:r>
                        <a:rPr lang="pt-PT" sz="145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</a:t>
                      </a: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ramentas</a:t>
                      </a:r>
                      <a:r>
                        <a:rPr lang="pt-PT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pt-AO" sz="145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“Autonomia e responsabilidade” refere-se ao contexto e à extensão da aplicação da autonomia e responsabilidade.</a:t>
                      </a:r>
                      <a:endParaRPr lang="pt-AO" sz="145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“</a:t>
                      </a: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Responsabilidade e Autonomia</a:t>
                      </a:r>
                      <a:r>
                        <a:rPr lang="pt-PT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</a:t>
                      </a: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 capacidade de apli</a:t>
                      </a:r>
                      <a:r>
                        <a:rPr lang="pt-PT" sz="145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ção</a:t>
                      </a:r>
                      <a:r>
                        <a:rPr lang="pt-AO" sz="145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de forma autónoma, o conhecimento, as aptidões e as capacidades pessoais, sociais e/ou metodológicas, em situações profissionais ou em contextos de estudo, trabalho ou formação profissional para efeitos de desenvolvimento profissional e pessoal.</a:t>
                      </a:r>
                      <a:endParaRPr lang="pt-AO" sz="145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24" marR="62824" marT="0" marB="0"/>
                </a:tc>
                <a:extLst>
                  <a:ext uri="{0D108BD9-81ED-4DB2-BD59-A6C34878D82A}">
                    <a16:rowId xmlns:a16="http://schemas.microsoft.com/office/drawing/2014/main" val="99235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20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61107-2A44-4BCD-BA15-F67D8270E7FB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71827848-9568-49B2-8B3E-309D4EB81D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89391-B079-4B53-AB3B-8E236C35F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2337</Words>
  <Application>Microsoft Office PowerPoint</Application>
  <PresentationFormat>Custom</PresentationFormat>
  <Paragraphs>230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Masters</dc:creator>
  <cp:lastModifiedBy>Amaya Lyne (ETF)</cp:lastModifiedBy>
  <cp:revision>236</cp:revision>
  <cp:lastPrinted>2024-10-11T16:53:08Z</cp:lastPrinted>
  <dcterms:created xsi:type="dcterms:W3CDTF">2018-09-12T08:34:01Z</dcterms:created>
  <dcterms:modified xsi:type="dcterms:W3CDTF">2025-07-30T07:27:24Z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