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sldIdLst>
    <p:sldId id="256" r:id="rId5"/>
    <p:sldId id="259" r:id="rId6"/>
    <p:sldId id="257" r:id="rId7"/>
    <p:sldId id="260" r:id="rId8"/>
    <p:sldId id="261" r:id="rId9"/>
    <p:sldId id="258" r:id="rId10"/>
    <p:sldId id="262" r:id="rId11"/>
    <p:sldId id="263" r:id="rId12"/>
    <p:sldId id="265" r:id="rId13"/>
    <p:sldId id="274" r:id="rId14"/>
    <p:sldId id="266" r:id="rId15"/>
    <p:sldId id="267" r:id="rId16"/>
    <p:sldId id="268" r:id="rId17"/>
    <p:sldId id="269" r:id="rId18"/>
    <p:sldId id="271" r:id="rId19"/>
    <p:sldId id="270" r:id="rId20"/>
    <p:sldId id="273" r:id="rId21"/>
    <p:sldId id="272" r:id="rId22"/>
    <p:sldId id="276" r:id="rId23"/>
  </p:sldIdLst>
  <p:sldSz cx="12192000" cy="6858000"/>
  <p:notesSz cx="68580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fld id="{BCF04490-F97A-4FB5-866F-91A8A63BDBA7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t>Clique para editar os estilos de texto mestre</a:t>
            </a:r>
          </a:p>
          <a:p>
            <a:pPr lvl="1"/>
            <a:r>
              <a:t>Segundo nível</a:t>
            </a:r>
          </a:p>
          <a:p>
            <a:pPr lvl="2"/>
            <a:r>
              <a:t>Terceiro nível</a:t>
            </a:r>
          </a:p>
          <a:p>
            <a:pPr lvl="3"/>
            <a:r>
              <a:t>Quarto nível</a:t>
            </a:r>
          </a:p>
          <a:p>
            <a:pPr lvl="4"/>
            <a:r>
              <a:t>Quinto nível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fld id="{57A37D54-6F08-4D2D-9B3E-2E6755F2F9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43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A37D54-6F08-4D2D-9B3E-2E6755F2F9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74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A37D54-6F08-4D2D-9B3E-2E6755F2F9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A37D54-6F08-4D2D-9B3E-2E6755F2F9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49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A37D54-6F08-4D2D-9B3E-2E6755F2F96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57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16533-7CAD-5123-D25E-9C51262415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t>Clique para editar o estilo do título Master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87B127-75C8-0246-752A-0BC1CFD275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t>Clique para editar o estilo de legenda Master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C0A2F0-F7E9-ED66-0B4B-47D2E4640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E22E57-A669-1F41-9E95-89516DFEA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0F50A-2240-7EFB-EF6E-B5C3760ED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89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9118E-2B69-09FD-6157-30FC1C4DD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2A43B4-9558-B301-93D0-F36561AFF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28DA7-52A4-D619-AE49-49313C831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4684B-A351-8F63-0135-7D83B605A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4FB8A-3A92-D63C-B665-684833E5D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4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F13B74-992B-FAE7-9979-4161EE4853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C0C1C3-2499-F802-2B9F-BB9F26185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52399-4948-1CA4-E8B7-FC84C817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B88D4-7CE6-C1B0-C823-F1363E552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1ECE2-79B3-81D2-07CF-948D9D30B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9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4B6B6-8169-44E6-CBF7-D21533421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Clique para editar o estilo do título Master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C003E-ACC3-0821-BA70-93689F050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Clique para editar os estilos de texto mestre</a:t>
            </a:r>
          </a:p>
          <a:p>
            <a:pPr lvl="1"/>
            <a:r>
              <a:t>Segundo nível</a:t>
            </a:r>
          </a:p>
          <a:p>
            <a:pPr lvl="2"/>
            <a:r>
              <a:t>Terceiro nível</a:t>
            </a:r>
          </a:p>
          <a:p>
            <a:pPr lvl="3"/>
            <a:r>
              <a:t>Quarto nível</a:t>
            </a:r>
          </a:p>
          <a:p>
            <a:pPr lvl="4"/>
            <a:r>
              <a:t>Quinto nível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EB204-0D74-0D7D-5894-CD8B078AD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D649D-38B0-EA18-6A07-A60708FBA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FB986-5122-7E1C-C8B8-9EDB7951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3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48C20-7A66-8315-0E8F-45E0A4E50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DFDB9-1B74-55F7-046A-6C15E86F5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322BC-F8B2-3F93-61EF-A898E4E2A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9C086-1BA3-98AA-6D05-FBD02D0A7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6F11D-B627-1C3B-59E5-BB7FB5D20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089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71241-E727-13EB-D4A9-FC29F2AB7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1B430-2FE2-5025-0FAC-98A2216846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87DC78-28F6-C54C-4122-4477D1E29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E3587-2CB8-D05F-C898-92FFA922F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846F4-DB21-4603-8DD4-7F08D80E9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7AE6FB-8260-3D01-7C6E-9D2016245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833C9-44E4-BFB8-08E2-A6DDD87CB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A33FB-FE03-F400-2D99-037989AD2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E80563-3D94-9C5F-E804-3F07F28AC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43B9A3-5B3B-B0E4-31DC-509978136A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21FD1C-677C-4AAC-E8AF-70D12F7E47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5E425B-5381-469C-890E-27DD55E52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D3DE73-C84F-17B0-D870-620D3ACFD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7389FB-2CEA-D312-789F-320E22268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77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9A5F9-6517-1FFD-8250-7450AFD08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Clique para editar o estilo do título Master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9E9BA6-8BBD-4A1C-1E62-58FBA355E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D6C0F4-D121-8022-A6B6-ECC69CD2F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8128CD-B786-8992-C093-485CB55D9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69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6597A9-8224-0269-C5E5-56BCF8408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412769-E9CC-ED8B-5DD5-A18B01345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BF7DBF-0920-16F1-FF73-B18895BC9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82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7E238-4282-273A-9615-1F0057E7F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7A01A-4132-F436-16A2-F721AA824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A12FD2-C208-AB68-108B-821C5AAF9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8C2B31-C4DE-6FA8-269C-EFA4384D0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0C23D9-17F0-8A3D-33EB-A8C601755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B52DC-17EB-9589-AB47-A0A842493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55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E7450-1CCD-FFD8-7986-E4D026590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E15D5C-692D-52DC-9BAD-863510EAEA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ED15EE-0B4C-0E3C-7CDC-7E1A9CC6D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0A99C0-F7D8-6B2C-45DD-D3B1E5188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03E415-51D5-3B9B-0C6E-CB59059E1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534CED-5A07-D469-4425-5D5ADB756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9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22E50D-0EF6-914A-AE3B-CB854C07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Clique para editar o estilo do título Master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408128-1DA9-29E8-DB1E-20ECB9F19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Clique para editar os estilos de texto mestre</a:t>
            </a:r>
          </a:p>
          <a:p>
            <a:pPr lvl="1"/>
            <a:r>
              <a:t>Segundo nível</a:t>
            </a:r>
          </a:p>
          <a:p>
            <a:pPr lvl="2"/>
            <a:r>
              <a:t>Terceiro nível</a:t>
            </a:r>
          </a:p>
          <a:p>
            <a:pPr lvl="3"/>
            <a:r>
              <a:t>Quarto nível</a:t>
            </a:r>
          </a:p>
          <a:p>
            <a:pPr lvl="4"/>
            <a:r>
              <a:t>Quinto nível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36A90-5F6B-FFEF-B7A4-1DB5A57E85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7BEF2-28E4-F99F-2C70-0EECE420B8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38ABA-5FEB-61BB-A82E-A8B8FEEE17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B6EE9-3764-48ED-A701-35CD9DCD1B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4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C72F4-F11F-D602-EAAC-4C194FB827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845" y="373225"/>
            <a:ext cx="11047445" cy="3769568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 b="1"/>
            </a:pPr>
            <a:r>
              <a:rPr lang="pt-PT" noProof="0" dirty="0">
                <a:solidFill>
                  <a:schemeClr val="accent1"/>
                </a:solidFill>
              </a:rPr>
              <a:t>Fórum do Quadro Continental Africano de Qualificações (ACQF) </a:t>
            </a:r>
            <a:br>
              <a:rPr lang="pt-PT" noProof="0" dirty="0">
                <a:solidFill>
                  <a:schemeClr val="accent1"/>
                </a:solidFill>
              </a:rPr>
            </a:br>
            <a:br>
              <a:rPr lang="pt-PT" noProof="0" dirty="0">
                <a:solidFill>
                  <a:schemeClr val="accent1"/>
                </a:solidFill>
              </a:rPr>
            </a:br>
            <a:r>
              <a:rPr lang="pt-PT" sz="3200" noProof="0" dirty="0"/>
              <a:t>Alinhamento do Quadro Nacional de Qualificações com o Ensino e Formação Técnico-profissional (EFTP) no Gana </a:t>
            </a:r>
            <a:br>
              <a:rPr lang="pt-PT" sz="3200" noProof="0" dirty="0"/>
            </a:br>
            <a:r>
              <a:rPr lang="pt-PT" sz="3200" noProof="0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A3BCCC-E5AB-1BAD-6F75-F086EDFB0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845" y="4142792"/>
            <a:ext cx="11047445" cy="2612571"/>
          </a:xfrm>
          <a:ln w="28575"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endParaRPr dirty="0"/>
          </a:p>
          <a:p>
            <a:r>
              <a:rPr dirty="0" err="1"/>
              <a:t>Até</a:t>
            </a:r>
            <a:r>
              <a:rPr dirty="0"/>
              <a:t> </a:t>
            </a:r>
          </a:p>
          <a:p>
            <a:endParaRPr dirty="0"/>
          </a:p>
          <a:p>
            <a:r>
              <a:rPr lang="pt-PT" noProof="0" dirty="0"/>
              <a:t>Sampson Damptey Tetey</a:t>
            </a:r>
          </a:p>
          <a:p>
            <a:r>
              <a:rPr lang="pt-PT" noProof="0" dirty="0"/>
              <a:t>Director, Acreditação, Avaliação e Certificação</a:t>
            </a:r>
          </a:p>
          <a:p>
            <a:r>
              <a:rPr lang="pt-PT" noProof="0" dirty="0"/>
              <a:t>Comissão do Ensino e Formação Técnico-profissional (CTVET)</a:t>
            </a:r>
          </a:p>
          <a:p>
            <a:r>
              <a:rPr lang="pt-PT" dirty="0"/>
              <a:t>30 de julho a 1 de agosto de 2025</a:t>
            </a:r>
          </a:p>
          <a:p>
            <a:endParaRPr lang="pt-PT" noProof="0" dirty="0"/>
          </a:p>
          <a:p>
            <a:r>
              <a:rPr lang="pt-PT" noProof="0" dirty="0"/>
              <a:t>África do Sul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04623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E4C45-4CBB-D65C-E47E-2999DF22FA23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defRPr b="1"/>
            </a:pPr>
            <a:r>
              <a:rPr lang="pt-PT" noProof="0"/>
              <a:t>Definição de Formação Baseada em Competências no Gana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96074-D61F-A25C-A4F2-2615E5CE3227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lvl="0">
              <a:buFont typeface="Wingdings" panose="05000000000000000000" pitchFamily="2" charset="2"/>
              <a:buChar char="q"/>
              <a:defRPr sz="3200">
                <a:solidFill>
                  <a:prstClr val="black"/>
                </a:solidFill>
              </a:defRPr>
            </a:pPr>
            <a:r>
              <a:rPr lang="pt-PT" b="1" noProof="0" dirty="0"/>
              <a:t>A Formação Baseada em Competências </a:t>
            </a:r>
            <a:r>
              <a:rPr lang="pt-PT" noProof="0" dirty="0"/>
              <a:t> </a:t>
            </a:r>
            <a:r>
              <a:rPr lang="pt-PT" b="1" noProof="0" dirty="0"/>
              <a:t>é um programa de educação e formação orientado pela indústria e orientado para a procura,</a:t>
            </a:r>
            <a:r>
              <a:rPr lang="pt-PT" noProof="0" dirty="0"/>
              <a:t> baseado em </a:t>
            </a:r>
            <a:r>
              <a:rPr lang="pt-PT" b="1" noProof="0" dirty="0"/>
              <a:t>normas geradas pela indústria (normas profissionais).</a:t>
            </a:r>
          </a:p>
          <a:p>
            <a:pPr marL="0" lvl="0" indent="0">
              <a:buNone/>
            </a:pPr>
            <a:endParaRPr lang="pt-PT" sz="3600" noProof="0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q"/>
              <a:defRPr sz="3600">
                <a:solidFill>
                  <a:prstClr val="black"/>
                </a:solidFill>
              </a:defRPr>
            </a:pPr>
            <a:r>
              <a:rPr lang="pt-PT" noProof="0" dirty="0"/>
              <a:t>As normas profissionais constituem a base sobre a qual assentam: </a:t>
            </a:r>
          </a:p>
          <a:p>
            <a:pPr lvl="1">
              <a:buFont typeface="Wingdings" panose="05000000000000000000" pitchFamily="2" charset="2"/>
              <a:buChar char="ü"/>
              <a:defRPr sz="2800">
                <a:solidFill>
                  <a:prstClr val="black"/>
                </a:solidFill>
              </a:defRPr>
            </a:pPr>
            <a:r>
              <a:rPr lang="pt-PT" noProof="0" dirty="0"/>
              <a:t>Programa (Currículo), </a:t>
            </a:r>
          </a:p>
          <a:p>
            <a:pPr lvl="1">
              <a:buFont typeface="Wingdings" panose="05000000000000000000" pitchFamily="2" charset="2"/>
              <a:buChar char="ü"/>
              <a:defRPr sz="2800">
                <a:solidFill>
                  <a:prstClr val="black"/>
                </a:solidFill>
              </a:defRPr>
            </a:pPr>
            <a:r>
              <a:rPr lang="pt-PT" noProof="0" dirty="0"/>
              <a:t>Materiais de aprendizagem, </a:t>
            </a:r>
          </a:p>
          <a:p>
            <a:pPr lvl="1">
              <a:buFont typeface="Wingdings" panose="05000000000000000000" pitchFamily="2" charset="2"/>
              <a:buChar char="ü"/>
              <a:defRPr sz="2800">
                <a:solidFill>
                  <a:prstClr val="black"/>
                </a:solidFill>
              </a:defRPr>
            </a:pPr>
            <a:r>
              <a:rPr lang="pt-PT" noProof="0" dirty="0"/>
              <a:t>Instrumentos de avaliação e </a:t>
            </a:r>
          </a:p>
          <a:p>
            <a:pPr lvl="1">
              <a:buFont typeface="Wingdings" panose="05000000000000000000" pitchFamily="2" charset="2"/>
              <a:buChar char="ü"/>
              <a:defRPr sz="2800">
                <a:solidFill>
                  <a:prstClr val="black"/>
                </a:solidFill>
              </a:defRPr>
            </a:pPr>
            <a:r>
              <a:rPr lang="pt-PT" noProof="0" dirty="0"/>
              <a:t>As Diretrizes de Marcação são concebidas e desenvolvidas</a:t>
            </a:r>
          </a:p>
          <a:p>
            <a:endParaRPr lang="pt-PT" noProof="0" dirty="0"/>
          </a:p>
        </p:txBody>
      </p:sp>
    </p:spTree>
    <p:extLst>
      <p:ext uri="{BB962C8B-B14F-4D97-AF65-F5344CB8AC3E}">
        <p14:creationId xmlns:p14="http://schemas.microsoft.com/office/powerpoint/2010/main" val="1971895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04396-28C5-A5A2-42F0-310641B5740C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/>
          <a:lstStyle/>
          <a:p>
            <a:pPr algn="ctr">
              <a:defRPr b="1"/>
            </a:pPr>
            <a:r>
              <a:rPr lang="pt-PT" noProof="0"/>
              <a:t>Formação Baseada em Competências no Gana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4F154-0DDF-E26F-A72B-F914243A3BDA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lvl="0">
              <a:defRPr b="1">
                <a:solidFill>
                  <a:prstClr val="black"/>
                </a:solidFill>
              </a:defRPr>
            </a:pPr>
            <a:r>
              <a:rPr lang="pt-PT" noProof="0"/>
              <a:t>Lei das Universidades Técnicas 922, de 2016, secção 3, alínea c); estipula que: </a:t>
            </a:r>
          </a:p>
          <a:p>
            <a:pPr lvl="1">
              <a:buFont typeface="Wingdings" panose="05000000000000000000" pitchFamily="2" charset="2"/>
              <a:buChar char="ü"/>
              <a:defRPr sz="3600">
                <a:solidFill>
                  <a:prstClr val="black"/>
                </a:solidFill>
              </a:defRPr>
            </a:pPr>
            <a:r>
              <a:rPr lang="pt-PT" noProof="0" dirty="0"/>
              <a:t>«Todas as universidades técnicas devem utilizar uma abordagem orientada para a formação e a prática baseada nas competências no ensino, na organização e na oferta de cursos.</a:t>
            </a:r>
          </a:p>
          <a:p>
            <a:pPr marL="0" lvl="0" indent="0">
              <a:buNone/>
            </a:pPr>
            <a:endParaRPr lang="pt-PT" noProof="0" dirty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ü"/>
              <a:defRPr>
                <a:solidFill>
                  <a:prstClr val="black"/>
                </a:solidFill>
              </a:defRPr>
            </a:pPr>
            <a:r>
              <a:rPr lang="pt-PT" noProof="0" dirty="0"/>
              <a:t> </a:t>
            </a:r>
            <a:r>
              <a:rPr lang="pt-PT" sz="3600" noProof="0" dirty="0"/>
              <a:t>A página 37 do </a:t>
            </a:r>
            <a:r>
              <a:rPr lang="pt-PT" sz="3600" b="1" noProof="0" dirty="0"/>
              <a:t>Plano Estratégico para a Educação 2018-2030 refere o «Reforço</a:t>
            </a:r>
            <a:r>
              <a:rPr lang="pt-PT" sz="3600" noProof="0" dirty="0"/>
              <a:t> do desenvolvimento de competências baseadas nas competências no domínio do EFTP». </a:t>
            </a:r>
          </a:p>
          <a:p>
            <a:endParaRPr lang="pt-PT" sz="3600" noProof="0" dirty="0"/>
          </a:p>
        </p:txBody>
      </p:sp>
    </p:spTree>
    <p:extLst>
      <p:ext uri="{BB962C8B-B14F-4D97-AF65-F5344CB8AC3E}">
        <p14:creationId xmlns:p14="http://schemas.microsoft.com/office/powerpoint/2010/main" val="1686717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AFBAB-F939-63C1-6508-4221BE4AB7F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>
              <a:defRPr b="1"/>
            </a:pPr>
            <a:r>
              <a:rPr lang="pt-PT" noProof="0"/>
              <a:t>Quadro nacional de qualificações em matéria de EFTP de 8 níveis para o setor do EFTP no Gana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CD8AE-70BB-CFAA-582C-AEB49EF7F256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lvl="0">
              <a:lnSpc>
                <a:spcPct val="100000"/>
              </a:lnSpc>
              <a:defRPr>
                <a:solidFill>
                  <a:prstClr val="black"/>
                </a:solidFill>
              </a:defRPr>
            </a:pPr>
            <a:r>
              <a:rPr lang="pt-PT" noProof="0"/>
              <a:t>Nível 8: Doutor em Tecnologia (D. </a:t>
            </a:r>
            <a:r>
              <a:rPr lang="pt-PT" noProof="0" dirty="0" err="1"/>
              <a:t>Tech</a:t>
            </a:r>
            <a:r>
              <a:rPr lang="pt-PT" noProof="0" dirty="0"/>
              <a:t>)</a:t>
            </a:r>
          </a:p>
          <a:p>
            <a:pPr lvl="0">
              <a:lnSpc>
                <a:spcPct val="100000"/>
              </a:lnSpc>
              <a:defRPr>
                <a:solidFill>
                  <a:prstClr val="black"/>
                </a:solidFill>
              </a:defRPr>
            </a:pPr>
            <a:r>
              <a:rPr lang="pt-PT" noProof="0" dirty="0"/>
              <a:t>Nível 7: Mestrado em Tecnologia (M. </a:t>
            </a:r>
            <a:r>
              <a:rPr lang="pt-PT" noProof="0" dirty="0" err="1"/>
              <a:t>Tech</a:t>
            </a:r>
            <a:r>
              <a:rPr lang="pt-PT" noProof="0" dirty="0"/>
              <a:t>)</a:t>
            </a:r>
          </a:p>
          <a:p>
            <a:pPr lvl="0">
              <a:lnSpc>
                <a:spcPct val="100000"/>
              </a:lnSpc>
              <a:defRPr>
                <a:solidFill>
                  <a:prstClr val="black"/>
                </a:solidFill>
              </a:defRPr>
            </a:pPr>
            <a:r>
              <a:rPr lang="pt-PT" noProof="0" dirty="0"/>
              <a:t>Nível 6: Licenciatura em Tecnologia (B. </a:t>
            </a:r>
            <a:r>
              <a:rPr lang="pt-PT" noProof="0" dirty="0" err="1"/>
              <a:t>Tech</a:t>
            </a:r>
            <a:r>
              <a:rPr lang="pt-PT" noProof="0" dirty="0"/>
              <a:t>)</a:t>
            </a:r>
          </a:p>
          <a:p>
            <a:pPr lvl="0">
              <a:lnSpc>
                <a:spcPct val="100000"/>
              </a:lnSpc>
              <a:defRPr>
                <a:solidFill>
                  <a:prstClr val="black"/>
                </a:solidFill>
              </a:defRPr>
            </a:pPr>
            <a:r>
              <a:rPr lang="pt-PT" noProof="0" dirty="0"/>
              <a:t>Nível 5: Diploma Nacional Superior (</a:t>
            </a:r>
            <a:r>
              <a:rPr lang="pt-PT" noProof="0" dirty="0" err="1"/>
              <a:t>HND</a:t>
            </a:r>
            <a:r>
              <a:rPr lang="pt-PT" noProof="0" dirty="0"/>
              <a:t>)</a:t>
            </a:r>
          </a:p>
          <a:p>
            <a:pPr lvl="0">
              <a:lnSpc>
                <a:spcPct val="100000"/>
              </a:lnSpc>
              <a:defRPr>
                <a:solidFill>
                  <a:prstClr val="black"/>
                </a:solidFill>
              </a:defRPr>
            </a:pPr>
            <a:r>
              <a:rPr lang="pt-PT" noProof="0" dirty="0"/>
              <a:t>Nível 4: Certificado nacional II</a:t>
            </a:r>
          </a:p>
          <a:p>
            <a:pPr lvl="0">
              <a:lnSpc>
                <a:spcPct val="100000"/>
              </a:lnSpc>
              <a:defRPr>
                <a:solidFill>
                  <a:prstClr val="black"/>
                </a:solidFill>
              </a:defRPr>
            </a:pPr>
            <a:r>
              <a:rPr lang="pt-PT" noProof="0" dirty="0"/>
              <a:t>Nível 3: Certificado nacional I</a:t>
            </a:r>
          </a:p>
          <a:p>
            <a:pPr lvl="0">
              <a:lnSpc>
                <a:spcPct val="100000"/>
              </a:lnSpc>
              <a:defRPr>
                <a:solidFill>
                  <a:prstClr val="black"/>
                </a:solidFill>
              </a:defRPr>
            </a:pPr>
            <a:r>
              <a:rPr lang="pt-PT" noProof="0" dirty="0"/>
              <a:t>Nível 2: Proficiência nacional II</a:t>
            </a:r>
          </a:p>
          <a:p>
            <a:pPr lvl="0">
              <a:lnSpc>
                <a:spcPct val="100000"/>
              </a:lnSpc>
              <a:defRPr>
                <a:solidFill>
                  <a:prstClr val="black"/>
                </a:solidFill>
              </a:defRPr>
            </a:pPr>
            <a:r>
              <a:rPr lang="pt-PT" noProof="0" dirty="0"/>
              <a:t>Nível 1: Proficiência nacional I </a:t>
            </a:r>
          </a:p>
          <a:p>
            <a:endParaRPr lang="pt-PT" noProof="0" dirty="0"/>
          </a:p>
        </p:txBody>
      </p:sp>
    </p:spTree>
    <p:extLst>
      <p:ext uri="{BB962C8B-B14F-4D97-AF65-F5344CB8AC3E}">
        <p14:creationId xmlns:p14="http://schemas.microsoft.com/office/powerpoint/2010/main" val="2588821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C6E78-39DE-48D8-4934-C52E3A882B13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defRPr b="1"/>
            </a:pPr>
            <a:r>
              <a:rPr lang="pt-PT" sz="4000" noProof="0"/>
              <a:t>Principais características do NTVETQF de 8 níveis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73E5C-C587-32E8-510F-5A71D7714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28522"/>
          </a:xfrm>
          <a:ln w="28575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 b="1"/>
            </a:pPr>
            <a:r>
              <a:rPr lang="pt-PT" noProof="0"/>
              <a:t>O NTVETQF exige o seguinte:</a:t>
            </a:r>
          </a:p>
          <a:p>
            <a:pPr lvl="1">
              <a:buFont typeface="Wingdings" panose="05000000000000000000" pitchFamily="2" charset="2"/>
              <a:buChar char="ü"/>
              <a:defRPr sz="2800">
                <a:solidFill>
                  <a:schemeClr val="accent1"/>
                </a:solidFill>
              </a:defRPr>
            </a:pPr>
            <a:r>
              <a:rPr lang="pt-PT" noProof="0" dirty="0"/>
              <a:t>Avaliação e certificação apenas de programas completos de TCC</a:t>
            </a:r>
          </a:p>
          <a:p>
            <a:pPr lvl="1">
              <a:buFont typeface="Wingdings" panose="05000000000000000000" pitchFamily="2" charset="2"/>
              <a:buChar char="ü"/>
              <a:defRPr sz="2800">
                <a:solidFill>
                  <a:schemeClr val="accent1"/>
                </a:solidFill>
              </a:defRPr>
            </a:pPr>
            <a:r>
              <a:rPr lang="pt-PT" noProof="0" dirty="0"/>
              <a:t>É exigida a acreditação de instituições, centros, programas, facilitadores, avaliadores e verificadores internos e externos</a:t>
            </a:r>
          </a:p>
          <a:p>
            <a:pPr lvl="1">
              <a:buFont typeface="Wingdings" panose="05000000000000000000" pitchFamily="2" charset="2"/>
              <a:buChar char="ü"/>
              <a:defRPr sz="2800">
                <a:solidFill>
                  <a:schemeClr val="accent1"/>
                </a:solidFill>
              </a:defRPr>
            </a:pPr>
            <a:r>
              <a:rPr lang="pt-PT" noProof="0" dirty="0"/>
              <a:t>Tem descritores de nível (Conhecimento, Competências e Atitude) </a:t>
            </a:r>
          </a:p>
          <a:p>
            <a:pPr lvl="1">
              <a:buFont typeface="Wingdings" panose="05000000000000000000" pitchFamily="2" charset="2"/>
              <a:buChar char="ü"/>
              <a:defRPr sz="2800">
                <a:solidFill>
                  <a:schemeClr val="accent1"/>
                </a:solidFill>
              </a:defRPr>
            </a:pPr>
            <a:r>
              <a:rPr lang="pt-PT" noProof="0" dirty="0"/>
              <a:t>Exige acumulações de crédito para programas de base e eletivos</a:t>
            </a:r>
            <a:endParaRPr lang="pt-PT" sz="2800" noProof="0" dirty="0">
              <a:solidFill>
                <a:schemeClr val="accent1"/>
              </a:solidFill>
            </a:endParaRPr>
          </a:p>
          <a:p>
            <a:pPr lvl="1">
              <a:buFont typeface="Wingdings" panose="05000000000000000000" pitchFamily="2" charset="2"/>
              <a:buChar char="ü"/>
              <a:defRPr sz="2800">
                <a:solidFill>
                  <a:schemeClr val="accent1"/>
                </a:solidFill>
              </a:defRPr>
            </a:pPr>
            <a:r>
              <a:rPr lang="pt-PT" noProof="0" dirty="0"/>
              <a:t>Avaliação formativa utilizada durante a facilitação para determinar o progresso da aprendizagem do aprendente </a:t>
            </a:r>
          </a:p>
          <a:p>
            <a:pPr lvl="1">
              <a:buFont typeface="Wingdings" panose="05000000000000000000" pitchFamily="2" charset="2"/>
              <a:buChar char="ü"/>
              <a:defRPr sz="2800">
                <a:solidFill>
                  <a:schemeClr val="accent1"/>
                </a:solidFill>
              </a:defRPr>
            </a:pPr>
            <a:r>
              <a:rPr lang="pt-PT" noProof="0" dirty="0"/>
              <a:t>Avaliação sumativa utilizada no final de cada unidade e para a certificação dos aprendentes</a:t>
            </a:r>
          </a:p>
          <a:p>
            <a:pPr lvl="1">
              <a:buFont typeface="Wingdings" panose="05000000000000000000" pitchFamily="2" charset="2"/>
              <a:buChar char="ü"/>
              <a:defRPr sz="2800">
                <a:solidFill>
                  <a:schemeClr val="accent1"/>
                </a:solidFill>
              </a:defRPr>
            </a:pPr>
            <a:r>
              <a:rPr lang="pt-PT" noProof="0" dirty="0"/>
              <a:t>Sistema de verificação externa utilizado para confirmar a avaliação sumativa</a:t>
            </a:r>
          </a:p>
        </p:txBody>
      </p:sp>
    </p:spTree>
    <p:extLst>
      <p:ext uri="{BB962C8B-B14F-4D97-AF65-F5344CB8AC3E}">
        <p14:creationId xmlns:p14="http://schemas.microsoft.com/office/powerpoint/2010/main" val="2426736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1E13B-F4FD-EA65-D58F-5ABB49A07304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defRPr b="1"/>
            </a:pPr>
            <a:r>
              <a:rPr lang="pt-PT" sz="4000" noProof="0"/>
              <a:t>Principais características do NTVETQF de 8 níveis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C5107-7C9F-2DEC-A1FC-8FEC980D3A2B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  <a:defRPr sz="3200" b="1"/>
            </a:pPr>
            <a:r>
              <a:rPr lang="pt-PT" noProof="0" dirty="0"/>
              <a:t>Quadro Nacional de Qualificações para o EFTP;</a:t>
            </a:r>
          </a:p>
          <a:p>
            <a:pPr lvl="1">
              <a:buFont typeface="Wingdings" panose="05000000000000000000" pitchFamily="2" charset="2"/>
              <a:buChar char="§"/>
              <a:defRPr sz="3200">
                <a:solidFill>
                  <a:schemeClr val="accent1"/>
                </a:solidFill>
              </a:defRPr>
            </a:pPr>
            <a:r>
              <a:rPr lang="pt-PT" noProof="0" dirty="0"/>
              <a:t>O NTVETQF foi aprovado pela primeira vez pelo Parlamento do Gana ao abrigo do antigo instrumento legislativo COTVET </a:t>
            </a:r>
            <a:r>
              <a:rPr lang="pt-PT" noProof="0" dirty="0" err="1"/>
              <a:t>L.I</a:t>
            </a:r>
            <a:r>
              <a:rPr lang="pt-PT" noProof="0" dirty="0"/>
              <a:t>. 2195 em 2012 para aplicação.</a:t>
            </a:r>
          </a:p>
          <a:p>
            <a:pPr marL="457200" lvl="1" indent="0">
              <a:buNone/>
            </a:pPr>
            <a:endParaRPr lang="pt-PT" sz="3200" noProof="0" dirty="0">
              <a:solidFill>
                <a:schemeClr val="accent1"/>
              </a:solidFill>
            </a:endParaRPr>
          </a:p>
          <a:p>
            <a:pPr lvl="1">
              <a:buFont typeface="Wingdings" panose="05000000000000000000" pitchFamily="2" charset="2"/>
              <a:buChar char="§"/>
              <a:defRPr sz="3200">
                <a:solidFill>
                  <a:schemeClr val="accent1"/>
                </a:solidFill>
              </a:defRPr>
            </a:pPr>
            <a:r>
              <a:rPr lang="pt-PT" noProof="0" dirty="0"/>
              <a:t>O NTVETQF foi reforçado na nova Lei ERBA 1023, de 2020 como quadro de qualificações para o setor do EFTP no Gana</a:t>
            </a:r>
          </a:p>
        </p:txBody>
      </p:sp>
    </p:spTree>
    <p:extLst>
      <p:ext uri="{BB962C8B-B14F-4D97-AF65-F5344CB8AC3E}">
        <p14:creationId xmlns:p14="http://schemas.microsoft.com/office/powerpoint/2010/main" val="598723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C4874-520A-88D8-7D2D-EF500C62C1E9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defRPr b="1"/>
            </a:pPr>
            <a:r>
              <a:rPr lang="pt-PT" sz="3200" noProof="0"/>
              <a:t>Acreditação Conjunta entre GTEC e CTVET no Nível Terciário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8D9A5-50FB-8798-BFC3-287A80C83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3836"/>
          </a:xfrm>
          <a:ln w="28575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  <a:defRPr b="1">
                <a:solidFill>
                  <a:schemeClr val="accent1"/>
                </a:solidFill>
              </a:defRPr>
            </a:pPr>
            <a:r>
              <a:rPr lang="pt-PT" noProof="0"/>
              <a:t>Parte 2 da ERBA (CTVET)</a:t>
            </a:r>
          </a:p>
          <a:p>
            <a:pPr marL="0" indent="0">
              <a:buNone/>
              <a:defRPr b="1"/>
            </a:pPr>
            <a:r>
              <a:rPr lang="pt-PT" noProof="0" dirty="0"/>
              <a:t>43 (2)</a:t>
            </a:r>
          </a:p>
          <a:p>
            <a:pPr marL="0" indent="0" algn="just">
              <a:buNone/>
            </a:pPr>
            <a:r>
              <a:rPr lang="pt-PT" noProof="0" dirty="0"/>
              <a:t>A Comissão, em conjunto com a Comissão do Ensino Superior do Gana, acredita programas e instituições de ensino e formação técnico-profissionais de nível superior.</a:t>
            </a:r>
          </a:p>
          <a:p>
            <a:pPr marL="0" indent="0">
              <a:buNone/>
            </a:pPr>
            <a:endParaRPr lang="pt-PT" noProof="0" dirty="0"/>
          </a:p>
          <a:p>
            <a:pPr>
              <a:buFont typeface="Wingdings" panose="05000000000000000000" pitchFamily="2" charset="2"/>
              <a:buChar char="q"/>
              <a:defRPr b="1">
                <a:solidFill>
                  <a:schemeClr val="accent1"/>
                </a:solidFill>
              </a:defRPr>
            </a:pPr>
            <a:r>
              <a:rPr lang="pt-PT" noProof="0" dirty="0"/>
              <a:t>Parte 1 do ERBA (GTEC)</a:t>
            </a:r>
          </a:p>
          <a:p>
            <a:pPr marL="0" indent="0">
              <a:buNone/>
              <a:defRPr b="1"/>
            </a:pPr>
            <a:r>
              <a:rPr lang="pt-PT" noProof="0" dirty="0"/>
              <a:t>8, 3 a)</a:t>
            </a:r>
          </a:p>
          <a:p>
            <a:pPr marL="0" indent="0" algn="just">
              <a:buNone/>
            </a:pPr>
            <a:r>
              <a:rPr lang="pt-PT" noProof="0" dirty="0"/>
              <a:t>A Comissão, em conjunto com a Comissão do Ensino e Formação Técnicos e Profissionais, acredita programas e instituições de ensino e formação técnico-profissionais de nível superior.</a:t>
            </a:r>
          </a:p>
          <a:p>
            <a:endParaRPr lang="pt-PT" noProof="0" dirty="0"/>
          </a:p>
        </p:txBody>
      </p:sp>
    </p:spTree>
    <p:extLst>
      <p:ext uri="{BB962C8B-B14F-4D97-AF65-F5344CB8AC3E}">
        <p14:creationId xmlns:p14="http://schemas.microsoft.com/office/powerpoint/2010/main" val="747687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FCF48-18CC-931D-3D30-EE3FD7D48183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pPr algn="ctr">
              <a:defRPr b="1"/>
            </a:pPr>
            <a:r>
              <a:rPr lang="pt-PT" noProof="0" dirty="0"/>
              <a:t>Quadro Nacional de Qualificações para o Gana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C7529-D0DD-589D-7446-F3E13DEF6F89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  <a:defRPr sz="3600" b="1">
                <a:solidFill>
                  <a:schemeClr val="accent1"/>
                </a:solidFill>
              </a:defRPr>
            </a:pPr>
            <a:r>
              <a:rPr lang="pt-PT" noProof="0" dirty="0"/>
              <a:t>GTEC 8, 4(a)</a:t>
            </a:r>
          </a:p>
          <a:p>
            <a:r>
              <a:rPr lang="pt-PT" noProof="0" dirty="0"/>
              <a:t>A Comissão (GTEC) deve, em colaboração com as entidades reguladoras competentes e as instituições pertinentes, desenvolver e aplicar um Quadro Nacional de Qualificações e um Quadro Nacional de Qualificações dos Aprendizes a nível do ensino superior.</a:t>
            </a:r>
          </a:p>
          <a:p>
            <a:endParaRPr lang="pt-PT" noProof="0" dirty="0"/>
          </a:p>
          <a:p>
            <a:r>
              <a:rPr lang="pt-PT" noProof="0" dirty="0"/>
              <a:t>Na sequência da disposição acima referida, o GTEC, juntamente com a CTVET e outras instituições relevantes, desenvolveu um Quadro </a:t>
            </a:r>
            <a:r>
              <a:rPr lang="pt-PT" b="1" noProof="0" dirty="0">
                <a:solidFill>
                  <a:schemeClr val="accent1"/>
                </a:solidFill>
              </a:rPr>
              <a:t>Nacional de Qualificações do Gana (GhNQF) </a:t>
            </a:r>
            <a:r>
              <a:rPr lang="pt-PT" noProof="0" dirty="0"/>
              <a:t> abrangente.</a:t>
            </a:r>
          </a:p>
        </p:txBody>
      </p:sp>
    </p:spTree>
    <p:extLst>
      <p:ext uri="{BB962C8B-B14F-4D97-AF65-F5344CB8AC3E}">
        <p14:creationId xmlns:p14="http://schemas.microsoft.com/office/powerpoint/2010/main" val="2343160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C28E6-B1A9-0CA4-CFC3-FF72F490AE1B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defRPr b="1"/>
            </a:pPr>
            <a:r>
              <a:rPr lang="pt-PT" sz="4000" noProof="0" dirty="0"/>
              <a:t>O QNQ de 10 níveis e outras políticas e orientações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0E941-17B9-2641-44E6-D02429939D97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PT" noProof="0" dirty="0"/>
              <a:t>QNQ abrangente de 10 níveis que incorpora todas as componentes do setor da educação e formação, desde o ensino básico, pré-terciário até ao ensino superior.</a:t>
            </a:r>
          </a:p>
          <a:p>
            <a:pPr marL="0" indent="0">
              <a:buNone/>
            </a:pPr>
            <a:endParaRPr lang="pt-PT" noProof="0" dirty="0"/>
          </a:p>
          <a:p>
            <a:pPr>
              <a:buFont typeface="Wingdings" panose="05000000000000000000" pitchFamily="2" charset="2"/>
              <a:buChar char="§"/>
            </a:pPr>
            <a:r>
              <a:rPr lang="pt-PT" noProof="0" dirty="0"/>
              <a:t>Política e Orientações do Sistema de Acumulação e Transferência de Créditos do Gana (CATS)</a:t>
            </a:r>
          </a:p>
          <a:p>
            <a:pPr marL="0" indent="0">
              <a:buNone/>
            </a:pPr>
            <a:endParaRPr lang="pt-PT" noProof="0" dirty="0"/>
          </a:p>
          <a:p>
            <a:pPr>
              <a:buFont typeface="Wingdings" panose="05000000000000000000" pitchFamily="2" charset="2"/>
              <a:buChar char="§"/>
            </a:pPr>
            <a:r>
              <a:rPr lang="pt-PT" noProof="0" dirty="0"/>
              <a:t>O Reconhecimento da Política de Aprendizagem Prévia no Gana</a:t>
            </a:r>
          </a:p>
          <a:p>
            <a:pPr>
              <a:buFont typeface="Wingdings" panose="05000000000000000000" pitchFamily="2" charset="2"/>
              <a:buChar char="§"/>
            </a:pPr>
            <a:endParaRPr lang="pt-PT" noProof="0" dirty="0"/>
          </a:p>
          <a:p>
            <a:pPr marL="0" indent="0">
              <a:buNone/>
            </a:pPr>
            <a:endParaRPr lang="pt-PT" noProof="0" dirty="0"/>
          </a:p>
          <a:p>
            <a:pPr>
              <a:buFont typeface="Wingdings" panose="05000000000000000000" pitchFamily="2" charset="2"/>
              <a:buChar char="§"/>
            </a:pPr>
            <a:endParaRPr lang="pt-PT" b="1" noProof="0" dirty="0"/>
          </a:p>
          <a:p>
            <a:pPr marL="0" indent="0">
              <a:buNone/>
            </a:pPr>
            <a:endParaRPr lang="pt-PT" b="1" noProof="0" dirty="0"/>
          </a:p>
          <a:p>
            <a:pPr marL="0" indent="0">
              <a:buNone/>
            </a:pPr>
            <a:endParaRPr lang="pt-PT" b="1" noProof="0" dirty="0"/>
          </a:p>
        </p:txBody>
      </p:sp>
    </p:spTree>
    <p:extLst>
      <p:ext uri="{BB962C8B-B14F-4D97-AF65-F5344CB8AC3E}">
        <p14:creationId xmlns:p14="http://schemas.microsoft.com/office/powerpoint/2010/main" val="2142683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98FD5-7724-A31A-49C3-41CDA04940F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defRPr sz="4000" b="1"/>
            </a:pPr>
            <a:r>
              <a:rPr lang="pt-PT" sz="2800" noProof="0" dirty="0"/>
              <a:t>Proposta dos 10 Níveis do Quadro Nacional de Qualificações do Gana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79A9527-EE0A-CDA0-25CF-F97F3CAB11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655" y="1834956"/>
            <a:ext cx="7786690" cy="4830632"/>
          </a:xfrm>
        </p:spPr>
      </p:pic>
    </p:spTree>
    <p:extLst>
      <p:ext uri="{BB962C8B-B14F-4D97-AF65-F5344CB8AC3E}">
        <p14:creationId xmlns:p14="http://schemas.microsoft.com/office/powerpoint/2010/main" val="2120019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40DF2-7197-DA52-3A95-EF616E770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463" y="3216619"/>
            <a:ext cx="8150088" cy="1325563"/>
          </a:xfrm>
          <a:ln w="38100">
            <a:solidFill>
              <a:schemeClr val="tx1"/>
            </a:solidFill>
          </a:ln>
        </p:spPr>
        <p:txBody>
          <a:bodyPr/>
          <a:lstStyle/>
          <a:p>
            <a:pPr algn="ctr">
              <a:defRPr b="1"/>
            </a:pPr>
            <a:r>
              <a:t>Muito obrigado.</a:t>
            </a:r>
          </a:p>
        </p:txBody>
      </p:sp>
    </p:spTree>
    <p:extLst>
      <p:ext uri="{BB962C8B-B14F-4D97-AF65-F5344CB8AC3E}">
        <p14:creationId xmlns:p14="http://schemas.microsoft.com/office/powerpoint/2010/main" val="3768880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05A62-064C-4A67-83BA-0BA557B9ADB9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defRPr b="1"/>
            </a:pPr>
            <a:r>
              <a:rPr lang="pt-PT" sz="3600" noProof="0" dirty="0"/>
              <a:t>Actos harmonizados para o sistema educativo no Gana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7C50B-8BEB-0693-E389-B1EF5172F263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r>
              <a:rPr lang="pt-PT" noProof="0" dirty="0"/>
              <a:t>Dois documentos jurídicos</a:t>
            </a:r>
          </a:p>
          <a:p>
            <a:pPr lvl="1">
              <a:defRPr sz="3200">
                <a:solidFill>
                  <a:schemeClr val="accent1"/>
                </a:solidFill>
              </a:defRPr>
            </a:pPr>
            <a:r>
              <a:rPr lang="pt-PT" sz="2800" dirty="0">
                <a:solidFill>
                  <a:schemeClr val="accent1"/>
                </a:solidFill>
              </a:rPr>
              <a:t>Lei das Entidades Reguladoras da Educação (ERBA) 1023, de 2020</a:t>
            </a:r>
          </a:p>
          <a:p>
            <a:pPr lvl="1">
              <a:defRPr sz="3200">
                <a:solidFill>
                  <a:schemeClr val="accent1"/>
                </a:solidFill>
              </a:defRPr>
            </a:pPr>
            <a:r>
              <a:rPr lang="pt-PT" sz="2800" noProof="0" dirty="0"/>
              <a:t>Lei do Ensino Pré-Terciário (P.E.) 1049, de 2020)</a:t>
            </a:r>
          </a:p>
          <a:p>
            <a:endParaRPr lang="pt-PT" sz="1800" noProof="0" dirty="0"/>
          </a:p>
        </p:txBody>
      </p:sp>
    </p:spTree>
    <p:extLst>
      <p:ext uri="{BB962C8B-B14F-4D97-AF65-F5344CB8AC3E}">
        <p14:creationId xmlns:p14="http://schemas.microsoft.com/office/powerpoint/2010/main" val="3675730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BF267-8E7D-8390-B040-7549218280B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defRPr b="1">
                <a:solidFill>
                  <a:prstClr val="black"/>
                </a:solidFill>
              </a:defRPr>
            </a:pPr>
            <a:r>
              <a:rPr lang="pt-PT" noProof="0"/>
              <a:t>Lei das Entidades Reguladoras da Educação (ERBA) 1023, de 2020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67535-75B3-33CF-94C6-1C9CAD17A4D6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  <a:defRPr sz="4000" b="1"/>
            </a:pPr>
            <a:r>
              <a:rPr lang="pt-PT" noProof="0" dirty="0"/>
              <a:t>Lei das Entidades Reguladoras da Educação (ERBA) 1023, de 2020</a:t>
            </a:r>
          </a:p>
          <a:p>
            <a:pPr lvl="1">
              <a:defRPr sz="2800" b="1">
                <a:solidFill>
                  <a:schemeClr val="accent2"/>
                </a:solidFill>
              </a:defRPr>
            </a:pPr>
            <a:r>
              <a:rPr lang="pt-PT" noProof="0" dirty="0"/>
              <a:t>Parte 1 Comissão do Ensino Superior do Gana</a:t>
            </a:r>
          </a:p>
          <a:p>
            <a:pPr lvl="1">
              <a:defRPr sz="2800" b="1">
                <a:solidFill>
                  <a:schemeClr val="accent2"/>
                </a:solidFill>
              </a:defRPr>
            </a:pPr>
            <a:r>
              <a:rPr lang="pt-PT" noProof="0" dirty="0"/>
              <a:t>Parte 2 Comissão de Educação Técnica e Profissional e      </a:t>
            </a:r>
          </a:p>
          <a:p>
            <a:pPr marL="457200" lvl="1" indent="0">
              <a:buNone/>
              <a:defRPr sz="2800" b="1">
                <a:solidFill>
                  <a:schemeClr val="accent2"/>
                </a:solidFill>
              </a:defRPr>
            </a:pPr>
            <a:r>
              <a:rPr lang="pt-PT" noProof="0" dirty="0"/>
              <a:t>               Formação (CTVET) </a:t>
            </a:r>
          </a:p>
          <a:p>
            <a:pPr lvl="1">
              <a:defRPr sz="2800">
                <a:solidFill>
                  <a:schemeClr val="accent1"/>
                </a:solidFill>
              </a:defRPr>
            </a:pPr>
            <a:r>
              <a:rPr lang="pt-PT" noProof="0" dirty="0"/>
              <a:t>Parte 3 Conselho Nacional de Ensino</a:t>
            </a:r>
          </a:p>
          <a:p>
            <a:pPr lvl="1">
              <a:defRPr sz="2800">
                <a:solidFill>
                  <a:schemeClr val="accent1"/>
                </a:solidFill>
              </a:defRPr>
            </a:pPr>
            <a:r>
              <a:rPr lang="pt-PT" noProof="0" dirty="0"/>
              <a:t>Parte 4 Autoridade Nacional de Inspecção Escolar</a:t>
            </a:r>
          </a:p>
          <a:p>
            <a:pPr lvl="1">
              <a:defRPr sz="2800">
                <a:solidFill>
                  <a:schemeClr val="accent1"/>
                </a:solidFill>
              </a:defRPr>
            </a:pPr>
            <a:r>
              <a:rPr lang="pt-PT" noProof="0" dirty="0"/>
              <a:t>Parte 5 Conselho Nacional de Currículo e Avaliação</a:t>
            </a:r>
          </a:p>
          <a:p>
            <a:pPr lvl="1">
              <a:defRPr sz="2800"/>
            </a:pPr>
            <a:r>
              <a:rPr lang="pt-PT" noProof="0" dirty="0"/>
              <a:t>Parte 6 Administrativas, Financeiras e Diversas  </a:t>
            </a:r>
          </a:p>
          <a:p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710673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5045C-5EE4-20CE-4D0B-814FB3829AA9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lvl="0" algn="just">
              <a:buFont typeface="Wingdings" panose="05000000000000000000" pitchFamily="2" charset="2"/>
              <a:buChar char="q"/>
            </a:pPr>
            <a:r>
              <a:rPr lang="pt-PT" sz="3600" b="1" noProof="0" dirty="0">
                <a:solidFill>
                  <a:prstClr val="black"/>
                </a:solidFill>
              </a:rPr>
              <a:t>ERBA 1023, de 2020 </a:t>
            </a:r>
            <a:r>
              <a:rPr lang="pt-PT" sz="3200" noProof="0" dirty="0">
                <a:solidFill>
                  <a:prstClr val="black"/>
                </a:solidFill>
              </a:rPr>
              <a:t>fundiu o antigo </a:t>
            </a:r>
            <a:r>
              <a:rPr lang="pt-PT" sz="3200" b="1" noProof="0" dirty="0" err="1">
                <a:solidFill>
                  <a:prstClr val="black"/>
                </a:solidFill>
              </a:rPr>
              <a:t>NABPTEX</a:t>
            </a:r>
            <a:r>
              <a:rPr lang="pt-PT" sz="3200" noProof="0" dirty="0">
                <a:solidFill>
                  <a:prstClr val="black"/>
                </a:solidFill>
              </a:rPr>
              <a:t> e </a:t>
            </a:r>
            <a:r>
              <a:rPr lang="pt-PT" sz="3200" b="1" noProof="0" dirty="0">
                <a:solidFill>
                  <a:prstClr val="black"/>
                </a:solidFill>
              </a:rPr>
              <a:t>o COTVET</a:t>
            </a:r>
            <a:r>
              <a:rPr lang="pt-PT" sz="3200" noProof="0" dirty="0">
                <a:solidFill>
                  <a:prstClr val="black"/>
                </a:solidFill>
              </a:rPr>
              <a:t> num </a:t>
            </a:r>
            <a:r>
              <a:rPr lang="pt-PT" sz="3200" b="1" noProof="0" dirty="0">
                <a:solidFill>
                  <a:srgbClr val="4472C4"/>
                </a:solidFill>
              </a:rPr>
              <a:t>novo organismo </a:t>
            </a:r>
            <a:r>
              <a:rPr lang="pt-PT" sz="3200" noProof="0" dirty="0">
                <a:solidFill>
                  <a:prstClr val="black"/>
                </a:solidFill>
              </a:rPr>
              <a:t>designado;</a:t>
            </a:r>
          </a:p>
          <a:p>
            <a:pPr lvl="1" algn="just">
              <a:buFont typeface="Wingdings" panose="05000000000000000000" pitchFamily="2" charset="2"/>
              <a:buChar char="ü"/>
              <a:defRPr sz="3200" b="1">
                <a:solidFill>
                  <a:srgbClr val="4472C4"/>
                </a:solidFill>
              </a:defRPr>
            </a:pPr>
            <a:r>
              <a:rPr lang="pt-PT" noProof="0" dirty="0"/>
              <a:t>Comissão de Educação Técnica e Profissional e  </a:t>
            </a:r>
          </a:p>
          <a:p>
            <a:pPr marL="457200" lvl="1" indent="0" algn="just">
              <a:buNone/>
              <a:defRPr sz="3200" b="1">
                <a:solidFill>
                  <a:srgbClr val="4472C4"/>
                </a:solidFill>
              </a:defRPr>
            </a:pPr>
            <a:r>
              <a:rPr lang="pt-PT" noProof="0" dirty="0"/>
              <a:t>    Formação (CTVET).</a:t>
            </a:r>
          </a:p>
          <a:p>
            <a:pPr marL="457200" lvl="1" indent="0" algn="just">
              <a:buNone/>
            </a:pPr>
            <a:endParaRPr lang="pt-PT" b="1" noProof="0" dirty="0">
              <a:solidFill>
                <a:prstClr val="black"/>
              </a:solidFill>
            </a:endParaRP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pt-PT" sz="3600" b="1" noProof="0" dirty="0">
                <a:solidFill>
                  <a:prstClr val="black"/>
                </a:solidFill>
              </a:rPr>
              <a:t>O ERBA 1023, de 2020 </a:t>
            </a:r>
            <a:r>
              <a:rPr lang="pt-PT" sz="3200" noProof="0" dirty="0">
                <a:solidFill>
                  <a:prstClr val="black"/>
                </a:solidFill>
              </a:rPr>
              <a:t>fundiu o </a:t>
            </a:r>
            <a:r>
              <a:rPr lang="pt-PT" sz="3200" b="1" noProof="0" dirty="0">
                <a:solidFill>
                  <a:prstClr val="black"/>
                </a:solidFill>
              </a:rPr>
              <a:t>antigo </a:t>
            </a:r>
            <a:r>
              <a:rPr lang="pt-PT" sz="3200" b="1" noProof="0" dirty="0" err="1">
                <a:solidFill>
                  <a:prstClr val="black"/>
                </a:solidFill>
              </a:rPr>
              <a:t>NCTE</a:t>
            </a:r>
            <a:r>
              <a:rPr lang="pt-PT" sz="3200" b="1" noProof="0" dirty="0">
                <a:solidFill>
                  <a:prstClr val="black"/>
                </a:solidFill>
              </a:rPr>
              <a:t> e o </a:t>
            </a:r>
            <a:r>
              <a:rPr lang="pt-PT" sz="3200" b="1" noProof="0" dirty="0" err="1">
                <a:solidFill>
                  <a:prstClr val="black"/>
                </a:solidFill>
              </a:rPr>
              <a:t>NAB</a:t>
            </a:r>
            <a:r>
              <a:rPr lang="pt-PT" sz="3200" noProof="0" dirty="0">
                <a:solidFill>
                  <a:prstClr val="black"/>
                </a:solidFill>
              </a:rPr>
              <a:t> num </a:t>
            </a:r>
            <a:r>
              <a:rPr lang="pt-PT" sz="3200" b="1" noProof="0" dirty="0">
                <a:solidFill>
                  <a:srgbClr val="4472C4"/>
                </a:solidFill>
              </a:rPr>
              <a:t>novo organismo </a:t>
            </a:r>
            <a:r>
              <a:rPr lang="pt-PT" sz="3200" noProof="0" dirty="0">
                <a:solidFill>
                  <a:prstClr val="black"/>
                </a:solidFill>
              </a:rPr>
              <a:t>designado;</a:t>
            </a:r>
          </a:p>
          <a:p>
            <a:pPr lvl="1" algn="just">
              <a:buFont typeface="Wingdings" panose="05000000000000000000" pitchFamily="2" charset="2"/>
              <a:buChar char="ü"/>
              <a:defRPr sz="3200" b="1">
                <a:solidFill>
                  <a:srgbClr val="4472C4"/>
                </a:solidFill>
              </a:defRPr>
            </a:pPr>
            <a:r>
              <a:rPr lang="pt-PT" noProof="0" dirty="0"/>
              <a:t>Comissão do Ensino Superior do Gana (GTEC).</a:t>
            </a:r>
            <a:endParaRPr lang="pt-PT" b="1" noProof="0" dirty="0">
              <a:solidFill>
                <a:prstClr val="black"/>
              </a:solidFill>
            </a:endParaRPr>
          </a:p>
          <a:p>
            <a:endParaRPr lang="pt-PT" b="1" noProof="0" dirty="0">
              <a:solidFill>
                <a:prstClr val="black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8C30ABE-2D90-425A-BE9F-193EB15E9E5D}"/>
              </a:ext>
            </a:extLst>
          </p:cNvPr>
          <p:cNvSpPr txBox="1">
            <a:spLocks/>
          </p:cNvSpPr>
          <p:nvPr/>
        </p:nvSpPr>
        <p:spPr>
          <a:xfrm>
            <a:off x="838200" y="409459"/>
            <a:ext cx="10515600" cy="1325563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 b="1">
                <a:solidFill>
                  <a:prstClr val="black"/>
                </a:solidFill>
              </a:defRPr>
            </a:pPr>
            <a:r>
              <a:rPr lang="pt-PT" b="1">
                <a:solidFill>
                  <a:prstClr val="black"/>
                </a:solidFill>
              </a:rPr>
              <a:t>Lei das Entidades Reguladoras da Educação (ERBA) 1023, de 2020 </a:t>
            </a:r>
          </a:p>
        </p:txBody>
      </p:sp>
    </p:spTree>
    <p:extLst>
      <p:ext uri="{BB962C8B-B14F-4D97-AF65-F5344CB8AC3E}">
        <p14:creationId xmlns:p14="http://schemas.microsoft.com/office/powerpoint/2010/main" val="611793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13002-C47E-5DB2-4845-7BCE5AC30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647783" cy="1325563"/>
          </a:xfrm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defRPr b="1"/>
            </a:pPr>
            <a:r>
              <a:rPr lang="pt-PT" noProof="0" dirty="0"/>
              <a:t>Os objectivos do GTEC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11839-43F9-2D25-12B3-7B53913A7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647784" cy="4547183"/>
          </a:xfrm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  <a:defRPr sz="3200"/>
            </a:pPr>
            <a:r>
              <a:rPr lang="pt-PT" noProof="0" dirty="0"/>
              <a:t>Os objectivos do GTEC são regular o ensino superior em todas as suas formas com vista a promover;</a:t>
            </a:r>
          </a:p>
          <a:p>
            <a:pPr marL="971550" lvl="1" indent="-514350">
              <a:buFont typeface="+mj-lt"/>
              <a:buAutoNum type="alphaLcPeriod"/>
              <a:defRPr sz="2800"/>
            </a:pPr>
            <a:r>
              <a:rPr lang="pt-PT" noProof="0" dirty="0"/>
              <a:t>Administração e acreditação eficientes e eficazes das instituições de ensino superior</a:t>
            </a:r>
          </a:p>
          <a:p>
            <a:pPr marL="971550" lvl="1" indent="-514350">
              <a:buFont typeface="+mj-lt"/>
              <a:buAutoNum type="alphaLcPeriod"/>
              <a:defRPr sz="2800"/>
            </a:pPr>
            <a:r>
              <a:rPr lang="pt-PT" noProof="0" dirty="0"/>
              <a:t>Princípios da prestação coerente de serviços de qualidade pelas instituições de ensino superior</a:t>
            </a:r>
          </a:p>
          <a:p>
            <a:pPr marL="971550" lvl="1" indent="-514350">
              <a:buFont typeface="+mj-lt"/>
              <a:buAutoNum type="alphaLcPeriod"/>
              <a:defRPr sz="2800"/>
            </a:pPr>
            <a:r>
              <a:rPr lang="pt-PT" noProof="0" dirty="0"/>
              <a:t>Promoção e aplicação do conhecimento através do ensino, da investigação académica e da colaboração com a indústria e o setor público; e </a:t>
            </a:r>
          </a:p>
          <a:p>
            <a:pPr marL="971550" lvl="1" indent="-514350">
              <a:buFont typeface="+mj-lt"/>
              <a:buAutoNum type="alphaLcPeriod"/>
              <a:defRPr sz="2800"/>
            </a:pPr>
            <a:r>
              <a:rPr lang="pt-PT" noProof="0" dirty="0"/>
              <a:t>O desenvolvimento de capital humano adequado para o progresso sustentável da economia nacional</a:t>
            </a:r>
          </a:p>
          <a:p>
            <a:pPr marL="0" indent="0">
              <a:buNone/>
            </a:pPr>
            <a:endParaRPr lang="pt-PT" noProof="0" dirty="0"/>
          </a:p>
        </p:txBody>
      </p:sp>
    </p:spTree>
    <p:extLst>
      <p:ext uri="{BB962C8B-B14F-4D97-AF65-F5344CB8AC3E}">
        <p14:creationId xmlns:p14="http://schemas.microsoft.com/office/powerpoint/2010/main" val="1999807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7FE77-3F6C-B8D7-C4CE-18F18311717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defRPr b="1"/>
            </a:pPr>
            <a:r>
              <a:rPr lang="pt-PT" noProof="0"/>
              <a:t>O objecto da CTVET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CF1FA-6F81-1A03-563F-C2BC38B3DE8B}"/>
              </a:ext>
            </a:extLst>
          </p:cNvPr>
          <p:cNvSpPr>
            <a:spLocks noGrp="1"/>
          </p:cNvSpPr>
          <p:nvPr>
            <p:ph idx="1"/>
          </p:nvPr>
        </p:nvSpPr>
        <p:spPr>
          <a:ln w="19050">
            <a:solidFill>
              <a:schemeClr val="tx1"/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Char char="§"/>
              <a:defRPr sz="3200" b="1"/>
            </a:pPr>
            <a:r>
              <a:rPr lang="pt-PT" noProof="0"/>
              <a:t>O objecto da CTVET</a:t>
            </a:r>
          </a:p>
          <a:p>
            <a:pPr marL="457200" lvl="1" indent="0">
              <a:buNone/>
              <a:defRPr sz="3600"/>
            </a:pPr>
            <a:r>
              <a:rPr lang="pt-PT" noProof="0" dirty="0"/>
              <a:t>A Comissão tem por objeto:</a:t>
            </a:r>
          </a:p>
          <a:p>
            <a:pPr lvl="2">
              <a:buFont typeface="Wingdings" panose="05000000000000000000" pitchFamily="2" charset="2"/>
              <a:buChar char="ü"/>
              <a:defRPr sz="3600">
                <a:solidFill>
                  <a:schemeClr val="accent1"/>
                </a:solidFill>
              </a:defRPr>
            </a:pPr>
            <a:r>
              <a:rPr lang="pt-PT" noProof="0" dirty="0"/>
              <a:t>regular, </a:t>
            </a:r>
          </a:p>
          <a:p>
            <a:pPr lvl="2">
              <a:buFont typeface="Wingdings" panose="05000000000000000000" pitchFamily="2" charset="2"/>
              <a:buChar char="ü"/>
              <a:defRPr sz="3600">
                <a:solidFill>
                  <a:schemeClr val="accent1"/>
                </a:solidFill>
              </a:defRPr>
            </a:pPr>
            <a:r>
              <a:rPr lang="pt-PT" noProof="0" dirty="0"/>
              <a:t>promover e </a:t>
            </a:r>
          </a:p>
          <a:p>
            <a:pPr lvl="2">
              <a:buFont typeface="Wingdings" panose="05000000000000000000" pitchFamily="2" charset="2"/>
              <a:buChar char="ü"/>
              <a:defRPr sz="3600">
                <a:solidFill>
                  <a:schemeClr val="accent1"/>
                </a:solidFill>
              </a:defRPr>
            </a:pPr>
            <a:r>
              <a:rPr lang="pt-PT" noProof="0" dirty="0"/>
              <a:t>administrar </a:t>
            </a:r>
          </a:p>
          <a:p>
            <a:pPr marL="457200" lvl="1" indent="0">
              <a:buNone/>
            </a:pPr>
            <a:r>
              <a:rPr lang="pt-PT" sz="3600" noProof="0" dirty="0"/>
              <a:t>ensino e formação técnicos e profissionais para a transformação </a:t>
            </a:r>
            <a:r>
              <a:rPr lang="pt-PT" sz="3500" noProof="0" dirty="0"/>
              <a:t>e a inovação em prol do desenvolvimento sustentável </a:t>
            </a:r>
          </a:p>
          <a:p>
            <a:endParaRPr lang="pt-PT" sz="3500" noProof="0" dirty="0"/>
          </a:p>
        </p:txBody>
      </p:sp>
    </p:spTree>
    <p:extLst>
      <p:ext uri="{BB962C8B-B14F-4D97-AF65-F5344CB8AC3E}">
        <p14:creationId xmlns:p14="http://schemas.microsoft.com/office/powerpoint/2010/main" val="2245975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74462-C3A1-D5A8-FF6B-C908B62FF569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defRPr b="1"/>
            </a:pPr>
            <a:r>
              <a:rPr lang="pt-PT" noProof="0" dirty="0"/>
              <a:t>Funções específicas selecionadas do CTVET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438AC-39E8-7B52-65F2-DA9AC57B5107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  <a:defRPr sz="3200" b="1">
                <a:solidFill>
                  <a:schemeClr val="accent1"/>
                </a:solidFill>
                <a:cs typeface="Times New Roman" panose="02020603050405020304" pitchFamily="18" charset="0"/>
              </a:defRPr>
            </a:pPr>
            <a:endParaRPr lang="pt-PT" noProof="0" dirty="0"/>
          </a:p>
          <a:p>
            <a:pPr>
              <a:buFont typeface="Wingdings" panose="05000000000000000000" pitchFamily="2" charset="2"/>
              <a:buChar char="q"/>
              <a:defRPr sz="3200" b="1">
                <a:solidFill>
                  <a:schemeClr val="accent1"/>
                </a:solidFill>
                <a:cs typeface="Times New Roman" panose="02020603050405020304" pitchFamily="18" charset="0"/>
              </a:defRPr>
            </a:pPr>
            <a:r>
              <a:rPr lang="pt-PT" noProof="0" dirty="0"/>
              <a:t> O CTVET no âmbito do ERBA 1023, de 2020 tem as seguintes funções específicas: </a:t>
            </a:r>
          </a:p>
          <a:p>
            <a:pPr marL="457200" lvl="1" indent="0">
              <a:buNone/>
              <a:defRPr sz="3200" b="1">
                <a:solidFill>
                  <a:schemeClr val="accent2"/>
                </a:solidFill>
                <a:cs typeface="Times New Roman" panose="02020603050405020304" pitchFamily="18" charset="0"/>
              </a:defRPr>
            </a:pPr>
            <a:r>
              <a:rPr lang="pt-PT" noProof="0" dirty="0"/>
              <a:t>43, 1 (m);</a:t>
            </a:r>
          </a:p>
          <a:p>
            <a:pPr marL="914400" lvl="2" indent="0">
              <a:buNone/>
              <a:defRPr sz="3200">
                <a:cs typeface="Times New Roman" panose="02020603050405020304" pitchFamily="18" charset="0"/>
              </a:defRPr>
            </a:pPr>
            <a:r>
              <a:rPr lang="pt-PT" noProof="0" dirty="0"/>
              <a:t>Acreditação; </a:t>
            </a:r>
          </a:p>
          <a:p>
            <a:pPr lvl="3">
              <a:buFont typeface="Wingdings" panose="05000000000000000000" pitchFamily="2" charset="2"/>
              <a:buChar char="ü"/>
              <a:defRPr sz="3000">
                <a:solidFill>
                  <a:schemeClr val="accent1"/>
                </a:solidFill>
                <a:cs typeface="Times New Roman" panose="02020603050405020304" pitchFamily="18" charset="0"/>
              </a:defRPr>
            </a:pPr>
            <a:r>
              <a:rPr lang="pt-PT" noProof="0" dirty="0"/>
              <a:t>programas </a:t>
            </a:r>
          </a:p>
          <a:p>
            <a:pPr lvl="3">
              <a:buFont typeface="Wingdings" panose="05000000000000000000" pitchFamily="2" charset="2"/>
              <a:buChar char="ü"/>
              <a:defRPr sz="3000">
                <a:solidFill>
                  <a:schemeClr val="accent1"/>
                </a:solidFill>
                <a:cs typeface="Times New Roman" panose="02020603050405020304" pitchFamily="18" charset="0"/>
              </a:defRPr>
            </a:pPr>
            <a:r>
              <a:rPr lang="pt-PT" noProof="0" dirty="0"/>
              <a:t>instituições</a:t>
            </a:r>
          </a:p>
          <a:p>
            <a:pPr lvl="3">
              <a:buFont typeface="Wingdings" panose="05000000000000000000" pitchFamily="2" charset="2"/>
              <a:buChar char="ü"/>
              <a:defRPr sz="3000">
                <a:solidFill>
                  <a:schemeClr val="accent1"/>
                </a:solidFill>
                <a:cs typeface="Times New Roman" panose="02020603050405020304" pitchFamily="18" charset="0"/>
              </a:defRPr>
            </a:pPr>
            <a:r>
              <a:rPr lang="pt-PT" noProof="0" dirty="0"/>
              <a:t>centros </a:t>
            </a:r>
          </a:p>
          <a:p>
            <a:pPr lvl="3">
              <a:buFont typeface="Wingdings" panose="05000000000000000000" pitchFamily="2" charset="2"/>
              <a:buChar char="ü"/>
              <a:defRPr sz="3000">
                <a:solidFill>
                  <a:schemeClr val="accent1"/>
                </a:solidFill>
                <a:cs typeface="Times New Roman" panose="02020603050405020304" pitchFamily="18" charset="0"/>
              </a:defRPr>
            </a:pPr>
            <a:r>
              <a:rPr lang="pt-PT" noProof="0" dirty="0"/>
              <a:t>facilitadores </a:t>
            </a:r>
          </a:p>
          <a:p>
            <a:pPr lvl="3">
              <a:buFont typeface="Wingdings" panose="05000000000000000000" pitchFamily="2" charset="2"/>
              <a:buChar char="ü"/>
              <a:defRPr sz="3000">
                <a:cs typeface="Times New Roman" panose="02020603050405020304" pitchFamily="18" charset="0"/>
              </a:defRPr>
            </a:pPr>
            <a:r>
              <a:rPr lang="pt-PT" noProof="0" dirty="0">
                <a:solidFill>
                  <a:schemeClr val="accent1"/>
                </a:solidFill>
              </a:rPr>
              <a:t>avaliadores </a:t>
            </a:r>
            <a:r>
              <a:rPr lang="pt-PT" noProof="0" dirty="0"/>
              <a:t>e </a:t>
            </a:r>
          </a:p>
          <a:p>
            <a:pPr lvl="3">
              <a:buFont typeface="Wingdings" panose="05000000000000000000" pitchFamily="2" charset="2"/>
              <a:buChar char="ü"/>
              <a:defRPr sz="3000">
                <a:solidFill>
                  <a:schemeClr val="accent1"/>
                </a:solidFill>
                <a:cs typeface="Times New Roman" panose="02020603050405020304" pitchFamily="18" charset="0"/>
              </a:defRPr>
            </a:pPr>
            <a:r>
              <a:rPr lang="pt-PT" noProof="0" dirty="0"/>
              <a:t>verificadores </a:t>
            </a:r>
          </a:p>
          <a:p>
            <a:pPr marL="914400" lvl="2" indent="0">
              <a:buNone/>
              <a:defRPr sz="3200">
                <a:cs typeface="Times New Roman" panose="02020603050405020304" pitchFamily="18" charset="0"/>
              </a:defRPr>
            </a:pPr>
            <a:r>
              <a:rPr lang="pt-PT" noProof="0" dirty="0"/>
              <a:t>nas instituições </a:t>
            </a:r>
            <a:r>
              <a:rPr lang="pt-PT" b="1" noProof="0" dirty="0"/>
              <a:t>de ensino e formação formal</a:t>
            </a:r>
            <a:r>
              <a:rPr lang="pt-PT" noProof="0" dirty="0"/>
              <a:t>, </a:t>
            </a:r>
            <a:r>
              <a:rPr lang="pt-PT" b="1" noProof="0" dirty="0"/>
              <a:t>informal</a:t>
            </a:r>
            <a:r>
              <a:rPr lang="pt-PT" noProof="0" dirty="0"/>
              <a:t>, </a:t>
            </a:r>
            <a:r>
              <a:rPr lang="pt-PT" b="1" noProof="0" dirty="0"/>
              <a:t>não formal</a:t>
            </a:r>
            <a:r>
              <a:rPr lang="pt-PT" noProof="0" dirty="0"/>
              <a:t>, técnica e profissional, a fim de assegurar uma prestação de qualidade</a:t>
            </a:r>
            <a:endParaRPr lang="pt-PT" sz="3200" noProof="0" dirty="0">
              <a:latin typeface="+mn-lt"/>
              <a:cs typeface="Times New Roman" panose="02020603050405020304" pitchFamily="18" charset="0"/>
            </a:endParaRPr>
          </a:p>
          <a:p>
            <a:endParaRPr lang="pt-PT" sz="3200" noProof="0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18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19771-3402-D440-26A8-739DDA7C90D9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>
              <a:defRPr b="1"/>
            </a:pPr>
            <a:r>
              <a:t>Funções específicas selecionadas do CTVET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2C045-FBE1-5C0E-E22F-114D2CB5DEDA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  <a:defRPr sz="3600" b="1">
                <a:solidFill>
                  <a:schemeClr val="accent1"/>
                </a:solidFill>
                <a:cs typeface="Times New Roman" panose="02020603050405020304" pitchFamily="18" charset="0"/>
              </a:defRPr>
            </a:pPr>
            <a:r>
              <a:t>CTVET no âmbito do ERBA 1023, 2020</a:t>
            </a:r>
          </a:p>
          <a:p>
            <a:pPr marL="457200" lvl="1" indent="0">
              <a:buNone/>
              <a:defRPr sz="3200" b="1">
                <a:solidFill>
                  <a:schemeClr val="accent2"/>
                </a:solidFill>
                <a:cs typeface="Times New Roman" panose="02020603050405020304" pitchFamily="18" charset="0"/>
              </a:defRPr>
            </a:pPr>
            <a:r>
              <a:t>43, 1 c)</a:t>
            </a:r>
          </a:p>
          <a:p>
            <a:pPr marL="914400" lvl="2" indent="0">
              <a:buNone/>
              <a:defRPr>
                <a:cs typeface="Times New Roman" panose="02020603050405020304" pitchFamily="18" charset="0"/>
              </a:defRPr>
            </a:pPr>
            <a:r>
              <a:rPr sz="3200"/>
              <a:t>Desenvolver e implementar um sistema nacional de avaliação e certificação no setor do ensino e formação técnicos e profissionais;</a:t>
            </a:r>
          </a:p>
          <a:p>
            <a:pPr marL="914400" lvl="2" indent="0">
              <a:buNone/>
            </a:pPr>
            <a:endParaRPr sz="2800">
              <a:latin typeface="+mn-lt"/>
              <a:cs typeface="Times New Roman" panose="02020603050405020304" pitchFamily="18" charset="0"/>
            </a:endParaRPr>
          </a:p>
          <a:p>
            <a:pPr marL="457200" lvl="1" indent="0">
              <a:buNone/>
              <a:defRPr sz="3200" b="1">
                <a:solidFill>
                  <a:schemeClr val="accent2"/>
                </a:solidFill>
                <a:cs typeface="Times New Roman" panose="02020603050405020304" pitchFamily="18" charset="0"/>
              </a:defRPr>
            </a:pPr>
            <a:r>
              <a:t>43.1 (n)</a:t>
            </a:r>
          </a:p>
          <a:p>
            <a:pPr marL="914400" lvl="2" indent="0">
              <a:buNone/>
              <a:defRPr sz="3200">
                <a:cs typeface="Times New Roman" panose="02020603050405020304" pitchFamily="18" charset="0"/>
              </a:defRPr>
            </a:pPr>
            <a:r>
              <a:t>colaborar com instituições de ensino superior e agências relevantes para implementar programas de formação baseados nas competências no </a:t>
            </a:r>
            <a:r>
              <a:rPr b="1">
                <a:solidFill>
                  <a:schemeClr val="accent1"/>
                </a:solidFill>
              </a:rPr>
              <a:t>âmbito do Quadro Nacional de Qualificações do Ensino Técnico e Profissional</a:t>
            </a:r>
            <a:endParaRPr sz="2800" b="1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568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33813-08F1-7D65-8B7D-14AEE85A7D1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defRPr b="1"/>
            </a:pPr>
            <a:r>
              <a:rPr lang="pt-PT" noProof="0"/>
              <a:t>Duas grandes áreas de reforma política para o EFTP no Gana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6C39B-1727-F0E8-AB83-DD0D3CA3BC49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  <a:defRPr sz="3600" b="1">
                <a:solidFill>
                  <a:schemeClr val="accent1"/>
                </a:solidFill>
              </a:defRPr>
            </a:pPr>
            <a:r>
              <a:rPr lang="pt-PT" noProof="0" dirty="0"/>
              <a:t>A Lei nº 1023 da ERBA destaca duas grandes políticas para o EFTP no Gana;</a:t>
            </a:r>
          </a:p>
          <a:p>
            <a:pPr lvl="1">
              <a:buFont typeface="Wingdings" panose="05000000000000000000" pitchFamily="2" charset="2"/>
              <a:buChar char="ü"/>
              <a:defRPr sz="3600"/>
            </a:pPr>
            <a:r>
              <a:rPr lang="pt-PT" noProof="0" dirty="0"/>
              <a:t>Formação baseada em competências como um currículo para todas as instituições de EFTP no Gana </a:t>
            </a:r>
          </a:p>
          <a:p>
            <a:pPr marL="457200" lvl="1" indent="0">
              <a:buNone/>
              <a:defRPr sz="3600"/>
            </a:pPr>
            <a:r>
              <a:rPr lang="pt-PT" noProof="0" dirty="0"/>
              <a:t>   (Pré-Terciário, Terciário, Privado, Público, Formal Informal </a:t>
            </a:r>
          </a:p>
          <a:p>
            <a:pPr marL="457200" lvl="1" indent="0">
              <a:buNone/>
              <a:defRPr sz="3600"/>
            </a:pPr>
            <a:r>
              <a:rPr lang="pt-PT" noProof="0" dirty="0"/>
              <a:t>     e não formais)</a:t>
            </a:r>
          </a:p>
          <a:p>
            <a:pPr lvl="1">
              <a:buFont typeface="Wingdings" panose="05000000000000000000" pitchFamily="2" charset="2"/>
              <a:buChar char="ü"/>
              <a:defRPr sz="3600"/>
            </a:pPr>
            <a:r>
              <a:rPr lang="pt-PT" noProof="0" dirty="0"/>
              <a:t>Ensino Técnico e Profissional Nacional e </a:t>
            </a:r>
          </a:p>
          <a:p>
            <a:pPr marL="457200" lvl="1" indent="0">
              <a:buNone/>
              <a:defRPr sz="3600"/>
            </a:pPr>
            <a:r>
              <a:rPr lang="pt-PT" noProof="0" dirty="0"/>
              <a:t>    Quadro de Qualificações para a Formação (NTVETQF)</a:t>
            </a:r>
          </a:p>
          <a:p>
            <a:pPr marL="0" indent="0">
              <a:buNone/>
            </a:pPr>
            <a:endParaRPr lang="pt-PT" noProof="0" dirty="0"/>
          </a:p>
        </p:txBody>
      </p:sp>
    </p:spTree>
    <p:extLst>
      <p:ext uri="{BB962C8B-B14F-4D97-AF65-F5344CB8AC3E}">
        <p14:creationId xmlns:p14="http://schemas.microsoft.com/office/powerpoint/2010/main" val="1138610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5ef24fd-2dda-45b0-83fd-a9e6f5cd7406">
      <Terms xmlns="http://schemas.microsoft.com/office/infopath/2007/PartnerControls"/>
    </lcf76f155ced4ddcb4097134ff3c332f>
    <TaxCatchAll xmlns="9cf1f23c-94c0-4dcc-a7fa-999e323c924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203B17F16D040A1E444A021DFF119" ma:contentTypeVersion="13" ma:contentTypeDescription="Create a new document." ma:contentTypeScope="" ma:versionID="a4477b7aaefebf49d9f3fa8c19f258ff">
  <xsd:schema xmlns:xsd="http://www.w3.org/2001/XMLSchema" xmlns:xs="http://www.w3.org/2001/XMLSchema" xmlns:p="http://schemas.microsoft.com/office/2006/metadata/properties" xmlns:ns2="05ef24fd-2dda-45b0-83fd-a9e6f5cd7406" xmlns:ns3="9cf1f23c-94c0-4dcc-a7fa-999e323c9245" targetNamespace="http://schemas.microsoft.com/office/2006/metadata/properties" ma:root="true" ma:fieldsID="b45f155593f15e42cc3a772c45272010" ns2:_="" ns3:_="">
    <xsd:import namespace="05ef24fd-2dda-45b0-83fd-a9e6f5cd7406"/>
    <xsd:import namespace="9cf1f23c-94c0-4dcc-a7fa-999e323c92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ef24fd-2dda-45b0-83fd-a9e6f5cd74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10ffe1f-c839-4a66-9ae8-9a2945e491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f1f23c-94c0-4dcc-a7fa-999e323c924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c3438c5-9aa0-4ee5-85a2-9e811049bc4c}" ma:internalName="TaxCatchAll" ma:showField="CatchAllData" ma:web="9cf1f23c-94c0-4dcc-a7fa-999e323c92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AD2308-0BF1-428B-B727-4EEC2364BE14}">
  <ds:schemaRefs>
    <ds:schemaRef ds:uri="http://schemas.microsoft.com/office/2006/metadata/properties"/>
    <ds:schemaRef ds:uri="http://schemas.microsoft.com/office/infopath/2007/PartnerControls"/>
    <ds:schemaRef ds:uri="05ef24fd-2dda-45b0-83fd-a9e6f5cd7406"/>
    <ds:schemaRef ds:uri="9cf1f23c-94c0-4dcc-a7fa-999e323c9245"/>
  </ds:schemaRefs>
</ds:datastoreItem>
</file>

<file path=customXml/itemProps2.xml><?xml version="1.0" encoding="utf-8"?>
<ds:datastoreItem xmlns:ds="http://schemas.openxmlformats.org/officeDocument/2006/customXml" ds:itemID="{5FCF2481-2799-4870-A13E-F492EE5C07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630D48-D3D4-4200-A974-146F98C1B1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ef24fd-2dda-45b0-83fd-a9e6f5cd7406"/>
    <ds:schemaRef ds:uri="9cf1f23c-94c0-4dcc-a7fa-999e323c92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1231</Words>
  <Application>Microsoft Office PowerPoint</Application>
  <PresentationFormat>Ecrã Panorâmico</PresentationFormat>
  <Paragraphs>133</Paragraphs>
  <Slides>19</Slides>
  <Notes>4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Office Theme</vt:lpstr>
      <vt:lpstr>Fórum do Quadro Continental Africano de Qualificações (ACQF)   Alinhamento do Quadro Nacional de Qualificações com o Ensino e Formação Técnico-profissional (EFTP) no Gana   </vt:lpstr>
      <vt:lpstr>Actos harmonizados para o sistema educativo no Gana</vt:lpstr>
      <vt:lpstr>Lei das Entidades Reguladoras da Educação (ERBA) 1023, de 2020 </vt:lpstr>
      <vt:lpstr>Apresentação do PowerPoint</vt:lpstr>
      <vt:lpstr>Os objectivos do GTEC</vt:lpstr>
      <vt:lpstr>O objecto da CTVET</vt:lpstr>
      <vt:lpstr>Funções específicas selecionadas do CTVET</vt:lpstr>
      <vt:lpstr>Funções específicas selecionadas do CTVET</vt:lpstr>
      <vt:lpstr>Duas grandes áreas de reforma política para o EFTP no Gana</vt:lpstr>
      <vt:lpstr>Definição de Formação Baseada em Competências no Gana</vt:lpstr>
      <vt:lpstr>Formação Baseada em Competências no Gana</vt:lpstr>
      <vt:lpstr>Quadro nacional de qualificações em matéria de EFTP de 8 níveis para o setor do EFTP no Gana</vt:lpstr>
      <vt:lpstr>Principais características do NTVETQF de 8 níveis </vt:lpstr>
      <vt:lpstr>Principais características do NTVETQF de 8 níveis </vt:lpstr>
      <vt:lpstr>Acreditação Conjunta entre GTEC e CTVET no Nível Terciário</vt:lpstr>
      <vt:lpstr>Quadro Nacional de Qualificações para o Gana</vt:lpstr>
      <vt:lpstr>O QNQ de 10 níveis e outras políticas e orientações</vt:lpstr>
      <vt:lpstr>Proposta dos 10 Níveis do Quadro Nacional de Qualificações do Gana </vt:lpstr>
      <vt:lpstr>Muito obrigado.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Sampson Tetey Damptey</dc:creator>
  <cp:lastModifiedBy>Olavo Delgado Correia</cp:lastModifiedBy>
  <cp:revision>27</cp:revision>
  <dcterms:created xsi:type="dcterms:W3CDTF">2025-07-20T07:34:15Z</dcterms:created>
  <dcterms:modified xsi:type="dcterms:W3CDTF">2025-07-29T21:51:17Z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0x0101009B2203B17F16D040A1E444A021DFF119</vt:lpwstr>
  </property>
  <property fmtid="{D5CDD505-2E9C-101B-9397-08002B2CF9AE}" pid="3" name="MediaServiceImageTags">
    <vt:lpwstr/>
  </property>
</Properties>
</file>