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7" r:id="rId14"/>
    <p:sldId id="265" r:id="rId15"/>
    <p:sldId id="264" r:id="rId16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/>
    <p:restoredTop sz="94715"/>
  </p:normalViewPr>
  <p:slideViewPr>
    <p:cSldViewPr snapToGrid="0">
      <p:cViewPr varScale="1">
        <p:scale>
          <a:sx n="77" d="100"/>
          <a:sy n="77" d="100"/>
        </p:scale>
        <p:origin x="1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5666-D00A-7F80-6227-30B3E9827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Clique para editar o estilo do título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1D294-3D4A-DA1F-9321-61556C1AF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Clique para editar o estilo de legenda Master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53DD9-4CF4-9A4B-BEA6-DD27864D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EE0E5-5541-33E7-62A0-44ED2E6D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3B2B8-4555-B6E4-1FE3-C8C8E3E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C95E-13C2-BF34-4236-00E25028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266E6-D76B-E66D-1EC6-B76B52DF7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28DBD-7C94-20E1-CF31-99946AEA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B473-1322-16C4-5763-CAEF53FA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729E2-DD64-9467-6B33-27AB8068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CE22-E0F1-0C13-7887-7FC754E65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96122-A9E6-2641-9B24-992654C5B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0471-20B8-6517-CB8A-C060A119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5C20-863B-459A-A958-67466E99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67B3-F2E7-361C-60AB-075FCE1F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1968-1835-BE26-34AB-F76E9336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4D3F-34AE-6298-84E0-028CC60CF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0D21-9F42-E292-1DDC-2F0A14E7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452F5-4FE1-25D2-4033-90DE975B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C9849-7436-C1CE-EC66-B64DF62A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B82A-F82A-FDB9-6DE3-8007C3AA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42D8-F997-F291-5958-A27CDD16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D72D-1DD3-C4CE-23F4-4BBECB32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61077-7F60-2930-ECE0-89A8064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AD690-D809-070C-3A6C-1244A7AA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4BFE-B2D8-362A-CDB3-8A6AB053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56CA-2CCE-AF2C-5EC8-356288AD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6766-986F-50CF-408F-CA1D16C5E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A5602-49AD-B104-E298-FCC49788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A147C-BC0A-CED7-77D8-05F3A654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E3ED3-C19A-6B41-C494-DB5452D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59E0-86FB-9122-16D2-F3FE2F3D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FE3B-71AF-4BA5-5C7C-63633BF9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BA0B-6FA8-B881-48B8-D8D106C1D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47C88-0486-5EA8-9576-FDD0EDECB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1C941-7D28-8F4B-0C91-BD7FFC3CD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C6F76-651E-5541-A42B-736BAD9D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07D5B8-207A-2244-F789-580F45F8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2F79D-719B-754C-6128-527CC18D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FE4C-0C51-60E8-9A03-FAFBE709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3CBF4-D2A0-98C3-9ADE-1BE8D105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9F7A5-A8A7-128D-965D-8A23CDB6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C337C-0C2A-AC39-4881-2E97B824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597BF-D280-8516-88CB-8C265F21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D681C-3B10-12CF-1363-76FB57CF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4076-3331-29C6-B96E-EB3841CA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A199-8BA5-8F7D-9987-029B4018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E224-2EE1-749E-8649-179BAC68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5E96A-E726-EA8E-B220-095556172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513D3-7087-9D14-AC33-0F0881D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B4087-DD02-5376-73C3-0BDB398B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BE09E-C7AF-2C57-FDD0-21CC53C5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867C-87EA-2AB2-D96B-27E3D3BB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9F897-21A6-B248-7CEA-A8E685319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11B50-6DF1-1149-DD9B-75434760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41EED-C737-BF54-775C-991997C0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C15F2-210B-646F-F573-B4FECE3F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95485-8CCD-FE82-5475-26249EDC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7032-9240-63E5-37E7-863ABE36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 para editar o estilo do título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B2D9E-08EB-B2EB-D3FF-526A78A3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33F0-17A1-9188-91D9-FE71B2EC3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51065-14F6-924A-A17A-A6851CA16A5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D736-DFF8-6539-676A-0EC4B654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A6C5B-25BF-273D-DBB7-08B70B07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2525B6-3AAD-4542-8889-8D95149B61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5" name="Picture 4" descr="A skull with a hole in the side  AI-generated content may be incorrect.">
            <a:extLst>
              <a:ext uri="{FF2B5EF4-FFF2-40B4-BE49-F238E27FC236}">
                <a16:creationId xmlns:a16="http://schemas.microsoft.com/office/drawing/2014/main" id="{93C3DB59-33BC-43C2-3548-9398559C30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/>
          <a:stretch>
            <a:fillRect/>
          </a:stretch>
        </p:blipFill>
        <p:spPr>
          <a:xfrm>
            <a:off x="-892609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5E8A4-A3BA-9433-634D-B52FABCEC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pt-PT" noProof="0" dirty="0"/>
              <a:t>Perigo e Promessa: As novas tecnologias digitais e o ACQF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E3BE9-E6EB-D23D-13B1-9EC9BA3CD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143" y="4170290"/>
            <a:ext cx="10123714" cy="1098395"/>
          </a:xfrm>
        </p:spPr>
        <p:txBody>
          <a:bodyPr>
            <a:normAutofit fontScale="92500" lnSpcReduction="20000"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pt-PT" noProof="0" dirty="0"/>
              <a:t>Martin Hall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pt-PT" noProof="0" dirty="0"/>
              <a:t>Professor Emérito, Escola Superior de Negócios, Universidade da Cidade do Cabo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pt-PT" noProof="0" dirty="0"/>
              <a:t>Diretor não executivo da Advanced Secure Technologies Ltd</a:t>
            </a:r>
          </a:p>
        </p:txBody>
      </p:sp>
    </p:spTree>
    <p:extLst>
      <p:ext uri="{BB962C8B-B14F-4D97-AF65-F5344CB8AC3E}">
        <p14:creationId xmlns:p14="http://schemas.microsoft.com/office/powerpoint/2010/main" val="82589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92245-2A4B-DF3E-93AC-CD8242C8F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circular design with a lock  AI-generated content may be incorrect.">
            <a:extLst>
              <a:ext uri="{FF2B5EF4-FFF2-40B4-BE49-F238E27FC236}">
                <a16:creationId xmlns:a16="http://schemas.microsoft.com/office/drawing/2014/main" id="{747E0A5E-CA9C-4A47-B236-462AF3925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218811" cy="68730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51BF3-D0FF-959A-BCC7-A2D8984B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6" y="156976"/>
            <a:ext cx="11035145" cy="1325563"/>
          </a:xfrm>
        </p:spPr>
        <p:txBody>
          <a:bodyPr>
            <a:normAutofit/>
          </a:bodyPr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sz="4000" noProof="0" dirty="0"/>
              <a:t>Autenticação ativada digitalmente: um exemplo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941A0F75-9992-FF16-E3DD-DA28BED850C8}"/>
              </a:ext>
            </a:extLst>
          </p:cNvPr>
          <p:cNvSpPr txBox="1">
            <a:spLocks/>
          </p:cNvSpPr>
          <p:nvPr/>
        </p:nvSpPr>
        <p:spPr>
          <a:xfrm>
            <a:off x="436460" y="1654598"/>
            <a:ext cx="7761515" cy="518239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rPr lang="pt-PT" sz="2000" noProof="0" dirty="0"/>
              <a:t>A HEDD é a divisão da Jisc, a NPO que fornece serviços digitais a todas as universidades britânicas. O serviço totalmente automatizado da HEDD funciona desta forma: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sz="2000" noProof="0" dirty="0"/>
              <a:t> O sistema de certificados digitais seguros do emitente está plenamente integrado no domínio Web da HEDD, eliminando a necessidade de bases de dados centrais e de tratamento manual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sz="2000" noProof="0" dirty="0"/>
              <a:t>O terceiro que solicita a autenticação obtém autorização do titular da credencial e regista a aplicação na página Web HEDD, pagando a taxa exigida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sz="2000" noProof="0" dirty="0"/>
              <a:t>A HEDD verifica automaticamente se a autorização foi concedida, autentica a qualificação com base na base de dados segura do emitente e comunica o resultado ao terceiro, mantendo um registo completo da operação de autenticação</a:t>
            </a:r>
          </a:p>
        </p:txBody>
      </p:sp>
      <p:pic>
        <p:nvPicPr>
          <p:cNvPr id="6" name="Picture 5" descr="A black and green logo  AI-generated content may be incorrect.">
            <a:extLst>
              <a:ext uri="{FF2B5EF4-FFF2-40B4-BE49-F238E27FC236}">
                <a16:creationId xmlns:a16="http://schemas.microsoft.com/office/drawing/2014/main" id="{8598FF60-8703-A3DB-4BD6-A0F7EDD3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34" t="8352" r="25312" b="21569"/>
          <a:stretch>
            <a:fillRect/>
          </a:stretch>
        </p:blipFill>
        <p:spPr>
          <a:xfrm>
            <a:off x="7757649" y="1654598"/>
            <a:ext cx="4461161" cy="354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8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AF556-8F19-BC77-456F-7986CD42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 descr="Angle view of circuit shaped like a brain">
            <a:extLst>
              <a:ext uri="{FF2B5EF4-FFF2-40B4-BE49-F238E27FC236}">
                <a16:creationId xmlns:a16="http://schemas.microsoft.com/office/drawing/2014/main" id="{74189200-3B3A-E877-A271-175FCEEF62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9355"/>
          <a:stretch>
            <a:fillRect/>
          </a:stretch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C11DF9-DA48-2740-15AB-44971E7D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3" y="0"/>
            <a:ext cx="10515600" cy="1325563"/>
          </a:xfrm>
        </p:spPr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noProof="0"/>
              <a:t>Inteligência artificial generativa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C8FFD1AF-1803-4C73-20AC-C2512C229393}"/>
              </a:ext>
            </a:extLst>
          </p:cNvPr>
          <p:cNvSpPr txBox="1">
            <a:spLocks/>
          </p:cNvSpPr>
          <p:nvPr/>
        </p:nvSpPr>
        <p:spPr>
          <a:xfrm>
            <a:off x="841247" y="1039617"/>
            <a:ext cx="10051473" cy="444678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Planeamento curricular e conceção dos cursos: pesquisar grandes quantidades de dados, publicamente disponíveis, em alertas cuidadosamente concebidos, produzindo relatórios sucintos para formatos de apresentação específicos 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Tutoria pessoal: Agentes inteligentes treinados para responder a perguntas dos alunos com uma série de perguntas que levam o aluno a descobrir a solução por si mesmo 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Acesso à informação: a capacidade de aceder a fontes de conhecimento de forma muito rápida e abrangente, e de reunir resumos sucintos e totalmente referenciados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Novas formas de avaliação: avaliação formativa contínua e tarefas individualizadas e baseadas em projetos, possibilitadas pelos assistentes de ensino da GenAI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4C95F-8DDB-1183-759E-F5414ED4B9B6}"/>
              </a:ext>
            </a:extLst>
          </p:cNvPr>
          <p:cNvSpPr txBox="1"/>
          <p:nvPr/>
        </p:nvSpPr>
        <p:spPr>
          <a:xfrm>
            <a:off x="612492" y="5745259"/>
            <a:ext cx="9508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sz="2400" noProof="0" dirty="0"/>
              <a:t>Adaptado à primeira entrega móvel para fazer face ao fosso digital em África</a:t>
            </a:r>
          </a:p>
        </p:txBody>
      </p:sp>
      <p:pic>
        <p:nvPicPr>
          <p:cNvPr id="10" name="Picture 9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3CD91864-F1FE-2B64-94FA-0C5EE6E39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B9E4-BD09-4DB8-F7C5-13014D91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human skull and a human skull  AI-generated content may be incorrect.">
            <a:extLst>
              <a:ext uri="{FF2B5EF4-FFF2-40B4-BE49-F238E27FC236}">
                <a16:creationId xmlns:a16="http://schemas.microsoft.com/office/drawing/2014/main" id="{E61A0C5C-E29B-6A0B-EA7A-86441071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0" y="0"/>
            <a:ext cx="12192000" cy="68876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C8AD2-BBD9-395D-B31F-282DB7C7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129597"/>
            <a:ext cx="11492346" cy="1325563"/>
          </a:xfrm>
        </p:spPr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noProof="0"/>
              <a:t>Nada é diferente, tudo mudou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26594-734B-731C-12FF-ED619B6C8A52}"/>
              </a:ext>
            </a:extLst>
          </p:cNvPr>
          <p:cNvSpPr txBox="1"/>
          <p:nvPr/>
        </p:nvSpPr>
        <p:spPr>
          <a:xfrm>
            <a:off x="214745" y="5028442"/>
            <a:ext cx="9458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accent1"/>
                </a:solidFill>
              </a:defRPr>
            </a:pPr>
            <a:r>
              <a:rPr lang="pt-PT" noProof="0" dirty="0"/>
              <a:t>«Era uma vez um oceano. Mas agora é uma cadeia de montanhas. Algo imparável pôs-se em movimento. Nada é diferente, mas tudo mudou» Paul Simon, Poeta, 2010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6C93C-CCB9-5C09-AF8F-A57527011D70}"/>
              </a:ext>
            </a:extLst>
          </p:cNvPr>
          <p:cNvSpPr txBox="1"/>
          <p:nvPr/>
        </p:nvSpPr>
        <p:spPr>
          <a:xfrm>
            <a:off x="710463" y="1164215"/>
            <a:ext cx="10719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accent1"/>
                </a:solidFill>
              </a:defRPr>
            </a:pPr>
            <a:r>
              <a:rPr lang="pt-PT" noProof="0" dirty="0"/>
              <a:t>«Não há qualquer hipótese do iPhone obter uma quota de mercado significativa», Steve Balmer, Diretor Executivo da Microsoft, 2007</a:t>
            </a:r>
          </a:p>
        </p:txBody>
      </p:sp>
      <p:pic>
        <p:nvPicPr>
          <p:cNvPr id="5" name="Picture 4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39F84F98-AB2A-5F9F-3383-210B91A4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B79A50A-3A64-F4B4-FC6D-B2213F813866}"/>
              </a:ext>
            </a:extLst>
          </p:cNvPr>
          <p:cNvSpPr txBox="1">
            <a:spLocks/>
          </p:cNvSpPr>
          <p:nvPr/>
        </p:nvSpPr>
        <p:spPr>
          <a:xfrm>
            <a:off x="591224" y="2181072"/>
            <a:ext cx="10051473" cy="351271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Definir as características da alteração exponencial: longos períodos de desenvolvimento lento que conduzem a erupções súbitas e transformadoras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As tecnologias digitais estão aqui para ficar, e a mudança exponencial continuará a impulsionar a interrupção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Não tome nada como garantido e avalie continuamente os perigos e as promessas de novas inovações à medida que surgem</a:t>
            </a:r>
            <a:endParaRPr lang="pt-PT" sz="2400" noProof="0" dirty="0"/>
          </a:p>
        </p:txBody>
      </p:sp>
    </p:spTree>
    <p:extLst>
      <p:ext uri="{BB962C8B-B14F-4D97-AF65-F5344CB8AC3E}">
        <p14:creationId xmlns:p14="http://schemas.microsoft.com/office/powerpoint/2010/main" val="39112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lhouette of a person's head  AI-generated content may be incorrect.">
            <a:extLst>
              <a:ext uri="{FF2B5EF4-FFF2-40B4-BE49-F238E27FC236}">
                <a16:creationId xmlns:a16="http://schemas.microsoft.com/office/drawing/2014/main" id="{8C4EA442-8892-0502-BFCC-A7FDC74E4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0" y="0"/>
            <a:ext cx="12133646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EBC53E-C86B-9443-76F5-95EDBB9D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957457" cy="1325563"/>
          </a:xfrm>
        </p:spPr>
        <p:txBody>
          <a:bodyPr/>
          <a:lstStyle/>
          <a:p>
            <a: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 dirty="0"/>
              <a:t>Objetivos principais do ACQF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3BED5-B6FF-6481-5B99-CEED62C78B09}"/>
              </a:ext>
            </a:extLst>
          </p:cNvPr>
          <p:cNvSpPr txBox="1"/>
          <p:nvPr/>
        </p:nvSpPr>
        <p:spPr>
          <a:xfrm>
            <a:off x="602556" y="1690688"/>
            <a:ext cx="80624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noProof="0" dirty="0"/>
              <a:t>Comparabilidade das qualificações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endParaRPr lang="pt-PT" noProof="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noProof="0" dirty="0"/>
              <a:t>Facilitação da mobilidade dos aprendentes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endParaRPr lang="pt-PT" noProof="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noProof="0" dirty="0"/>
              <a:t>Parcerias que transcendem as fronteiras nacionais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endParaRPr lang="pt-PT" noProof="0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noProof="0" dirty="0"/>
              <a:t>Partilha de informações em toda a UA e a nível mundial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79F9-E996-A32B-252B-781177235F39}"/>
              </a:ext>
            </a:extLst>
          </p:cNvPr>
          <p:cNvSpPr txBox="1"/>
          <p:nvPr/>
        </p:nvSpPr>
        <p:spPr>
          <a:xfrm>
            <a:off x="58354" y="5167312"/>
            <a:ext cx="10228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 dirty="0"/>
              <a:t>Cumprir cada um destes objetivos de forma eficaz e eficiente pode beneficiar de novas tecnologias digitais e emergentes</a:t>
            </a:r>
          </a:p>
        </p:txBody>
      </p:sp>
      <p:pic>
        <p:nvPicPr>
          <p:cNvPr id="11" name="Picture 10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4ACBC48C-EB74-C639-6715-530D16A8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148048" y="5880390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5EF8-9225-D480-3EF1-B6D4ABC8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 elephant walking in a field  AI-generated content may be incorrect.">
            <a:extLst>
              <a:ext uri="{FF2B5EF4-FFF2-40B4-BE49-F238E27FC236}">
                <a16:creationId xmlns:a16="http://schemas.microsoft.com/office/drawing/2014/main" id="{D9CBE691-1143-B450-63CD-33E3EC04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6E58D-8918-0589-1902-054C0002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92706" cy="1325563"/>
          </a:xfrm>
        </p:spPr>
        <p:txBody>
          <a:bodyPr/>
          <a:lstStyle/>
          <a:p>
            <a:pPr algn="ctr"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/>
              <a:t>Equidade de acesso à Internet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D7E7D-1F1F-EF07-2323-BE8475609026}"/>
              </a:ext>
            </a:extLst>
          </p:cNvPr>
          <p:cNvSpPr txBox="1"/>
          <p:nvPr/>
        </p:nvSpPr>
        <p:spPr>
          <a:xfrm>
            <a:off x="7073153" y="443131"/>
            <a:ext cx="47357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/>
              <a:t>O elefante na sala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BBF5C-34C2-8CA5-C7F3-834904BBAACE}"/>
              </a:ext>
            </a:extLst>
          </p:cNvPr>
          <p:cNvSpPr txBox="1"/>
          <p:nvPr/>
        </p:nvSpPr>
        <p:spPr>
          <a:xfrm>
            <a:off x="591670" y="1809798"/>
            <a:ext cx="11217267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sz="2000" noProof="0" dirty="0"/>
              <a:t>1998: 95 % dos pontos de ligação à Internet de África situavam-se na África do Sul. O Egito, em 2º lugar, tinha 2 % da conectividade continental.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sz="2000" noProof="0" dirty="0"/>
              <a:t>Atualmente, 68 % da população mundial está em linha.  Mas na África, apenas 38% da população está online, e as mulheres têm 37% menos probabilidade de estar online do que os homens.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sz="2000" noProof="0" dirty="0"/>
              <a:t>86% das pessoas que têm acesso à Internet em África são apenas móveis, dependendo dos ecrãs pequenos e da qualidade variável da rede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lang="pt-PT" sz="2000" noProof="0" dirty="0"/>
              <a:t>O objetivo global de acessibilidade dos preços da Comissão da Banda Larga das Nações Unidas é que um plano de dados móveis de nível inicial de 2 GB por mês não seja superior a 2% do rendimento médio mensal per capita. Mas, em 2024, o custo médio para os países de África foi de 4,2 % per capita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C7D94-0F45-905E-D787-F0E67E53C592}"/>
              </a:ext>
            </a:extLst>
          </p:cNvPr>
          <p:cNvSpPr txBox="1"/>
          <p:nvPr/>
        </p:nvSpPr>
        <p:spPr>
          <a:xfrm>
            <a:off x="56983" y="5499499"/>
            <a:ext cx="10699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sz="2000" noProof="0"/>
              <a:t>O acesso equitativo à Internet é uma condição favorável à prosperidade em África e uma condição necessária para cumprir os principais objetivos do ACQF</a:t>
            </a:r>
          </a:p>
        </p:txBody>
      </p:sp>
      <p:pic>
        <p:nvPicPr>
          <p:cNvPr id="9" name="Picture 8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E6C233AE-D3B0-0002-2F23-2041DB7C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756276" y="5979004"/>
            <a:ext cx="1437096" cy="7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DD97-9EB9-C1E1-997A-0688C53C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mask and using a computer  AI-generated content may be incorrect.">
            <a:extLst>
              <a:ext uri="{FF2B5EF4-FFF2-40B4-BE49-F238E27FC236}">
                <a16:creationId xmlns:a16="http://schemas.microsoft.com/office/drawing/2014/main" id="{87B134E6-701B-1916-D76F-36C2492C7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3366" y="-25214"/>
            <a:ext cx="12303977" cy="69209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AB2DE-D0E5-FFDD-EA6E-26A2985C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/>
              <a:t>Por que a fraude de qualificação é importante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27F15-A83C-4AE4-BF35-49906D834808}"/>
              </a:ext>
            </a:extLst>
          </p:cNvPr>
          <p:cNvSpPr txBox="1"/>
          <p:nvPr/>
        </p:nvSpPr>
        <p:spPr>
          <a:xfrm>
            <a:off x="-13366" y="5651096"/>
            <a:ext cx="121336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sz="2000" noProof="0" dirty="0"/>
              <a:t>A fraude em matéria de qualificação é frequentemente transnacional, escapando à jurisdição local. </a:t>
            </a:r>
          </a:p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sz="2000" noProof="0" dirty="0"/>
              <a:t>O ACQF pode ser o mecanismo ideal para ajudar os Estados membros da UA a restaurar a confiança na integridade das qualificações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50ACC-1F06-2D7F-D047-79884F1C2FCF}"/>
              </a:ext>
            </a:extLst>
          </p:cNvPr>
          <p:cNvSpPr txBox="1"/>
          <p:nvPr/>
        </p:nvSpPr>
        <p:spPr>
          <a:xfrm>
            <a:off x="591670" y="1809798"/>
            <a:ext cx="1121726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dirty="0"/>
              <a:t>O </a:t>
            </a:r>
            <a:r>
              <a:rPr dirty="0" err="1"/>
              <a:t>êxito</a:t>
            </a:r>
            <a:r>
              <a:rPr dirty="0"/>
              <a:t> de um Quadro Nacional de </a:t>
            </a:r>
            <a:r>
              <a:rPr dirty="0" err="1"/>
              <a:t>Qualificações</a:t>
            </a:r>
            <a:r>
              <a:rPr dirty="0"/>
              <a:t> </a:t>
            </a:r>
            <a:r>
              <a:rPr dirty="0" err="1"/>
              <a:t>depende</a:t>
            </a:r>
            <a:r>
              <a:rPr dirty="0"/>
              <a:t> da </a:t>
            </a:r>
            <a:r>
              <a:rPr dirty="0" err="1"/>
              <a:t>confiança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qualificações</a:t>
            </a:r>
            <a:r>
              <a:rPr dirty="0"/>
              <a:t> que </a:t>
            </a:r>
            <a:r>
              <a:rPr dirty="0" err="1"/>
              <a:t>regista</a:t>
            </a:r>
            <a:r>
              <a:rPr dirty="0"/>
              <a:t> e </a:t>
            </a:r>
            <a:r>
              <a:rPr dirty="0" err="1"/>
              <a:t>certifica</a:t>
            </a:r>
            <a:r>
              <a:rPr dirty="0"/>
              <a:t>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dirty="0"/>
              <a:t>A </a:t>
            </a:r>
            <a:r>
              <a:rPr dirty="0" err="1"/>
              <a:t>fraude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qualificação</a:t>
            </a:r>
            <a:r>
              <a:rPr dirty="0"/>
              <a:t> é de 50 mil </a:t>
            </a:r>
            <a:r>
              <a:rPr dirty="0" err="1"/>
              <a:t>milhões</a:t>
            </a:r>
            <a:r>
              <a:rPr dirty="0"/>
              <a:t> de </a:t>
            </a:r>
            <a:r>
              <a:rPr dirty="0" err="1"/>
              <a:t>dólares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ano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indústria</a:t>
            </a:r>
            <a:r>
              <a:rPr dirty="0"/>
              <a:t> global, crescendo </a:t>
            </a:r>
            <a:r>
              <a:rPr dirty="0" err="1"/>
              <a:t>rapidamente</a:t>
            </a:r>
            <a:r>
              <a:rPr dirty="0"/>
              <a:t> com a </a:t>
            </a:r>
            <a:r>
              <a:rPr dirty="0" err="1"/>
              <a:t>utilização</a:t>
            </a:r>
            <a:r>
              <a:rPr dirty="0"/>
              <a:t> de </a:t>
            </a:r>
            <a:r>
              <a:rPr dirty="0" err="1"/>
              <a:t>novas</a:t>
            </a:r>
            <a:r>
              <a:rPr dirty="0"/>
              <a:t> </a:t>
            </a:r>
            <a:r>
              <a:rPr dirty="0" err="1"/>
              <a:t>tecnologias</a:t>
            </a:r>
            <a:r>
              <a:rPr dirty="0"/>
              <a:t> </a:t>
            </a:r>
            <a:r>
              <a:rPr dirty="0" err="1"/>
              <a:t>digitais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a </a:t>
            </a:r>
            <a:r>
              <a:rPr dirty="0" err="1"/>
              <a:t>Inteligência</a:t>
            </a:r>
            <a:r>
              <a:rPr dirty="0"/>
              <a:t> Artificial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 sz="2400"/>
            </a:pPr>
            <a:r>
              <a:rPr dirty="0" err="1"/>
              <a:t>Os</a:t>
            </a:r>
            <a:r>
              <a:rPr dirty="0"/>
              <a:t> dados </a:t>
            </a:r>
            <a:r>
              <a:rPr dirty="0" err="1"/>
              <a:t>relativos</a:t>
            </a:r>
            <a:r>
              <a:rPr dirty="0"/>
              <a:t> à </a:t>
            </a:r>
            <a:r>
              <a:rPr dirty="0" err="1"/>
              <a:t>dimensão</a:t>
            </a:r>
            <a:r>
              <a:rPr dirty="0"/>
              <a:t> da </a:t>
            </a:r>
            <a:r>
              <a:rPr dirty="0" err="1"/>
              <a:t>fraude</a:t>
            </a:r>
            <a:r>
              <a:rPr dirty="0"/>
              <a:t> em </a:t>
            </a:r>
            <a:r>
              <a:rPr dirty="0" err="1"/>
              <a:t>matéria</a:t>
            </a:r>
            <a:r>
              <a:rPr dirty="0"/>
              <a:t> de </a:t>
            </a:r>
            <a:r>
              <a:rPr dirty="0" err="1"/>
              <a:t>qualificação</a:t>
            </a:r>
            <a:r>
              <a:rPr dirty="0"/>
              <a:t> em África </a:t>
            </a:r>
            <a:r>
              <a:rPr dirty="0" err="1"/>
              <a:t>estão</a:t>
            </a:r>
            <a:r>
              <a:rPr dirty="0"/>
              <a:t> </a:t>
            </a:r>
            <a:r>
              <a:rPr dirty="0" err="1"/>
              <a:t>incompletos</a:t>
            </a:r>
            <a:r>
              <a:rPr dirty="0"/>
              <a:t> e </a:t>
            </a:r>
            <a:r>
              <a:rPr dirty="0" err="1"/>
              <a:t>apenas</a:t>
            </a:r>
            <a:r>
              <a:rPr dirty="0"/>
              <a:t> </a:t>
            </a:r>
            <a:r>
              <a:rPr dirty="0" err="1"/>
              <a:t>estão</a:t>
            </a:r>
            <a:r>
              <a:rPr dirty="0"/>
              <a:t> </a:t>
            </a:r>
            <a:r>
              <a:rPr dirty="0" err="1"/>
              <a:t>disponíveis</a:t>
            </a:r>
            <a:r>
              <a:rPr dirty="0"/>
              <a:t> para 29 </a:t>
            </a:r>
            <a:r>
              <a:rPr dirty="0" err="1"/>
              <a:t>países</a:t>
            </a:r>
            <a:r>
              <a:rPr dirty="0"/>
              <a:t>. Mas </a:t>
            </a:r>
            <a:r>
              <a:rPr dirty="0" err="1"/>
              <a:t>provas</a:t>
            </a:r>
            <a:r>
              <a:rPr dirty="0"/>
              <a:t> </a:t>
            </a:r>
            <a:r>
              <a:rPr dirty="0" err="1"/>
              <a:t>representativas</a:t>
            </a:r>
            <a:r>
              <a:rPr dirty="0"/>
              <a:t> de </a:t>
            </a:r>
            <a:r>
              <a:rPr dirty="0" err="1"/>
              <a:t>Marrocos</a:t>
            </a:r>
            <a:r>
              <a:rPr dirty="0"/>
              <a:t>, </a:t>
            </a:r>
            <a:r>
              <a:rPr dirty="0" err="1"/>
              <a:t>Egito</a:t>
            </a:r>
            <a:r>
              <a:rPr dirty="0"/>
              <a:t>, </a:t>
            </a:r>
            <a:r>
              <a:rPr dirty="0" err="1"/>
              <a:t>Nigéria</a:t>
            </a:r>
            <a:r>
              <a:rPr dirty="0"/>
              <a:t>, </a:t>
            </a:r>
            <a:r>
              <a:rPr dirty="0" err="1"/>
              <a:t>Benim</a:t>
            </a:r>
            <a:r>
              <a:rPr dirty="0"/>
              <a:t>, Serra </a:t>
            </a:r>
            <a:r>
              <a:rPr dirty="0" err="1"/>
              <a:t>Leoa</a:t>
            </a:r>
            <a:r>
              <a:rPr dirty="0"/>
              <a:t>, Quénia, </a:t>
            </a:r>
            <a:r>
              <a:rPr dirty="0" err="1"/>
              <a:t>Somália</a:t>
            </a:r>
            <a:r>
              <a:rPr dirty="0"/>
              <a:t> e África do Sul </a:t>
            </a:r>
            <a:r>
              <a:rPr dirty="0" err="1"/>
              <a:t>confirmam</a:t>
            </a:r>
            <a:r>
              <a:rPr dirty="0"/>
              <a:t> que a </a:t>
            </a:r>
            <a:r>
              <a:rPr dirty="0" err="1"/>
              <a:t>fraude</a:t>
            </a:r>
            <a:r>
              <a:rPr dirty="0"/>
              <a:t> </a:t>
            </a:r>
            <a:r>
              <a:rPr dirty="0" err="1"/>
              <a:t>nas</a:t>
            </a:r>
            <a:r>
              <a:rPr dirty="0"/>
              <a:t> </a:t>
            </a:r>
            <a:r>
              <a:rPr dirty="0" err="1"/>
              <a:t>qualificações</a:t>
            </a:r>
            <a:r>
              <a:rPr dirty="0"/>
              <a:t> é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questão</a:t>
            </a:r>
            <a:r>
              <a:rPr dirty="0"/>
              <a:t> pan-</a:t>
            </a:r>
            <a:r>
              <a:rPr dirty="0" err="1"/>
              <a:t>africana</a:t>
            </a:r>
            <a:endParaRPr dirty="0"/>
          </a:p>
        </p:txBody>
      </p:sp>
      <p:pic>
        <p:nvPicPr>
          <p:cNvPr id="8" name="Picture 7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BE5B358C-74F5-3782-0A32-F12939B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148048" y="133212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98296-3A46-54A8-B8AC-8C8DFE34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chain  AI-generated content may be incorrect.">
            <a:extLst>
              <a:ext uri="{FF2B5EF4-FFF2-40B4-BE49-F238E27FC236}">
                <a16:creationId xmlns:a16="http://schemas.microsoft.com/office/drawing/2014/main" id="{4B4AB2EC-EB9E-33B2-EBEC-00C169D15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DDAF9-BEE4-8A55-FE50-6D037513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73"/>
            <a:ext cx="10515600" cy="1325563"/>
          </a:xfrm>
        </p:spPr>
        <p:txBody>
          <a:bodyPr/>
          <a:lstStyle/>
          <a:p>
            <a: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 dirty="0"/>
              <a:t>Credenciais digitais seguras: Rumo a uma arquitetura de confiança zero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F841A0-BF1D-6514-9AD0-2C43F7B7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98951"/>
              </p:ext>
            </p:extLst>
          </p:nvPr>
        </p:nvGraphicFramePr>
        <p:xfrm>
          <a:off x="1032437" y="1371600"/>
          <a:ext cx="814294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941">
                  <a:extLst>
                    <a:ext uri="{9D8B030D-6E8A-4147-A177-3AD203B41FA5}">
                      <a16:colId xmlns:a16="http://schemas.microsoft.com/office/drawing/2014/main" val="2359839441"/>
                    </a:ext>
                  </a:extLst>
                </a:gridCol>
                <a:gridCol w="2484717">
                  <a:extLst>
                    <a:ext uri="{9D8B030D-6E8A-4147-A177-3AD203B41FA5}">
                      <a16:colId xmlns:a16="http://schemas.microsoft.com/office/drawing/2014/main" val="3900213095"/>
                    </a:ext>
                  </a:extLst>
                </a:gridCol>
                <a:gridCol w="2420471">
                  <a:extLst>
                    <a:ext uri="{9D8B030D-6E8A-4147-A177-3AD203B41FA5}">
                      <a16:colId xmlns:a16="http://schemas.microsoft.com/office/drawing/2014/main" val="1240913842"/>
                    </a:ext>
                  </a:extLst>
                </a:gridCol>
                <a:gridCol w="1190812">
                  <a:extLst>
                    <a:ext uri="{9D8B030D-6E8A-4147-A177-3AD203B41FA5}">
                      <a16:colId xmlns:a16="http://schemas.microsoft.com/office/drawing/2014/main" val="2054693861"/>
                    </a:ext>
                  </a:extLst>
                </a:gridCol>
              </a:tblGrid>
              <a:tr h="399788">
                <a:tc>
                  <a:txBody>
                    <a:bodyPr/>
                    <a:lstStyle/>
                    <a:p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baseline="0" noProof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Credenciais</a:t>
                      </a:r>
                    </a:p>
                    <a:p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baseline="0" noProof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Verificação</a:t>
                      </a:r>
                    </a:p>
                    <a:p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396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pt-PT" baseline="0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pt-PT" baseline="0" noProof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Fase 1:</a:t>
                      </a:r>
                    </a:p>
                    <a:p>
                      <a:pPr algn="ctr"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segurança do perímetro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Proteção mínima</a:t>
                      </a:r>
                    </a:p>
                    <a:p>
                      <a:endParaRPr lang="pt-PT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Não disponível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Nível 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81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Proteção por palavra-passe gerida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Manual, atrasado, parcial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Nível 2</a:t>
                      </a:r>
                    </a:p>
                    <a:p>
                      <a:endParaRPr lang="pt-PT" b="1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869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Autenticação multifatorial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noProof="0" dirty="0"/>
                        <a:t>Manual, atrasado, parcial</a:t>
                      </a:r>
                    </a:p>
                    <a:p>
                      <a:endParaRPr lang="pt-PT" noProof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Nível 3</a:t>
                      </a:r>
                    </a:p>
                    <a:p>
                      <a:endParaRPr lang="pt-PT" b="1" noProof="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39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PT" baseline="0" noProof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Fase 2: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Arquitetura de confiança zero</a:t>
                      </a:r>
                    </a:p>
                    <a:p>
                      <a:pPr algn="ctr"/>
                      <a:endParaRPr lang="pt-PT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Encriptação digital</a:t>
                      </a:r>
                    </a:p>
                    <a:p>
                      <a:endParaRPr lang="pt-PT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Automatizado, instantâneo, abrangente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Nível 4</a:t>
                      </a:r>
                    </a:p>
                    <a:p>
                      <a:endParaRPr lang="pt-PT" b="1" noProof="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06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/>
                        <a:t>Segurança adaptativa integrada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noProof="0" dirty="0"/>
                        <a:t>Automatizado, instantâneo, abrangente e dentro do domínio do emitente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chemeClr val="bg1"/>
                          </a:solidFill>
                        </a:defRPr>
                      </a:pPr>
                      <a:r>
                        <a:rPr lang="pt-PT" noProof="0" dirty="0"/>
                        <a:t>Nível 5</a:t>
                      </a:r>
                    </a:p>
                    <a:p>
                      <a:endParaRPr lang="pt-PT" b="1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3399"/>
                  </a:ext>
                </a:extLst>
              </a:tr>
            </a:tbl>
          </a:graphicData>
        </a:graphic>
      </p:graphicFrame>
      <p:pic>
        <p:nvPicPr>
          <p:cNvPr id="7" name="Picture 6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DB8198CE-A092-36E2-0F9A-46D1EFE6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ack chain  Description automatically generated">
            <a:extLst>
              <a:ext uri="{FF2B5EF4-FFF2-40B4-BE49-F238E27FC236}">
                <a16:creationId xmlns:a16="http://schemas.microsoft.com/office/drawing/2014/main" id="{FED2AC30-F52B-75A4-15CE-A1B33E3C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3319" r="38437"/>
          <a:stretch/>
        </p:blipFill>
        <p:spPr>
          <a:xfrm>
            <a:off x="9329057" y="968188"/>
            <a:ext cx="2732930" cy="4333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DE947-E413-14ED-CA59-3B7FD140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1" y="242750"/>
            <a:ext cx="10472057" cy="1325563"/>
          </a:xfrm>
        </p:spPr>
        <p:txBody>
          <a:bodyPr>
            <a:normAutofit/>
          </a:bodyPr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noProof="0" dirty="0"/>
              <a:t>Por que razão a Arquitetura de Confiança Zero é importante – um exemplo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26F3042-EFB8-E83A-780D-508BF98E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741714"/>
            <a:ext cx="8948059" cy="46531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PT" sz="2400" noProof="0" dirty="0"/>
              <a:t>Encriptação digital, com todas as credenciais protegidas através de uma aplicação blockchain e sem manipulação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As credenciais são armazenadas e verificadas no domínio digital seguro da organização emissora 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A verificação é instantânea, totalmente automatizada e gratuita, com acesso controlado pelo titular da qualificação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A segurança adaptativa mantém o ritmo com as capacidades digitais do lado escuro, por exemplo, integrando o reconhecimento facial biométrico para evitar a personificação</a:t>
            </a:r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Cumpre com a norma atual do W3C para credenciais verificada</a:t>
            </a:r>
          </a:p>
        </p:txBody>
      </p:sp>
    </p:spTree>
    <p:extLst>
      <p:ext uri="{BB962C8B-B14F-4D97-AF65-F5344CB8AC3E}">
        <p14:creationId xmlns:p14="http://schemas.microsoft.com/office/powerpoint/2010/main" val="57592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8E494-5430-DB77-EAA3-CE00AE0D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logo  AI-generated content may be incorrect.">
            <a:extLst>
              <a:ext uri="{FF2B5EF4-FFF2-40B4-BE49-F238E27FC236}">
                <a16:creationId xmlns:a16="http://schemas.microsoft.com/office/drawing/2014/main" id="{1910D334-B578-B2AA-4AF9-C777A5DC3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232259" cy="68806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B7CB6-1184-A684-04E0-D0B32D2C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16" y="979713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noProof="0"/>
              <a:t>Três tecnologias digitais que ajudarão o ACQF a cumprir os seus objetivos principais: 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0275993D-F6D9-E00D-CED4-18F2091E637E}"/>
              </a:ext>
            </a:extLst>
          </p:cNvPr>
          <p:cNvSpPr txBox="1">
            <a:spLocks/>
          </p:cNvSpPr>
          <p:nvPr/>
        </p:nvSpPr>
        <p:spPr>
          <a:xfrm>
            <a:off x="1101416" y="2836165"/>
            <a:ext cx="6997554" cy="218802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pt-PT" noProof="0" dirty="0"/>
              <a:t> Microcredenciais</a:t>
            </a:r>
            <a:endParaRPr lang="pt-PT" sz="2400" noProof="0" dirty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pt-PT" sz="2400" noProof="0" dirty="0"/>
              <a:t> Serviços </a:t>
            </a:r>
            <a:r>
              <a:rPr lang="pt-PT" noProof="0" dirty="0"/>
              <a:t>de autenticação de qualificações 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pt-PT" noProof="0" dirty="0"/>
              <a:t>Inteligência artificial generativa</a:t>
            </a:r>
          </a:p>
          <a:p>
            <a:pPr marL="0" indent="0">
              <a:buNone/>
            </a:pPr>
            <a:endParaRPr lang="pt-PT" sz="2400" noProof="0" dirty="0"/>
          </a:p>
        </p:txBody>
      </p:sp>
    </p:spTree>
    <p:extLst>
      <p:ext uri="{BB962C8B-B14F-4D97-AF65-F5344CB8AC3E}">
        <p14:creationId xmlns:p14="http://schemas.microsoft.com/office/powerpoint/2010/main" val="377237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5E30C-D872-6629-EA93-8EEC9590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727B-31F9-3AA0-FAB3-0CD727F1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22" y="631517"/>
            <a:ext cx="5044331" cy="1325563"/>
          </a:xfrm>
        </p:spPr>
        <p:txBody>
          <a:bodyPr>
            <a:noAutofit/>
          </a:bodyPr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sz="3600" noProof="0"/>
              <a:t>Microcredenciamento</a:t>
            </a:r>
            <a:r>
              <a:rPr lang="pt-PT" sz="3600" noProof="0" dirty="0"/>
              <a:t>: cartões digitais seguros</a:t>
            </a:r>
          </a:p>
        </p:txBody>
      </p:sp>
      <p:pic>
        <p:nvPicPr>
          <p:cNvPr id="5" name="Picture 4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42DB2588-6105-8BD0-0DFE-80271759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F6A10B0F-8217-3505-81BB-7AD88E58BA5D}"/>
              </a:ext>
            </a:extLst>
          </p:cNvPr>
          <p:cNvSpPr txBox="1">
            <a:spLocks/>
          </p:cNvSpPr>
          <p:nvPr/>
        </p:nvSpPr>
        <p:spPr>
          <a:xfrm>
            <a:off x="321604" y="2437998"/>
            <a:ext cx="5687310" cy="2869179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200"/>
            </a:pPr>
            <a:r>
              <a:rPr lang="pt-PT" noProof="0" dirty="0"/>
              <a:t>Uma micro-credencial é uma pequena unidade auto-suficiente de aprendizagem.</a:t>
            </a:r>
          </a:p>
          <a:p>
            <a:pPr>
              <a:buFont typeface="Wingdings" pitchFamily="2" charset="2"/>
              <a:buChar char="q"/>
              <a:defRPr sz="2200"/>
            </a:pPr>
            <a:r>
              <a:rPr lang="pt-PT" noProof="0" dirty="0"/>
              <a:t>Os cartões digitais seguros permitem a acessibilidade, a portabilidade e a verificação</a:t>
            </a:r>
          </a:p>
          <a:p>
            <a:pPr>
              <a:buFont typeface="Wingdings" pitchFamily="2" charset="2"/>
              <a:buChar char="q"/>
              <a:defRPr sz="2200"/>
            </a:pPr>
            <a:r>
              <a:rPr lang="pt-PT" noProof="0" dirty="0"/>
              <a:t>Um cartão de acesso seguro tem uma imagem que representa a entidade adjudicante e contém campos de meta dados invioláveis que definem a credencial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56071911-EBA2-8ECD-5662-D5AE2FA2DFFE}"/>
              </a:ext>
            </a:extLst>
          </p:cNvPr>
          <p:cNvSpPr txBox="1">
            <a:spLocks/>
          </p:cNvSpPr>
          <p:nvPr/>
        </p:nvSpPr>
        <p:spPr>
          <a:xfrm>
            <a:off x="6183086" y="2849145"/>
            <a:ext cx="5687310" cy="2523892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200"/>
            </a:pPr>
            <a:r>
              <a:rPr lang="pt-PT" noProof="0" dirty="0"/>
              <a:t>Para o ACQF, a microcredencialização com cartões digitais seguros facilitará a mobilidade dos aprendentes entre os países da UA</a:t>
            </a:r>
          </a:p>
          <a:p>
            <a:pPr>
              <a:buFont typeface="Wingdings" pitchFamily="2" charset="2"/>
              <a:buChar char="q"/>
            </a:pPr>
            <a:r>
              <a:rPr lang="pt-PT" sz="2200" noProof="0" dirty="0"/>
              <a:t>Para o ACQF, a microcredencialização com cartões digitais seguros permitirá </a:t>
            </a:r>
            <a:r>
              <a:rPr lang="pt-PT" sz="2400" noProof="0" dirty="0"/>
              <a:t>a colaboração entre universidades de diferentes países</a:t>
            </a:r>
          </a:p>
          <a:p>
            <a:endParaRPr lang="pt-PT" sz="2400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633E9-BB5F-2A98-2929-CEEEDC99FB85}"/>
              </a:ext>
            </a:extLst>
          </p:cNvPr>
          <p:cNvSpPr txBox="1"/>
          <p:nvPr/>
        </p:nvSpPr>
        <p:spPr>
          <a:xfrm>
            <a:off x="408689" y="5463531"/>
            <a:ext cx="9508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rPr lang="pt-PT" noProof="0" dirty="0"/>
              <a:t>A microcredencialização com cartões digitais seguros facilitará o objetivo do ACQF na criação de «um espaço africano de educação e qualificações»</a:t>
            </a:r>
          </a:p>
        </p:txBody>
      </p:sp>
      <p:pic>
        <p:nvPicPr>
          <p:cNvPr id="15" name="Content Placeholder 14" descr="A close-up of a computer security system  AI-generated content may be incorrect.">
            <a:extLst>
              <a:ext uri="{FF2B5EF4-FFF2-40B4-BE49-F238E27FC236}">
                <a16:creationId xmlns:a16="http://schemas.microsoft.com/office/drawing/2014/main" id="{529198C5-9D11-4B8E-FC66-DE091388C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-21069" t="76226" r="53907" b="-36545"/>
          <a:stretch>
            <a:fillRect/>
          </a:stretch>
        </p:blipFill>
        <p:spPr>
          <a:xfrm>
            <a:off x="3532909" y="2626161"/>
            <a:ext cx="5195456" cy="2624712"/>
          </a:xfrm>
        </p:spPr>
      </p:pic>
      <p:pic>
        <p:nvPicPr>
          <p:cNvPr id="17" name="Picture 16" descr="A computer screen shot of a computer  AI-generated content may be incorrect.">
            <a:extLst>
              <a:ext uri="{FF2B5EF4-FFF2-40B4-BE49-F238E27FC236}">
                <a16:creationId xmlns:a16="http://schemas.microsoft.com/office/drawing/2014/main" id="{1F1709C8-1901-04BB-D688-D75D754C79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564" t="27277" r="13993" b="23915"/>
          <a:stretch>
            <a:fillRect/>
          </a:stretch>
        </p:blipFill>
        <p:spPr>
          <a:xfrm>
            <a:off x="5651371" y="194140"/>
            <a:ext cx="6393258" cy="25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9067A-FA6E-2124-2C98-D06E8006C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circular design with a lock  AI-generated content may be incorrect.">
            <a:extLst>
              <a:ext uri="{FF2B5EF4-FFF2-40B4-BE49-F238E27FC236}">
                <a16:creationId xmlns:a16="http://schemas.microsoft.com/office/drawing/2014/main" id="{F375ACA6-AC42-DB73-BE69-BEE8ECDFF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1" y="0"/>
            <a:ext cx="12218811" cy="687308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607BF-45CE-9367-3521-FBFE779C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r>
              <a:rPr lang="pt-PT" noProof="0"/>
              <a:t>Serviços de autenticação de qualificação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E1EBC27-D8D1-2E6D-925E-3FA8DC0CE91E}"/>
              </a:ext>
            </a:extLst>
          </p:cNvPr>
          <p:cNvSpPr txBox="1">
            <a:spLocks/>
          </p:cNvSpPr>
          <p:nvPr/>
        </p:nvSpPr>
        <p:spPr>
          <a:xfrm>
            <a:off x="838200" y="2367896"/>
            <a:ext cx="10051473" cy="351271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Os serviços de autenticação de legados dependem das informações fornecidas pelas universidades e pelos organismos adjudicantes e pelas bases de dados centrais: dispendioso de executar, longos tempos de resposta e sujeito a erros de entrada</a:t>
            </a:r>
            <a:br>
              <a:rPr lang="pt-PT" noProof="0" dirty="0"/>
            </a:br>
            <a:endParaRPr lang="pt-PT" sz="2400" noProof="0" dirty="0"/>
          </a:p>
          <a:p>
            <a:pPr>
              <a:buFont typeface="Wingdings" pitchFamily="2" charset="2"/>
              <a:buChar char="q"/>
              <a:defRPr sz="2400"/>
            </a:pPr>
            <a:r>
              <a:rPr lang="pt-PT" noProof="0" dirty="0"/>
              <a:t> A Arquitetura de Confiança Zero permite a autenticação instantânea quase sem custos, substituindo os serviços manuais e as bases de dados centrais, reduzindo significativamente os custos, o risco de erro e a vulnerabilidade à fraude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D5049-5F63-5D22-8842-CAA5DCB12549}"/>
              </a:ext>
            </a:extLst>
          </p:cNvPr>
          <p:cNvSpPr txBox="1"/>
          <p:nvPr/>
        </p:nvSpPr>
        <p:spPr>
          <a:xfrm>
            <a:off x="838200" y="5588222"/>
            <a:ext cx="9508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chemeClr val="tx2">
                    <a:lumMod val="75000"/>
                    <a:lumOff val="25000"/>
                  </a:schemeClr>
                </a:solidFill>
              </a:defRPr>
            </a:pPr>
            <a:r>
              <a:t>É assim que funciona.....</a:t>
            </a:r>
          </a:p>
        </p:txBody>
      </p:sp>
      <p:pic>
        <p:nvPicPr>
          <p:cNvPr id="8" name="Picture 7" descr="A green and white text on a black background  AI-generated content may be incorrect.">
            <a:extLst>
              <a:ext uri="{FF2B5EF4-FFF2-40B4-BE49-F238E27FC236}">
                <a16:creationId xmlns:a16="http://schemas.microsoft.com/office/drawing/2014/main" id="{F88842F1-8461-A04D-B7D6-744C3247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40" t="29572" r="28719" b="29956"/>
          <a:stretch>
            <a:fillRect/>
          </a:stretch>
        </p:blipFill>
        <p:spPr>
          <a:xfrm>
            <a:off x="10013578" y="5628607"/>
            <a:ext cx="2043952" cy="9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12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B0E23-29B5-4111-B389-5C5AE15C7818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2.xml><?xml version="1.0" encoding="utf-8"?>
<ds:datastoreItem xmlns:ds="http://schemas.openxmlformats.org/officeDocument/2006/customXml" ds:itemID="{07E5A590-5A1F-46AC-B601-87FD4F056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6B0067-CE88-4D20-B2F8-57D8FF870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Ecrã Panorâmico</PresentationFormat>
  <Paragraphs>91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 Theme</vt:lpstr>
      <vt:lpstr>Perigo e Promessa: As novas tecnologias digitais e o ACQF</vt:lpstr>
      <vt:lpstr>Objetivos principais do ACQF</vt:lpstr>
      <vt:lpstr>Equidade de acesso à Internet</vt:lpstr>
      <vt:lpstr>Por que a fraude de qualificação é importante</vt:lpstr>
      <vt:lpstr>Credenciais digitais seguras: Rumo a uma arquitetura de confiança zero</vt:lpstr>
      <vt:lpstr>Por que razão a Arquitetura de Confiança Zero é importante – um exemplo</vt:lpstr>
      <vt:lpstr>Três tecnologias digitais que ajudarão o ACQF a cumprir os seus objetivos principais: </vt:lpstr>
      <vt:lpstr>Microcredenciamento: cartões digitais seguros</vt:lpstr>
      <vt:lpstr>Serviços de autenticação de qualificação</vt:lpstr>
      <vt:lpstr>Autenticação ativada digitalmente: um exemplo</vt:lpstr>
      <vt:lpstr>Inteligência artificial generativa</vt:lpstr>
      <vt:lpstr>Nada é diferente, tudo mudou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Hall</dc:creator>
  <cp:lastModifiedBy>Olavo Delgado Correia</cp:lastModifiedBy>
  <cp:revision>26</cp:revision>
  <dcterms:created xsi:type="dcterms:W3CDTF">2025-07-19T13:48:22Z</dcterms:created>
  <dcterms:modified xsi:type="dcterms:W3CDTF">2025-07-29T19:14:46Z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