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59" r:id="rId7"/>
    <p:sldId id="275" r:id="rId8"/>
    <p:sldId id="285" r:id="rId9"/>
    <p:sldId id="277" r:id="rId10"/>
    <p:sldId id="278" r:id="rId11"/>
    <p:sldId id="280" r:id="rId12"/>
    <p:sldId id="284" r:id="rId13"/>
    <p:sldId id="281" r:id="rId14"/>
    <p:sldId id="282" r:id="rId15"/>
    <p:sldId id="283" r:id="rId16"/>
    <p:sldId id="286" r:id="rId17"/>
    <p:sldId id="279" r:id="rId18"/>
    <p:sldId id="262" r:id="rId19"/>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9A3C3-176F-063E-C272-6FDA58D8E6B5}" v="5" dt="2025-08-08T11:49:5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1" autoAdjust="0"/>
    <p:restoredTop sz="68910" autoAdjust="0"/>
  </p:normalViewPr>
  <p:slideViewPr>
    <p:cSldViewPr snapToGrid="0">
      <p:cViewPr varScale="1">
        <p:scale>
          <a:sx n="40" d="100"/>
          <a:sy n="40" d="100"/>
        </p:scale>
        <p:origin x="1196" y="48"/>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iconchunking_colorful5">
  <dgm:title val="iconchunking_colorful5"/>
  <dgm:desc val="iconchunking_colorful5"/>
  <dgm:catLst>
    <dgm:cat type="Other" pri="2"/>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bg1"/>
    </dgm:fillClrLst>
    <dgm:linClrLst meth="repeat">
      <a:schemeClr val="lt1">
        <a:alpha val="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A4241-EE9F-4C68-BBB9-DD3BF62CFD2C}" type="doc">
      <dgm:prSet loTypeId="urn:microsoft.com/office/officeart/2005/8/layout/default" loCatId="list" qsTypeId="urn:microsoft.com/office/officeart/2005/8/quickstyle/simple1" qsCatId="simple" csTypeId="urn:microsoft.com/office/officeart/2005/8/colors/iconchunking_colorful5" csCatId="other" phldr="1"/>
      <dgm:spPr/>
      <dgm:t>
        <a:bodyPr/>
        <a:lstStyle/>
        <a:p>
          <a:endParaRPr/>
        </a:p>
      </dgm:t>
    </dgm:pt>
    <dgm:pt modelId="{D45006C0-BE4A-4241-836B-7474C80F7951}">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sz="1400" dirty="0"/>
            <a:t>Introduction : </a:t>
          </a:r>
          <a:r>
            <a:rPr sz="1400" dirty="0" err="1"/>
            <a:t>L'importance</a:t>
          </a:r>
          <a:r>
            <a:rPr sz="1400" dirty="0"/>
            <a:t> des cadres de certification</a:t>
          </a:r>
        </a:p>
      </dgm:t>
    </dgm:pt>
    <dgm:pt modelId="{9F731C56-B47A-42D6-8EA0-DBB0B42F3FFC}" type="parTrans" cxnId="{2A9D03A5-4247-442E-8B69-8BEB92FA9BF9}">
      <dgm:prSet/>
      <dgm:spPr/>
      <dgm:t>
        <a:bodyPr/>
        <a:lstStyle/>
        <a:p>
          <a:endParaRPr sz="1800"/>
        </a:p>
      </dgm:t>
    </dgm:pt>
    <dgm:pt modelId="{02DAEB8F-FC83-4FE7-81E4-1B4837765E26}" type="sibTrans" cxnId="{2A9D03A5-4247-442E-8B69-8BEB92FA9BF9}">
      <dgm:prSet/>
      <dgm:spPr/>
      <dgm:t>
        <a:bodyPr/>
        <a:lstStyle/>
        <a:p>
          <a:endParaRPr sz="1800"/>
        </a:p>
      </dgm:t>
    </dgm:pt>
    <dgm:pt modelId="{4532355A-FD3D-45D1-99A2-939D6C1E271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sz="1400" dirty="0"/>
            <a:t>Principes </a:t>
          </a:r>
          <a:r>
            <a:rPr sz="1400" dirty="0" err="1"/>
            <a:t>généraux</a:t>
          </a:r>
          <a:r>
            <a:rPr sz="1400" dirty="0"/>
            <a:t> et processus</a:t>
          </a:r>
        </a:p>
      </dgm:t>
    </dgm:pt>
    <dgm:pt modelId="{5F3BEC9A-C51F-4A37-B9B0-3D1C45F15E8E}" type="parTrans" cxnId="{655F9657-ADEC-40AD-80F0-BD230721A6D3}">
      <dgm:prSet/>
      <dgm:spPr/>
      <dgm:t>
        <a:bodyPr/>
        <a:lstStyle/>
        <a:p>
          <a:endParaRPr sz="1800"/>
        </a:p>
      </dgm:t>
    </dgm:pt>
    <dgm:pt modelId="{5933EFDC-CC22-45F0-A57B-0EC1BA4CC163}" type="sibTrans" cxnId="{655F9657-ADEC-40AD-80F0-BD230721A6D3}">
      <dgm:prSet/>
      <dgm:spPr/>
      <dgm:t>
        <a:bodyPr/>
        <a:lstStyle/>
        <a:p>
          <a:endParaRPr sz="1800"/>
        </a:p>
      </dgm:t>
    </dgm:pt>
    <dgm:pt modelId="{2D041605-D130-4F3C-8F92-C56B5FF838E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sz="1400" dirty="0"/>
            <a:t>Processus de </a:t>
          </a:r>
          <a:r>
            <a:rPr sz="1400" dirty="0" err="1"/>
            <a:t>référencement</a:t>
          </a:r>
          <a:r>
            <a:rPr sz="1400" dirty="0"/>
            <a:t> SNQF-ACQF</a:t>
          </a:r>
        </a:p>
      </dgm:t>
    </dgm:pt>
    <dgm:pt modelId="{A02BD9A2-1B6F-4470-BEA6-26501B67BD46}" type="parTrans" cxnId="{FA80CA08-AB6B-4BA6-B15D-CAC18571135B}">
      <dgm:prSet/>
      <dgm:spPr/>
      <dgm:t>
        <a:bodyPr/>
        <a:lstStyle/>
        <a:p>
          <a:endParaRPr sz="1800"/>
        </a:p>
      </dgm:t>
    </dgm:pt>
    <dgm:pt modelId="{D3E31BAA-F23C-4DC7-95DA-223EF45E08C4}" type="sibTrans" cxnId="{FA80CA08-AB6B-4BA6-B15D-CAC18571135B}">
      <dgm:prSet/>
      <dgm:spPr/>
      <dgm:t>
        <a:bodyPr/>
        <a:lstStyle/>
        <a:p>
          <a:endParaRPr sz="1800"/>
        </a:p>
      </dgm:t>
    </dgm:pt>
    <dgm:pt modelId="{F31307D0-03F7-4A37-B0C6-A026CC190CFB}">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sz="1400" dirty="0" err="1"/>
            <a:t>Résultats</a:t>
          </a:r>
          <a:r>
            <a:rPr sz="1400" dirty="0"/>
            <a:t> du </a:t>
          </a:r>
          <a:r>
            <a:rPr sz="1400" dirty="0" err="1"/>
            <a:t>parcours</a:t>
          </a:r>
          <a:r>
            <a:rPr sz="1400" dirty="0"/>
            <a:t> de </a:t>
          </a:r>
          <a:r>
            <a:rPr sz="1400" dirty="0" err="1"/>
            <a:t>référencement</a:t>
          </a:r>
          <a:r>
            <a:rPr sz="1400" dirty="0"/>
            <a:t> de SQA</a:t>
          </a:r>
        </a:p>
      </dgm:t>
    </dgm:pt>
    <dgm:pt modelId="{28471EBB-6EB2-4014-B057-BFF9D5D16453}" type="parTrans" cxnId="{BAA70A3C-6637-450C-AEC1-1D5B139FF02E}">
      <dgm:prSet/>
      <dgm:spPr/>
      <dgm:t>
        <a:bodyPr/>
        <a:lstStyle/>
        <a:p>
          <a:endParaRPr sz="1800"/>
        </a:p>
      </dgm:t>
    </dgm:pt>
    <dgm:pt modelId="{DFEBF483-0FE4-435B-AE58-FDB9D9D20559}" type="sibTrans" cxnId="{BAA70A3C-6637-450C-AEC1-1D5B139FF02E}">
      <dgm:prSet/>
      <dgm:spPr/>
      <dgm:t>
        <a:bodyPr/>
        <a:lstStyle/>
        <a:p>
          <a:endParaRPr sz="1800"/>
        </a:p>
      </dgm:t>
    </dgm:pt>
    <dgm:pt modelId="{AEDB6E59-B101-49C2-8104-C6F0200CA7AE}">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a:pPr>
          <a:r>
            <a:rPr sz="1400" dirty="0" err="1"/>
            <a:t>Schéma</a:t>
          </a:r>
          <a:r>
            <a:rPr sz="1400" dirty="0"/>
            <a:t> du </a:t>
          </a:r>
          <a:r>
            <a:rPr sz="1400" dirty="0" err="1"/>
            <a:t>système</a:t>
          </a:r>
          <a:r>
            <a:rPr sz="1400" dirty="0"/>
            <a:t> </a:t>
          </a:r>
          <a:r>
            <a:rPr sz="1400" dirty="0" err="1"/>
            <a:t>éducatif</a:t>
          </a:r>
          <a:r>
            <a:rPr sz="1400" dirty="0"/>
            <a:t> des Seychelles</a:t>
          </a:r>
        </a:p>
      </dgm:t>
    </dgm:pt>
    <dgm:pt modelId="{E0323F69-0AC3-4C36-A2F3-D10644DAC5CC}" type="parTrans" cxnId="{92E44F9A-8DB3-4B02-8615-AC9BE0BF488B}">
      <dgm:prSet/>
      <dgm:spPr/>
      <dgm:t>
        <a:bodyPr/>
        <a:lstStyle/>
        <a:p>
          <a:endParaRPr/>
        </a:p>
      </dgm:t>
    </dgm:pt>
    <dgm:pt modelId="{40D4923C-4700-430D-9C5E-DB590515462E}" type="sibTrans" cxnId="{92E44F9A-8DB3-4B02-8615-AC9BE0BF488B}">
      <dgm:prSet/>
      <dgm:spPr/>
      <dgm:t>
        <a:bodyPr/>
        <a:lstStyle/>
        <a:p>
          <a:endParaRPr/>
        </a:p>
      </dgm:t>
    </dgm:pt>
    <dgm:pt modelId="{CF60A534-68E2-41AF-8E10-C10D702A6B87}">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b="1"/>
          </a:pPr>
          <a:r>
            <a:rPr sz="1400" dirty="0" err="1"/>
            <a:t>Progrès</a:t>
          </a:r>
          <a:r>
            <a:rPr sz="1400" dirty="0"/>
            <a:t> du SNQF </a:t>
          </a:r>
          <a:r>
            <a:rPr sz="1400" dirty="0" err="1"/>
            <a:t>vers</a:t>
          </a:r>
          <a:r>
            <a:rPr sz="1400" dirty="0"/>
            <a:t> le </a:t>
          </a:r>
          <a:r>
            <a:rPr sz="1400" dirty="0" err="1"/>
            <a:t>référencement</a:t>
          </a:r>
          <a:r>
            <a:rPr sz="1400" dirty="0"/>
            <a:t> ACQF</a:t>
          </a:r>
        </a:p>
      </dgm:t>
    </dgm:pt>
    <dgm:pt modelId="{55792E72-6672-4058-A18D-54AE90932BEC}" type="parTrans" cxnId="{F5F9CD1E-3CCD-439F-BF91-64C47B887F8B}">
      <dgm:prSet/>
      <dgm:spPr/>
      <dgm:t>
        <a:bodyPr/>
        <a:lstStyle/>
        <a:p>
          <a:endParaRPr/>
        </a:p>
      </dgm:t>
    </dgm:pt>
    <dgm:pt modelId="{E02A8985-DF9F-4B0B-92A3-EE51AD9F9CDD}" type="sibTrans" cxnId="{F5F9CD1E-3CCD-439F-BF91-64C47B887F8B}">
      <dgm:prSet/>
      <dgm:spPr/>
      <dgm:t>
        <a:bodyPr/>
        <a:lstStyle/>
        <a:p>
          <a:endParaRPr/>
        </a:p>
      </dgm:t>
    </dgm:pt>
    <dgm:pt modelId="{C7FB20BD-9702-4BEF-80A3-6366EC27C6E9}">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a:pPr>
          <a:r>
            <a:rPr sz="1400" dirty="0"/>
            <a:t>Carte de </a:t>
          </a:r>
          <a:r>
            <a:rPr sz="1400" dirty="0" err="1"/>
            <a:t>comparaison</a:t>
          </a:r>
          <a:r>
            <a:rPr sz="1400" dirty="0"/>
            <a:t> de </a:t>
          </a:r>
          <a:r>
            <a:rPr sz="1400" dirty="0" err="1"/>
            <a:t>niveau</a:t>
          </a:r>
          <a:r>
            <a:rPr sz="1400" dirty="0"/>
            <a:t> à </a:t>
          </a:r>
          <a:r>
            <a:rPr sz="1400" dirty="0" err="1"/>
            <a:t>niveau</a:t>
          </a:r>
          <a:r>
            <a:rPr sz="1400" dirty="0"/>
            <a:t> SNQF à ACQF</a:t>
          </a:r>
        </a:p>
      </dgm:t>
    </dgm:pt>
    <dgm:pt modelId="{CA85A494-AD9E-4607-8B9B-DEE5E1467F14}" type="parTrans" cxnId="{D291A368-2EF9-4D4B-935A-B8C29417FC45}">
      <dgm:prSet/>
      <dgm:spPr/>
      <dgm:t>
        <a:bodyPr/>
        <a:lstStyle/>
        <a:p>
          <a:endParaRPr/>
        </a:p>
      </dgm:t>
    </dgm:pt>
    <dgm:pt modelId="{BDD5BBBC-9EAF-453F-8C7F-1035EDCA85D5}" type="sibTrans" cxnId="{D291A368-2EF9-4D4B-935A-B8C29417FC45}">
      <dgm:prSet/>
      <dgm:spPr/>
      <dgm:t>
        <a:bodyPr/>
        <a:lstStyle/>
        <a:p>
          <a:endParaRPr/>
        </a:p>
      </dgm:t>
    </dgm:pt>
    <dgm:pt modelId="{41C5015E-7E9C-46FD-83C5-3BF2EB23CFF0}">
      <dgm:prSet custT="1"/>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dgm:spPr>
      <dgm:t>
        <a:bodyPr/>
        <a:lstStyle/>
        <a:p>
          <a:pPr>
            <a:defRPr sz="1600"/>
          </a:pPr>
          <a:r>
            <a:rPr sz="1400" dirty="0"/>
            <a:t>Questions à </a:t>
          </a:r>
          <a:r>
            <a:rPr sz="1400" dirty="0" err="1"/>
            <a:t>traiter</a:t>
          </a:r>
          <a:endParaRPr sz="1400" dirty="0"/>
        </a:p>
      </dgm:t>
    </dgm:pt>
    <dgm:pt modelId="{4E579D27-2B44-4954-876B-F55F5448CA29}" type="parTrans" cxnId="{91E79A09-7F29-4A59-8488-8DD23E47CF18}">
      <dgm:prSet/>
      <dgm:spPr/>
      <dgm:t>
        <a:bodyPr/>
        <a:lstStyle/>
        <a:p>
          <a:endParaRPr/>
        </a:p>
      </dgm:t>
    </dgm:pt>
    <dgm:pt modelId="{1BB76389-1976-4296-9492-FADC52DAF20B}" type="sibTrans" cxnId="{91E79A09-7F29-4A59-8488-8DD23E47CF18}">
      <dgm:prSet/>
      <dgm:spPr/>
      <dgm:t>
        <a:bodyPr/>
        <a:lstStyle/>
        <a:p>
          <a:endParaRPr/>
        </a:p>
      </dgm:t>
    </dgm:pt>
    <dgm:pt modelId="{0E8F2440-72A2-4149-94E8-878B08D8CB88}" type="pres">
      <dgm:prSet presAssocID="{A70A4241-EE9F-4C68-BBB9-DD3BF62CFD2C}" presName="diagram" presStyleCnt="0">
        <dgm:presLayoutVars>
          <dgm:dir/>
          <dgm:resizeHandles val="exact"/>
        </dgm:presLayoutVars>
      </dgm:prSet>
      <dgm:spPr/>
    </dgm:pt>
    <dgm:pt modelId="{67E3A498-0445-49A4-B03D-C267891E6F87}" type="pres">
      <dgm:prSet presAssocID="{D45006C0-BE4A-4241-836B-7474C80F7951}" presName="node" presStyleLbl="node1" presStyleIdx="0" presStyleCnt="8">
        <dgm:presLayoutVars>
          <dgm:bulletEnabled val="1"/>
        </dgm:presLayoutVars>
      </dgm:prSet>
      <dgm:spPr/>
    </dgm:pt>
    <dgm:pt modelId="{F7D1E235-E20D-4B65-959F-1F8D5F22C3CE}" type="pres">
      <dgm:prSet presAssocID="{02DAEB8F-FC83-4FE7-81E4-1B4837765E26}" presName="sibTrans" presStyleCnt="0"/>
      <dgm:spPr/>
    </dgm:pt>
    <dgm:pt modelId="{5B4E3E5D-A04A-4042-A7BA-C6B4BD588134}" type="pres">
      <dgm:prSet presAssocID="{4532355A-FD3D-45D1-99A2-939D6C1E271B}" presName="node" presStyleLbl="node1" presStyleIdx="1" presStyleCnt="8">
        <dgm:presLayoutVars>
          <dgm:bulletEnabled val="1"/>
        </dgm:presLayoutVars>
      </dgm:prSet>
      <dgm:spPr/>
    </dgm:pt>
    <dgm:pt modelId="{817AE9D2-C666-4449-9BB4-67827318FDB6}" type="pres">
      <dgm:prSet presAssocID="{5933EFDC-CC22-45F0-A57B-0EC1BA4CC163}" presName="sibTrans" presStyleCnt="0"/>
      <dgm:spPr/>
    </dgm:pt>
    <dgm:pt modelId="{A786A2EC-364D-426A-A8A5-BC191E6DA8E0}" type="pres">
      <dgm:prSet presAssocID="{AEDB6E59-B101-49C2-8104-C6F0200CA7AE}" presName="node" presStyleLbl="node1" presStyleIdx="2" presStyleCnt="8">
        <dgm:presLayoutVars>
          <dgm:bulletEnabled val="1"/>
        </dgm:presLayoutVars>
      </dgm:prSet>
      <dgm:spPr/>
    </dgm:pt>
    <dgm:pt modelId="{D789DC60-1127-40E1-9B2F-6D7B6167A55F}" type="pres">
      <dgm:prSet presAssocID="{40D4923C-4700-430D-9C5E-DB590515462E}" presName="sibTrans" presStyleCnt="0"/>
      <dgm:spPr/>
    </dgm:pt>
    <dgm:pt modelId="{F71633FD-AE75-4037-94F6-2802A8288F46}" type="pres">
      <dgm:prSet presAssocID="{2D041605-D130-4F3C-8F92-C56B5FF838E0}" presName="node" presStyleLbl="node1" presStyleIdx="3" presStyleCnt="8">
        <dgm:presLayoutVars>
          <dgm:bulletEnabled val="1"/>
        </dgm:presLayoutVars>
      </dgm:prSet>
      <dgm:spPr/>
    </dgm:pt>
    <dgm:pt modelId="{E64DFDC1-1A65-4E48-A193-CB9C6FF99446}" type="pres">
      <dgm:prSet presAssocID="{D3E31BAA-F23C-4DC7-95DA-223EF45E08C4}" presName="sibTrans" presStyleCnt="0"/>
      <dgm:spPr/>
    </dgm:pt>
    <dgm:pt modelId="{DD7AA83D-2996-4B38-83D0-AABB9D42B005}" type="pres">
      <dgm:prSet presAssocID="{F31307D0-03F7-4A37-B0C6-A026CC190CFB}" presName="node" presStyleLbl="node1" presStyleIdx="4" presStyleCnt="8">
        <dgm:presLayoutVars>
          <dgm:bulletEnabled val="1"/>
        </dgm:presLayoutVars>
      </dgm:prSet>
      <dgm:spPr/>
    </dgm:pt>
    <dgm:pt modelId="{F5EE226D-9E12-4D6E-8027-19DBC41B0664}" type="pres">
      <dgm:prSet presAssocID="{DFEBF483-0FE4-435B-AE58-FDB9D9D20559}" presName="sibTrans" presStyleCnt="0"/>
      <dgm:spPr/>
    </dgm:pt>
    <dgm:pt modelId="{9B8AE7F2-9A3B-4822-8402-5BAB573DF024}" type="pres">
      <dgm:prSet presAssocID="{C7FB20BD-9702-4BEF-80A3-6366EC27C6E9}" presName="node" presStyleLbl="node1" presStyleIdx="5" presStyleCnt="8">
        <dgm:presLayoutVars>
          <dgm:bulletEnabled val="1"/>
        </dgm:presLayoutVars>
      </dgm:prSet>
      <dgm:spPr/>
    </dgm:pt>
    <dgm:pt modelId="{1FAA7DF8-265B-4722-922F-A228E0DBBB1B}" type="pres">
      <dgm:prSet presAssocID="{BDD5BBBC-9EAF-453F-8C7F-1035EDCA85D5}" presName="sibTrans" presStyleCnt="0"/>
      <dgm:spPr/>
    </dgm:pt>
    <dgm:pt modelId="{99D71EA2-78A4-406B-8F02-54D5D04E6055}" type="pres">
      <dgm:prSet presAssocID="{41C5015E-7E9C-46FD-83C5-3BF2EB23CFF0}" presName="node" presStyleLbl="node1" presStyleIdx="6" presStyleCnt="8">
        <dgm:presLayoutVars>
          <dgm:bulletEnabled val="1"/>
        </dgm:presLayoutVars>
      </dgm:prSet>
      <dgm:spPr/>
    </dgm:pt>
    <dgm:pt modelId="{3C520947-9F08-4177-A109-1E84E8302F09}" type="pres">
      <dgm:prSet presAssocID="{1BB76389-1976-4296-9492-FADC52DAF20B}" presName="sibTrans" presStyleCnt="0"/>
      <dgm:spPr/>
    </dgm:pt>
    <dgm:pt modelId="{C36C4966-C5AE-42FD-9120-E28F8CBDAC01}" type="pres">
      <dgm:prSet presAssocID="{CF60A534-68E2-41AF-8E10-C10D702A6B87}" presName="node" presStyleLbl="node1" presStyleIdx="7" presStyleCnt="8">
        <dgm:presLayoutVars>
          <dgm:bulletEnabled val="1"/>
        </dgm:presLayoutVars>
      </dgm:prSet>
      <dgm:spPr/>
    </dgm:pt>
  </dgm:ptLst>
  <dgm:cxnLst>
    <dgm:cxn modelId="{FA80CA08-AB6B-4BA6-B15D-CAC18571135B}" srcId="{A70A4241-EE9F-4C68-BBB9-DD3BF62CFD2C}" destId="{2D041605-D130-4F3C-8F92-C56B5FF838E0}" srcOrd="3" destOrd="0" parTransId="{A02BD9A2-1B6F-4470-BEA6-26501B67BD46}" sibTransId="{D3E31BAA-F23C-4DC7-95DA-223EF45E08C4}"/>
    <dgm:cxn modelId="{91E79A09-7F29-4A59-8488-8DD23E47CF18}" srcId="{A70A4241-EE9F-4C68-BBB9-DD3BF62CFD2C}" destId="{41C5015E-7E9C-46FD-83C5-3BF2EB23CFF0}" srcOrd="6" destOrd="0" parTransId="{4E579D27-2B44-4954-876B-F55F5448CA29}" sibTransId="{1BB76389-1976-4296-9492-FADC52DAF20B}"/>
    <dgm:cxn modelId="{2D40000C-82F6-456C-B070-A708D944BAFF}" type="presOf" srcId="{F31307D0-03F7-4A37-B0C6-A026CC190CFB}" destId="{DD7AA83D-2996-4B38-83D0-AABB9D42B005}" srcOrd="0" destOrd="0" presId="urn:microsoft.com/office/officeart/2005/8/layout/default"/>
    <dgm:cxn modelId="{94F67316-F0FD-4A53-86F5-9533193A61EF}" type="presOf" srcId="{D45006C0-BE4A-4241-836B-7474C80F7951}" destId="{67E3A498-0445-49A4-B03D-C267891E6F87}" srcOrd="0" destOrd="0" presId="urn:microsoft.com/office/officeart/2005/8/layout/default"/>
    <dgm:cxn modelId="{F5F9CD1E-3CCD-439F-BF91-64C47B887F8B}" srcId="{A70A4241-EE9F-4C68-BBB9-DD3BF62CFD2C}" destId="{CF60A534-68E2-41AF-8E10-C10D702A6B87}" srcOrd="7" destOrd="0" parTransId="{55792E72-6672-4058-A18D-54AE90932BEC}" sibTransId="{E02A8985-DF9F-4B0B-92A3-EE51AD9F9CDD}"/>
    <dgm:cxn modelId="{9242D723-DA7A-4C78-BA97-0DEE060AFBC3}" type="presOf" srcId="{2D041605-D130-4F3C-8F92-C56B5FF838E0}" destId="{F71633FD-AE75-4037-94F6-2802A8288F46}" srcOrd="0" destOrd="0" presId="urn:microsoft.com/office/officeart/2005/8/layout/default"/>
    <dgm:cxn modelId="{BFF35326-6882-4172-9C12-AF3A04DE05C0}" type="presOf" srcId="{AEDB6E59-B101-49C2-8104-C6F0200CA7AE}" destId="{A786A2EC-364D-426A-A8A5-BC191E6DA8E0}" srcOrd="0" destOrd="0" presId="urn:microsoft.com/office/officeart/2005/8/layout/default"/>
    <dgm:cxn modelId="{2B5C8926-7F0E-4BFB-8715-09D0A688035F}" type="presOf" srcId="{4532355A-FD3D-45D1-99A2-939D6C1E271B}" destId="{5B4E3E5D-A04A-4042-A7BA-C6B4BD588134}" srcOrd="0" destOrd="0" presId="urn:microsoft.com/office/officeart/2005/8/layout/default"/>
    <dgm:cxn modelId="{BE69BC28-57B8-4AF5-87E9-1E55401CBB94}" type="presOf" srcId="{41C5015E-7E9C-46FD-83C5-3BF2EB23CFF0}" destId="{99D71EA2-78A4-406B-8F02-54D5D04E6055}" srcOrd="0" destOrd="0" presId="urn:microsoft.com/office/officeart/2005/8/layout/default"/>
    <dgm:cxn modelId="{2EE7212F-94E1-4EB9-9CA1-EB4FC2F0E1D0}" type="presOf" srcId="{CF60A534-68E2-41AF-8E10-C10D702A6B87}" destId="{C36C4966-C5AE-42FD-9120-E28F8CBDAC01}" srcOrd="0" destOrd="0" presId="urn:microsoft.com/office/officeart/2005/8/layout/default"/>
    <dgm:cxn modelId="{BAA70A3C-6637-450C-AEC1-1D5B139FF02E}" srcId="{A70A4241-EE9F-4C68-BBB9-DD3BF62CFD2C}" destId="{F31307D0-03F7-4A37-B0C6-A026CC190CFB}" srcOrd="4" destOrd="0" parTransId="{28471EBB-6EB2-4014-B057-BFF9D5D16453}" sibTransId="{DFEBF483-0FE4-435B-AE58-FDB9D9D20559}"/>
    <dgm:cxn modelId="{D291A368-2EF9-4D4B-935A-B8C29417FC45}" srcId="{A70A4241-EE9F-4C68-BBB9-DD3BF62CFD2C}" destId="{C7FB20BD-9702-4BEF-80A3-6366EC27C6E9}" srcOrd="5" destOrd="0" parTransId="{CA85A494-AD9E-4607-8B9B-DEE5E1467F14}" sibTransId="{BDD5BBBC-9EAF-453F-8C7F-1035EDCA85D5}"/>
    <dgm:cxn modelId="{655F9657-ADEC-40AD-80F0-BD230721A6D3}" srcId="{A70A4241-EE9F-4C68-BBB9-DD3BF62CFD2C}" destId="{4532355A-FD3D-45D1-99A2-939D6C1E271B}" srcOrd="1" destOrd="0" parTransId="{5F3BEC9A-C51F-4A37-B9B0-3D1C45F15E8E}" sibTransId="{5933EFDC-CC22-45F0-A57B-0EC1BA4CC163}"/>
    <dgm:cxn modelId="{92E44F9A-8DB3-4B02-8615-AC9BE0BF488B}" srcId="{A70A4241-EE9F-4C68-BBB9-DD3BF62CFD2C}" destId="{AEDB6E59-B101-49C2-8104-C6F0200CA7AE}" srcOrd="2" destOrd="0" parTransId="{E0323F69-0AC3-4C36-A2F3-D10644DAC5CC}" sibTransId="{40D4923C-4700-430D-9C5E-DB590515462E}"/>
    <dgm:cxn modelId="{2A9D03A5-4247-442E-8B69-8BEB92FA9BF9}" srcId="{A70A4241-EE9F-4C68-BBB9-DD3BF62CFD2C}" destId="{D45006C0-BE4A-4241-836B-7474C80F7951}" srcOrd="0" destOrd="0" parTransId="{9F731C56-B47A-42D6-8EA0-DBB0B42F3FFC}" sibTransId="{02DAEB8F-FC83-4FE7-81E4-1B4837765E26}"/>
    <dgm:cxn modelId="{E041D5C2-E894-4FFA-9189-48F74AC97221}" type="presOf" srcId="{C7FB20BD-9702-4BEF-80A3-6366EC27C6E9}" destId="{9B8AE7F2-9A3B-4822-8402-5BAB573DF024}" srcOrd="0" destOrd="0" presId="urn:microsoft.com/office/officeart/2005/8/layout/default"/>
    <dgm:cxn modelId="{C83F6AD5-B0A1-4F3C-825A-6CAA99E2443A}" type="presOf" srcId="{A70A4241-EE9F-4C68-BBB9-DD3BF62CFD2C}" destId="{0E8F2440-72A2-4149-94E8-878B08D8CB88}" srcOrd="0" destOrd="0" presId="urn:microsoft.com/office/officeart/2005/8/layout/default"/>
    <dgm:cxn modelId="{6687DB64-9E3E-4B35-BDE9-E1AB1A6438E8}" type="presParOf" srcId="{0E8F2440-72A2-4149-94E8-878B08D8CB88}" destId="{67E3A498-0445-49A4-B03D-C267891E6F87}" srcOrd="0" destOrd="0" presId="urn:microsoft.com/office/officeart/2005/8/layout/default"/>
    <dgm:cxn modelId="{574D5715-4F1F-4798-9DD0-D1AE0681342B}" type="presParOf" srcId="{0E8F2440-72A2-4149-94E8-878B08D8CB88}" destId="{F7D1E235-E20D-4B65-959F-1F8D5F22C3CE}" srcOrd="1" destOrd="0" presId="urn:microsoft.com/office/officeart/2005/8/layout/default"/>
    <dgm:cxn modelId="{85EE25A2-6E00-4E46-AAC1-A1BE993D61C8}" type="presParOf" srcId="{0E8F2440-72A2-4149-94E8-878B08D8CB88}" destId="{5B4E3E5D-A04A-4042-A7BA-C6B4BD588134}" srcOrd="2" destOrd="0" presId="urn:microsoft.com/office/officeart/2005/8/layout/default"/>
    <dgm:cxn modelId="{FD8311A5-EDF3-416C-9B99-981E050A50B9}" type="presParOf" srcId="{0E8F2440-72A2-4149-94E8-878B08D8CB88}" destId="{817AE9D2-C666-4449-9BB4-67827318FDB6}" srcOrd="3" destOrd="0" presId="urn:microsoft.com/office/officeart/2005/8/layout/default"/>
    <dgm:cxn modelId="{887EDE67-178E-4BC0-9A48-09F5EBD7D318}" type="presParOf" srcId="{0E8F2440-72A2-4149-94E8-878B08D8CB88}" destId="{A786A2EC-364D-426A-A8A5-BC191E6DA8E0}" srcOrd="4" destOrd="0" presId="urn:microsoft.com/office/officeart/2005/8/layout/default"/>
    <dgm:cxn modelId="{CBC794F4-0836-4BB2-AD5B-F4670389E21D}" type="presParOf" srcId="{0E8F2440-72A2-4149-94E8-878B08D8CB88}" destId="{D789DC60-1127-40E1-9B2F-6D7B6167A55F}" srcOrd="5" destOrd="0" presId="urn:microsoft.com/office/officeart/2005/8/layout/default"/>
    <dgm:cxn modelId="{500C4695-099B-4E62-B997-E1D8D508D09A}" type="presParOf" srcId="{0E8F2440-72A2-4149-94E8-878B08D8CB88}" destId="{F71633FD-AE75-4037-94F6-2802A8288F46}" srcOrd="6" destOrd="0" presId="urn:microsoft.com/office/officeart/2005/8/layout/default"/>
    <dgm:cxn modelId="{F717C942-ED82-4AF5-A7B5-419416A16F6E}" type="presParOf" srcId="{0E8F2440-72A2-4149-94E8-878B08D8CB88}" destId="{E64DFDC1-1A65-4E48-A193-CB9C6FF99446}" srcOrd="7" destOrd="0" presId="urn:microsoft.com/office/officeart/2005/8/layout/default"/>
    <dgm:cxn modelId="{7AEB0756-10D9-4721-B5C9-48C064E30D1E}" type="presParOf" srcId="{0E8F2440-72A2-4149-94E8-878B08D8CB88}" destId="{DD7AA83D-2996-4B38-83D0-AABB9D42B005}" srcOrd="8" destOrd="0" presId="urn:microsoft.com/office/officeart/2005/8/layout/default"/>
    <dgm:cxn modelId="{A664553C-2AB3-45EA-8D0E-4D6E18D2A729}" type="presParOf" srcId="{0E8F2440-72A2-4149-94E8-878B08D8CB88}" destId="{F5EE226D-9E12-4D6E-8027-19DBC41B0664}" srcOrd="9" destOrd="0" presId="urn:microsoft.com/office/officeart/2005/8/layout/default"/>
    <dgm:cxn modelId="{00C2ABB6-D7F8-40ED-8E5A-E9F313B898F4}" type="presParOf" srcId="{0E8F2440-72A2-4149-94E8-878B08D8CB88}" destId="{9B8AE7F2-9A3B-4822-8402-5BAB573DF024}" srcOrd="10" destOrd="0" presId="urn:microsoft.com/office/officeart/2005/8/layout/default"/>
    <dgm:cxn modelId="{EAEA0C37-80A3-44FE-A64F-E5BFD797286E}" type="presParOf" srcId="{0E8F2440-72A2-4149-94E8-878B08D8CB88}" destId="{1FAA7DF8-265B-4722-922F-A228E0DBBB1B}" srcOrd="11" destOrd="0" presId="urn:microsoft.com/office/officeart/2005/8/layout/default"/>
    <dgm:cxn modelId="{96EAD907-0264-445F-AD8C-B2159B7631A1}" type="presParOf" srcId="{0E8F2440-72A2-4149-94E8-878B08D8CB88}" destId="{99D71EA2-78A4-406B-8F02-54D5D04E6055}" srcOrd="12" destOrd="0" presId="urn:microsoft.com/office/officeart/2005/8/layout/default"/>
    <dgm:cxn modelId="{49D39A26-04C6-41BC-8B81-46D85A21661A}" type="presParOf" srcId="{0E8F2440-72A2-4149-94E8-878B08D8CB88}" destId="{3C520947-9F08-4177-A109-1E84E8302F09}" srcOrd="13" destOrd="0" presId="urn:microsoft.com/office/officeart/2005/8/layout/default"/>
    <dgm:cxn modelId="{205652DB-BC8F-4139-A2B1-791A7C88D7D9}" type="presParOf" srcId="{0E8F2440-72A2-4149-94E8-878B08D8CB88}" destId="{C36C4966-C5AE-42FD-9120-E28F8CBDAC01}" srcOrd="14" destOrd="0" presId="urn:microsoft.com/office/officeart/2005/8/layout/defaul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3A498-0445-49A4-B03D-C267891E6F87}">
      <dsp:nvSpPr>
        <dsp:cNvPr id="0" name=""/>
        <dsp:cNvSpPr/>
      </dsp:nvSpPr>
      <dsp:spPr>
        <a:xfrm>
          <a:off x="814506"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b="1"/>
          </a:pPr>
          <a:r>
            <a:rPr sz="1400" kern="1200" dirty="0"/>
            <a:t>Introduction : </a:t>
          </a:r>
          <a:r>
            <a:rPr sz="1400" kern="1200" dirty="0" err="1"/>
            <a:t>L'importance</a:t>
          </a:r>
          <a:r>
            <a:rPr sz="1400" kern="1200" dirty="0"/>
            <a:t> des cadres de certification</a:t>
          </a:r>
        </a:p>
      </dsp:txBody>
      <dsp:txXfrm>
        <a:off x="814506" y="1216"/>
        <a:ext cx="2002208" cy="1201325"/>
      </dsp:txXfrm>
    </dsp:sp>
    <dsp:sp modelId="{5B4E3E5D-A04A-4042-A7BA-C6B4BD588134}">
      <dsp:nvSpPr>
        <dsp:cNvPr id="0" name=""/>
        <dsp:cNvSpPr/>
      </dsp:nvSpPr>
      <dsp:spPr>
        <a:xfrm>
          <a:off x="3016935"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b="1"/>
          </a:pPr>
          <a:r>
            <a:rPr sz="1400" kern="1200" dirty="0"/>
            <a:t>Principes </a:t>
          </a:r>
          <a:r>
            <a:rPr sz="1400" kern="1200" dirty="0" err="1"/>
            <a:t>généraux</a:t>
          </a:r>
          <a:r>
            <a:rPr sz="1400" kern="1200" dirty="0"/>
            <a:t> et processus</a:t>
          </a:r>
        </a:p>
      </dsp:txBody>
      <dsp:txXfrm>
        <a:off x="3016935" y="1216"/>
        <a:ext cx="2002208" cy="1201325"/>
      </dsp:txXfrm>
    </dsp:sp>
    <dsp:sp modelId="{A786A2EC-364D-426A-A8A5-BC191E6DA8E0}">
      <dsp:nvSpPr>
        <dsp:cNvPr id="0" name=""/>
        <dsp:cNvSpPr/>
      </dsp:nvSpPr>
      <dsp:spPr>
        <a:xfrm>
          <a:off x="5219365"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a:pPr>
          <a:r>
            <a:rPr sz="1400" kern="1200" dirty="0" err="1"/>
            <a:t>Schéma</a:t>
          </a:r>
          <a:r>
            <a:rPr sz="1400" kern="1200" dirty="0"/>
            <a:t> du </a:t>
          </a:r>
          <a:r>
            <a:rPr sz="1400" kern="1200" dirty="0" err="1"/>
            <a:t>système</a:t>
          </a:r>
          <a:r>
            <a:rPr sz="1400" kern="1200" dirty="0"/>
            <a:t> </a:t>
          </a:r>
          <a:r>
            <a:rPr sz="1400" kern="1200" dirty="0" err="1"/>
            <a:t>éducatif</a:t>
          </a:r>
          <a:r>
            <a:rPr sz="1400" kern="1200" dirty="0"/>
            <a:t> des Seychelles</a:t>
          </a:r>
        </a:p>
      </dsp:txBody>
      <dsp:txXfrm>
        <a:off x="5219365" y="1216"/>
        <a:ext cx="2002208" cy="1201325"/>
      </dsp:txXfrm>
    </dsp:sp>
    <dsp:sp modelId="{F71633FD-AE75-4037-94F6-2802A8288F46}">
      <dsp:nvSpPr>
        <dsp:cNvPr id="0" name=""/>
        <dsp:cNvSpPr/>
      </dsp:nvSpPr>
      <dsp:spPr>
        <a:xfrm>
          <a:off x="7421794" y="1216"/>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b="1"/>
          </a:pPr>
          <a:r>
            <a:rPr sz="1400" kern="1200" dirty="0"/>
            <a:t>Processus de </a:t>
          </a:r>
          <a:r>
            <a:rPr sz="1400" kern="1200" dirty="0" err="1"/>
            <a:t>référencement</a:t>
          </a:r>
          <a:r>
            <a:rPr sz="1400" kern="1200" dirty="0"/>
            <a:t> SNQF-ACQF</a:t>
          </a:r>
        </a:p>
      </dsp:txBody>
      <dsp:txXfrm>
        <a:off x="7421794" y="1216"/>
        <a:ext cx="2002208" cy="1201325"/>
      </dsp:txXfrm>
    </dsp:sp>
    <dsp:sp modelId="{DD7AA83D-2996-4B38-83D0-AABB9D42B005}">
      <dsp:nvSpPr>
        <dsp:cNvPr id="0" name=""/>
        <dsp:cNvSpPr/>
      </dsp:nvSpPr>
      <dsp:spPr>
        <a:xfrm>
          <a:off x="814506"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b="1"/>
          </a:pPr>
          <a:r>
            <a:rPr sz="1400" kern="1200" dirty="0" err="1"/>
            <a:t>Résultats</a:t>
          </a:r>
          <a:r>
            <a:rPr sz="1400" kern="1200" dirty="0"/>
            <a:t> du </a:t>
          </a:r>
          <a:r>
            <a:rPr sz="1400" kern="1200" dirty="0" err="1"/>
            <a:t>parcours</a:t>
          </a:r>
          <a:r>
            <a:rPr sz="1400" kern="1200" dirty="0"/>
            <a:t> de </a:t>
          </a:r>
          <a:r>
            <a:rPr sz="1400" kern="1200" dirty="0" err="1"/>
            <a:t>référencement</a:t>
          </a:r>
          <a:r>
            <a:rPr sz="1400" kern="1200" dirty="0"/>
            <a:t> de SQA</a:t>
          </a:r>
        </a:p>
      </dsp:txBody>
      <dsp:txXfrm>
        <a:off x="814506" y="1402762"/>
        <a:ext cx="2002208" cy="1201325"/>
      </dsp:txXfrm>
    </dsp:sp>
    <dsp:sp modelId="{9B8AE7F2-9A3B-4822-8402-5BAB573DF024}">
      <dsp:nvSpPr>
        <dsp:cNvPr id="0" name=""/>
        <dsp:cNvSpPr/>
      </dsp:nvSpPr>
      <dsp:spPr>
        <a:xfrm>
          <a:off x="3016935"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a:pPr>
          <a:r>
            <a:rPr sz="1400" kern="1200" dirty="0"/>
            <a:t>Carte de </a:t>
          </a:r>
          <a:r>
            <a:rPr sz="1400" kern="1200" dirty="0" err="1"/>
            <a:t>comparaison</a:t>
          </a:r>
          <a:r>
            <a:rPr sz="1400" kern="1200" dirty="0"/>
            <a:t> de </a:t>
          </a:r>
          <a:r>
            <a:rPr sz="1400" kern="1200" dirty="0" err="1"/>
            <a:t>niveau</a:t>
          </a:r>
          <a:r>
            <a:rPr sz="1400" kern="1200" dirty="0"/>
            <a:t> à </a:t>
          </a:r>
          <a:r>
            <a:rPr sz="1400" kern="1200" dirty="0" err="1"/>
            <a:t>niveau</a:t>
          </a:r>
          <a:r>
            <a:rPr sz="1400" kern="1200" dirty="0"/>
            <a:t> SNQF à ACQF</a:t>
          </a:r>
        </a:p>
      </dsp:txBody>
      <dsp:txXfrm>
        <a:off x="3016935" y="1402762"/>
        <a:ext cx="2002208" cy="1201325"/>
      </dsp:txXfrm>
    </dsp:sp>
    <dsp:sp modelId="{99D71EA2-78A4-406B-8F02-54D5D04E6055}">
      <dsp:nvSpPr>
        <dsp:cNvPr id="0" name=""/>
        <dsp:cNvSpPr/>
      </dsp:nvSpPr>
      <dsp:spPr>
        <a:xfrm>
          <a:off x="5219365"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a:pPr>
          <a:r>
            <a:rPr sz="1400" kern="1200" dirty="0"/>
            <a:t>Questions à </a:t>
          </a:r>
          <a:r>
            <a:rPr sz="1400" kern="1200" dirty="0" err="1"/>
            <a:t>traiter</a:t>
          </a:r>
          <a:endParaRPr sz="1400" kern="1200" dirty="0"/>
        </a:p>
      </dsp:txBody>
      <dsp:txXfrm>
        <a:off x="5219365" y="1402762"/>
        <a:ext cx="2002208" cy="1201325"/>
      </dsp:txXfrm>
    </dsp:sp>
    <dsp:sp modelId="{C36C4966-C5AE-42FD-9120-E28F8CBDAC01}">
      <dsp:nvSpPr>
        <dsp:cNvPr id="0" name=""/>
        <dsp:cNvSpPr/>
      </dsp:nvSpPr>
      <dsp:spPr>
        <a:xfrm>
          <a:off x="7421794" y="1402762"/>
          <a:ext cx="2002208" cy="120132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defRPr sz="1600" b="1"/>
          </a:pPr>
          <a:r>
            <a:rPr sz="1400" kern="1200" dirty="0" err="1"/>
            <a:t>Progrès</a:t>
          </a:r>
          <a:r>
            <a:rPr sz="1400" kern="1200" dirty="0"/>
            <a:t> du SNQF </a:t>
          </a:r>
          <a:r>
            <a:rPr sz="1400" kern="1200" dirty="0" err="1"/>
            <a:t>vers</a:t>
          </a:r>
          <a:r>
            <a:rPr sz="1400" kern="1200" dirty="0"/>
            <a:t> le </a:t>
          </a:r>
          <a:r>
            <a:rPr sz="1400" kern="1200" dirty="0" err="1"/>
            <a:t>référencement</a:t>
          </a:r>
          <a:r>
            <a:rPr sz="1400" kern="1200" dirty="0"/>
            <a:t> ACQF</a:t>
          </a:r>
        </a:p>
      </dsp:txBody>
      <dsp:txXfrm>
        <a:off x="7421794" y="1402762"/>
        <a:ext cx="2002208" cy="12013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DF988-5CAB-432B-8D0B-D8C3E059D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E356AA-AEFC-428A-8BD0-AA2D3C591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7DEA4-367D-4080-83F2-8D3D2CA6B32A}" type="datetimeFigureOut">
              <a:rPr lang="en-US" smtClean="0"/>
              <a:t>8/8/2025</a:t>
            </a:fld>
            <a:endParaRPr lang="en-US" dirty="0"/>
          </a:p>
        </p:txBody>
      </p:sp>
      <p:sp>
        <p:nvSpPr>
          <p:cNvPr id="4" name="Footer Placeholder 3">
            <a:extLst>
              <a:ext uri="{FF2B5EF4-FFF2-40B4-BE49-F238E27FC236}">
                <a16:creationId xmlns:a16="http://schemas.microsoft.com/office/drawing/2014/main" id="{E4865BBC-F712-4550-A53A-E3704893E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944CF1-DDB6-4D6E-8031-215AE9043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8541-035C-4B65-9610-76D15F8AC213}" type="slidenum">
              <a:rPr lang="en-US" smtClean="0"/>
              <a:t>‹#›</a:t>
            </a:fld>
            <a:endParaRPr lang="en-US" dirty="0"/>
          </a:p>
        </p:txBody>
      </p:sp>
    </p:spTree>
    <p:extLst>
      <p:ext uri="{BB962C8B-B14F-4D97-AF65-F5344CB8AC3E}">
        <p14:creationId xmlns:p14="http://schemas.microsoft.com/office/powerpoint/2010/main" val="41955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2F70E602-17AB-462D-97EB-415C7E6D4A8D}"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Cliquez pour modifier les styles de texte maître</a:t>
            </a:r>
          </a:p>
          <a:p>
            <a:pPr lvl="1"/>
            <a:r>
              <a:t>Deuxième niveau</a:t>
            </a:r>
          </a:p>
          <a:p>
            <a:pPr lvl="2"/>
            <a:r>
              <a:t>Troisième niveau</a:t>
            </a:r>
          </a:p>
          <a:p>
            <a:pPr lvl="3"/>
            <a:r>
              <a:t>Quatrième niveau</a:t>
            </a:r>
          </a:p>
          <a:p>
            <a:pPr lvl="4"/>
            <a:r>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0B9CF3A1-9863-43A3-B39B-8E6FEFD6E20B}" type="slidenum">
              <a:rPr lang="en-US" smtClean="0"/>
              <a:t>‹#›</a:t>
            </a:fld>
            <a:endParaRPr lang="en-US"/>
          </a:p>
        </p:txBody>
      </p:sp>
    </p:spTree>
    <p:extLst>
      <p:ext uri="{BB962C8B-B14F-4D97-AF65-F5344CB8AC3E}">
        <p14:creationId xmlns:p14="http://schemas.microsoft.com/office/powerpoint/2010/main" val="584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a:t>
            </a:fld>
            <a:endParaRPr lang="en-US"/>
          </a:p>
        </p:txBody>
      </p:sp>
    </p:spTree>
    <p:extLst>
      <p:ext uri="{BB962C8B-B14F-4D97-AF65-F5344CB8AC3E}">
        <p14:creationId xmlns:p14="http://schemas.microsoft.com/office/powerpoint/2010/main" val="197894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10</a:t>
            </a:fld>
            <a:endParaRPr lang="en-US"/>
          </a:p>
        </p:txBody>
      </p:sp>
    </p:spTree>
    <p:extLst>
      <p:ext uri="{BB962C8B-B14F-4D97-AF65-F5344CB8AC3E}">
        <p14:creationId xmlns:p14="http://schemas.microsoft.com/office/powerpoint/2010/main" val="351492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11</a:t>
            </a:fld>
            <a:endParaRPr lang="en-US"/>
          </a:p>
        </p:txBody>
      </p:sp>
    </p:spTree>
    <p:extLst>
      <p:ext uri="{BB962C8B-B14F-4D97-AF65-F5344CB8AC3E}">
        <p14:creationId xmlns:p14="http://schemas.microsoft.com/office/powerpoint/2010/main" val="19915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12</a:t>
            </a:fld>
            <a:endParaRPr lang="en-US"/>
          </a:p>
        </p:txBody>
      </p:sp>
    </p:spTree>
    <p:extLst>
      <p:ext uri="{BB962C8B-B14F-4D97-AF65-F5344CB8AC3E}">
        <p14:creationId xmlns:p14="http://schemas.microsoft.com/office/powerpoint/2010/main" val="324204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effectLst/>
              </a:defRPr>
            </a:pPr>
            <a:r>
              <a:rPr b="1"/>
              <a:t>Absence de système centralisé de gestion de l'information</a:t>
            </a:r>
            <a:br>
              <a:rPr b="1"/>
            </a:br>
            <a:r>
              <a:t>Cela limite la surveillance, la planification et la prise de décision fondées sur des</a:t>
            </a:r>
            <a:r>
              <a:rPr b="1"/>
              <a:t> </a:t>
            </a:r>
            <a:r>
              <a:t>données probantes. Nous en avons besoin pour soutenir la transparence, la traçabilité et la surveillance stratégique, en particulier dans un monde de plus en plus numérisé et en évolution rapide.</a:t>
            </a:r>
            <a:endParaRPr sz="1200" kern="1200">
              <a:solidFill>
                <a:schemeClr val="tx1"/>
              </a:solidFill>
              <a:effectLst/>
              <a:latin typeface="+mn-lt"/>
              <a:ea typeface="+mn-ea"/>
              <a:cs typeface="+mn-cs"/>
            </a:endParaRPr>
          </a:p>
          <a:p>
            <a:pPr lvl="0">
              <a:defRPr>
                <a:effectLst/>
              </a:defRPr>
            </a:pPr>
            <a:r>
              <a:rPr b="1"/>
              <a:t>Faibles mécanismes internes d'assurance de la qualité</a:t>
            </a:r>
            <a:br>
              <a:rPr b="1"/>
            </a:br>
            <a:r>
              <a:t>Des processus d'auto-évaluation interne à l'AQS sont en cours, mais ils ne sont pas suffisamment structurés ou documentés. Nous devons travailler à l'élaboration d'une politique ou d'un cadre officiel d'assurance de la qualité interne.</a:t>
            </a:r>
            <a:endParaRPr sz="1200" kern="1200">
              <a:solidFill>
                <a:schemeClr val="tx1"/>
              </a:solidFill>
              <a:effectLst/>
              <a:latin typeface="+mn-lt"/>
              <a:ea typeface="+mn-ea"/>
              <a:cs typeface="+mn-cs"/>
            </a:endParaRPr>
          </a:p>
          <a:p>
            <a:pPr lvl="0">
              <a:defRPr b="1">
                <a:effectLst/>
              </a:defRPr>
            </a:pPr>
            <a:r>
              <a:t>Nécessité d'un examen externe</a:t>
            </a:r>
            <a:endParaRPr sz="1200" kern="1200">
              <a:solidFill>
                <a:schemeClr val="tx1"/>
              </a:solidFill>
              <a:effectLst/>
              <a:latin typeface="+mn-lt"/>
              <a:ea typeface="+mn-ea"/>
              <a:cs typeface="+mn-cs"/>
            </a:endParaRPr>
          </a:p>
          <a:p>
            <a:pPr>
              <a:defRPr>
                <a:effectLst/>
              </a:defRPr>
            </a:pPr>
            <a:r>
              <a:t>L'AQS doit faire l'objet d'un examen externe périodique par des organismes régionaux, continentaux ou internationaux, mais pour diverses raisons, principalement liées au manque de ressources, elle n'a pas encore été en mesure de le faire.</a:t>
            </a:r>
            <a:endParaRPr sz="1200" kern="1200">
              <a:solidFill>
                <a:schemeClr val="tx1"/>
              </a:solidFill>
              <a:effectLst/>
              <a:latin typeface="+mn-lt"/>
              <a:ea typeface="+mn-ea"/>
              <a:cs typeface="+mn-cs"/>
            </a:endParaRPr>
          </a:p>
          <a:p>
            <a:pPr>
              <a:defRPr>
                <a:effectLst/>
              </a:defRPr>
            </a:pPr>
            <a:r>
              <a:rPr b="1"/>
              <a:t>Participation insuffisante des parties prenantes à la conception des qualifications</a:t>
            </a:r>
            <a:br>
              <a:rPr b="1"/>
            </a:br>
            <a:r>
              <a:t>L'élaboration de qualifications et de normes nécessite une collaboration plus étroite avec l'industrie, les conseils professionnels et d'autres parties prenantes, afin de s'assurer que les qualifications reflètent les compétences du monde réel et les besoins de la main-d'œuvre.</a:t>
            </a:r>
            <a:endParaRPr sz="1200" kern="1200">
              <a:solidFill>
                <a:schemeClr val="tx1"/>
              </a:solidFill>
              <a:effectLst/>
              <a:latin typeface="+mn-lt"/>
              <a:ea typeface="+mn-ea"/>
              <a:cs typeface="+mn-cs"/>
            </a:endParaRPr>
          </a:p>
          <a:p>
            <a:pPr lvl="0">
              <a:defRPr>
                <a:effectLst/>
              </a:defRPr>
            </a:pPr>
            <a:r>
              <a:rPr b="1"/>
              <a:t>Définition et portée des trois domaines d'apprentissage du SNQF </a:t>
            </a:r>
            <a:br>
              <a:rPr b="1"/>
            </a:br>
            <a:r>
              <a:t>J'en ai parlé quand je parlais de la comparaison structurelle entre le SNQF et l'ACQF. SQA doit maintenant définir les domaines d'apprentissage du SNQF et fournir des détails sur la portée de chacun.</a:t>
            </a:r>
            <a:endParaRPr sz="1200" kern="1200">
              <a:solidFill>
                <a:schemeClr val="tx1"/>
              </a:solidFill>
              <a:effectLst/>
              <a:latin typeface="+mn-lt"/>
              <a:ea typeface="+mn-ea"/>
              <a:cs typeface="+mn-cs"/>
            </a:endParaRPr>
          </a:p>
          <a:p>
            <a:pPr>
              <a:defRPr>
                <a:effectLst/>
              </a:defRPr>
            </a:pPr>
            <a:r>
              <a:rPr b="1"/>
              <a:t>Manque de données systématiques sur l'efficacité des qualifications</a:t>
            </a:r>
            <a:br>
              <a:rPr b="1"/>
            </a:br>
            <a:r>
              <a:t>Il n'existe pas de mécanisme établi pour collecter et analyser des données sur la qualité et l'impact des qualifications pour les apprenants, les employeurs et la société. Il y a une enquête de destination, mais les informations recueillies ne sont pas partagées et la façon dont l'enquête est réalisée n'est pas non plus bien connue. Ces données sont essentielles pour garantir la responsabilité, orienter les réformes et renforcer la confiance dans le système national de certification.</a:t>
            </a:r>
          </a:p>
        </p:txBody>
      </p:sp>
      <p:sp>
        <p:nvSpPr>
          <p:cNvPr id="4" name="Slide Number Placeholder 3"/>
          <p:cNvSpPr>
            <a:spLocks noGrp="1"/>
          </p:cNvSpPr>
          <p:nvPr>
            <p:ph type="sldNum" sz="quarter" idx="10"/>
          </p:nvPr>
        </p:nvSpPr>
        <p:spPr/>
        <p:txBody>
          <a:bodyPr/>
          <a:lstStyle/>
          <a:p>
            <a:fld id="{0B9CF3A1-9863-43A3-B39B-8E6FEFD6E20B}" type="slidenum">
              <a:rPr lang="en-US" smtClean="0"/>
              <a:t>13</a:t>
            </a:fld>
            <a:endParaRPr lang="en-US"/>
          </a:p>
        </p:txBody>
      </p:sp>
    </p:spTree>
    <p:extLst>
      <p:ext uri="{BB962C8B-B14F-4D97-AF65-F5344CB8AC3E}">
        <p14:creationId xmlns:p14="http://schemas.microsoft.com/office/powerpoint/2010/main" val="403957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14</a:t>
            </a:fld>
            <a:endParaRPr lang="en-US"/>
          </a:p>
        </p:txBody>
      </p:sp>
    </p:spTree>
    <p:extLst>
      <p:ext uri="{BB962C8B-B14F-4D97-AF65-F5344CB8AC3E}">
        <p14:creationId xmlns:p14="http://schemas.microsoft.com/office/powerpoint/2010/main" val="69736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15</a:t>
            </a:fld>
            <a:endParaRPr lang="en-US"/>
          </a:p>
        </p:txBody>
      </p:sp>
    </p:spTree>
    <p:extLst>
      <p:ext uri="{BB962C8B-B14F-4D97-AF65-F5344CB8AC3E}">
        <p14:creationId xmlns:p14="http://schemas.microsoft.com/office/powerpoint/2010/main" val="57871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2</a:t>
            </a:fld>
            <a:endParaRPr lang="en-US"/>
          </a:p>
        </p:txBody>
      </p:sp>
    </p:spTree>
    <p:extLst>
      <p:ext uri="{BB962C8B-B14F-4D97-AF65-F5344CB8AC3E}">
        <p14:creationId xmlns:p14="http://schemas.microsoft.com/office/powerpoint/2010/main" val="31263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3</a:t>
            </a:fld>
            <a:endParaRPr lang="en-US"/>
          </a:p>
        </p:txBody>
      </p:sp>
    </p:spTree>
    <p:extLst>
      <p:ext uri="{BB962C8B-B14F-4D97-AF65-F5344CB8AC3E}">
        <p14:creationId xmlns:p14="http://schemas.microsoft.com/office/powerpoint/2010/main" val="320821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4</a:t>
            </a:fld>
            <a:endParaRPr lang="en-US"/>
          </a:p>
        </p:txBody>
      </p:sp>
    </p:spTree>
    <p:extLst>
      <p:ext uri="{BB962C8B-B14F-4D97-AF65-F5344CB8AC3E}">
        <p14:creationId xmlns:p14="http://schemas.microsoft.com/office/powerpoint/2010/main" val="309277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0B9CF3A1-9863-43A3-B39B-8E6FEFD6E20B}" type="slidenum">
              <a:rPr lang="en-US" smtClean="0"/>
              <a:t>5</a:t>
            </a:fld>
            <a:endParaRPr lang="en-US"/>
          </a:p>
        </p:txBody>
      </p:sp>
    </p:spTree>
    <p:extLst>
      <p:ext uri="{BB962C8B-B14F-4D97-AF65-F5344CB8AC3E}">
        <p14:creationId xmlns:p14="http://schemas.microsoft.com/office/powerpoint/2010/main" val="307512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b="1">
                <a:effectLst/>
              </a:defRPr>
            </a:pPr>
            <a:r>
              <a:t>Le processus de référencement de la SNQF à l'ACQF</a:t>
            </a:r>
            <a:endParaRPr sz="1200" kern="1200">
              <a:solidFill>
                <a:schemeClr val="tx1"/>
              </a:solidFill>
              <a:effectLst/>
              <a:latin typeface="+mn-lt"/>
              <a:ea typeface="+mn-ea"/>
              <a:cs typeface="+mn-cs"/>
            </a:endParaRPr>
          </a:p>
          <a:p>
            <a:pPr>
              <a:defRPr>
                <a:effectLst/>
              </a:defRPr>
            </a:pPr>
            <a:r>
              <a:t> </a:t>
            </a:r>
          </a:p>
          <a:p>
            <a:pPr>
              <a:defRPr>
                <a:effectLst/>
              </a:defRPr>
            </a:pPr>
            <a:r>
              <a:t>Nous avons d'abord mis en place l'équipe nationale de référencement.</a:t>
            </a:r>
          </a:p>
          <a:p>
            <a:pPr>
              <a:defRPr>
                <a:effectLst/>
              </a:defRPr>
            </a:pPr>
            <a:r>
              <a:t>Pour les Seychelles, l'équipe nationale de référencement est composée du PDG de la SQA et de 3 dirigeants principaux de la SQA.</a:t>
            </a:r>
          </a:p>
          <a:p>
            <a:pPr>
              <a:defRPr>
                <a:effectLst/>
              </a:defRPr>
            </a:pPr>
            <a:r>
              <a:t> </a:t>
            </a:r>
          </a:p>
          <a:p>
            <a:pPr>
              <a:defRPr>
                <a:effectLst/>
              </a:defRPr>
            </a:pPr>
            <a:r>
              <a:t>Nous avons bloqué les heures de réunion pour nous assurer que le temps était consacré à l'exercice afin qu'il puisse être terminé en temps opportun.</a:t>
            </a:r>
          </a:p>
          <a:p>
            <a:pPr>
              <a:defRPr>
                <a:effectLst/>
              </a:defRPr>
            </a:pPr>
            <a:r>
              <a:t> </a:t>
            </a:r>
          </a:p>
          <a:p>
            <a:pPr>
              <a:defRPr>
                <a:effectLst/>
              </a:defRPr>
            </a:pPr>
            <a:r>
              <a:t>Nous avons divisé le travail selon les directives de référencement; chaque membre avait une section du document et certaines sections ont été travaillées en équipe, par exemple le résumé et les conclusions.</a:t>
            </a:r>
          </a:p>
          <a:p>
            <a:pPr>
              <a:defRPr>
                <a:effectLst/>
              </a:defRPr>
            </a:pPr>
            <a:r>
              <a:t> </a:t>
            </a:r>
          </a:p>
          <a:p>
            <a:pPr>
              <a:defRPr>
                <a:effectLst/>
              </a:defRPr>
            </a:pPr>
            <a:r>
              <a:t>Nous nous sommes assurés de consulter les parties prenantes concernées pour obtenir des informations précises, telles que le ministère de l'Éducation, le Bureau national de la statistique, entre autres.</a:t>
            </a:r>
          </a:p>
          <a:p>
            <a:pPr>
              <a:defRPr>
                <a:effectLst/>
              </a:defRPr>
            </a:pPr>
            <a:r>
              <a:t> </a:t>
            </a:r>
          </a:p>
          <a:p>
            <a:pPr>
              <a:defRPr>
                <a:effectLst/>
              </a:defRPr>
            </a:pPr>
            <a:r>
              <a:t>Nous avons travaillé sur l'analyse technique en équipe, nous le ferions pendant les réunions.</a:t>
            </a:r>
          </a:p>
          <a:p>
            <a:pPr>
              <a:defRPr>
                <a:effectLst/>
              </a:defRPr>
            </a:pPr>
            <a:r>
              <a:t> </a:t>
            </a:r>
          </a:p>
          <a:p>
            <a:pPr>
              <a:defRPr>
                <a:effectLst/>
              </a:defRPr>
            </a:pPr>
            <a:r>
              <a:t>Enfin, nous avons finalisé le rapport de référencement </a:t>
            </a:r>
          </a:p>
        </p:txBody>
      </p:sp>
      <p:sp>
        <p:nvSpPr>
          <p:cNvPr id="4" name="Slide Number Placeholder 3"/>
          <p:cNvSpPr>
            <a:spLocks noGrp="1"/>
          </p:cNvSpPr>
          <p:nvPr>
            <p:ph type="sldNum" sz="quarter" idx="5"/>
          </p:nvPr>
        </p:nvSpPr>
        <p:spPr/>
        <p:txBody>
          <a:bodyPr/>
          <a:lstStyle/>
          <a:p>
            <a:fld id="{0B9CF3A1-9863-43A3-B39B-8E6FEFD6E20B}" type="slidenum">
              <a:rPr lang="en-US" smtClean="0"/>
              <a:t>6</a:t>
            </a:fld>
            <a:endParaRPr lang="en-US"/>
          </a:p>
        </p:txBody>
      </p:sp>
    </p:spTree>
    <p:extLst>
      <p:ext uri="{BB962C8B-B14F-4D97-AF65-F5344CB8AC3E}">
        <p14:creationId xmlns:p14="http://schemas.microsoft.com/office/powerpoint/2010/main" val="72491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b="1">
                <a:effectLst/>
              </a:defRPr>
            </a:pPr>
            <a:r>
              <a:t>Comparaison conceptuelle:</a:t>
            </a:r>
          </a:p>
          <a:p>
            <a:endParaRPr sz="1200" kern="1200">
              <a:solidFill>
                <a:schemeClr val="tx1"/>
              </a:solidFill>
              <a:effectLst/>
              <a:latin typeface="+mn-lt"/>
              <a:ea typeface="+mn-ea"/>
              <a:cs typeface="+mn-cs"/>
            </a:endParaRPr>
          </a:p>
          <a:p>
            <a:pPr lvl="0">
              <a:defRPr>
                <a:effectLst/>
              </a:defRPr>
            </a:pPr>
            <a:r>
              <a:t>Pour les deux cadres, les descripteurs de niveau sont écrits comme une hiérarchie de l'apprentissage. </a:t>
            </a:r>
            <a:endParaRPr sz="1200" kern="1200">
              <a:solidFill>
                <a:schemeClr val="tx1"/>
              </a:solidFill>
              <a:effectLst/>
              <a:latin typeface="+mn-lt"/>
              <a:ea typeface="+mn-ea"/>
              <a:cs typeface="+mn-cs"/>
            </a:endParaRPr>
          </a:p>
          <a:p>
            <a:pPr lvl="0"/>
            <a:endParaRPr sz="1200" kern="1200">
              <a:solidFill>
                <a:schemeClr val="tx1"/>
              </a:solidFill>
              <a:effectLst/>
              <a:latin typeface="+mn-lt"/>
              <a:ea typeface="+mn-ea"/>
              <a:cs typeface="+mn-cs"/>
            </a:endParaRPr>
          </a:p>
          <a:p>
            <a:pPr lvl="0">
              <a:defRPr>
                <a:effectLst/>
              </a:defRPr>
            </a:pPr>
            <a:r>
              <a:t>Les descripteurs de niveau pour les deux cadres montrent comment les trois domaines de la connaissance, des compétences, de l'autonomie et de la responsabilité augmentent en ampleur, en profondeur et en complexité lorsqu'ils passent des niveaux inférieurs aux niveaux supérieurs.</a:t>
            </a:r>
            <a:endParaRPr sz="1200" kern="1200">
              <a:solidFill>
                <a:schemeClr val="tx1"/>
              </a:solidFill>
              <a:effectLst/>
              <a:latin typeface="+mn-lt"/>
              <a:ea typeface="+mn-ea"/>
              <a:cs typeface="+mn-cs"/>
            </a:endParaRPr>
          </a:p>
          <a:p>
            <a:pPr lvl="0"/>
            <a:endParaRPr sz="1200" kern="1200">
              <a:solidFill>
                <a:schemeClr val="tx1"/>
              </a:solidFill>
              <a:effectLst/>
              <a:latin typeface="+mn-lt"/>
              <a:ea typeface="+mn-ea"/>
              <a:cs typeface="+mn-cs"/>
            </a:endParaRPr>
          </a:p>
          <a:p>
            <a:pPr lvl="0">
              <a:defRPr>
                <a:effectLst/>
              </a:defRPr>
            </a:pPr>
            <a:r>
              <a:t>Les deux cadres utilisent des concepts/déclarations très larges, ce qui est plus important au niveau du CCQA.  </a:t>
            </a:r>
            <a:endParaRPr sz="1200" kern="1200">
              <a:solidFill>
                <a:schemeClr val="tx1"/>
              </a:solidFill>
              <a:effectLst/>
              <a:latin typeface="+mn-lt"/>
              <a:ea typeface="+mn-ea"/>
              <a:cs typeface="+mn-cs"/>
            </a:endParaRPr>
          </a:p>
          <a:p>
            <a:r>
              <a:t> </a:t>
            </a:r>
          </a:p>
        </p:txBody>
      </p:sp>
      <p:sp>
        <p:nvSpPr>
          <p:cNvPr id="4" name="Slide Number Placeholder 3"/>
          <p:cNvSpPr>
            <a:spLocks noGrp="1"/>
          </p:cNvSpPr>
          <p:nvPr>
            <p:ph type="sldNum" sz="quarter" idx="5"/>
          </p:nvPr>
        </p:nvSpPr>
        <p:spPr/>
        <p:txBody>
          <a:bodyPr/>
          <a:lstStyle/>
          <a:p>
            <a:fld id="{0B9CF3A1-9863-43A3-B39B-8E6FEFD6E20B}" type="slidenum">
              <a:rPr lang="en-US" smtClean="0"/>
              <a:t>7</a:t>
            </a:fld>
            <a:endParaRPr lang="en-US"/>
          </a:p>
        </p:txBody>
      </p:sp>
    </p:spTree>
    <p:extLst>
      <p:ext uri="{BB962C8B-B14F-4D97-AF65-F5344CB8AC3E}">
        <p14:creationId xmlns:p14="http://schemas.microsoft.com/office/powerpoint/2010/main" val="246444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8</a:t>
            </a:fld>
            <a:endParaRPr lang="en-US"/>
          </a:p>
        </p:txBody>
      </p:sp>
    </p:spTree>
    <p:extLst>
      <p:ext uri="{BB962C8B-B14F-4D97-AF65-F5344CB8AC3E}">
        <p14:creationId xmlns:p14="http://schemas.microsoft.com/office/powerpoint/2010/main" val="141538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pPr>
            <a:endParaRPr/>
          </a:p>
        </p:txBody>
      </p:sp>
      <p:sp>
        <p:nvSpPr>
          <p:cNvPr id="4" name="Slide Number Placeholder 3"/>
          <p:cNvSpPr>
            <a:spLocks noGrp="1"/>
          </p:cNvSpPr>
          <p:nvPr>
            <p:ph type="sldNum" sz="quarter" idx="5"/>
          </p:nvPr>
        </p:nvSpPr>
        <p:spPr/>
        <p:txBody>
          <a:bodyPr/>
          <a:lstStyle/>
          <a:p>
            <a:fld id="{0B9CF3A1-9863-43A3-B39B-8E6FEFD6E20B}" type="slidenum">
              <a:rPr lang="en-US" smtClean="0"/>
              <a:t>9</a:t>
            </a:fld>
            <a:endParaRPr lang="en-US"/>
          </a:p>
        </p:txBody>
      </p:sp>
    </p:spTree>
    <p:extLst>
      <p:ext uri="{BB962C8B-B14F-4D97-AF65-F5344CB8AC3E}">
        <p14:creationId xmlns:p14="http://schemas.microsoft.com/office/powerpoint/2010/main" val="220099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2"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2"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2" y="5739961"/>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1"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1"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3"/>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3086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8"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7"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1" y="360000"/>
            <a:ext cx="4015409" cy="1330688"/>
          </a:xfrm>
        </p:spPr>
        <p:txBody>
          <a:bodyPr anchor="b"/>
          <a:lstStyle>
            <a:lvl1pPr algn="ctr">
              <a:defRPr i="0">
                <a:solidFill>
                  <a:schemeClr val="bg1"/>
                </a:solidFill>
              </a:defRPr>
            </a:lvl1pPr>
          </a:lstStyle>
          <a:p>
            <a:r>
              <a:t>Cliquez pour modifier le style de titre principal</a:t>
            </a:r>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a:endParaRPr sz="1800"/>
          </a:p>
        </p:txBody>
      </p:sp>
    </p:spTree>
    <p:extLst>
      <p:ext uri="{BB962C8B-B14F-4D97-AF65-F5344CB8AC3E}">
        <p14:creationId xmlns:p14="http://schemas.microsoft.com/office/powerpoint/2010/main" val="2260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8"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7"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1"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18490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3"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6768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2"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2000"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0019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3" y="2453081"/>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7404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248941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dirty="0"/>
          </a:p>
        </p:txBody>
      </p:sp>
    </p:spTree>
    <p:extLst>
      <p:ext uri="{BB962C8B-B14F-4D97-AF65-F5344CB8AC3E}">
        <p14:creationId xmlns:p14="http://schemas.microsoft.com/office/powerpoint/2010/main" val="257086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6"/>
            <a:ext cx="3932237" cy="1069975"/>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034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3" name="Rectangle 12">
            <a:extLst>
              <a:ext uri="{FF2B5EF4-FFF2-40B4-BE49-F238E27FC236}">
                <a16:creationId xmlns:a16="http://schemas.microsoft.com/office/drawing/2014/main" id="{33C0D9D9-BD9E-4496-B006-48F8564772EA}"/>
              </a:ext>
            </a:extLst>
          </p:cNvPr>
          <p:cNvSpPr/>
          <p:nvPr/>
        </p:nvSpPr>
        <p:spPr>
          <a:xfrm>
            <a:off x="7180412"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2"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2" y="5739961"/>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3"/>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1" y="2042319"/>
            <a:ext cx="3168000" cy="2387600"/>
          </a:xfrm>
        </p:spPr>
        <p:txBody>
          <a:bodyPr lIns="0" tIns="0" rIns="0" bIns="0" anchor="b">
            <a:normAutofit/>
          </a:bodyPr>
          <a:lstStyle>
            <a:lvl1pPr algn="ctr">
              <a:lnSpc>
                <a:spcPct val="80000"/>
              </a:lnSpc>
              <a:defRPr sz="4800">
                <a:solidFill>
                  <a:schemeClr val="bg1"/>
                </a:solidFill>
              </a:defRPr>
            </a:lvl1pPr>
          </a:lstStyle>
          <a:p>
            <a:r>
              <a:t>Cliquez pour modifier le style de titre principal</a:t>
            </a:r>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1"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Cliquez pour modifier le style de sous-titre principal</a:t>
            </a:r>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1" y="720000"/>
            <a:ext cx="6818300" cy="5382000"/>
          </a:xfrm>
        </p:spPr>
        <p:txBody>
          <a:bodyPr anchor="ctr">
            <a:normAutofit/>
          </a:bodyPr>
          <a:lstStyle>
            <a:lvl1pPr marL="0" indent="0" algn="ctr">
              <a:buNone/>
              <a:defRPr sz="1800" i="1"/>
            </a:lvl1pPr>
          </a:lstStyle>
          <a:p>
            <a:r>
              <a:t>Insérez votre image ici</a:t>
            </a:r>
          </a:p>
        </p:txBody>
      </p:sp>
    </p:spTree>
    <p:extLst>
      <p:ext uri="{BB962C8B-B14F-4D97-AF65-F5344CB8AC3E}">
        <p14:creationId xmlns:p14="http://schemas.microsoft.com/office/powerpoint/2010/main" val="387440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a:lstStyle>
            <a:lvl1pPr>
              <a:defRPr i="0"/>
            </a:lvl1pPr>
          </a:lstStyle>
          <a:p>
            <a:r>
              <a:rPr lang="en-US"/>
              <a:t>Click to edit Master title style</a:t>
            </a:r>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Tree>
    <p:extLst>
      <p:ext uri="{BB962C8B-B14F-4D97-AF65-F5344CB8AC3E}">
        <p14:creationId xmlns:p14="http://schemas.microsoft.com/office/powerpoint/2010/main" val="100516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1" y="894523"/>
            <a:ext cx="2577549" cy="1858617"/>
          </a:xfrm>
        </p:spPr>
        <p:txBody>
          <a:bodyPr anchor="b">
            <a:normAutofit/>
          </a:bodyPr>
          <a:lstStyle>
            <a:lvl1pPr algn="ctr">
              <a:defRPr sz="3200" i="0">
                <a:solidFill>
                  <a:schemeClr val="tx1">
                    <a:lumMod val="85000"/>
                    <a:lumOff val="1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3" y="3856385"/>
            <a:ext cx="2577548" cy="2107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3" y="0"/>
            <a:ext cx="2211763"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anchor="ctr"/>
          <a:lstStyle>
            <a:lvl1pPr marL="0" indent="0" algn="ctr">
              <a:buNone/>
              <a:defRPr i="1"/>
            </a:lvl1pPr>
          </a:lstStyle>
          <a:p>
            <a:r>
              <a:rPr lang="en-US" dirty="0"/>
              <a:t>Insert Your Picture Here</a:t>
            </a:r>
          </a:p>
        </p:txBody>
      </p:sp>
    </p:spTree>
    <p:extLst>
      <p:ext uri="{BB962C8B-B14F-4D97-AF65-F5344CB8AC3E}">
        <p14:creationId xmlns:p14="http://schemas.microsoft.com/office/powerpoint/2010/main" val="401441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8" y="213693"/>
            <a:ext cx="2279373" cy="1858617"/>
          </a:xfrm>
        </p:spPr>
        <p:txBody>
          <a:bodyPr anchor="b">
            <a:normAutofit/>
          </a:bodyPr>
          <a:lstStyle>
            <a:lvl1pPr algn="ctr">
              <a:defRPr sz="3200" i="0">
                <a:solidFill>
                  <a:schemeClr val="bg1"/>
                </a:solidFill>
              </a:defRPr>
            </a:lvl1pPr>
          </a:lstStyle>
          <a:p>
            <a:r>
              <a:t>Cliquez pour modifier le style de titre principal</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2"/>
            <a:ext cx="2520000" cy="3454357"/>
          </a:xfrm>
        </p:spPr>
        <p:txBody>
          <a:bodyPr anchor="ctr"/>
          <a:lstStyle>
            <a:lvl1pPr marL="0" indent="0" algn="ctr">
              <a:buNone/>
              <a:defRPr i="1">
                <a:solidFill>
                  <a:schemeClr val="bg1"/>
                </a:solidFill>
              </a:defRPr>
            </a:lvl1pPr>
          </a:lstStyle>
          <a:p>
            <a:r>
              <a:t>Insérez votre image ici</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4" y="2674146"/>
            <a:ext cx="6529387" cy="1509713"/>
          </a:xfrm>
        </p:spPr>
        <p:txBody>
          <a:bodyPr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t>Écrivez quelque chose de mémorable...</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7"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sz="1800"/>
          </a:p>
        </p:txBody>
      </p:sp>
    </p:spTree>
    <p:extLst>
      <p:ext uri="{BB962C8B-B14F-4D97-AF65-F5344CB8AC3E}">
        <p14:creationId xmlns:p14="http://schemas.microsoft.com/office/powerpoint/2010/main" val="175211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anchor="ctr">
            <a:noAutofit/>
          </a:bodyPr>
          <a:lstStyle>
            <a:lvl1pPr marL="0" indent="0" algn="l">
              <a:buNone/>
              <a:defRPr sz="1800" i="1"/>
            </a:lvl1pPr>
          </a:lstStyle>
          <a:p>
            <a:r>
              <a:t>Insérez votre image ici</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3" y="360002"/>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anchor="b">
            <a:normAutofit/>
          </a:bodyPr>
          <a:lstStyle>
            <a:lvl1pPr algn="ctr">
              <a:lnSpc>
                <a:spcPct val="80000"/>
              </a:lnSpc>
              <a:defRPr sz="4000" i="0">
                <a:solidFill>
                  <a:schemeClr val="bg1"/>
                </a:solidFill>
              </a:defRPr>
            </a:lvl1pPr>
          </a:lstStyle>
          <a:p>
            <a:r>
              <a:t>Cliquez pour modifier le style de titre principal</a:t>
            </a:r>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6"/>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Cliquez pour modifier le style de sous-titre principal</a:t>
            </a:r>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a:p>
        </p:txBody>
      </p:sp>
    </p:spTree>
    <p:extLst>
      <p:ext uri="{BB962C8B-B14F-4D97-AF65-F5344CB8AC3E}">
        <p14:creationId xmlns:p14="http://schemas.microsoft.com/office/powerpoint/2010/main" val="35871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1" y="985840"/>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1" y="4005265"/>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9"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382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498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9" y="1737875"/>
            <a:ext cx="5157787"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1" y="1737875"/>
            <a:ext cx="5183188"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anchor="ctr">
            <a:normAutofit/>
          </a:bodyPr>
          <a:lstStyle/>
          <a:p>
            <a:r>
              <a:t>Cliquez pour modifier le style de titre principal</a:t>
            </a:r>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7"/>
            <a:ext cx="10515600" cy="4137853"/>
          </a:xfrm>
          <a:prstGeom prst="rect">
            <a:avLst/>
          </a:prstGeom>
        </p:spPr>
        <p:txBody>
          <a:bodyPr vert="horz" lIns="91440" tIns="45720" rIns="91440" bIns="45720">
            <a:normAutofit/>
          </a:bodyPr>
          <a:lstStyle/>
          <a:p>
            <a:pPr lvl="0"/>
            <a:r>
              <a:t>Modifier les styles de texte maîtres</a:t>
            </a:r>
          </a:p>
          <a:p>
            <a:pPr lvl="1"/>
            <a:r>
              <a:t>Deuxième niveau</a:t>
            </a:r>
          </a:p>
          <a:p>
            <a:pPr lvl="2"/>
            <a:r>
              <a:t>Troisième niveau</a:t>
            </a:r>
          </a:p>
          <a:p>
            <a:pPr lvl="3"/>
            <a:r>
              <a:t>Quatrième niveau</a:t>
            </a:r>
          </a:p>
          <a:p>
            <a:pPr lvl="4"/>
            <a:r>
              <a:t>Cinquième niveau</a:t>
            </a:r>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9" y="6236851"/>
            <a:ext cx="4114800" cy="150101"/>
          </a:xfrm>
          <a:prstGeom prst="rect">
            <a:avLst/>
          </a:prstGeom>
        </p:spPr>
        <p:txBody>
          <a:bodyPr vert="horz" lIns="91440" tIns="45720" rIns="91440" bIns="45720" anchor="ctr"/>
          <a:lstStyle>
            <a:lvl1pPr algn="l">
              <a:defRPr sz="1200" i="1">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51"/>
            <a:ext cx="2743200" cy="150101"/>
          </a:xfrm>
          <a:prstGeom prst="rect">
            <a:avLst/>
          </a:prstGeom>
        </p:spPr>
        <p:txBody>
          <a:bodyPr vert="horz" lIns="91440" tIns="45720" rIns="91440" bIns="45720" anchor="ctr"/>
          <a:lstStyle>
            <a:lvl1pPr algn="r">
              <a:defRPr sz="1200">
                <a:solidFill>
                  <a:schemeClr val="tx1">
                    <a:tint val="75000"/>
                  </a:schemeClr>
                </a:solidFill>
              </a:defRPr>
            </a:lvl1pPr>
          </a:lstStyle>
          <a:p>
            <a:fld id="{BA282B3E-4E3B-4D3F-AC29-B6E963F9C7A1}" type="slidenum">
              <a:rPr lang="en-US" smtClean="0"/>
              <a:t>‹#›</a:t>
            </a:fld>
            <a:endParaRPr lang="en-US"/>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a:endParaRPr sz="1800"/>
          </a:p>
        </p:txBody>
      </p:sp>
    </p:spTree>
    <p:extLst>
      <p:ext uri="{BB962C8B-B14F-4D97-AF65-F5344CB8AC3E}">
        <p14:creationId xmlns:p14="http://schemas.microsoft.com/office/powerpoint/2010/main" val="1085343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4" r:id="rId6"/>
    <p:sldLayoutId id="2147483651" r:id="rId7"/>
    <p:sldLayoutId id="2147483652" r:id="rId8"/>
    <p:sldLayoutId id="2147483653" r:id="rId9"/>
    <p:sldLayoutId id="2147483654" r:id="rId10"/>
    <p:sldLayoutId id="2147483661" r:id="rId11"/>
    <p:sldLayoutId id="2147483665" r:id="rId12"/>
    <p:sldLayoutId id="2147483666" r:id="rId13"/>
    <p:sldLayoutId id="2147483668" r:id="rId14"/>
    <p:sldLayoutId id="2147483655" r:id="rId15"/>
    <p:sldLayoutId id="2147483667" r:id="rId16"/>
    <p:sldLayoutId id="2147483656" r:id="rId17"/>
  </p:sldLayoutIdLst>
  <p:txStyles>
    <p:titleStyle>
      <a:lvl1pPr algn="ctr" defTabSz="914400" rtl="0" eaLnBrk="1" latinLnBrk="0" hangingPunct="1">
        <a:lnSpc>
          <a:spcPct val="90000"/>
        </a:lnSpc>
        <a:spcBef>
          <a:spcPct val="0"/>
        </a:spcBef>
        <a:buNone/>
        <a:defRPr sz="4400" i="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D730A-05C3-4824-99A7-4911AE0DFCDD}"/>
              </a:ext>
            </a:extLst>
          </p:cNvPr>
          <p:cNvSpPr>
            <a:spLocks noGrp="1"/>
          </p:cNvSpPr>
          <p:nvPr>
            <p:ph type="ctrTitle"/>
          </p:nvPr>
        </p:nvSpPr>
        <p:spPr>
          <a:xfrm>
            <a:off x="7649397" y="1639001"/>
            <a:ext cx="3777241" cy="2375731"/>
          </a:xfrm>
        </p:spPr>
        <p:txBody>
          <a:bodyPr>
            <a:noAutofit/>
          </a:bodyPr>
          <a:lstStyle/>
          <a:p>
            <a:pPr>
              <a:defRPr sz="4000" b="1">
                <a:effectLst>
                  <a:outerShdw blurRad="38100" dist="38100" dir="2700000" algn="tl">
                    <a:srgbClr val="000000">
                      <a:alpha val="43137"/>
                    </a:srgbClr>
                  </a:outerShdw>
                </a:effectLst>
              </a:defRPr>
            </a:pPr>
            <a:r>
              <a:rPr sz="3600" dirty="0"/>
              <a:t>Le </a:t>
            </a:r>
            <a:r>
              <a:rPr sz="3600" err="1"/>
              <a:t>parcours</a:t>
            </a:r>
            <a:r>
              <a:rPr sz="3600" dirty="0"/>
              <a:t> de </a:t>
            </a:r>
            <a:r>
              <a:rPr sz="3600" err="1"/>
              <a:t>référencement</a:t>
            </a:r>
            <a:r>
              <a:rPr sz="3600" dirty="0"/>
              <a:t> de SQA : </a:t>
            </a:r>
            <a:r>
              <a:rPr sz="3600" err="1"/>
              <a:t>Améliorer</a:t>
            </a:r>
            <a:r>
              <a:rPr sz="3600" dirty="0"/>
              <a:t> la </a:t>
            </a:r>
            <a:r>
              <a:rPr sz="3600" err="1"/>
              <a:t>qualité</a:t>
            </a:r>
            <a:r>
              <a:rPr sz="3600" dirty="0"/>
              <a:t>, la reconnaissance et la </a:t>
            </a:r>
            <a:r>
              <a:rPr sz="3600" err="1"/>
              <a:t>mobilité</a:t>
            </a:r>
            <a:br>
              <a:rPr dirty="0"/>
            </a:br>
            <a:endParaRPr sz="3600"/>
          </a:p>
        </p:txBody>
      </p:sp>
      <p:sp>
        <p:nvSpPr>
          <p:cNvPr id="5" name="Subtitle 4">
            <a:extLst>
              <a:ext uri="{FF2B5EF4-FFF2-40B4-BE49-F238E27FC236}">
                <a16:creationId xmlns:a16="http://schemas.microsoft.com/office/drawing/2014/main" id="{D6AC3F12-360E-4CF2-98CE-B7BC1F2858CA}"/>
              </a:ext>
            </a:extLst>
          </p:cNvPr>
          <p:cNvSpPr>
            <a:spLocks noGrp="1"/>
          </p:cNvSpPr>
          <p:nvPr>
            <p:ph type="subTitle" idx="1"/>
          </p:nvPr>
        </p:nvSpPr>
        <p:spPr/>
        <p:txBody>
          <a:bodyPr>
            <a:normAutofit/>
          </a:bodyPr>
          <a:lstStyle/>
          <a:p>
            <a:r>
              <a:t>Autorité des qualifications des Seychelles</a:t>
            </a:r>
          </a:p>
          <a:p>
            <a:r>
              <a:t>30 juillet 2025</a:t>
            </a:r>
          </a:p>
        </p:txBody>
      </p:sp>
      <p:pic>
        <p:nvPicPr>
          <p:cNvPr id="12" name="Picture Placeholder 11">
            <a:extLst>
              <a:ext uri="{FF2B5EF4-FFF2-40B4-BE49-F238E27FC236}">
                <a16:creationId xmlns:a16="http://schemas.microsoft.com/office/drawing/2014/main" id="{4E1D3972-2DD0-4391-858D-59E2607DB48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684" t="2678" r="10154" b="5702"/>
          <a:stretch/>
        </p:blipFill>
        <p:spPr>
          <a:xfrm>
            <a:off x="477672" y="668740"/>
            <a:ext cx="6474432" cy="5104262"/>
          </a:xfrm>
        </p:spPr>
      </p:pic>
      <p:sp>
        <p:nvSpPr>
          <p:cNvPr id="6" name="Title 3">
            <a:extLst>
              <a:ext uri="{FF2B5EF4-FFF2-40B4-BE49-F238E27FC236}">
                <a16:creationId xmlns:a16="http://schemas.microsoft.com/office/drawing/2014/main" id="{B27D730A-05C3-4824-99A7-4911AE0DFCDD}"/>
              </a:ext>
            </a:extLst>
          </p:cNvPr>
          <p:cNvSpPr txBox="1">
            <a:spLocks/>
          </p:cNvSpPr>
          <p:nvPr/>
        </p:nvSpPr>
        <p:spPr>
          <a:xfrm>
            <a:off x="7649397" y="4014732"/>
            <a:ext cx="3810515" cy="1315323"/>
          </a:xfrm>
          <a:prstGeom prst="rect">
            <a:avLst/>
          </a:prstGeom>
        </p:spPr>
        <p:txBody>
          <a:bodyPr vert="horz" lIns="0" tIns="0" rIns="0" bIns="0" anchor="b">
            <a:noAutofit/>
          </a:bodyPr>
          <a:lstStyle>
            <a:lvl1pPr algn="ctr" defTabSz="914400" rtl="0" eaLnBrk="1" latinLnBrk="0" hangingPunct="1">
              <a:lnSpc>
                <a:spcPct val="80000"/>
              </a:lnSpc>
              <a:spcBef>
                <a:spcPct val="0"/>
              </a:spcBef>
              <a:buNone/>
              <a:defRPr sz="4800" i="0" kern="1200">
                <a:solidFill>
                  <a:schemeClr val="bg1"/>
                </a:solidFill>
                <a:latin typeface="+mj-lt"/>
                <a:ea typeface="+mj-ea"/>
                <a:cs typeface="+mj-cs"/>
              </a:defRPr>
            </a:lvl1pPr>
          </a:lstStyle>
          <a:p>
            <a:pPr>
              <a:defRPr sz="2800"/>
            </a:pPr>
            <a:r>
              <a:t>Des cadres nationaux à l'alignement continental</a:t>
            </a:r>
          </a:p>
          <a:p>
            <a:br>
              <a:rPr lang="en-US" sz="3200" dirty="0"/>
            </a:br>
            <a:endParaRPr sz="3200"/>
          </a:p>
        </p:txBody>
      </p:sp>
    </p:spTree>
    <p:extLst>
      <p:ext uri="{BB962C8B-B14F-4D97-AF65-F5344CB8AC3E}">
        <p14:creationId xmlns:p14="http://schemas.microsoft.com/office/powerpoint/2010/main" val="253715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rPr sz="2800" err="1"/>
              <a:t>Résultats</a:t>
            </a:r>
            <a:r>
              <a:rPr sz="2800" dirty="0"/>
              <a:t> du </a:t>
            </a:r>
            <a:r>
              <a:rPr sz="2800" err="1"/>
              <a:t>parcours</a:t>
            </a:r>
            <a:r>
              <a:rPr sz="2800" dirty="0"/>
              <a:t> de </a:t>
            </a:r>
            <a:r>
              <a:rPr sz="2800" err="1"/>
              <a:t>référencement</a:t>
            </a:r>
            <a:r>
              <a:rPr sz="2800" dirty="0"/>
              <a:t> de SQA </a:t>
            </a:r>
            <a:endParaRPr lang="en-US" sz="28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fontScale="85000" lnSpcReduction="20000"/>
          </a:bodyPr>
          <a:lstStyle/>
          <a:p>
            <a:pPr>
              <a:defRPr b="1"/>
            </a:pPr>
            <a:r>
              <a:rPr dirty="0" err="1"/>
              <a:t>Certaines</a:t>
            </a:r>
            <a:r>
              <a:rPr dirty="0"/>
              <a:t> </a:t>
            </a:r>
            <a:r>
              <a:rPr dirty="0" err="1"/>
              <a:t>différences</a:t>
            </a:r>
            <a:r>
              <a:rPr dirty="0"/>
              <a:t> </a:t>
            </a:r>
            <a:r>
              <a:rPr dirty="0" err="1"/>
              <a:t>ont</a:t>
            </a:r>
            <a:r>
              <a:rPr dirty="0"/>
              <a:t> </a:t>
            </a:r>
            <a:r>
              <a:rPr dirty="0" err="1"/>
              <a:t>également</a:t>
            </a:r>
            <a:r>
              <a:rPr dirty="0"/>
              <a:t> </a:t>
            </a:r>
            <a:r>
              <a:rPr dirty="0" err="1"/>
              <a:t>été</a:t>
            </a:r>
            <a:r>
              <a:rPr dirty="0"/>
              <a:t> </a:t>
            </a:r>
            <a:r>
              <a:rPr dirty="0" err="1"/>
              <a:t>observées</a:t>
            </a:r>
            <a:r>
              <a:rPr dirty="0"/>
              <a:t>:</a:t>
            </a:r>
          </a:p>
          <a:p>
            <a:pPr algn="l"/>
            <a:r>
              <a:rPr sz="3500" err="1"/>
              <a:t>Comparaison</a:t>
            </a:r>
            <a:r>
              <a:rPr sz="3500" dirty="0"/>
              <a:t> </a:t>
            </a:r>
            <a:r>
              <a:rPr sz="3500" b="1" err="1">
                <a:solidFill>
                  <a:srgbClr val="FFFF00"/>
                </a:solidFill>
                <a:effectLst>
                  <a:outerShdw blurRad="38100" dist="38100" dir="2700000" algn="tl">
                    <a:srgbClr val="000000">
                      <a:alpha val="43137"/>
                    </a:srgbClr>
                  </a:outerShdw>
                </a:effectLst>
              </a:rPr>
              <a:t>structurelle</a:t>
            </a:r>
            <a:r>
              <a:rPr sz="3500" b="1" dirty="0">
                <a:solidFill>
                  <a:srgbClr val="FFFF00"/>
                </a:solidFill>
                <a:effectLst>
                  <a:outerShdw blurRad="38100" dist="38100" dir="2700000" algn="tl">
                    <a:srgbClr val="000000">
                      <a:alpha val="43137"/>
                    </a:srgbClr>
                  </a:outerShdw>
                </a:effectLst>
              </a:rPr>
              <a:t>: </a:t>
            </a:r>
            <a:r>
              <a:rPr sz="3500" dirty="0"/>
              <a:t>SNQF ne </a:t>
            </a:r>
            <a:r>
              <a:rPr sz="3500" err="1"/>
              <a:t>définit</a:t>
            </a:r>
            <a:r>
              <a:rPr sz="3500" dirty="0"/>
              <a:t> pas les </a:t>
            </a:r>
            <a:r>
              <a:rPr sz="3500" err="1"/>
              <a:t>domaines</a:t>
            </a:r>
            <a:r>
              <a:rPr sz="3500" dirty="0"/>
              <a:t> </a:t>
            </a:r>
            <a:r>
              <a:rPr sz="3500" err="1"/>
              <a:t>d'apprentissage</a:t>
            </a:r>
            <a:r>
              <a:rPr sz="3500" dirty="0"/>
              <a:t> et ne </a:t>
            </a:r>
            <a:r>
              <a:rPr sz="3500" err="1"/>
              <a:t>fournit</a:t>
            </a:r>
            <a:r>
              <a:rPr sz="3500" dirty="0"/>
              <a:t> pas de </a:t>
            </a:r>
            <a:r>
              <a:rPr sz="3500" err="1"/>
              <a:t>détails</a:t>
            </a:r>
            <a:r>
              <a:rPr sz="3500" dirty="0"/>
              <a:t> sur la </a:t>
            </a:r>
            <a:r>
              <a:rPr sz="3500" err="1"/>
              <a:t>portée</a:t>
            </a:r>
            <a:r>
              <a:rPr sz="3500" dirty="0"/>
              <a:t> des 3 </a:t>
            </a:r>
            <a:r>
              <a:rPr sz="3500" err="1"/>
              <a:t>domaines</a:t>
            </a:r>
            <a:r>
              <a:rPr sz="3500" dirty="0"/>
              <a:t>, par rapport à ACQF.</a:t>
            </a:r>
          </a:p>
          <a:p>
            <a:pPr algn="l"/>
            <a:r>
              <a:rPr sz="3500" err="1"/>
              <a:t>Comparaison</a:t>
            </a:r>
            <a:r>
              <a:rPr sz="3500" dirty="0"/>
              <a:t> </a:t>
            </a:r>
            <a:r>
              <a:rPr sz="3500" b="1" err="1">
                <a:solidFill>
                  <a:srgbClr val="FFFF00"/>
                </a:solidFill>
                <a:effectLst>
                  <a:outerShdw blurRad="38100" dist="38100" dir="2700000" algn="tl">
                    <a:srgbClr val="000000">
                      <a:alpha val="43137"/>
                    </a:srgbClr>
                  </a:outerShdw>
                </a:effectLst>
              </a:rPr>
              <a:t>conceptuelle</a:t>
            </a:r>
            <a:r>
              <a:rPr sz="3500" b="1" dirty="0">
                <a:solidFill>
                  <a:srgbClr val="FFFF00"/>
                </a:solidFill>
                <a:effectLst>
                  <a:outerShdw blurRad="38100" dist="38100" dir="2700000" algn="tl">
                    <a:srgbClr val="000000">
                      <a:alpha val="43137"/>
                    </a:srgbClr>
                  </a:outerShdw>
                </a:effectLst>
              </a:rPr>
              <a:t> et technique: </a:t>
            </a:r>
            <a:r>
              <a:rPr sz="3500" dirty="0">
                <a:effectLst>
                  <a:outerShdw blurRad="38100" dist="38100" dir="2700000" algn="tl">
                    <a:srgbClr val="000000">
                      <a:alpha val="43137"/>
                    </a:srgbClr>
                  </a:outerShdw>
                </a:effectLst>
              </a:rPr>
              <a:t>la</a:t>
            </a:r>
            <a:r>
              <a:rPr sz="3500" b="1" dirty="0">
                <a:solidFill>
                  <a:srgbClr val="FFFF00"/>
                </a:solidFill>
                <a:effectLst>
                  <a:outerShdw blurRad="38100" dist="38100" dir="2700000" algn="tl">
                    <a:srgbClr val="000000">
                      <a:alpha val="43137"/>
                    </a:srgbClr>
                  </a:outerShdw>
                </a:effectLst>
              </a:rPr>
              <a:t> </a:t>
            </a:r>
            <a:r>
              <a:rPr sz="3500" dirty="0"/>
              <a:t>formulation des </a:t>
            </a:r>
            <a:r>
              <a:rPr sz="3500" err="1"/>
              <a:t>descripteurs</a:t>
            </a:r>
            <a:r>
              <a:rPr sz="3500" dirty="0"/>
              <a:t> de </a:t>
            </a:r>
            <a:r>
              <a:rPr sz="3500" err="1"/>
              <a:t>niveau</a:t>
            </a:r>
            <a:r>
              <a:rPr sz="3500" dirty="0"/>
              <a:t> </a:t>
            </a:r>
            <a:r>
              <a:rPr sz="3500" err="1"/>
              <a:t>est</a:t>
            </a:r>
            <a:r>
              <a:rPr sz="3500" dirty="0"/>
              <a:t> </a:t>
            </a:r>
            <a:r>
              <a:rPr sz="3500" err="1"/>
              <a:t>différente</a:t>
            </a:r>
            <a:r>
              <a:rPr sz="3500" dirty="0"/>
              <a:t>, </a:t>
            </a:r>
            <a:r>
              <a:rPr sz="3500" err="1"/>
              <a:t>notamment</a:t>
            </a:r>
            <a:r>
              <a:rPr sz="3500" dirty="0"/>
              <a:t> aux </a:t>
            </a:r>
            <a:r>
              <a:rPr sz="3500" err="1"/>
              <a:t>niveaux</a:t>
            </a:r>
            <a:r>
              <a:rPr sz="3500" dirty="0"/>
              <a:t> 3 et 5 </a:t>
            </a:r>
            <a:r>
              <a:rPr sz="3500" err="1"/>
              <a:t>en</a:t>
            </a:r>
            <a:r>
              <a:rPr sz="3500" dirty="0"/>
              <a:t> </a:t>
            </a:r>
            <a:r>
              <a:rPr sz="3500" err="1"/>
              <a:t>ce</a:t>
            </a:r>
            <a:r>
              <a:rPr sz="3500" dirty="0"/>
              <a:t> qui </a:t>
            </a:r>
            <a:r>
              <a:rPr sz="3500" err="1"/>
              <a:t>concerne</a:t>
            </a:r>
            <a:r>
              <a:rPr sz="3500" dirty="0"/>
              <a:t> </a:t>
            </a:r>
            <a:r>
              <a:rPr sz="3500" err="1"/>
              <a:t>l’autonomie</a:t>
            </a:r>
            <a:r>
              <a:rPr sz="3500" dirty="0"/>
              <a:t> et la </a:t>
            </a:r>
            <a:r>
              <a:rPr sz="3500" err="1"/>
              <a:t>responsabilité</a:t>
            </a:r>
            <a:r>
              <a:rPr sz="3500" dirty="0"/>
              <a:t>; Les </a:t>
            </a:r>
            <a:r>
              <a:rPr sz="3500" err="1"/>
              <a:t>descripteurs</a:t>
            </a:r>
            <a:r>
              <a:rPr sz="3500" dirty="0"/>
              <a:t> de </a:t>
            </a:r>
            <a:r>
              <a:rPr sz="3500" err="1"/>
              <a:t>niveau</a:t>
            </a:r>
            <a:r>
              <a:rPr sz="3500" dirty="0"/>
              <a:t> ACQF </a:t>
            </a:r>
            <a:r>
              <a:rPr sz="3500" err="1"/>
              <a:t>sont</a:t>
            </a:r>
            <a:r>
              <a:rPr sz="3500" dirty="0"/>
              <a:t> plus </a:t>
            </a:r>
            <a:r>
              <a:rPr sz="3500" err="1"/>
              <a:t>génériques</a:t>
            </a:r>
            <a:r>
              <a:rPr sz="3500" dirty="0"/>
              <a:t> car il </a:t>
            </a:r>
            <a:r>
              <a:rPr sz="3500" err="1"/>
              <a:t>s’agit</a:t>
            </a:r>
            <a:r>
              <a:rPr sz="3500" dirty="0"/>
              <a:t> d’un </a:t>
            </a:r>
            <a:r>
              <a:rPr sz="3500" err="1"/>
              <a:t>méta</a:t>
            </a:r>
            <a:r>
              <a:rPr sz="3500" dirty="0"/>
              <a:t>-cadre et d’un cadre de </a:t>
            </a:r>
            <a:r>
              <a:rPr sz="3500" err="1"/>
              <a:t>référence</a:t>
            </a:r>
            <a:r>
              <a:rPr sz="3500" dirty="0"/>
              <a:t>, les SNQF </a:t>
            </a:r>
            <a:r>
              <a:rPr sz="3500" err="1"/>
              <a:t>sont</a:t>
            </a:r>
            <a:r>
              <a:rPr sz="3500" dirty="0"/>
              <a:t> </a:t>
            </a:r>
            <a:r>
              <a:rPr sz="3500" err="1"/>
              <a:t>spécifiques</a:t>
            </a:r>
            <a:r>
              <a:rPr sz="3500" dirty="0"/>
              <a:t> car </a:t>
            </a:r>
            <a:r>
              <a:rPr sz="3500" err="1"/>
              <a:t>ils</a:t>
            </a:r>
            <a:r>
              <a:rPr sz="3500" dirty="0"/>
              <a:t> </a:t>
            </a:r>
            <a:r>
              <a:rPr sz="3500" err="1"/>
              <a:t>sont</a:t>
            </a:r>
            <a:r>
              <a:rPr sz="3500" dirty="0"/>
              <a:t> </a:t>
            </a:r>
            <a:r>
              <a:rPr sz="3500" err="1"/>
              <a:t>liés</a:t>
            </a:r>
            <a:r>
              <a:rPr sz="3500" dirty="0"/>
              <a:t> à des types de qualification.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
        <p:nvSpPr>
          <p:cNvPr id="5" name="TextBox 4"/>
          <p:cNvSpPr txBox="1"/>
          <p:nvPr/>
        </p:nvSpPr>
        <p:spPr>
          <a:xfrm>
            <a:off x="3209540" y="1846082"/>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3</a:t>
            </a:r>
          </a:p>
        </p:txBody>
      </p:sp>
    </p:spTree>
    <p:extLst>
      <p:ext uri="{BB962C8B-B14F-4D97-AF65-F5344CB8AC3E}">
        <p14:creationId xmlns:p14="http://schemas.microsoft.com/office/powerpoint/2010/main" val="375998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t>Résultats du parcours de référencement de SQA </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t>Quelques différences mineures ont également été observées: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4" name="Picture 3"/>
          <p:cNvPicPr>
            <a:picLocks noChangeAspect="1"/>
          </p:cNvPicPr>
          <p:nvPr/>
        </p:nvPicPr>
        <p:blipFill>
          <a:blip r:embed="rId4"/>
          <a:stretch>
            <a:fillRect/>
          </a:stretch>
        </p:blipFill>
        <p:spPr>
          <a:xfrm>
            <a:off x="40995" y="366090"/>
            <a:ext cx="12087931" cy="6034710"/>
          </a:xfrm>
          <a:prstGeom prst="rect">
            <a:avLst/>
          </a:prstGeom>
        </p:spPr>
      </p:pic>
      <p:sp>
        <p:nvSpPr>
          <p:cNvPr id="6" name="TextBox 5"/>
          <p:cNvSpPr txBox="1"/>
          <p:nvPr/>
        </p:nvSpPr>
        <p:spPr>
          <a:xfrm>
            <a:off x="3280580" y="0"/>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4</a:t>
            </a:r>
          </a:p>
        </p:txBody>
      </p:sp>
    </p:spTree>
    <p:extLst>
      <p:ext uri="{BB962C8B-B14F-4D97-AF65-F5344CB8AC3E}">
        <p14:creationId xmlns:p14="http://schemas.microsoft.com/office/powerpoint/2010/main" val="387084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t>Résultats du parcours de référencement de SQA </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t>Quelques différences mineures ont également été observées: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5" name="Picture 4"/>
          <p:cNvPicPr>
            <a:picLocks noChangeAspect="1"/>
          </p:cNvPicPr>
          <p:nvPr/>
        </p:nvPicPr>
        <p:blipFill>
          <a:blip r:embed="rId4"/>
          <a:stretch>
            <a:fillRect/>
          </a:stretch>
        </p:blipFill>
        <p:spPr>
          <a:xfrm>
            <a:off x="247650" y="269288"/>
            <a:ext cx="11741666" cy="6388186"/>
          </a:xfrm>
          <a:prstGeom prst="rect">
            <a:avLst/>
          </a:prstGeom>
        </p:spPr>
      </p:pic>
      <p:sp>
        <p:nvSpPr>
          <p:cNvPr id="8" name="TextBox 7"/>
          <p:cNvSpPr txBox="1"/>
          <p:nvPr/>
        </p:nvSpPr>
        <p:spPr>
          <a:xfrm>
            <a:off x="3335236" y="-22292"/>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5</a:t>
            </a:r>
          </a:p>
        </p:txBody>
      </p:sp>
    </p:spTree>
    <p:extLst>
      <p:ext uri="{BB962C8B-B14F-4D97-AF65-F5344CB8AC3E}">
        <p14:creationId xmlns:p14="http://schemas.microsoft.com/office/powerpoint/2010/main" val="309477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b="1">
                <a:effectLst>
                  <a:outerShdw blurRad="38100" dist="38100" dir="2700000" algn="tl">
                    <a:srgbClr val="000000">
                      <a:alpha val="43137"/>
                    </a:srgbClr>
                  </a:outerShdw>
                </a:effectLst>
              </a:defRPr>
            </a:pPr>
            <a:r>
              <a:t>Questions à traiter</a:t>
            </a:r>
          </a:p>
        </p:txBody>
      </p:sp>
      <p:sp>
        <p:nvSpPr>
          <p:cNvPr id="3" name="Picture Placeholder 2"/>
          <p:cNvSpPr>
            <a:spLocks noGrp="1"/>
          </p:cNvSpPr>
          <p:nvPr>
            <p:ph type="pic" sz="quarter" idx="12"/>
          </p:nvPr>
        </p:nvSpPr>
        <p:spPr/>
        <p:txBody>
          <a:bodyPr/>
          <a:lstStyle/>
          <a:p>
            <a:endParaRPr/>
          </a:p>
        </p:txBody>
      </p:sp>
      <p:sp>
        <p:nvSpPr>
          <p:cNvPr id="4" name="Text Placeholder 3"/>
          <p:cNvSpPr>
            <a:spLocks noGrp="1"/>
          </p:cNvSpPr>
          <p:nvPr>
            <p:ph type="body" sz="quarter" idx="13"/>
          </p:nvPr>
        </p:nvSpPr>
        <p:spPr>
          <a:xfrm>
            <a:off x="3826933" y="999067"/>
            <a:ext cx="7315200" cy="5046134"/>
          </a:xfrm>
        </p:spPr>
        <p:txBody>
          <a:bodyPr>
            <a:normAutofit fontScale="92500" lnSpcReduction="20000"/>
          </a:bodyPr>
          <a:lstStyle/>
          <a:p>
            <a:pPr marL="571500" indent="-571500" algn="l">
              <a:buFont typeface="Arial" panose="020B0604020202020204" pitchFamily="34" charset="0"/>
              <a:buChar char="•"/>
              <a:defRPr b="1"/>
            </a:pPr>
            <a:r>
              <a:t>Absence de système centralisé de gestion de l'information</a:t>
            </a:r>
          </a:p>
          <a:p>
            <a:pPr marL="571500" indent="-571500" algn="l">
              <a:buFont typeface="Arial" panose="020B0604020202020204" pitchFamily="34" charset="0"/>
              <a:buChar char="•"/>
              <a:defRPr b="1"/>
            </a:pPr>
            <a:r>
              <a:t>Faibles mécanismes internes d'assurance de la qualité</a:t>
            </a:r>
          </a:p>
          <a:p>
            <a:pPr marL="571500" lvl="0" indent="-571500" algn="l">
              <a:buFont typeface="Arial" panose="020B0604020202020204" pitchFamily="34" charset="0"/>
              <a:buChar char="•"/>
              <a:defRPr b="1"/>
            </a:pPr>
            <a:r>
              <a:t>Nécessité d'un examen externe</a:t>
            </a:r>
          </a:p>
          <a:p>
            <a:pPr marL="571500" indent="-571500" algn="l">
              <a:buFont typeface="Arial" panose="020B0604020202020204" pitchFamily="34" charset="0"/>
              <a:buChar char="•"/>
              <a:defRPr b="1"/>
            </a:pPr>
            <a:r>
              <a:t>Participation insuffisante des parties prenantes à la conception des qualifications</a:t>
            </a:r>
          </a:p>
          <a:p>
            <a:pPr marL="571500" indent="-571500" algn="l">
              <a:buFont typeface="Arial" panose="020B0604020202020204" pitchFamily="34" charset="0"/>
              <a:buChar char="•"/>
              <a:defRPr b="1"/>
            </a:pPr>
            <a:r>
              <a:t>Définition et portée des trois domaines d'apprentissage du SNQF </a:t>
            </a:r>
          </a:p>
          <a:p>
            <a:pPr marL="571500" indent="-571500" algn="l">
              <a:buFont typeface="Arial" panose="020B0604020202020204" pitchFamily="34" charset="0"/>
              <a:buChar char="•"/>
              <a:defRPr b="1"/>
            </a:pPr>
            <a:r>
              <a:t>Manque de données systématiques sur l'efficacité des qualifications</a:t>
            </a:r>
          </a:p>
          <a:p>
            <a:pPr marL="571500" indent="-571500" algn="l">
              <a:buFont typeface="Arial" panose="020B0604020202020204" pitchFamily="34" charset="0"/>
              <a:buChar char="•"/>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089" y="2335427"/>
            <a:ext cx="2265404" cy="3398107"/>
          </a:xfrm>
          <a:prstGeom prst="rect">
            <a:avLst/>
          </a:prstGeom>
        </p:spPr>
      </p:pic>
    </p:spTree>
    <p:extLst>
      <p:ext uri="{BB962C8B-B14F-4D97-AF65-F5344CB8AC3E}">
        <p14:creationId xmlns:p14="http://schemas.microsoft.com/office/powerpoint/2010/main" val="129923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rPr>
                <a:solidFill>
                  <a:srgbClr val="FFC000"/>
                </a:solidFill>
              </a:rPr>
              <a:t>Progrès</a:t>
            </a:r>
            <a:r>
              <a:t> du SNQF vers le référencement ACQF</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lnSpcReduction="10000"/>
          </a:bodyPr>
          <a:lstStyle/>
          <a:p>
            <a:pPr algn="l"/>
            <a:r>
              <a:rPr dirty="0"/>
              <a:t>État </a:t>
            </a:r>
            <a:r>
              <a:rPr b="1" dirty="0" err="1">
                <a:solidFill>
                  <a:srgbClr val="FFFF00"/>
                </a:solidFill>
                <a:effectLst>
                  <a:outerShdw blurRad="38100" dist="38100" dir="2700000" algn="tl">
                    <a:srgbClr val="000000">
                      <a:alpha val="43137"/>
                    </a:srgbClr>
                  </a:outerShdw>
                </a:effectLst>
              </a:rPr>
              <a:t>actuel</a:t>
            </a:r>
            <a:r>
              <a:rPr b="1" dirty="0">
                <a:solidFill>
                  <a:srgbClr val="FFFF00"/>
                </a:solidFill>
                <a:effectLst>
                  <a:outerShdw blurRad="38100" dist="38100" dir="2700000" algn="tl">
                    <a:srgbClr val="000000">
                      <a:alpha val="43137"/>
                    </a:srgbClr>
                  </a:outerShdw>
                </a:effectLst>
              </a:rPr>
              <a:t>: </a:t>
            </a:r>
            <a:r>
              <a:rPr dirty="0"/>
              <a:t>La première ébauche du rapport de </a:t>
            </a:r>
            <a:r>
              <a:rPr dirty="0" err="1"/>
              <a:t>référencement</a:t>
            </a:r>
            <a:r>
              <a:rPr dirty="0"/>
              <a:t> a </a:t>
            </a:r>
            <a:r>
              <a:rPr dirty="0" err="1"/>
              <a:t>été</a:t>
            </a:r>
            <a:r>
              <a:rPr dirty="0"/>
              <a:t> </a:t>
            </a:r>
            <a:r>
              <a:rPr dirty="0" err="1"/>
              <a:t>soumise</a:t>
            </a:r>
            <a:r>
              <a:rPr dirty="0"/>
              <a:t> </a:t>
            </a:r>
            <a:r>
              <a:rPr lang="en-GB" dirty="0"/>
              <a:t>à </a:t>
            </a:r>
            <a:r>
              <a:rPr lang="en-GB" dirty="0" err="1"/>
              <a:t>l'ACQF</a:t>
            </a:r>
            <a:r>
              <a:rPr dirty="0"/>
              <a:t>.</a:t>
            </a:r>
          </a:p>
          <a:p>
            <a:pPr algn="l">
              <a:defRPr b="1">
                <a:solidFill>
                  <a:srgbClr val="FFFF00"/>
                </a:solidFill>
              </a:defRPr>
            </a:pPr>
            <a:r>
              <a:rPr dirty="0"/>
              <a:t>Validation et approbation: </a:t>
            </a:r>
          </a:p>
          <a:p>
            <a:pPr marL="571500" indent="-571500" algn="l">
              <a:buFont typeface="Courier New" panose="02070309020205020404" pitchFamily="49" charset="0"/>
              <a:buChar char="o"/>
            </a:pPr>
            <a:r>
              <a:rPr dirty="0"/>
              <a:t>Nous </a:t>
            </a:r>
            <a:r>
              <a:rPr dirty="0" err="1"/>
              <a:t>avons</a:t>
            </a:r>
            <a:r>
              <a:rPr dirty="0"/>
              <a:t> </a:t>
            </a:r>
            <a:r>
              <a:rPr dirty="0" err="1"/>
              <a:t>l'approbation</a:t>
            </a:r>
            <a:r>
              <a:rPr dirty="0"/>
              <a:t> </a:t>
            </a:r>
            <a:r>
              <a:rPr dirty="0" err="1"/>
              <a:t>officielle</a:t>
            </a:r>
            <a:r>
              <a:rPr dirty="0"/>
              <a:t> du conseil </a:t>
            </a:r>
            <a:r>
              <a:rPr dirty="0" err="1"/>
              <a:t>d'administration</a:t>
            </a:r>
            <a:r>
              <a:rPr dirty="0"/>
              <a:t> de SQA, </a:t>
            </a:r>
          </a:p>
          <a:p>
            <a:pPr marL="571500" indent="-571500" algn="l">
              <a:buFont typeface="Courier New" panose="02070309020205020404" pitchFamily="49" charset="0"/>
              <a:buChar char="o"/>
            </a:pPr>
            <a:r>
              <a:rPr dirty="0"/>
              <a:t>Nous </a:t>
            </a:r>
            <a:r>
              <a:rPr dirty="0" err="1"/>
              <a:t>présenterons</a:t>
            </a:r>
            <a:r>
              <a:rPr dirty="0"/>
              <a:t> au </a:t>
            </a:r>
            <a:r>
              <a:rPr dirty="0" err="1"/>
              <a:t>comité</a:t>
            </a:r>
            <a:r>
              <a:rPr dirty="0"/>
              <a:t> </a:t>
            </a:r>
            <a:r>
              <a:rPr dirty="0" err="1"/>
              <a:t>exécutif</a:t>
            </a:r>
            <a:r>
              <a:rPr dirty="0"/>
              <a:t> du </a:t>
            </a:r>
            <a:r>
              <a:rPr dirty="0" err="1"/>
              <a:t>ministère</a:t>
            </a:r>
            <a:r>
              <a:rPr dirty="0"/>
              <a:t> de </a:t>
            </a:r>
            <a:r>
              <a:rPr dirty="0" err="1"/>
              <a:t>l’éducation</a:t>
            </a:r>
            <a:r>
              <a:rPr dirty="0"/>
              <a:t> un </a:t>
            </a:r>
            <a:r>
              <a:rPr dirty="0" err="1"/>
              <a:t>soutien</a:t>
            </a:r>
            <a:r>
              <a:rPr dirty="0"/>
              <a:t> </a:t>
            </a:r>
            <a:r>
              <a:rPr dirty="0" err="1"/>
              <a:t>similaire</a:t>
            </a:r>
            <a:r>
              <a:rPr dirty="0"/>
              <a:t>:</a:t>
            </a:r>
          </a:p>
          <a:p>
            <a:pPr marL="571500" indent="-571500" algn="l">
              <a:buFont typeface="Courier New" panose="02070309020205020404" pitchFamily="49" charset="0"/>
              <a:buChar char="o"/>
            </a:pPr>
            <a:r>
              <a:rPr dirty="0"/>
              <a:t>le Cabinet des </a:t>
            </a:r>
            <a:r>
              <a:rPr dirty="0" err="1"/>
              <a:t>ministres</a:t>
            </a:r>
            <a:endParaRP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Tree>
    <p:extLst>
      <p:ext uri="{BB962C8B-B14F-4D97-AF65-F5344CB8AC3E}">
        <p14:creationId xmlns:p14="http://schemas.microsoft.com/office/powerpoint/2010/main" val="26834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B250915-F951-46A6-946A-64AF796FD6FC}"/>
              </a:ext>
            </a:extLst>
          </p:cNvPr>
          <p:cNvSpPr>
            <a:spLocks noGrp="1"/>
          </p:cNvSpPr>
          <p:nvPr>
            <p:ph type="subTitle" idx="1"/>
          </p:nvPr>
        </p:nvSpPr>
        <p:spPr/>
        <p:txBody>
          <a:bodyPr/>
          <a:lstStyle/>
          <a:p>
            <a:r>
              <a:t>SQA, juillet 2025</a:t>
            </a:r>
          </a:p>
        </p:txBody>
      </p:sp>
      <p:pic>
        <p:nvPicPr>
          <p:cNvPr id="8" name="Picture Placeholder 7" descr="Person overlooking the horizon from the top of a mountain">
            <a:extLst>
              <a:ext uri="{FF2B5EF4-FFF2-40B4-BE49-F238E27FC236}">
                <a16:creationId xmlns:a16="http://schemas.microsoft.com/office/drawing/2014/main" id="{42F1E451-4432-414C-8016-DC76C94EF2F9}"/>
              </a:ext>
            </a:extLst>
          </p:cNvPr>
          <p:cNvPicPr>
            <a:picLocks noGrp="1" noChangeAspect="1"/>
          </p:cNvPicPr>
          <p:nvPr>
            <p:ph type="pic" sz="quarter" idx="12"/>
          </p:nvPr>
        </p:nvPicPr>
        <p:blipFill>
          <a:blip r:embed="rId3"/>
          <a:srcRect t="9324" b="9324"/>
          <a:stretch>
            <a:fillRect/>
          </a:stretch>
        </p:blipFill>
        <p:spPr/>
      </p:pic>
      <p:sp>
        <p:nvSpPr>
          <p:cNvPr id="2" name="Title 1"/>
          <p:cNvSpPr>
            <a:spLocks noGrp="1"/>
          </p:cNvSpPr>
          <p:nvPr>
            <p:ph type="ctrTitle"/>
          </p:nvPr>
        </p:nvSpPr>
        <p:spPr/>
        <p:txBody>
          <a:bodyPr/>
          <a:lstStyle/>
          <a:p>
            <a:r>
              <a:t>Merci!</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97" y="704100"/>
            <a:ext cx="4063171" cy="2579791"/>
          </a:xfrm>
          <a:prstGeom prst="rect">
            <a:avLst/>
          </a:prstGeom>
        </p:spPr>
      </p:pic>
    </p:spTree>
    <p:extLst>
      <p:ext uri="{BB962C8B-B14F-4D97-AF65-F5344CB8AC3E}">
        <p14:creationId xmlns:p14="http://schemas.microsoft.com/office/powerpoint/2010/main" val="198227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1B4-63BA-4078-9B2C-250F5A3F53B8}"/>
              </a:ext>
            </a:extLst>
          </p:cNvPr>
          <p:cNvSpPr>
            <a:spLocks noGrp="1"/>
          </p:cNvSpPr>
          <p:nvPr>
            <p:ph type="title"/>
          </p:nvPr>
        </p:nvSpPr>
        <p:spPr/>
        <p:txBody>
          <a:bodyPr/>
          <a:lstStyle/>
          <a:p>
            <a:pPr>
              <a:defRPr b="1">
                <a:effectLst>
                  <a:outerShdw blurRad="38100" dist="38100" dir="2700000" algn="tl">
                    <a:srgbClr val="000000">
                      <a:alpha val="43137"/>
                    </a:srgbClr>
                  </a:outerShdw>
                </a:effectLst>
              </a:defRPr>
            </a:pPr>
            <a:r>
              <a:t>Vue d'ensemble</a:t>
            </a:r>
          </a:p>
        </p:txBody>
      </p:sp>
      <p:graphicFrame>
        <p:nvGraphicFramePr>
          <p:cNvPr id="3" name="Content Placeholder 2" descr="SmartArt Placeholder - Block List">
            <a:extLst>
              <a:ext uri="{FF2B5EF4-FFF2-40B4-BE49-F238E27FC236}">
                <a16:creationId xmlns:a16="http://schemas.microsoft.com/office/drawing/2014/main" id="{B098FAB2-7AED-46E2-9AED-B30E23E92AA6}"/>
              </a:ext>
            </a:extLst>
          </p:cNvPr>
          <p:cNvGraphicFramePr>
            <a:graphicFrameLocks/>
          </p:cNvGraphicFramePr>
          <p:nvPr>
            <p:extLst>
              <p:ext uri="{D42A27DB-BD31-4B8C-83A1-F6EECF244321}">
                <p14:modId xmlns:p14="http://schemas.microsoft.com/office/powerpoint/2010/main" val="119643225"/>
              </p:ext>
            </p:extLst>
          </p:nvPr>
        </p:nvGraphicFramePr>
        <p:xfrm>
          <a:off x="976745" y="2618082"/>
          <a:ext cx="10238510" cy="2605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29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80000" y="213690"/>
            <a:ext cx="2603316" cy="1858617"/>
          </a:xfrm>
        </p:spPr>
        <p:txBody>
          <a:bodyPr>
            <a:normAutofit fontScale="90000"/>
          </a:bodyPr>
          <a:lstStyle/>
          <a:p>
            <a:pPr>
              <a:defRPr b="1">
                <a:effectLst>
                  <a:outerShdw blurRad="38100" dist="38100" dir="2700000" algn="tl">
                    <a:srgbClr val="000000">
                      <a:alpha val="43137"/>
                    </a:srgbClr>
                  </a:outerShdw>
                </a:effectLst>
              </a:defRPr>
            </a:pPr>
            <a:r>
              <a:t>Introduction : L'importance des cadres de certification</a:t>
            </a:r>
          </a:p>
        </p:txBody>
      </p:sp>
      <p:sp>
        <p:nvSpPr>
          <p:cNvPr id="3" name="Text Placeholder 2"/>
          <p:cNvSpPr>
            <a:spLocks noGrp="1"/>
          </p:cNvSpPr>
          <p:nvPr>
            <p:ph type="body" sz="quarter" idx="13"/>
          </p:nvPr>
        </p:nvSpPr>
        <p:spPr>
          <a:xfrm>
            <a:off x="3920384" y="905931"/>
            <a:ext cx="7462837" cy="5003802"/>
          </a:xfrm>
        </p:spPr>
        <p:txBody>
          <a:bodyPr>
            <a:normAutofit fontScale="55000" lnSpcReduction="20000"/>
          </a:bodyPr>
          <a:lstStyle/>
          <a:p>
            <a:pPr algn="l">
              <a:defRPr sz="4700" b="1">
                <a:effectLst>
                  <a:outerShdw blurRad="38100" dist="38100" dir="2700000" algn="tl">
                    <a:srgbClr val="000000">
                      <a:alpha val="43137"/>
                    </a:srgbClr>
                  </a:outerShdw>
                </a:effectLst>
              </a:defRPr>
            </a:pPr>
            <a:r>
              <a:t>Qu'est-ce qu'un cadre national des certifications (CNC)?</a:t>
            </a:r>
          </a:p>
          <a:p>
            <a:pPr marL="571500" indent="-571500" algn="l">
              <a:buFont typeface="Arial" panose="020B0604020202020204" pitchFamily="34" charset="0"/>
              <a:buChar char="•"/>
              <a:defRPr sz="4700"/>
            </a:pPr>
            <a:r>
              <a:t>Système décrivant les types, les niveaux et les normes de qualification.</a:t>
            </a:r>
          </a:p>
          <a:p>
            <a:pPr marL="571500" indent="-571500" algn="l">
              <a:buFont typeface="Arial" panose="020B0604020202020204" pitchFamily="34" charset="0"/>
              <a:buChar char="•"/>
              <a:defRPr sz="4700"/>
            </a:pPr>
            <a:r>
              <a:t>Facilite l'assurance de la qualité, la reconnaissance nationale et la cohérence.</a:t>
            </a:r>
          </a:p>
          <a:p>
            <a:pPr algn="l"/>
            <a:endParaRPr sz="4700"/>
          </a:p>
          <a:p>
            <a:pPr algn="l">
              <a:defRPr sz="4700"/>
            </a:pPr>
            <a:r>
              <a:t> </a:t>
            </a:r>
            <a:r>
              <a:rPr b="1">
                <a:effectLst>
                  <a:outerShdw blurRad="38100" dist="38100" dir="2700000" algn="tl">
                    <a:srgbClr val="000000">
                      <a:alpha val="43137"/>
                    </a:srgbClr>
                  </a:outerShdw>
                </a:effectLst>
              </a:rPr>
              <a:t>Pourquoi les cadres de certification de référence?</a:t>
            </a:r>
          </a:p>
          <a:p>
            <a:pPr marL="571500" indent="-571500" algn="l">
              <a:buFont typeface="Arial" panose="020B0604020202020204" pitchFamily="34" charset="0"/>
              <a:buChar char="•"/>
              <a:defRPr sz="4700"/>
            </a:pPr>
            <a:r>
              <a:t>Assurer la comparabilité internationale et la compréhension des qualifications.</a:t>
            </a:r>
          </a:p>
          <a:p>
            <a:pPr marL="571500" indent="-571500" algn="l">
              <a:buFont typeface="Arial" panose="020B0604020202020204" pitchFamily="34" charset="0"/>
              <a:buChar char="•"/>
              <a:defRPr sz="4700"/>
            </a:pPr>
            <a:r>
              <a:t>Promouvoir la mobilité des apprenants et des travailleurs (nationale, régionale, internationale).</a:t>
            </a:r>
          </a:p>
          <a:p>
            <a:pPr marL="571500" indent="-571500" algn="l">
              <a:buFont typeface="Arial" panose="020B0604020202020204" pitchFamily="34" charset="0"/>
              <a:buChar char="•"/>
              <a:defRPr sz="4700"/>
            </a:pPr>
            <a:r>
              <a:t>Renforcer la confiance et faciliter la reconnaissance mutuelle.</a:t>
            </a:r>
          </a:p>
          <a:p>
            <a:pPr algn="l"/>
            <a:endParaRPr/>
          </a:p>
        </p:txBody>
      </p:sp>
      <p:pic>
        <p:nvPicPr>
          <p:cNvPr id="5"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64" b="1564"/>
          <a:stretch>
            <a:fillRect/>
          </a:stretch>
        </p:blipFill>
        <p:spPr/>
      </p:pic>
    </p:spTree>
    <p:extLst>
      <p:ext uri="{BB962C8B-B14F-4D97-AF65-F5344CB8AC3E}">
        <p14:creationId xmlns:p14="http://schemas.microsoft.com/office/powerpoint/2010/main" val="187662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52778"/>
            <a:ext cx="2603316" cy="1447447"/>
          </a:xfrm>
        </p:spPr>
        <p:txBody>
          <a:bodyPr>
            <a:normAutofit/>
          </a:bodyPr>
          <a:lstStyle/>
          <a:p>
            <a:pPr>
              <a:defRPr b="1">
                <a:effectLst>
                  <a:outerShdw blurRad="38100" dist="38100" dir="2700000" algn="tl">
                    <a:srgbClr val="000000">
                      <a:alpha val="43137"/>
                    </a:srgbClr>
                  </a:outerShdw>
                </a:effectLst>
              </a:defRPr>
            </a:pPr>
            <a:r>
              <a:t>Principes généraux et processus</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768068"/>
            <a:ext cx="7462837" cy="5384799"/>
          </a:xfrm>
        </p:spPr>
        <p:txBody>
          <a:bodyPr>
            <a:normAutofit/>
          </a:bodyPr>
          <a:lstStyle/>
          <a:p>
            <a:pPr>
              <a:defRPr sz="4000" b="1">
                <a:effectLst>
                  <a:outerShdw blurRad="38100" dist="38100" dir="2700000" algn="tl">
                    <a:srgbClr val="000000">
                      <a:alpha val="43137"/>
                    </a:srgbClr>
                  </a:outerShdw>
                </a:effectLst>
              </a:defRPr>
            </a:pPr>
            <a:r>
              <a:t>Qu'est-ce que le référencement?</a:t>
            </a:r>
          </a:p>
          <a:p>
            <a:pPr marL="571500" indent="-571500" algn="l">
              <a:buFont typeface="Arial" panose="020B0604020202020204" pitchFamily="34" charset="0"/>
              <a:buChar char="•"/>
            </a:pPr>
            <a:r>
              <a:t>Processus consistant à relier officiellement les niveaux d'un cadre de certification à un autre.</a:t>
            </a:r>
          </a:p>
          <a:p>
            <a:pPr marL="571500" indent="-571500" algn="l">
              <a:buFont typeface="Arial" panose="020B0604020202020204" pitchFamily="34" charset="0"/>
              <a:buChar char="•"/>
            </a:pPr>
            <a:r>
              <a:t>Comprend une analyse technique des descripteurs de niveau, des résultats d'apprentissage et des informations contextuelles.</a:t>
            </a:r>
          </a:p>
          <a:p>
            <a:pPr marL="571500" indent="-571500" algn="l">
              <a:buFont typeface="Arial" panose="020B0604020202020204" pitchFamily="34" charset="0"/>
              <a:buChar char="•"/>
            </a:pPr>
            <a:r>
              <a:t>Une approche du «meilleur ajustement» est souvent utilisée.</a:t>
            </a:r>
          </a:p>
        </p:txBody>
      </p:sp>
      <p:pic>
        <p:nvPicPr>
          <p:cNvPr id="6" name="Picture Placeholder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64" b="1564"/>
          <a:stretch>
            <a:fillRect/>
          </a:stretch>
        </p:blipFill>
        <p:spPr>
          <a:xfrm>
            <a:off x="1080000" y="2304000"/>
            <a:ext cx="2520000" cy="3454357"/>
          </a:xfrm>
        </p:spPr>
      </p:pic>
    </p:spTree>
    <p:extLst>
      <p:ext uri="{BB962C8B-B14F-4D97-AF65-F5344CB8AC3E}">
        <p14:creationId xmlns:p14="http://schemas.microsoft.com/office/powerpoint/2010/main" val="129457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52055" y="0"/>
            <a:ext cx="7838725" cy="6783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198370" y="0"/>
            <a:ext cx="7392410" cy="6783210"/>
          </a:xfrm>
          <a:prstGeom prst="rect">
            <a:avLst/>
          </a:prstGeom>
          <a:ln>
            <a:noFill/>
          </a:ln>
        </p:spPr>
      </p:pic>
      <p:sp>
        <p:nvSpPr>
          <p:cNvPr id="6" name="Title 1">
            <a:extLst>
              <a:ext uri="{FF2B5EF4-FFF2-40B4-BE49-F238E27FC236}">
                <a16:creationId xmlns:a16="http://schemas.microsoft.com/office/drawing/2014/main" id="{F27FD1B8-6082-40D7-BC80-25D75796C25A}"/>
              </a:ext>
            </a:extLst>
          </p:cNvPr>
          <p:cNvSpPr>
            <a:spLocks noGrp="1"/>
          </p:cNvSpPr>
          <p:nvPr>
            <p:ph type="title"/>
          </p:nvPr>
        </p:nvSpPr>
        <p:spPr>
          <a:xfrm>
            <a:off x="1027987" y="400340"/>
            <a:ext cx="2603316" cy="1858617"/>
          </a:xfrm>
        </p:spPr>
        <p:txBody>
          <a:bodyPr>
            <a:normAutofit/>
          </a:bodyPr>
          <a:lstStyle/>
          <a:p>
            <a:pPr>
              <a:defRPr b="1">
                <a:effectLst>
                  <a:outerShdw blurRad="38100" dist="38100" dir="2700000" algn="tl">
                    <a:srgbClr val="000000">
                      <a:alpha val="43137"/>
                    </a:srgbClr>
                  </a:outerShdw>
                </a:effectLst>
              </a:defRPr>
            </a:pPr>
            <a:r>
              <a:t>Schéma du système éducatif des Seychelles</a:t>
            </a:r>
            <a:endParaRPr sz="3600" b="1">
              <a:effectLst>
                <a:outerShdw blurRad="38100" dist="38100" dir="2700000" algn="tl">
                  <a:srgbClr val="000000">
                    <a:alpha val="43137"/>
                  </a:srgbClr>
                </a:outerShdw>
              </a:effectLst>
            </a:endParaRPr>
          </a:p>
        </p:txBody>
      </p:sp>
      <p:pic>
        <p:nvPicPr>
          <p:cNvPr id="8" name="Picture Placeholder 4"/>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564" b="1564"/>
          <a:stretch>
            <a:fillRect/>
          </a:stretch>
        </p:blipFill>
        <p:spPr>
          <a:xfrm>
            <a:off x="1080000" y="2304000"/>
            <a:ext cx="2520000" cy="3454357"/>
          </a:xfrm>
        </p:spPr>
      </p:pic>
    </p:spTree>
    <p:extLst>
      <p:ext uri="{BB962C8B-B14F-4D97-AF65-F5344CB8AC3E}">
        <p14:creationId xmlns:p14="http://schemas.microsoft.com/office/powerpoint/2010/main" val="296454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rPr>
                <a:solidFill>
                  <a:srgbClr val="FFC000"/>
                </a:solidFill>
              </a:rPr>
              <a:t>Processus</a:t>
            </a:r>
            <a:r>
              <a:t> de référencement SNQF-ACQF</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869582" y="694269"/>
            <a:ext cx="7509618" cy="5621867"/>
          </a:xfrm>
        </p:spPr>
        <p:txBody>
          <a:bodyPr>
            <a:normAutofit fontScale="70000" lnSpcReduction="20000"/>
          </a:bodyPr>
          <a:lstStyle/>
          <a:p>
            <a:pPr marL="571500" indent="-571500" algn="l">
              <a:buFont typeface="Arial" panose="020B0604020202020204" pitchFamily="34" charset="0"/>
              <a:buChar char="•"/>
            </a:pPr>
            <a:r>
              <a:rPr b="1" dirty="0" err="1">
                <a:solidFill>
                  <a:srgbClr val="FFFF00"/>
                </a:solidFill>
              </a:rPr>
              <a:t>Mettre</a:t>
            </a:r>
            <a:r>
              <a:rPr b="1" dirty="0">
                <a:solidFill>
                  <a:srgbClr val="FFFF00"/>
                </a:solidFill>
              </a:rPr>
              <a:t> </a:t>
            </a:r>
            <a:r>
              <a:rPr b="1" dirty="0" err="1">
                <a:solidFill>
                  <a:srgbClr val="FFFF00"/>
                </a:solidFill>
              </a:rPr>
              <a:t>en</a:t>
            </a:r>
            <a:r>
              <a:rPr b="1" dirty="0">
                <a:solidFill>
                  <a:srgbClr val="FFFF00"/>
                </a:solidFill>
              </a:rPr>
              <a:t> place </a:t>
            </a:r>
            <a:r>
              <a:rPr b="1" dirty="0" err="1">
                <a:solidFill>
                  <a:srgbClr val="FFFF00"/>
                </a:solidFill>
              </a:rPr>
              <a:t>l'équipe</a:t>
            </a:r>
            <a:r>
              <a:rPr b="1" dirty="0">
                <a:solidFill>
                  <a:srgbClr val="FFFF00"/>
                </a:solidFill>
              </a:rPr>
              <a:t> </a:t>
            </a:r>
            <a:r>
              <a:rPr b="1" dirty="0" err="1">
                <a:solidFill>
                  <a:srgbClr val="FFFF00"/>
                </a:solidFill>
              </a:rPr>
              <a:t>nationale</a:t>
            </a:r>
            <a:r>
              <a:rPr b="1" dirty="0">
                <a:solidFill>
                  <a:srgbClr val="FFFF00"/>
                </a:solidFill>
              </a:rPr>
              <a:t> de </a:t>
            </a:r>
            <a:r>
              <a:rPr b="1" dirty="0" err="1">
                <a:solidFill>
                  <a:srgbClr val="FFFF00"/>
                </a:solidFill>
              </a:rPr>
              <a:t>référencement</a:t>
            </a:r>
            <a:r>
              <a:rPr b="1" dirty="0">
                <a:solidFill>
                  <a:srgbClr val="FFFF00"/>
                </a:solidFill>
              </a:rPr>
              <a:t> </a:t>
            </a:r>
            <a:r>
              <a:rPr dirty="0"/>
              <a:t>(NRT)</a:t>
            </a:r>
            <a:endParaRPr lang="en-US" dirty="0"/>
          </a:p>
          <a:p>
            <a:pPr marL="571500" indent="-571500" algn="l">
              <a:buFont typeface="Arial" panose="020B0604020202020204" pitchFamily="34" charset="0"/>
              <a:buChar char="•"/>
            </a:pPr>
            <a:r>
              <a:rPr dirty="0" err="1"/>
              <a:t>Établir</a:t>
            </a:r>
            <a:r>
              <a:rPr dirty="0"/>
              <a:t> un </a:t>
            </a:r>
            <a:r>
              <a:rPr b="1" dirty="0" err="1">
                <a:solidFill>
                  <a:srgbClr val="FFFF00"/>
                </a:solidFill>
              </a:rPr>
              <a:t>calendrier</a:t>
            </a:r>
            <a:r>
              <a:rPr b="1" dirty="0">
                <a:solidFill>
                  <a:srgbClr val="FFFF00"/>
                </a:solidFill>
              </a:rPr>
              <a:t> des </a:t>
            </a:r>
            <a:r>
              <a:rPr b="1" dirty="0" err="1">
                <a:solidFill>
                  <a:srgbClr val="FFFF00"/>
                </a:solidFill>
              </a:rPr>
              <a:t>réunions</a:t>
            </a:r>
            <a:r>
              <a:rPr dirty="0"/>
              <a:t> de la NRT</a:t>
            </a:r>
          </a:p>
          <a:p>
            <a:pPr marL="571500" indent="-571500" algn="l">
              <a:buFont typeface="Arial" panose="020B0604020202020204" pitchFamily="34" charset="0"/>
              <a:buChar char="•"/>
            </a:pPr>
            <a:r>
              <a:rPr b="1" err="1">
                <a:solidFill>
                  <a:srgbClr val="FFFF00"/>
                </a:solidFill>
              </a:rPr>
              <a:t>Diviser</a:t>
            </a:r>
            <a:r>
              <a:rPr b="1">
                <a:solidFill>
                  <a:srgbClr val="FFFF00"/>
                </a:solidFill>
              </a:rPr>
              <a:t> et </a:t>
            </a:r>
            <a:r>
              <a:rPr b="1" err="1">
                <a:solidFill>
                  <a:srgbClr val="FFFF00"/>
                </a:solidFill>
              </a:rPr>
              <a:t>conquérir</a:t>
            </a:r>
            <a:r>
              <a:rPr b="1">
                <a:solidFill>
                  <a:srgbClr val="FFFF00"/>
                </a:solidFill>
              </a:rPr>
              <a:t>: </a:t>
            </a:r>
            <a:r>
              <a:rPr err="1"/>
              <a:t>répartir</a:t>
            </a:r>
            <a:r>
              <a:t> les </a:t>
            </a:r>
            <a:r>
              <a:rPr err="1"/>
              <a:t>tâches</a:t>
            </a:r>
            <a:r>
              <a:t> entre les </a:t>
            </a:r>
            <a:r>
              <a:rPr err="1"/>
              <a:t>membres</a:t>
            </a:r>
            <a:r>
              <a:t> de la NRT</a:t>
            </a:r>
            <a:endParaRPr dirty="0"/>
          </a:p>
          <a:p>
            <a:pPr marL="571500" indent="-571500" algn="l">
              <a:buFont typeface="Arial" panose="020B0604020202020204" pitchFamily="34" charset="0"/>
              <a:buChar char="•"/>
            </a:pPr>
            <a:r>
              <a:rPr b="1" dirty="0" err="1">
                <a:solidFill>
                  <a:srgbClr val="FFFF00"/>
                </a:solidFill>
              </a:rPr>
              <a:t>Établir</a:t>
            </a:r>
            <a:r>
              <a:rPr b="1" dirty="0">
                <a:solidFill>
                  <a:srgbClr val="FFFF00"/>
                </a:solidFill>
              </a:rPr>
              <a:t> un dialogue avec les parties </a:t>
            </a:r>
            <a:r>
              <a:rPr b="1" dirty="0" err="1">
                <a:solidFill>
                  <a:srgbClr val="FFFF00"/>
                </a:solidFill>
              </a:rPr>
              <a:t>prenantes</a:t>
            </a:r>
            <a:r>
              <a:rPr b="1" dirty="0">
                <a:solidFill>
                  <a:srgbClr val="FFFF00"/>
                </a:solidFill>
              </a:rPr>
              <a:t>: </a:t>
            </a:r>
            <a:r>
              <a:rPr dirty="0" err="1"/>
              <a:t>Notamment</a:t>
            </a:r>
            <a:r>
              <a:rPr dirty="0"/>
              <a:t> le Ministère de l ' </a:t>
            </a:r>
            <a:r>
              <a:rPr dirty="0" err="1"/>
              <a:t>éducation</a:t>
            </a:r>
            <a:r>
              <a:rPr dirty="0"/>
              <a:t>, le Bureau national de </a:t>
            </a:r>
            <a:r>
              <a:rPr dirty="0" err="1"/>
              <a:t>statistique</a:t>
            </a:r>
            <a:r>
              <a:rPr dirty="0"/>
              <a:t>, le Ministère des finances, l</a:t>
            </a:r>
            <a:r>
              <a:rPr lang="en-GB" dirty="0"/>
              <a:t>'</a:t>
            </a:r>
            <a:r>
              <a:rPr lang="en-GB" dirty="0" err="1"/>
              <a:t>Institut</a:t>
            </a:r>
            <a:r>
              <a:rPr dirty="0"/>
              <a:t> du </a:t>
            </a:r>
            <a:r>
              <a:rPr dirty="0" err="1"/>
              <a:t>développement</a:t>
            </a:r>
            <a:r>
              <a:rPr dirty="0"/>
              <a:t> de la petite </a:t>
            </a:r>
            <a:r>
              <a:rPr dirty="0" err="1"/>
              <a:t>enfance</a:t>
            </a:r>
            <a:r>
              <a:rPr dirty="0"/>
              <a:t>, les </a:t>
            </a:r>
            <a:r>
              <a:rPr dirty="0" err="1"/>
              <a:t>organismes</a:t>
            </a:r>
            <a:r>
              <a:rPr dirty="0"/>
              <a:t> d</a:t>
            </a:r>
            <a:r>
              <a:rPr lang="en-GB" dirty="0"/>
              <a:t>'</a:t>
            </a:r>
            <a:r>
              <a:rPr lang="en-GB" dirty="0" err="1"/>
              <a:t>éducation</a:t>
            </a:r>
            <a:r>
              <a:rPr dirty="0"/>
              <a:t> et de formation</a:t>
            </a:r>
            <a:endParaRPr b="1" dirty="0">
              <a:solidFill>
                <a:srgbClr val="FFFF00"/>
              </a:solidFill>
            </a:endParaRPr>
          </a:p>
          <a:p>
            <a:pPr marL="571500" indent="-571500" algn="l">
              <a:buFont typeface="Arial" panose="020B0604020202020204" pitchFamily="34" charset="0"/>
              <a:buChar char="•"/>
            </a:pPr>
            <a:r>
              <a:rPr b="1" err="1">
                <a:solidFill>
                  <a:srgbClr val="FFFF00"/>
                </a:solidFill>
              </a:rPr>
              <a:t>Travailler</a:t>
            </a:r>
            <a:r>
              <a:rPr b="1">
                <a:solidFill>
                  <a:srgbClr val="FFFF00"/>
                </a:solidFill>
              </a:rPr>
              <a:t> sur </a:t>
            </a:r>
            <a:r>
              <a:rPr b="1" err="1">
                <a:solidFill>
                  <a:srgbClr val="FFFF00"/>
                </a:solidFill>
              </a:rPr>
              <a:t>l'analyse</a:t>
            </a:r>
            <a:r>
              <a:rPr b="1">
                <a:solidFill>
                  <a:srgbClr val="FFFF00"/>
                </a:solidFill>
              </a:rPr>
              <a:t> technique </a:t>
            </a:r>
            <a:r>
              <a:rPr b="1" err="1">
                <a:solidFill>
                  <a:srgbClr val="FFFF00"/>
                </a:solidFill>
              </a:rPr>
              <a:t>en</a:t>
            </a:r>
            <a:r>
              <a:rPr b="1">
                <a:solidFill>
                  <a:srgbClr val="FFFF00"/>
                </a:solidFill>
              </a:rPr>
              <a:t> équipe: </a:t>
            </a:r>
            <a:r>
              <a:rPr b="1" err="1">
                <a:solidFill>
                  <a:srgbClr val="FFFF00"/>
                </a:solidFill>
              </a:rPr>
              <a:t>Comparaison</a:t>
            </a:r>
            <a:r>
              <a:rPr b="1">
                <a:solidFill>
                  <a:srgbClr val="FFFF00"/>
                </a:solidFill>
              </a:rPr>
              <a:t> </a:t>
            </a:r>
            <a:r>
              <a:rPr err="1"/>
              <a:t>détaillée</a:t>
            </a:r>
            <a:r>
              <a:t> des </a:t>
            </a:r>
            <a:r>
              <a:rPr err="1"/>
              <a:t>descripteurs</a:t>
            </a:r>
            <a:r>
              <a:t> et principes de </a:t>
            </a:r>
            <a:r>
              <a:rPr err="1"/>
              <a:t>niveau</a:t>
            </a:r>
            <a:r>
              <a:t> SNQF et ACQF.</a:t>
            </a:r>
            <a:endParaRPr dirty="0"/>
          </a:p>
          <a:p>
            <a:pPr marL="571500" indent="-571500" algn="l">
              <a:buFont typeface="Arial" panose="020B0604020202020204" pitchFamily="34" charset="0"/>
              <a:buChar char="•"/>
            </a:pPr>
            <a:r>
              <a:rPr b="1" dirty="0" err="1">
                <a:solidFill>
                  <a:srgbClr val="FFFF00"/>
                </a:solidFill>
              </a:rPr>
              <a:t>Préparation</a:t>
            </a:r>
            <a:r>
              <a:rPr b="1" dirty="0">
                <a:solidFill>
                  <a:srgbClr val="FFFF00"/>
                </a:solidFill>
              </a:rPr>
              <a:t> du rapport de </a:t>
            </a:r>
            <a:r>
              <a:rPr b="1" dirty="0" err="1">
                <a:solidFill>
                  <a:srgbClr val="FFFF00"/>
                </a:solidFill>
              </a:rPr>
              <a:t>référencement</a:t>
            </a:r>
            <a:r>
              <a:rPr b="1" dirty="0">
                <a:solidFill>
                  <a:srgbClr val="FFFF00"/>
                </a:solidFill>
              </a:rPr>
              <a:t>:</a:t>
            </a:r>
            <a:r>
              <a:rPr dirty="0">
                <a:solidFill>
                  <a:srgbClr val="FFFF00"/>
                </a:solidFill>
              </a:rPr>
              <a:t> </a:t>
            </a:r>
            <a:r>
              <a:rPr dirty="0"/>
              <a:t>Documenter le processus, les constatations et les conclusions.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Tree>
    <p:extLst>
      <p:ext uri="{BB962C8B-B14F-4D97-AF65-F5344CB8AC3E}">
        <p14:creationId xmlns:p14="http://schemas.microsoft.com/office/powerpoint/2010/main" val="161625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973559" y="356797"/>
            <a:ext cx="2603316" cy="1858617"/>
          </a:xfrm>
        </p:spPr>
        <p:txBody>
          <a:bodyPr>
            <a:normAutofit/>
          </a:bodyPr>
          <a:lstStyle/>
          <a:p>
            <a:pPr>
              <a:defRPr b="1">
                <a:effectLst>
                  <a:outerShdw blurRad="38100" dist="38100" dir="2700000" algn="tl">
                    <a:srgbClr val="000000">
                      <a:alpha val="43137"/>
                    </a:srgbClr>
                  </a:outerShdw>
                </a:effectLst>
              </a:defRPr>
            </a:pPr>
            <a:r>
              <a:rPr sz="2800" err="1"/>
              <a:t>Résultats</a:t>
            </a:r>
            <a:r>
              <a:rPr sz="2800" dirty="0"/>
              <a:t> du </a:t>
            </a:r>
            <a:r>
              <a:rPr sz="2800" err="1"/>
              <a:t>parcours</a:t>
            </a:r>
            <a:r>
              <a:rPr sz="2800" dirty="0"/>
              <a:t> de </a:t>
            </a:r>
            <a:r>
              <a:rPr sz="2800" err="1"/>
              <a:t>référencement</a:t>
            </a:r>
            <a:r>
              <a:rPr sz="2800" dirty="0"/>
              <a:t> de SQA </a:t>
            </a:r>
            <a:endParaRPr lang="en-US" sz="28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fontScale="92500" lnSpcReduction="20000"/>
          </a:bodyPr>
          <a:lstStyle/>
          <a:p>
            <a:pPr>
              <a:defRPr b="1"/>
            </a:pPr>
            <a:r>
              <a:rPr dirty="0" err="1"/>
              <a:t>L'exercice</a:t>
            </a:r>
            <a:r>
              <a:rPr dirty="0"/>
              <a:t> de </a:t>
            </a:r>
            <a:r>
              <a:rPr dirty="0" err="1"/>
              <a:t>référencement</a:t>
            </a:r>
            <a:r>
              <a:rPr dirty="0"/>
              <a:t> a mis </a:t>
            </a:r>
            <a:r>
              <a:rPr dirty="0" err="1"/>
              <a:t>en</a:t>
            </a:r>
            <a:r>
              <a:rPr dirty="0"/>
              <a:t> </a:t>
            </a:r>
            <a:r>
              <a:rPr dirty="0" err="1"/>
              <a:t>évidence</a:t>
            </a:r>
            <a:r>
              <a:rPr dirty="0"/>
              <a:t> des liens </a:t>
            </a:r>
            <a:r>
              <a:rPr dirty="0" err="1"/>
              <a:t>clairs</a:t>
            </a:r>
            <a:r>
              <a:rPr dirty="0"/>
              <a:t>:</a:t>
            </a:r>
          </a:p>
          <a:p>
            <a:pPr algn="l"/>
            <a:r>
              <a:rPr sz="3500" err="1"/>
              <a:t>Comparaison</a:t>
            </a:r>
            <a:r>
              <a:rPr sz="3500" dirty="0"/>
              <a:t> </a:t>
            </a:r>
            <a:r>
              <a:rPr sz="3500" b="1" err="1">
                <a:solidFill>
                  <a:srgbClr val="FFFF00"/>
                </a:solidFill>
                <a:effectLst>
                  <a:outerShdw blurRad="38100" dist="38100" dir="2700000" algn="tl">
                    <a:srgbClr val="000000">
                      <a:alpha val="43137"/>
                    </a:srgbClr>
                  </a:outerShdw>
                </a:effectLst>
              </a:rPr>
              <a:t>structurelle</a:t>
            </a:r>
            <a:r>
              <a:rPr sz="3500" b="1" dirty="0">
                <a:solidFill>
                  <a:srgbClr val="FFFF00"/>
                </a:solidFill>
                <a:effectLst>
                  <a:outerShdw blurRad="38100" dist="38100" dir="2700000" algn="tl">
                    <a:srgbClr val="000000">
                      <a:alpha val="43137"/>
                    </a:srgbClr>
                  </a:outerShdw>
                </a:effectLst>
              </a:rPr>
              <a:t>: </a:t>
            </a:r>
            <a:r>
              <a:rPr sz="3500" dirty="0"/>
              <a:t>Une architecture </a:t>
            </a:r>
            <a:r>
              <a:rPr sz="3500" err="1"/>
              <a:t>similaire</a:t>
            </a:r>
            <a:r>
              <a:rPr sz="3500" dirty="0"/>
              <a:t> à 10 </a:t>
            </a:r>
            <a:r>
              <a:rPr sz="3500" err="1"/>
              <a:t>niveaux</a:t>
            </a:r>
            <a:r>
              <a:rPr sz="3500" dirty="0"/>
              <a:t>, </a:t>
            </a:r>
            <a:r>
              <a:rPr sz="3500" err="1"/>
              <a:t>l'utilisation</a:t>
            </a:r>
            <a:r>
              <a:rPr sz="3500" dirty="0"/>
              <a:t> de </a:t>
            </a:r>
            <a:r>
              <a:rPr sz="3500" err="1"/>
              <a:t>descripteurs</a:t>
            </a:r>
            <a:r>
              <a:rPr sz="3500" dirty="0"/>
              <a:t> de </a:t>
            </a:r>
            <a:r>
              <a:rPr sz="3500" err="1"/>
              <a:t>niveau</a:t>
            </a:r>
            <a:r>
              <a:rPr sz="3500" dirty="0"/>
              <a:t> pour </a:t>
            </a:r>
            <a:r>
              <a:rPr sz="3500" err="1"/>
              <a:t>chaque</a:t>
            </a:r>
            <a:r>
              <a:rPr sz="3500" dirty="0"/>
              <a:t> </a:t>
            </a:r>
            <a:r>
              <a:rPr sz="3500" err="1"/>
              <a:t>niveau</a:t>
            </a:r>
            <a:r>
              <a:rPr sz="3500" dirty="0"/>
              <a:t>, des </a:t>
            </a:r>
            <a:r>
              <a:rPr sz="3500" err="1"/>
              <a:t>domaines</a:t>
            </a:r>
            <a:r>
              <a:rPr sz="3500" dirty="0"/>
              <a:t> </a:t>
            </a:r>
            <a:r>
              <a:rPr sz="3500" err="1"/>
              <a:t>identiques</a:t>
            </a:r>
            <a:r>
              <a:rPr sz="3500" dirty="0"/>
              <a:t>, les deux </a:t>
            </a:r>
            <a:r>
              <a:rPr sz="3500" err="1"/>
              <a:t>sont</a:t>
            </a:r>
            <a:r>
              <a:rPr sz="3500" dirty="0"/>
              <a:t> </a:t>
            </a:r>
            <a:r>
              <a:rPr sz="3500" err="1"/>
              <a:t>étayés</a:t>
            </a:r>
            <a:r>
              <a:rPr sz="3500" dirty="0"/>
              <a:t> par des </a:t>
            </a:r>
            <a:r>
              <a:rPr sz="3500" err="1"/>
              <a:t>descripteurs</a:t>
            </a:r>
            <a:r>
              <a:rPr sz="3500" dirty="0"/>
              <a:t> de </a:t>
            </a:r>
            <a:r>
              <a:rPr sz="3500" err="1"/>
              <a:t>niveau</a:t>
            </a:r>
            <a:r>
              <a:rPr sz="3500" dirty="0"/>
              <a:t> et le </a:t>
            </a:r>
            <a:r>
              <a:rPr sz="3500" err="1"/>
              <a:t>paradigme</a:t>
            </a:r>
            <a:r>
              <a:rPr sz="3500" dirty="0"/>
              <a:t> des </a:t>
            </a:r>
            <a:r>
              <a:rPr sz="3500" err="1"/>
              <a:t>résultats</a:t>
            </a:r>
            <a:r>
              <a:rPr sz="3500" dirty="0"/>
              <a:t> </a:t>
            </a:r>
            <a:r>
              <a:rPr sz="3500" err="1"/>
              <a:t>d'apprentissage</a:t>
            </a:r>
            <a:r>
              <a:rPr sz="3500" dirty="0"/>
              <a:t>.</a:t>
            </a:r>
          </a:p>
          <a:p>
            <a:pPr algn="l"/>
            <a:r>
              <a:rPr sz="3500" err="1"/>
              <a:t>Comparaison</a:t>
            </a:r>
            <a:r>
              <a:rPr sz="3500" dirty="0"/>
              <a:t> </a:t>
            </a:r>
            <a:r>
              <a:rPr sz="3500" b="1" err="1">
                <a:solidFill>
                  <a:srgbClr val="FFFF00"/>
                </a:solidFill>
                <a:effectLst>
                  <a:outerShdw blurRad="38100" dist="38100" dir="2700000" algn="tl">
                    <a:srgbClr val="000000">
                      <a:alpha val="43137"/>
                    </a:srgbClr>
                  </a:outerShdw>
                </a:effectLst>
              </a:rPr>
              <a:t>conceptuelle</a:t>
            </a:r>
            <a:r>
              <a:rPr sz="3500" b="1" dirty="0">
                <a:solidFill>
                  <a:srgbClr val="FFFF00"/>
                </a:solidFill>
                <a:effectLst>
                  <a:outerShdw blurRad="38100" dist="38100" dir="2700000" algn="tl">
                    <a:srgbClr val="000000">
                      <a:alpha val="43137"/>
                    </a:srgbClr>
                  </a:outerShdw>
                </a:effectLst>
              </a:rPr>
              <a:t> : </a:t>
            </a:r>
            <a:r>
              <a:rPr sz="3500" err="1"/>
              <a:t>L'analyse</a:t>
            </a:r>
            <a:r>
              <a:rPr sz="3500" dirty="0"/>
              <a:t> de </a:t>
            </a:r>
            <a:r>
              <a:rPr sz="3500" err="1"/>
              <a:t>niveau</a:t>
            </a:r>
            <a:r>
              <a:rPr sz="3500" dirty="0"/>
              <a:t> à </a:t>
            </a:r>
            <a:r>
              <a:rPr sz="3500" err="1"/>
              <a:t>niveau</a:t>
            </a:r>
            <a:r>
              <a:rPr sz="3500" dirty="0"/>
              <a:t> montre </a:t>
            </a:r>
            <a:r>
              <a:rPr sz="3500" err="1"/>
              <a:t>une</a:t>
            </a:r>
            <a:r>
              <a:rPr sz="3500" dirty="0"/>
              <a:t> </a:t>
            </a:r>
            <a:r>
              <a:rPr sz="3500" err="1"/>
              <a:t>comparaison</a:t>
            </a:r>
            <a:r>
              <a:rPr sz="3500" dirty="0"/>
              <a:t>, avec des </a:t>
            </a:r>
            <a:r>
              <a:rPr sz="3500" err="1"/>
              <a:t>correspondances</a:t>
            </a:r>
            <a:r>
              <a:rPr sz="3500" dirty="0"/>
              <a:t> </a:t>
            </a:r>
            <a:r>
              <a:rPr sz="3500" err="1"/>
              <a:t>spécifiques</a:t>
            </a:r>
            <a:r>
              <a:rPr sz="3500" dirty="0"/>
              <a:t> (par </a:t>
            </a:r>
            <a:r>
              <a:rPr sz="3500" err="1"/>
              <a:t>exemple</a:t>
            </a:r>
            <a:r>
              <a:rPr sz="3500" dirty="0"/>
              <a:t>, SNQF </a:t>
            </a:r>
            <a:r>
              <a:rPr sz="3500" err="1"/>
              <a:t>niveau</a:t>
            </a:r>
            <a:r>
              <a:rPr sz="3500" dirty="0"/>
              <a:t> 6 </a:t>
            </a:r>
            <a:r>
              <a:rPr sz="3500" err="1"/>
              <a:t>correspondant</a:t>
            </a:r>
            <a:r>
              <a:rPr sz="3500" dirty="0"/>
              <a:t> </a:t>
            </a:r>
            <a:r>
              <a:rPr sz="3500" err="1"/>
              <a:t>étroitement</a:t>
            </a:r>
            <a:r>
              <a:rPr sz="3500" dirty="0"/>
              <a:t> ACQF </a:t>
            </a:r>
            <a:r>
              <a:rPr sz="3500" err="1"/>
              <a:t>niveau</a:t>
            </a:r>
            <a:r>
              <a:rPr sz="3500" dirty="0"/>
              <a:t> 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sp>
        <p:nvSpPr>
          <p:cNvPr id="8" name="TextBox 7"/>
          <p:cNvSpPr txBox="1"/>
          <p:nvPr/>
        </p:nvSpPr>
        <p:spPr>
          <a:xfrm>
            <a:off x="3209540" y="1846082"/>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1</a:t>
            </a:r>
          </a:p>
        </p:txBody>
      </p:sp>
    </p:spTree>
    <p:extLst>
      <p:ext uri="{BB962C8B-B14F-4D97-AF65-F5344CB8AC3E}">
        <p14:creationId xmlns:p14="http://schemas.microsoft.com/office/powerpoint/2010/main" val="40208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51857" y="0"/>
            <a:ext cx="8454759" cy="631666"/>
          </a:xfrm>
          <a:solidFill>
            <a:schemeClr val="accent4"/>
          </a:solidFill>
        </p:spPr>
        <p:txBody>
          <a:bodyPr vert="horz" lIns="91440" tIns="45720" rIns="91440" bIns="45720" anchor="ctr">
            <a:noAutofit/>
          </a:bodyPr>
          <a:lstStyle/>
          <a:p>
            <a:pPr>
              <a:defRPr sz="3100" b="1">
                <a:effectLst>
                  <a:outerShdw blurRad="38100" dist="38100" dir="2700000" algn="tl">
                    <a:srgbClr val="000000">
                      <a:alpha val="43137"/>
                    </a:srgbClr>
                  </a:outerShdw>
                </a:effectLst>
                <a:latin typeface="+mj-lt"/>
              </a:defRPr>
            </a:pPr>
            <a:r>
              <a:rPr sz="2400" dirty="0"/>
              <a:t>Carte de </a:t>
            </a:r>
            <a:r>
              <a:rPr sz="2400" err="1"/>
              <a:t>comparaison</a:t>
            </a:r>
            <a:r>
              <a:rPr sz="2400" dirty="0"/>
              <a:t> de </a:t>
            </a:r>
            <a:r>
              <a:rPr sz="2400" err="1"/>
              <a:t>niveau</a:t>
            </a:r>
            <a:r>
              <a:rPr sz="2400" dirty="0"/>
              <a:t> à </a:t>
            </a:r>
            <a:r>
              <a:rPr sz="2400" err="1"/>
              <a:t>niveau</a:t>
            </a:r>
            <a:r>
              <a:rPr sz="2400" dirty="0"/>
              <a:t> SNQF à ACQF</a:t>
            </a:r>
            <a:endParaRPr lang="en-US" sz="2400" b="1">
              <a:effectLst>
                <a:outerShdw blurRad="38100" dist="38100" dir="2700000" algn="tl">
                  <a:srgbClr val="000000">
                    <a:alpha val="43137"/>
                  </a:srgbClr>
                </a:outerShdw>
              </a:effectLst>
              <a:latin typeface="+mj-l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48565" y="533696"/>
            <a:ext cx="10548778" cy="6226333"/>
          </a:xfrm>
          <a:prstGeom prst="rect">
            <a:avLst/>
          </a:prstGeom>
          <a:ln>
            <a:solidFill>
              <a:schemeClr val="accent1"/>
            </a:solidFill>
          </a:ln>
        </p:spPr>
      </p:pic>
    </p:spTree>
    <p:extLst>
      <p:ext uri="{BB962C8B-B14F-4D97-AF65-F5344CB8AC3E}">
        <p14:creationId xmlns:p14="http://schemas.microsoft.com/office/powerpoint/2010/main" val="181339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D1B8-6082-40D7-BC80-25D75796C25A}"/>
              </a:ext>
            </a:extLst>
          </p:cNvPr>
          <p:cNvSpPr>
            <a:spLocks noGrp="1"/>
          </p:cNvSpPr>
          <p:nvPr>
            <p:ph type="title"/>
          </p:nvPr>
        </p:nvSpPr>
        <p:spPr>
          <a:xfrm>
            <a:off x="1079999" y="366090"/>
            <a:ext cx="2603316" cy="1858617"/>
          </a:xfrm>
        </p:spPr>
        <p:txBody>
          <a:bodyPr>
            <a:normAutofit/>
          </a:bodyPr>
          <a:lstStyle/>
          <a:p>
            <a:pPr>
              <a:defRPr b="1">
                <a:effectLst>
                  <a:outerShdw blurRad="38100" dist="38100" dir="2700000" algn="tl">
                    <a:srgbClr val="000000">
                      <a:alpha val="43137"/>
                    </a:srgbClr>
                  </a:outerShdw>
                </a:effectLst>
              </a:defRPr>
            </a:pPr>
            <a:r>
              <a:t>Résultats du parcours de référencement de SQA </a:t>
            </a:r>
            <a:endParaRPr sz="3600" b="1">
              <a:effectLst>
                <a:outerShdw blurRad="38100" dist="38100" dir="2700000" algn="tl">
                  <a:srgbClr val="000000">
                    <a:alpha val="43137"/>
                  </a:srgbClr>
                </a:outerShdw>
              </a:effectLst>
            </a:endParaRPr>
          </a:p>
        </p:txBody>
      </p:sp>
      <p:sp>
        <p:nvSpPr>
          <p:cNvPr id="3" name="Text Placeholder 2"/>
          <p:cNvSpPr>
            <a:spLocks noGrp="1"/>
          </p:cNvSpPr>
          <p:nvPr>
            <p:ph type="body" sz="quarter" idx="13"/>
          </p:nvPr>
        </p:nvSpPr>
        <p:spPr>
          <a:xfrm>
            <a:off x="3920384" y="863602"/>
            <a:ext cx="7462837" cy="5384799"/>
          </a:xfrm>
        </p:spPr>
        <p:txBody>
          <a:bodyPr>
            <a:normAutofit/>
          </a:bodyPr>
          <a:lstStyle/>
          <a:p>
            <a:pPr>
              <a:defRPr b="1"/>
            </a:pPr>
            <a:r>
              <a:t>Quelques différences mineures ont également été observées: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955" y="2335427"/>
            <a:ext cx="2265404" cy="3398107"/>
          </a:xfrm>
          <a:prstGeom prst="rect">
            <a:avLst/>
          </a:prstGeom>
        </p:spPr>
      </p:pic>
      <p:pic>
        <p:nvPicPr>
          <p:cNvPr id="5" name="Picture 4"/>
          <p:cNvPicPr>
            <a:picLocks noChangeAspect="1"/>
          </p:cNvPicPr>
          <p:nvPr/>
        </p:nvPicPr>
        <p:blipFill>
          <a:blip r:embed="rId4"/>
          <a:stretch>
            <a:fillRect/>
          </a:stretch>
        </p:blipFill>
        <p:spPr>
          <a:xfrm>
            <a:off x="129082" y="366090"/>
            <a:ext cx="11998750" cy="6008506"/>
          </a:xfrm>
          <a:prstGeom prst="rect">
            <a:avLst/>
          </a:prstGeom>
        </p:spPr>
      </p:pic>
      <p:sp>
        <p:nvSpPr>
          <p:cNvPr id="8" name="TextBox 7"/>
          <p:cNvSpPr txBox="1"/>
          <p:nvPr/>
        </p:nvSpPr>
        <p:spPr>
          <a:xfrm>
            <a:off x="3284127" y="0"/>
            <a:ext cx="338554" cy="369332"/>
          </a:xfrm>
          <a:prstGeom prst="rect">
            <a:avLst/>
          </a:prstGeom>
          <a:noFill/>
        </p:spPr>
        <p:txBody>
          <a:bodyPr wrap="none">
            <a:spAutoFit/>
          </a:bodyPr>
          <a:lstStyle/>
          <a:p>
            <a:pPr>
              <a:defRPr b="1">
                <a:solidFill>
                  <a:schemeClr val="bg1"/>
                </a:solidFill>
                <a:latin typeface="Arial Black" panose="020B0A04020102020204" pitchFamily="34" charset="0"/>
              </a:defRPr>
            </a:pPr>
            <a:r>
              <a:t>2</a:t>
            </a:r>
          </a:p>
        </p:txBody>
      </p:sp>
    </p:spTree>
    <p:extLst>
      <p:ext uri="{BB962C8B-B14F-4D97-AF65-F5344CB8AC3E}">
        <p14:creationId xmlns:p14="http://schemas.microsoft.com/office/powerpoint/2010/main" val="2428749165"/>
      </p:ext>
    </p:extLst>
  </p:cSld>
  <p:clrMapOvr>
    <a:masterClrMapping/>
  </p:clrMapOvr>
</p:sld>
</file>

<file path=ppt/theme/theme1.xml><?xml version="1.0" encoding="utf-8"?>
<a:theme xmlns:a="http://schemas.openxmlformats.org/drawingml/2006/main" name="Office Theme">
  <a:themeElements>
    <a:clrScheme name="MS-Theme-Wat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Conference Presentation_Win32_SB v2" id="{BC88B365-8E38-4ABB-98F4-3EC291BC7C6D}" vid="{68186960-B69F-4045-8CE0-AF496D95D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94B7CA-1290-47DA-A8FD-EC74EF42B4FE}">
  <ds:schemaRef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16c05727-aa75-4e4a-9b5f-8a80a1165891"/>
    <ds:schemaRef ds:uri="71af3243-3dd4-4a8d-8c0d-dd76da1f02a5"/>
    <ds:schemaRef ds:uri="05ef24fd-2dda-45b0-83fd-a9e6f5cd7406"/>
    <ds:schemaRef ds:uri="9cf1f23c-94c0-4dcc-a7fa-999e323c9245"/>
  </ds:schemaRefs>
</ds:datastoreItem>
</file>

<file path=customXml/itemProps2.xml><?xml version="1.0" encoding="utf-8"?>
<ds:datastoreItem xmlns:ds="http://schemas.openxmlformats.org/officeDocument/2006/customXml" ds:itemID="{B2B993F5-F966-4A73-84F4-B4294F652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FF9F3B-DE24-4577-9CF6-31E167D48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conference presentation</Template>
  <TotalTime>0</TotalTime>
  <Words>1132</Words>
  <Application>Microsoft Office PowerPoint</Application>
  <PresentationFormat>Widescreen</PresentationFormat>
  <Paragraphs>115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 parcours de référencement de SQA : Améliorer la qualité, la reconnaissance et la mobilité </vt:lpstr>
      <vt:lpstr>Vue d'ensemble</vt:lpstr>
      <vt:lpstr>Introduction : L'importance des cadres de certification</vt:lpstr>
      <vt:lpstr>Principes généraux et processus</vt:lpstr>
      <vt:lpstr>Schéma du système éducatif des Seychelles</vt:lpstr>
      <vt:lpstr>Processus de référencement SNQF-ACQF</vt:lpstr>
      <vt:lpstr>Résultats du parcours de référencement de SQA </vt:lpstr>
      <vt:lpstr>PowerPoint Presentation</vt:lpstr>
      <vt:lpstr>Résultats du parcours de référencement de SQA </vt:lpstr>
      <vt:lpstr>Résultats du parcours de référencement de SQA </vt:lpstr>
      <vt:lpstr>Résultats du parcours de référencement de SQA </vt:lpstr>
      <vt:lpstr>Résultats du parcours de référencement de SQA </vt:lpstr>
      <vt:lpstr>Questions à traiter</vt:lpstr>
      <vt:lpstr>Progrès du SNQF vers le référencement ACQF</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cp:revision>
  <dcterms:created xsi:type="dcterms:W3CDTF">2025-07-22T10:02:55Z</dcterms:created>
  <dcterms:modified xsi:type="dcterms:W3CDTF">2025-08-08T11:50:02Z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