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7"/>
  </p:notesMasterIdLst>
  <p:sldIdLst>
    <p:sldId id="385" r:id="rId5"/>
    <p:sldId id="434" r:id="rId6"/>
    <p:sldId id="436" r:id="rId7"/>
    <p:sldId id="437" r:id="rId8"/>
    <p:sldId id="438" r:id="rId9"/>
    <p:sldId id="439" r:id="rId10"/>
    <p:sldId id="432" r:id="rId11"/>
    <p:sldId id="440" r:id="rId12"/>
    <p:sldId id="435" r:id="rId13"/>
    <p:sldId id="414" r:id="rId14"/>
    <p:sldId id="424" r:id="rId15"/>
    <p:sldId id="445" r:id="rId16"/>
    <p:sldId id="447" r:id="rId17"/>
    <p:sldId id="448" r:id="rId18"/>
    <p:sldId id="449" r:id="rId19"/>
    <p:sldId id="443" r:id="rId20"/>
    <p:sldId id="450" r:id="rId21"/>
    <p:sldId id="427" r:id="rId22"/>
    <p:sldId id="444" r:id="rId23"/>
    <p:sldId id="452" r:id="rId24"/>
    <p:sldId id="453" r:id="rId25"/>
    <p:sldId id="396" r:id="rId26"/>
  </p:sldIdLst>
  <p:sldSz cx="10691813" cy="7559675"/>
  <p:notesSz cx="6858000" cy="9144000"/>
  <p:defaultTextStyle>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1A298-99E7-4E02-C2C2-41850F72E6AE}" v="209" dt="2025-08-08T11:48:14.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Destaqu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S::amaya.lyne@etf.europa.eu::254d19ee-a2a4-46f8-97d7-ce61c0481289" providerId="AD" clId="Web-{5061A298-99E7-4E02-C2C2-41850F72E6AE}"/>
    <pc:docChg chg="modSld">
      <pc:chgData name="Amaya Lyne (ETF)" userId="S::amaya.lyne@etf.europa.eu::254d19ee-a2a4-46f8-97d7-ce61c0481289" providerId="AD" clId="Web-{5061A298-99E7-4E02-C2C2-41850F72E6AE}" dt="2025-08-08T11:48:14.862" v="208" actId="1076"/>
      <pc:docMkLst>
        <pc:docMk/>
      </pc:docMkLst>
      <pc:sldChg chg="modSp">
        <pc:chgData name="Amaya Lyne (ETF)" userId="S::amaya.lyne@etf.europa.eu::254d19ee-a2a4-46f8-97d7-ce61c0481289" providerId="AD" clId="Web-{5061A298-99E7-4E02-C2C2-41850F72E6AE}" dt="2025-08-08T11:48:14.862" v="208" actId="1076"/>
        <pc:sldMkLst>
          <pc:docMk/>
          <pc:sldMk cId="141060474" sldId="427"/>
        </pc:sldMkLst>
        <pc:graphicFrameChg chg="mod modGraphic">
          <ac:chgData name="Amaya Lyne (ETF)" userId="S::amaya.lyne@etf.europa.eu::254d19ee-a2a4-46f8-97d7-ce61c0481289" providerId="AD" clId="Web-{5061A298-99E7-4E02-C2C2-41850F72E6AE}" dt="2025-08-08T11:48:14.862" v="208" actId="1076"/>
          <ac:graphicFrameMkLst>
            <pc:docMk/>
            <pc:sldMk cId="141060474" sldId="427"/>
            <ac:graphicFrameMk id="12" creationId="{A309C705-7D89-FCB7-5819-BB5C6CD9CF9E}"/>
          </ac:graphicFrameMkLst>
        </pc:graphicFrameChg>
      </pc:sldChg>
      <pc:sldChg chg="modSp">
        <pc:chgData name="Amaya Lyne (ETF)" userId="S::amaya.lyne@etf.europa.eu::254d19ee-a2a4-46f8-97d7-ce61c0481289" providerId="AD" clId="Web-{5061A298-99E7-4E02-C2C2-41850F72E6AE}" dt="2025-08-08T11:46:36.079" v="50"/>
        <pc:sldMkLst>
          <pc:docMk/>
          <pc:sldMk cId="571208528" sldId="435"/>
        </pc:sldMkLst>
        <pc:graphicFrameChg chg="mod modGraphic">
          <ac:chgData name="Amaya Lyne (ETF)" userId="S::amaya.lyne@etf.europa.eu::254d19ee-a2a4-46f8-97d7-ce61c0481289" providerId="AD" clId="Web-{5061A298-99E7-4E02-C2C2-41850F72E6AE}" dt="2025-08-08T11:46:36.079" v="50"/>
          <ac:graphicFrameMkLst>
            <pc:docMk/>
            <pc:sldMk cId="571208528" sldId="435"/>
            <ac:graphicFrameMk id="3" creationId="{A6C3EFDA-B5D9-863D-2B9E-776B1F8570BC}"/>
          </ac:graphicFrameMkLst>
        </pc:graphicFrameChg>
      </pc:sldChg>
      <pc:sldChg chg="modSp">
        <pc:chgData name="Amaya Lyne (ETF)" userId="S::amaya.lyne@etf.europa.eu::254d19ee-a2a4-46f8-97d7-ce61c0481289" providerId="AD" clId="Web-{5061A298-99E7-4E02-C2C2-41850F72E6AE}" dt="2025-08-08T11:47:45.186" v="51" actId="1076"/>
        <pc:sldMkLst>
          <pc:docMk/>
          <pc:sldMk cId="729570629" sldId="447"/>
        </pc:sldMkLst>
        <pc:spChg chg="mod">
          <ac:chgData name="Amaya Lyne (ETF)" userId="S::amaya.lyne@etf.europa.eu::254d19ee-a2a4-46f8-97d7-ce61c0481289" providerId="AD" clId="Web-{5061A298-99E7-4E02-C2C2-41850F72E6AE}" dt="2025-08-08T11:47:45.186" v="51" actId="1076"/>
          <ac:spMkLst>
            <pc:docMk/>
            <pc:sldMk cId="729570629" sldId="447"/>
            <ac:spMk id="6" creationId="{55EFB766-4C6D-E1F2-A978-221CD2F8121E}"/>
          </ac:spMkLst>
        </pc:spChg>
      </pc:sldChg>
    </pc:docChg>
  </pc:docChgLst>
  <pc:docChgLst>
    <pc:chgData name="Amaya Lyne (ETF)" userId="254d19ee-a2a4-46f8-97d7-ce61c0481289" providerId="ADAL" clId="{B02DD251-20E8-46E4-8DBD-E72D808D7712}"/>
    <pc:docChg chg="custSel modSld">
      <pc:chgData name="Amaya Lyne (ETF)" userId="254d19ee-a2a4-46f8-97d7-ce61c0481289" providerId="ADAL" clId="{B02DD251-20E8-46E4-8DBD-E72D808D7712}" dt="2025-07-30T10:56:21.238" v="300" actId="20577"/>
      <pc:docMkLst>
        <pc:docMk/>
      </pc:docMkLst>
      <pc:sldChg chg="modSp mod">
        <pc:chgData name="Amaya Lyne (ETF)" userId="254d19ee-a2a4-46f8-97d7-ce61c0481289" providerId="ADAL" clId="{B02DD251-20E8-46E4-8DBD-E72D808D7712}" dt="2025-07-30T10:38:18.812" v="156" actId="20577"/>
        <pc:sldMkLst>
          <pc:docMk/>
          <pc:sldMk cId="3426348030" sldId="414"/>
        </pc:sldMkLst>
        <pc:graphicFrameChg chg="mod modGraphic">
          <ac:chgData name="Amaya Lyne (ETF)" userId="254d19ee-a2a4-46f8-97d7-ce61c0481289" providerId="ADAL" clId="{B02DD251-20E8-46E4-8DBD-E72D808D7712}" dt="2025-07-30T10:38:18.812" v="156" actId="20577"/>
          <ac:graphicFrameMkLst>
            <pc:docMk/>
            <pc:sldMk cId="3426348030" sldId="414"/>
            <ac:graphicFrameMk id="5" creationId="{BC7A574D-ED68-7829-A0D3-E20BCB870545}"/>
          </ac:graphicFrameMkLst>
        </pc:graphicFrameChg>
      </pc:sldChg>
      <pc:sldChg chg="modSp mod">
        <pc:chgData name="Amaya Lyne (ETF)" userId="254d19ee-a2a4-46f8-97d7-ce61c0481289" providerId="ADAL" clId="{B02DD251-20E8-46E4-8DBD-E72D808D7712}" dt="2025-07-30T10:43:53.693" v="174" actId="20577"/>
        <pc:sldMkLst>
          <pc:docMk/>
          <pc:sldMk cId="2334375184" sldId="424"/>
        </pc:sldMkLst>
        <pc:spChg chg="mod">
          <ac:chgData name="Amaya Lyne (ETF)" userId="254d19ee-a2a4-46f8-97d7-ce61c0481289" providerId="ADAL" clId="{B02DD251-20E8-46E4-8DBD-E72D808D7712}" dt="2025-07-30T10:38:57.041" v="157" actId="404"/>
          <ac:spMkLst>
            <pc:docMk/>
            <pc:sldMk cId="2334375184" sldId="424"/>
            <ac:spMk id="3" creationId="{DBA4DA5F-5446-5A35-D8EF-1AC7BC0A9CD5}"/>
          </ac:spMkLst>
        </pc:spChg>
        <pc:spChg chg="mod">
          <ac:chgData name="Amaya Lyne (ETF)" userId="254d19ee-a2a4-46f8-97d7-ce61c0481289" providerId="ADAL" clId="{B02DD251-20E8-46E4-8DBD-E72D808D7712}" dt="2025-07-30T10:40:07.018" v="159" actId="20577"/>
          <ac:spMkLst>
            <pc:docMk/>
            <pc:sldMk cId="2334375184" sldId="424"/>
            <ac:spMk id="42" creationId="{309D82B7-AD6B-9417-802D-499F341DBF8C}"/>
          </ac:spMkLst>
        </pc:spChg>
        <pc:spChg chg="mod">
          <ac:chgData name="Amaya Lyne (ETF)" userId="254d19ee-a2a4-46f8-97d7-ce61c0481289" providerId="ADAL" clId="{B02DD251-20E8-46E4-8DBD-E72D808D7712}" dt="2025-07-30T10:43:42.422" v="164" actId="20577"/>
          <ac:spMkLst>
            <pc:docMk/>
            <pc:sldMk cId="2334375184" sldId="424"/>
            <ac:spMk id="45" creationId="{25393F5F-FA9B-EE4C-2C1A-FDBF233AC30A}"/>
          </ac:spMkLst>
        </pc:spChg>
        <pc:spChg chg="mod">
          <ac:chgData name="Amaya Lyne (ETF)" userId="254d19ee-a2a4-46f8-97d7-ce61c0481289" providerId="ADAL" clId="{B02DD251-20E8-46E4-8DBD-E72D808D7712}" dt="2025-07-30T10:43:49.413" v="169" actId="20577"/>
          <ac:spMkLst>
            <pc:docMk/>
            <pc:sldMk cId="2334375184" sldId="424"/>
            <ac:spMk id="46" creationId="{4D6FEA35-5667-BE30-F59A-7B37399B06E1}"/>
          </ac:spMkLst>
        </pc:spChg>
        <pc:spChg chg="mod">
          <ac:chgData name="Amaya Lyne (ETF)" userId="254d19ee-a2a4-46f8-97d7-ce61c0481289" providerId="ADAL" clId="{B02DD251-20E8-46E4-8DBD-E72D808D7712}" dt="2025-07-30T10:43:53.693" v="174" actId="20577"/>
          <ac:spMkLst>
            <pc:docMk/>
            <pc:sldMk cId="2334375184" sldId="424"/>
            <ac:spMk id="47" creationId="{C8100AAE-7F66-D13F-D0AD-D1262E43E451}"/>
          </ac:spMkLst>
        </pc:spChg>
      </pc:sldChg>
      <pc:sldChg chg="modSp">
        <pc:chgData name="Amaya Lyne (ETF)" userId="254d19ee-a2a4-46f8-97d7-ce61c0481289" providerId="ADAL" clId="{B02DD251-20E8-46E4-8DBD-E72D808D7712}" dt="2025-07-30T10:30:26.730" v="83"/>
        <pc:sldMkLst>
          <pc:docMk/>
          <pc:sldMk cId="3836711022" sldId="432"/>
        </pc:sldMkLst>
        <pc:spChg chg="mod">
          <ac:chgData name="Amaya Lyne (ETF)" userId="254d19ee-a2a4-46f8-97d7-ce61c0481289" providerId="ADAL" clId="{B02DD251-20E8-46E4-8DBD-E72D808D7712}" dt="2025-07-30T10:30:26.730" v="83"/>
          <ac:spMkLst>
            <pc:docMk/>
            <pc:sldMk cId="3836711022" sldId="432"/>
            <ac:spMk id="5" creationId="{FDB705AD-F8E8-5395-2E1A-8DEF4077E220}"/>
          </ac:spMkLst>
        </pc:spChg>
      </pc:sldChg>
      <pc:sldChg chg="modSp mod">
        <pc:chgData name="Amaya Lyne (ETF)" userId="254d19ee-a2a4-46f8-97d7-ce61c0481289" providerId="ADAL" clId="{B02DD251-20E8-46E4-8DBD-E72D808D7712}" dt="2025-07-30T08:04:15.885" v="1" actId="20577"/>
        <pc:sldMkLst>
          <pc:docMk/>
          <pc:sldMk cId="4058679645" sldId="434"/>
        </pc:sldMkLst>
        <pc:spChg chg="mod">
          <ac:chgData name="Amaya Lyne (ETF)" userId="254d19ee-a2a4-46f8-97d7-ce61c0481289" providerId="ADAL" clId="{B02DD251-20E8-46E4-8DBD-E72D808D7712}" dt="2025-07-30T08:04:15.885" v="1" actId="20577"/>
          <ac:spMkLst>
            <pc:docMk/>
            <pc:sldMk cId="4058679645" sldId="434"/>
            <ac:spMk id="12" creationId="{C629C8DB-3380-F085-DC8D-10CD4D733B0C}"/>
          </ac:spMkLst>
        </pc:spChg>
      </pc:sldChg>
      <pc:sldChg chg="modSp mod">
        <pc:chgData name="Amaya Lyne (ETF)" userId="254d19ee-a2a4-46f8-97d7-ce61c0481289" providerId="ADAL" clId="{B02DD251-20E8-46E4-8DBD-E72D808D7712}" dt="2025-07-30T10:35:30.210" v="145" actId="20577"/>
        <pc:sldMkLst>
          <pc:docMk/>
          <pc:sldMk cId="571208528" sldId="435"/>
        </pc:sldMkLst>
        <pc:spChg chg="mod">
          <ac:chgData name="Amaya Lyne (ETF)" userId="254d19ee-a2a4-46f8-97d7-ce61c0481289" providerId="ADAL" clId="{B02DD251-20E8-46E4-8DBD-E72D808D7712}" dt="2025-07-30T10:32:10.704" v="137" actId="20577"/>
          <ac:spMkLst>
            <pc:docMk/>
            <pc:sldMk cId="571208528" sldId="435"/>
            <ac:spMk id="2" creationId="{F27C748A-631C-EB38-EF26-718B915B1111}"/>
          </ac:spMkLst>
        </pc:spChg>
        <pc:graphicFrameChg chg="modGraphic">
          <ac:chgData name="Amaya Lyne (ETF)" userId="254d19ee-a2a4-46f8-97d7-ce61c0481289" providerId="ADAL" clId="{B02DD251-20E8-46E4-8DBD-E72D808D7712}" dt="2025-07-30T10:35:30.210" v="145" actId="20577"/>
          <ac:graphicFrameMkLst>
            <pc:docMk/>
            <pc:sldMk cId="571208528" sldId="435"/>
            <ac:graphicFrameMk id="3" creationId="{A6C3EFDA-B5D9-863D-2B9E-776B1F8570BC}"/>
          </ac:graphicFrameMkLst>
        </pc:graphicFrameChg>
      </pc:sldChg>
      <pc:sldChg chg="modSp mod">
        <pc:chgData name="Amaya Lyne (ETF)" userId="254d19ee-a2a4-46f8-97d7-ce61c0481289" providerId="ADAL" clId="{B02DD251-20E8-46E4-8DBD-E72D808D7712}" dt="2025-07-30T09:25:31.675" v="20" actId="113"/>
        <pc:sldMkLst>
          <pc:docMk/>
          <pc:sldMk cId="1225488072" sldId="436"/>
        </pc:sldMkLst>
        <pc:spChg chg="mod">
          <ac:chgData name="Amaya Lyne (ETF)" userId="254d19ee-a2a4-46f8-97d7-ce61c0481289" providerId="ADAL" clId="{B02DD251-20E8-46E4-8DBD-E72D808D7712}" dt="2025-07-30T09:25:31.675" v="20" actId="113"/>
          <ac:spMkLst>
            <pc:docMk/>
            <pc:sldMk cId="1225488072" sldId="436"/>
            <ac:spMk id="2" creationId="{DDA72D53-A751-612D-5043-FBE6BD7B56C2}"/>
          </ac:spMkLst>
        </pc:spChg>
      </pc:sldChg>
      <pc:sldChg chg="modSp mod">
        <pc:chgData name="Amaya Lyne (ETF)" userId="254d19ee-a2a4-46f8-97d7-ce61c0481289" providerId="ADAL" clId="{B02DD251-20E8-46E4-8DBD-E72D808D7712}" dt="2025-07-30T10:27:13.760" v="35" actId="20577"/>
        <pc:sldMkLst>
          <pc:docMk/>
          <pc:sldMk cId="3708240421" sldId="437"/>
        </pc:sldMkLst>
        <pc:spChg chg="mod">
          <ac:chgData name="Amaya Lyne (ETF)" userId="254d19ee-a2a4-46f8-97d7-ce61c0481289" providerId="ADAL" clId="{B02DD251-20E8-46E4-8DBD-E72D808D7712}" dt="2025-07-30T09:26:28.210" v="21"/>
          <ac:spMkLst>
            <pc:docMk/>
            <pc:sldMk cId="3708240421" sldId="437"/>
            <ac:spMk id="4" creationId="{BBF17DE6-C340-7026-8697-24F15FCE89D3}"/>
          </ac:spMkLst>
        </pc:spChg>
        <pc:spChg chg="mod">
          <ac:chgData name="Amaya Lyne (ETF)" userId="254d19ee-a2a4-46f8-97d7-ce61c0481289" providerId="ADAL" clId="{B02DD251-20E8-46E4-8DBD-E72D808D7712}" dt="2025-07-30T10:27:13.760" v="35" actId="20577"/>
          <ac:spMkLst>
            <pc:docMk/>
            <pc:sldMk cId="3708240421" sldId="437"/>
            <ac:spMk id="5" creationId="{DC63A3F6-06A9-831A-FABF-D8D62BCAF626}"/>
          </ac:spMkLst>
        </pc:spChg>
      </pc:sldChg>
      <pc:sldChg chg="addSp modSp mod">
        <pc:chgData name="Amaya Lyne (ETF)" userId="254d19ee-a2a4-46f8-97d7-ce61c0481289" providerId="ADAL" clId="{B02DD251-20E8-46E4-8DBD-E72D808D7712}" dt="2025-07-30T10:29:33.563" v="82"/>
        <pc:sldMkLst>
          <pc:docMk/>
          <pc:sldMk cId="3782912897" sldId="439"/>
        </pc:sldMkLst>
        <pc:spChg chg="mod">
          <ac:chgData name="Amaya Lyne (ETF)" userId="254d19ee-a2a4-46f8-97d7-ce61c0481289" providerId="ADAL" clId="{B02DD251-20E8-46E4-8DBD-E72D808D7712}" dt="2025-07-30T10:28:54.041" v="79" actId="20577"/>
          <ac:spMkLst>
            <pc:docMk/>
            <pc:sldMk cId="3782912897" sldId="439"/>
            <ac:spMk id="2" creationId="{23C29BA3-B938-BE6B-2CC9-B9B077379407}"/>
          </ac:spMkLst>
        </pc:spChg>
        <pc:spChg chg="add">
          <ac:chgData name="Amaya Lyne (ETF)" userId="254d19ee-a2a4-46f8-97d7-ce61c0481289" providerId="ADAL" clId="{B02DD251-20E8-46E4-8DBD-E72D808D7712}" dt="2025-07-30T10:28:22.735" v="40"/>
          <ac:spMkLst>
            <pc:docMk/>
            <pc:sldMk cId="3782912897" sldId="439"/>
            <ac:spMk id="3" creationId="{04DCDF9B-9BFD-9C64-0B84-0A69397B0481}"/>
          </ac:spMkLst>
        </pc:spChg>
        <pc:spChg chg="add mod">
          <ac:chgData name="Amaya Lyne (ETF)" userId="254d19ee-a2a4-46f8-97d7-ce61c0481289" providerId="ADAL" clId="{B02DD251-20E8-46E4-8DBD-E72D808D7712}" dt="2025-07-30T10:28:31.566" v="42"/>
          <ac:spMkLst>
            <pc:docMk/>
            <pc:sldMk cId="3782912897" sldId="439"/>
            <ac:spMk id="5" creationId="{62AE9F51-E945-18A5-AD84-B561477CB28F}"/>
          </ac:spMkLst>
        </pc:spChg>
        <pc:spChg chg="mod">
          <ac:chgData name="Amaya Lyne (ETF)" userId="254d19ee-a2a4-46f8-97d7-ce61c0481289" providerId="ADAL" clId="{B02DD251-20E8-46E4-8DBD-E72D808D7712}" dt="2025-07-30T10:29:07.264" v="81" actId="20577"/>
          <ac:spMkLst>
            <pc:docMk/>
            <pc:sldMk cId="3782912897" sldId="439"/>
            <ac:spMk id="6" creationId="{34D0B161-C96C-76B8-343A-1B88B7F1EBC7}"/>
          </ac:spMkLst>
        </pc:spChg>
        <pc:spChg chg="mod">
          <ac:chgData name="Amaya Lyne (ETF)" userId="254d19ee-a2a4-46f8-97d7-ce61c0481289" providerId="ADAL" clId="{B02DD251-20E8-46E4-8DBD-E72D808D7712}" dt="2025-07-30T10:29:33.563" v="82"/>
          <ac:spMkLst>
            <pc:docMk/>
            <pc:sldMk cId="3782912897" sldId="439"/>
            <ac:spMk id="7" creationId="{C7CD925F-C01F-B7A6-A13A-8F7A257B8D02}"/>
          </ac:spMkLst>
        </pc:spChg>
        <pc:spChg chg="mod">
          <ac:chgData name="Amaya Lyne (ETF)" userId="254d19ee-a2a4-46f8-97d7-ce61c0481289" providerId="ADAL" clId="{B02DD251-20E8-46E4-8DBD-E72D808D7712}" dt="2025-07-30T10:28:46.505" v="78" actId="20577"/>
          <ac:spMkLst>
            <pc:docMk/>
            <pc:sldMk cId="3782912897" sldId="439"/>
            <ac:spMk id="11" creationId="{DF137158-EF69-00D7-051D-F96CE76EC4C9}"/>
          </ac:spMkLst>
        </pc:spChg>
        <pc:spChg chg="add">
          <ac:chgData name="Amaya Lyne (ETF)" userId="254d19ee-a2a4-46f8-97d7-ce61c0481289" providerId="ADAL" clId="{B02DD251-20E8-46E4-8DBD-E72D808D7712}" dt="2025-07-30T10:28:34.705" v="44"/>
          <ac:spMkLst>
            <pc:docMk/>
            <pc:sldMk cId="3782912897" sldId="439"/>
            <ac:spMk id="12" creationId="{28931AEC-FAC3-4960-F7FD-BE89F14A330C}"/>
          </ac:spMkLst>
        </pc:spChg>
      </pc:sldChg>
      <pc:sldChg chg="modSp mod">
        <pc:chgData name="Amaya Lyne (ETF)" userId="254d19ee-a2a4-46f8-97d7-ce61c0481289" providerId="ADAL" clId="{B02DD251-20E8-46E4-8DBD-E72D808D7712}" dt="2025-07-30T10:31:43.197" v="103" actId="404"/>
        <pc:sldMkLst>
          <pc:docMk/>
          <pc:sldMk cId="62664496" sldId="440"/>
        </pc:sldMkLst>
        <pc:spChg chg="mod">
          <ac:chgData name="Amaya Lyne (ETF)" userId="254d19ee-a2a4-46f8-97d7-ce61c0481289" providerId="ADAL" clId="{B02DD251-20E8-46E4-8DBD-E72D808D7712}" dt="2025-07-30T10:30:43.055" v="85" actId="20577"/>
          <ac:spMkLst>
            <pc:docMk/>
            <pc:sldMk cId="62664496" sldId="440"/>
            <ac:spMk id="6" creationId="{A0334405-2BC7-55F7-325A-90E91A3E94C7}"/>
          </ac:spMkLst>
        </pc:spChg>
        <pc:spChg chg="mod">
          <ac:chgData name="Amaya Lyne (ETF)" userId="254d19ee-a2a4-46f8-97d7-ce61c0481289" providerId="ADAL" clId="{B02DD251-20E8-46E4-8DBD-E72D808D7712}" dt="2025-07-30T10:31:21.694" v="100" actId="20577"/>
          <ac:spMkLst>
            <pc:docMk/>
            <pc:sldMk cId="62664496" sldId="440"/>
            <ac:spMk id="15" creationId="{2BC61D5C-6D80-7BBD-3C77-D3F0CAAD679B}"/>
          </ac:spMkLst>
        </pc:spChg>
        <pc:spChg chg="mod">
          <ac:chgData name="Amaya Lyne (ETF)" userId="254d19ee-a2a4-46f8-97d7-ce61c0481289" providerId="ADAL" clId="{B02DD251-20E8-46E4-8DBD-E72D808D7712}" dt="2025-07-30T10:31:43.197" v="103" actId="404"/>
          <ac:spMkLst>
            <pc:docMk/>
            <pc:sldMk cId="62664496" sldId="440"/>
            <ac:spMk id="19" creationId="{665CB082-A4BE-CFD4-F973-21DBCDD810EE}"/>
          </ac:spMkLst>
        </pc:spChg>
      </pc:sldChg>
      <pc:sldChg chg="modSp mod">
        <pc:chgData name="Amaya Lyne (ETF)" userId="254d19ee-a2a4-46f8-97d7-ce61c0481289" providerId="ADAL" clId="{B02DD251-20E8-46E4-8DBD-E72D808D7712}" dt="2025-07-30T10:52:50.847" v="263" actId="20577"/>
        <pc:sldMkLst>
          <pc:docMk/>
          <pc:sldMk cId="2260285506" sldId="443"/>
        </pc:sldMkLst>
        <pc:spChg chg="mod">
          <ac:chgData name="Amaya Lyne (ETF)" userId="254d19ee-a2a4-46f8-97d7-ce61c0481289" providerId="ADAL" clId="{B02DD251-20E8-46E4-8DBD-E72D808D7712}" dt="2025-07-30T10:52:50.847" v="263" actId="20577"/>
          <ac:spMkLst>
            <pc:docMk/>
            <pc:sldMk cId="2260285506" sldId="443"/>
            <ac:spMk id="2" creationId="{F27C748A-631C-EB38-EF26-718B915B1111}"/>
          </ac:spMkLst>
        </pc:spChg>
      </pc:sldChg>
      <pc:sldChg chg="modSp mod">
        <pc:chgData name="Amaya Lyne (ETF)" userId="254d19ee-a2a4-46f8-97d7-ce61c0481289" providerId="ADAL" clId="{B02DD251-20E8-46E4-8DBD-E72D808D7712}" dt="2025-07-30T10:54:41.695" v="269" actId="20577"/>
        <pc:sldMkLst>
          <pc:docMk/>
          <pc:sldMk cId="3551374486" sldId="444"/>
        </pc:sldMkLst>
        <pc:spChg chg="mod">
          <ac:chgData name="Amaya Lyne (ETF)" userId="254d19ee-a2a4-46f8-97d7-ce61c0481289" providerId="ADAL" clId="{B02DD251-20E8-46E4-8DBD-E72D808D7712}" dt="2025-07-30T10:54:41.695" v="269" actId="20577"/>
          <ac:spMkLst>
            <pc:docMk/>
            <pc:sldMk cId="3551374486" sldId="444"/>
            <ac:spMk id="4" creationId="{C3D146D3-0D84-3649-BC73-F379286A2FC5}"/>
          </ac:spMkLst>
        </pc:spChg>
      </pc:sldChg>
      <pc:sldChg chg="modSp mod">
        <pc:chgData name="Amaya Lyne (ETF)" userId="254d19ee-a2a4-46f8-97d7-ce61c0481289" providerId="ADAL" clId="{B02DD251-20E8-46E4-8DBD-E72D808D7712}" dt="2025-07-30T10:54:04.790" v="268" actId="20577"/>
        <pc:sldMkLst>
          <pc:docMk/>
          <pc:sldMk cId="2790658260" sldId="445"/>
        </pc:sldMkLst>
        <pc:spChg chg="mod">
          <ac:chgData name="Amaya Lyne (ETF)" userId="254d19ee-a2a4-46f8-97d7-ce61c0481289" providerId="ADAL" clId="{B02DD251-20E8-46E4-8DBD-E72D808D7712}" dt="2025-07-30T10:44:46.846" v="216" actId="20577"/>
          <ac:spMkLst>
            <pc:docMk/>
            <pc:sldMk cId="2790658260" sldId="445"/>
            <ac:spMk id="4" creationId="{B8CF3A91-B08A-59FE-130C-B5DE97B1C471}"/>
          </ac:spMkLst>
        </pc:spChg>
        <pc:spChg chg="mod">
          <ac:chgData name="Amaya Lyne (ETF)" userId="254d19ee-a2a4-46f8-97d7-ce61c0481289" providerId="ADAL" clId="{B02DD251-20E8-46E4-8DBD-E72D808D7712}" dt="2025-07-30T10:54:04.790" v="268" actId="20577"/>
          <ac:spMkLst>
            <pc:docMk/>
            <pc:sldMk cId="2790658260" sldId="445"/>
            <ac:spMk id="7" creationId="{250FEF14-9D44-D4BC-828F-53C4EAC0485C}"/>
          </ac:spMkLst>
        </pc:spChg>
      </pc:sldChg>
      <pc:sldChg chg="modSp mod">
        <pc:chgData name="Amaya Lyne (ETF)" userId="254d19ee-a2a4-46f8-97d7-ce61c0481289" providerId="ADAL" clId="{B02DD251-20E8-46E4-8DBD-E72D808D7712}" dt="2025-07-30T10:52:43.201" v="246" actId="20577"/>
        <pc:sldMkLst>
          <pc:docMk/>
          <pc:sldMk cId="276194334" sldId="449"/>
        </pc:sldMkLst>
        <pc:spChg chg="mod">
          <ac:chgData name="Amaya Lyne (ETF)" userId="254d19ee-a2a4-46f8-97d7-ce61c0481289" providerId="ADAL" clId="{B02DD251-20E8-46E4-8DBD-E72D808D7712}" dt="2025-07-30T10:52:43.201" v="246" actId="20577"/>
          <ac:spMkLst>
            <pc:docMk/>
            <pc:sldMk cId="276194334" sldId="449"/>
            <ac:spMk id="2" creationId="{F27C748A-631C-EB38-EF26-718B915B1111}"/>
          </ac:spMkLst>
        </pc:spChg>
        <pc:spChg chg="mod">
          <ac:chgData name="Amaya Lyne (ETF)" userId="254d19ee-a2a4-46f8-97d7-ce61c0481289" providerId="ADAL" clId="{B02DD251-20E8-46E4-8DBD-E72D808D7712}" dt="2025-07-30T10:51:19.194" v="237" actId="113"/>
          <ac:spMkLst>
            <pc:docMk/>
            <pc:sldMk cId="276194334" sldId="449"/>
            <ac:spMk id="3" creationId="{C74C53A4-6CAE-BBEB-C6ED-B0F4A9442582}"/>
          </ac:spMkLst>
        </pc:spChg>
      </pc:sldChg>
      <pc:sldChg chg="modSp mod">
        <pc:chgData name="Amaya Lyne (ETF)" userId="254d19ee-a2a4-46f8-97d7-ce61c0481289" providerId="ADAL" clId="{B02DD251-20E8-46E4-8DBD-E72D808D7712}" dt="2025-07-30T10:55:34.055" v="296" actId="20577"/>
        <pc:sldMkLst>
          <pc:docMk/>
          <pc:sldMk cId="2542336503" sldId="452"/>
        </pc:sldMkLst>
        <pc:spChg chg="mod">
          <ac:chgData name="Amaya Lyne (ETF)" userId="254d19ee-a2a4-46f8-97d7-ce61c0481289" providerId="ADAL" clId="{B02DD251-20E8-46E4-8DBD-E72D808D7712}" dt="2025-07-30T10:55:34.055" v="296" actId="20577"/>
          <ac:spMkLst>
            <pc:docMk/>
            <pc:sldMk cId="2542336503" sldId="452"/>
            <ac:spMk id="2" creationId="{F27C748A-631C-EB38-EF26-718B915B1111}"/>
          </ac:spMkLst>
        </pc:spChg>
      </pc:sldChg>
      <pc:sldChg chg="modSp mod">
        <pc:chgData name="Amaya Lyne (ETF)" userId="254d19ee-a2a4-46f8-97d7-ce61c0481289" providerId="ADAL" clId="{B02DD251-20E8-46E4-8DBD-E72D808D7712}" dt="2025-07-30T10:56:21.238" v="300" actId="20577"/>
        <pc:sldMkLst>
          <pc:docMk/>
          <pc:sldMk cId="149581120" sldId="453"/>
        </pc:sldMkLst>
        <pc:spChg chg="mod">
          <ac:chgData name="Amaya Lyne (ETF)" userId="254d19ee-a2a4-46f8-97d7-ce61c0481289" providerId="ADAL" clId="{B02DD251-20E8-46E4-8DBD-E72D808D7712}" dt="2025-07-30T10:56:21.238" v="300" actId="20577"/>
          <ac:spMkLst>
            <pc:docMk/>
            <pc:sldMk cId="149581120" sldId="453"/>
            <ac:spMk id="7" creationId="{C6795F97-3748-EAD3-8490-82103F56A8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130FCEB2-8EF5-B642-8FD6-8C9B7EA86B23}" type="datetimeFigureOut">
              <a:rPr lang="en-US" smtClean="0"/>
              <a:t>8/8/2025</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Modifier les styles de texte maîtres</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00A8B7E0-23C4-3E41-AD65-29555CEE2927}" type="slidenum">
              <a:rPr lang="en-US" smtClean="0"/>
              <a:t>‹#›</a:t>
            </a:fld>
            <a:endParaRPr lang="en-US"/>
          </a:p>
        </p:txBody>
      </p:sp>
    </p:spTree>
    <p:extLst>
      <p:ext uri="{BB962C8B-B14F-4D97-AF65-F5344CB8AC3E}">
        <p14:creationId xmlns:p14="http://schemas.microsoft.com/office/powerpoint/2010/main" val="2888472042"/>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6AA5F7B5-2BD6-6F47-8287-852926B2AD1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20618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F7B5-2BD6-6F47-8287-852926B2AD1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114487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F7B5-2BD6-6F47-8287-852926B2AD1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383932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973B4-8EC8-3E4E-8D5D-DEC360F399E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91813" cy="461980"/>
          </a:xfrm>
          <a:prstGeom prst="rect">
            <a:avLst/>
          </a:prstGeom>
        </p:spPr>
      </p:pic>
      <p:sp>
        <p:nvSpPr>
          <p:cNvPr id="8" name="Rectangle 7">
            <a:extLst>
              <a:ext uri="{FF2B5EF4-FFF2-40B4-BE49-F238E27FC236}">
                <a16:creationId xmlns:a16="http://schemas.microsoft.com/office/drawing/2014/main" id="{8000BC9F-9DB8-6C49-B1F0-6DD6768200E4}"/>
              </a:ext>
            </a:extLst>
          </p:cNvPr>
          <p:cNvSpPr/>
          <p:nvPr userDrawn="1"/>
        </p:nvSpPr>
        <p:spPr>
          <a:xfrm>
            <a:off x="0" y="7503244"/>
            <a:ext cx="10691813" cy="97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fromWordArt="0" anchor="ctr" anchorCtr="0" forceAA="0" compatLnSpc="1">
            <a:prstTxWarp prst="textNoShape">
              <a:avLst/>
            </a:prstTxWarp>
            <a:noAutofit/>
          </a:bodyPr>
          <a:lstStyle/>
          <a:p>
            <a:pPr algn="ctr"/>
            <a:endParaRPr sz="2115"/>
          </a:p>
        </p:txBody>
      </p:sp>
      <p:pic>
        <p:nvPicPr>
          <p:cNvPr id="6" name="Picture 5">
            <a:extLst>
              <a:ext uri="{FF2B5EF4-FFF2-40B4-BE49-F238E27FC236}">
                <a16:creationId xmlns:a16="http://schemas.microsoft.com/office/drawing/2014/main" id="{5F92A2A1-3C62-1340-B793-06128D9CC816}"/>
              </a:ext>
            </a:extLst>
          </p:cNvPr>
          <p:cNvPicPr>
            <a:picLocks noChangeAspect="1"/>
          </p:cNvPicPr>
          <p:nvPr userDrawn="1"/>
        </p:nvPicPr>
        <p:blipFill rotWithShape="1">
          <a:blip r:embed="rId3"/>
          <a:srcRect l="19378" t="38730" r="47387" b="42273"/>
          <a:stretch/>
        </p:blipFill>
        <p:spPr>
          <a:xfrm>
            <a:off x="8580555" y="6714454"/>
            <a:ext cx="1863524" cy="752694"/>
          </a:xfrm>
          <a:prstGeom prst="rect">
            <a:avLst/>
          </a:prstGeom>
        </p:spPr>
      </p:pic>
      <p:pic>
        <p:nvPicPr>
          <p:cNvPr id="9" name="Picture 8">
            <a:extLst>
              <a:ext uri="{FF2B5EF4-FFF2-40B4-BE49-F238E27FC236}">
                <a16:creationId xmlns:a16="http://schemas.microsoft.com/office/drawing/2014/main" id="{057AD587-23ED-E244-AE6D-370F434F6A1B}"/>
              </a:ext>
            </a:extLst>
          </p:cNvPr>
          <p:cNvPicPr>
            <a:picLocks noChangeAspect="1"/>
          </p:cNvPicPr>
          <p:nvPr userDrawn="1"/>
        </p:nvPicPr>
        <p:blipFill rotWithShape="1">
          <a:blip r:embed="rId4"/>
          <a:srcRect l="6211" r="6667"/>
          <a:stretch/>
        </p:blipFill>
        <p:spPr>
          <a:xfrm>
            <a:off x="252662" y="6531482"/>
            <a:ext cx="2231859" cy="914548"/>
          </a:xfrm>
          <a:prstGeom prst="rect">
            <a:avLst/>
          </a:prstGeom>
        </p:spPr>
      </p:pic>
    </p:spTree>
    <p:extLst>
      <p:ext uri="{BB962C8B-B14F-4D97-AF65-F5344CB8AC3E}">
        <p14:creationId xmlns:p14="http://schemas.microsoft.com/office/powerpoint/2010/main" val="361139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F7B5-2BD6-6F47-8287-852926B2AD1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84121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A5F7B5-2BD6-6F47-8287-852926B2AD1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5778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A5F7B5-2BD6-6F47-8287-852926B2AD19}"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835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5F7B5-2BD6-6F47-8287-852926B2AD19}"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3280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A5F7B5-2BD6-6F47-8287-852926B2AD19}"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33106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5F7B5-2BD6-6F47-8287-852926B2AD19}"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21440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6AA5F7B5-2BD6-6F47-8287-852926B2AD19}"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32121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6AA5F7B5-2BD6-6F47-8287-852926B2AD19}"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12501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anchor="ctr">
            <a:normAutofit/>
          </a:bodyPr>
          <a:lstStyle/>
          <a:p>
            <a:r>
              <a:t>Cliquez pour modifier le style de titre principal</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a:normAutofit/>
          </a:bodyPr>
          <a:lstStyle/>
          <a:p>
            <a:pPr lvl="0"/>
            <a:r>
              <a:t>Modifier les styles de texte maîtres</a:t>
            </a:r>
          </a:p>
          <a:p>
            <a:pPr lvl="1"/>
            <a:r>
              <a:t>Deuxième niveau</a:t>
            </a:r>
          </a:p>
          <a:p>
            <a:pPr lvl="2"/>
            <a:r>
              <a:t>Troisième niveau</a:t>
            </a:r>
          </a:p>
          <a:p>
            <a:pPr lvl="3"/>
            <a:r>
              <a:t>Quatrième niveau</a:t>
            </a:r>
          </a:p>
          <a:p>
            <a:pPr lvl="4"/>
            <a:r>
              <a:t>Cinquième niveau</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anchor="ctr"/>
          <a:lstStyle>
            <a:lvl1pPr algn="l">
              <a:defRPr sz="1323">
                <a:solidFill>
                  <a:schemeClr val="tx1">
                    <a:tint val="75000"/>
                  </a:schemeClr>
                </a:solidFill>
              </a:defRPr>
            </a:lvl1pPr>
          </a:lstStyle>
          <a:p>
            <a:fld id="{6AA5F7B5-2BD6-6F47-8287-852926B2AD19}" type="datetimeFigureOut">
              <a:rPr lang="en-US" smtClean="0"/>
              <a:t>8/8/2025</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anchor="ctr"/>
          <a:lstStyle>
            <a:lvl1pPr algn="ctr">
              <a:defRPr sz="1323">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anchor="ctr"/>
          <a:lstStyle>
            <a:lvl1pPr algn="r">
              <a:defRPr sz="1323">
                <a:solidFill>
                  <a:schemeClr val="tx1">
                    <a:tint val="75000"/>
                  </a:schemeClr>
                </a:solidFill>
              </a:defRPr>
            </a:lvl1pPr>
          </a:lstStyle>
          <a:p>
            <a:fld id="{7248C00C-202C-6B42-B7AC-B6D812A19D89}" type="slidenum">
              <a:rPr lang="en-US" smtClean="0"/>
              <a:t>‹#›</a:t>
            </a:fld>
            <a:endParaRPr lang="en-US"/>
          </a:p>
        </p:txBody>
      </p:sp>
    </p:spTree>
    <p:extLst>
      <p:ext uri="{BB962C8B-B14F-4D97-AF65-F5344CB8AC3E}">
        <p14:creationId xmlns:p14="http://schemas.microsoft.com/office/powerpoint/2010/main" val="3519392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inq.gov.ao/pt/servicos/catalogo-nacional-de-qualificacoes-profissionais" TargetMode="External"/><Relationship Id="rId4" Type="http://schemas.openxmlformats.org/officeDocument/2006/relationships/hyperlink" Target="https://inq.gov.ao/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drive.google.com/file/d/1zBv0hJyQX1Ctw4LFzrg3Vma07Ysz7Rr0/view?usp=drive_link" TargetMode="Externa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hyperlink" Target="https://drive.google.com/file/d/1F73bS2UGWJwBbiJvPMMGfCeH5Vmn9zRe/view?usp=drive_link" TargetMode="External"/><Relationship Id="rId5" Type="http://schemas.openxmlformats.org/officeDocument/2006/relationships/hyperlink" Target="https://drive.google.com/file/d/1nV-GbVZJEQdYSmOI3LbzKeJ1G3lOyzJE/view?usp=drive_link" TargetMode="External"/><Relationship Id="rId4" Type="http://schemas.openxmlformats.org/officeDocument/2006/relationships/hyperlink" Target="https://drive.google.com/file/d/1LxV7j3QZum6ZBzwBfwhcX7Eza91fCeKY/view?usp=drive_lin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s://drive.google.com/file/d/154wM-A4Kd8lZboh1U5NEc4w8gsDeE_vb/view?usp=drive_link" TargetMode="External"/><Relationship Id="rId4" Type="http://schemas.openxmlformats.org/officeDocument/2006/relationships/hyperlink" Target="https://drive.google.com/file/d/1_00eT3kPtfkSZoznBbKGkVhTyT8-I46f/view?usp=drive_li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65B570A1-704F-054C-94CC-9D87378EFF7E}"/>
              </a:ext>
            </a:extLst>
          </p:cNvPr>
          <p:cNvSpPr txBox="1">
            <a:spLocks noChangeArrowheads="1"/>
          </p:cNvSpPr>
          <p:nvPr/>
        </p:nvSpPr>
        <p:spPr bwMode="auto">
          <a:xfrm>
            <a:off x="-79954" y="4912244"/>
            <a:ext cx="106589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b="1">
                <a:solidFill>
                  <a:schemeClr val="accent5">
                    <a:lumMod val="75000"/>
                  </a:schemeClr>
                </a:solidFill>
                <a:latin typeface="Cambria" panose="02040503050406030204" pitchFamily="18" charset="0"/>
              </a:defRPr>
            </a:pPr>
            <a:r>
              <a:t>INSTITUT NATIONAL DES QUALIFICATIONS</a:t>
            </a:r>
          </a:p>
          <a:p>
            <a:pPr algn="ctr">
              <a:defRPr b="1">
                <a:solidFill>
                  <a:schemeClr val="accent5">
                    <a:lumMod val="75000"/>
                  </a:schemeClr>
                </a:solidFill>
                <a:latin typeface="Cambria" panose="02040503050406030204" pitchFamily="18" charset="0"/>
              </a:defRPr>
            </a:pPr>
            <a:r>
              <a:t>(INQ)</a:t>
            </a:r>
            <a:endParaRPr sz="2800" b="1">
              <a:solidFill>
                <a:srgbClr val="0070C0"/>
              </a:solidFill>
              <a:latin typeface="Cambria" panose="02040503050406030204" pitchFamily="18" charset="0"/>
            </a:endParaRPr>
          </a:p>
        </p:txBody>
      </p:sp>
      <p:sp>
        <p:nvSpPr>
          <p:cNvPr id="9" name="Text Box 3">
            <a:extLst>
              <a:ext uri="{FF2B5EF4-FFF2-40B4-BE49-F238E27FC236}">
                <a16:creationId xmlns:a16="http://schemas.microsoft.com/office/drawing/2014/main" id="{9DAB837E-18A6-0343-A5C2-FDCF8EC178A4}"/>
              </a:ext>
            </a:extLst>
          </p:cNvPr>
          <p:cNvSpPr txBox="1">
            <a:spLocks noChangeArrowheads="1"/>
          </p:cNvSpPr>
          <p:nvPr/>
        </p:nvSpPr>
        <p:spPr bwMode="auto">
          <a:xfrm>
            <a:off x="3711676" y="6483527"/>
            <a:ext cx="106589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sz="1400" b="1">
                <a:solidFill>
                  <a:srgbClr val="0070C0"/>
                </a:solidFill>
                <a:latin typeface="Cambria" panose="02040503050406030204" pitchFamily="18" charset="0"/>
              </a:defRPr>
            </a:pPr>
            <a:r>
              <a:t>Juillet/2025</a:t>
            </a:r>
            <a:endParaRPr sz="1400" b="1">
              <a:solidFill>
                <a:srgbClr val="0070C0"/>
              </a:solidFill>
              <a:latin typeface="Cambria" panose="02040503050406030204" pitchFamily="18" charset="0"/>
            </a:endParaRPr>
          </a:p>
        </p:txBody>
      </p:sp>
      <p:sp>
        <p:nvSpPr>
          <p:cNvPr id="10" name="Rectangle 9">
            <a:extLst>
              <a:ext uri="{FF2B5EF4-FFF2-40B4-BE49-F238E27FC236}">
                <a16:creationId xmlns:a16="http://schemas.microsoft.com/office/drawing/2014/main" id="{182E2457-04E4-714D-BE14-97955E830720}"/>
              </a:ext>
            </a:extLst>
          </p:cNvPr>
          <p:cNvSpPr/>
          <p:nvPr/>
        </p:nvSpPr>
        <p:spPr>
          <a:xfrm>
            <a:off x="0" y="4160017"/>
            <a:ext cx="10691813" cy="97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fromWordArt="0" anchor="ctr" anchorCtr="0" forceAA="0" compatLnSpc="1">
            <a:prstTxWarp prst="textNoShape">
              <a:avLst/>
            </a:prstTxWarp>
            <a:noAutofit/>
          </a:bodyPr>
          <a:lstStyle/>
          <a:p>
            <a:pPr algn="ctr"/>
            <a:endParaRPr sz="2115"/>
          </a:p>
        </p:txBody>
      </p:sp>
      <p:pic>
        <p:nvPicPr>
          <p:cNvPr id="136" name="Picture 135">
            <a:extLst>
              <a:ext uri="{FF2B5EF4-FFF2-40B4-BE49-F238E27FC236}">
                <a16:creationId xmlns:a16="http://schemas.microsoft.com/office/drawing/2014/main" id="{19226F68-19A3-202C-A641-2DA8B6246A4E}"/>
              </a:ext>
            </a:extLst>
          </p:cNvPr>
          <p:cNvPicPr>
            <a:picLocks noChangeAspect="1"/>
          </p:cNvPicPr>
          <p:nvPr/>
        </p:nvPicPr>
        <p:blipFill>
          <a:blip r:embed="rId2"/>
          <a:stretch>
            <a:fillRect/>
          </a:stretch>
        </p:blipFill>
        <p:spPr>
          <a:xfrm>
            <a:off x="-1" y="468586"/>
            <a:ext cx="10691814" cy="3716724"/>
          </a:xfrm>
          <a:prstGeom prst="rect">
            <a:avLst/>
          </a:prstGeom>
        </p:spPr>
      </p:pic>
      <p:grpSp>
        <p:nvGrpSpPr>
          <p:cNvPr id="2" name="Agrupar 1">
            <a:extLst>
              <a:ext uri="{FF2B5EF4-FFF2-40B4-BE49-F238E27FC236}">
                <a16:creationId xmlns:a16="http://schemas.microsoft.com/office/drawing/2014/main" id="{C9A2912B-88F8-50EA-3F01-AEA602DA4F42}"/>
              </a:ext>
            </a:extLst>
          </p:cNvPr>
          <p:cNvGrpSpPr/>
          <p:nvPr/>
        </p:nvGrpSpPr>
        <p:grpSpPr>
          <a:xfrm>
            <a:off x="2845455" y="6735338"/>
            <a:ext cx="5517960" cy="627444"/>
            <a:chOff x="2845455" y="6735338"/>
            <a:chExt cx="5517960" cy="627444"/>
          </a:xfrm>
        </p:grpSpPr>
        <p:pic>
          <p:nvPicPr>
            <p:cNvPr id="6" name="Imagem 5" descr="Uma imagem com texto, Tipo de letra, logótipo, Gráficos  Os conteúdos gerados por IA podem estar incorretos.">
              <a:extLst>
                <a:ext uri="{FF2B5EF4-FFF2-40B4-BE49-F238E27FC236}">
                  <a16:creationId xmlns:a16="http://schemas.microsoft.com/office/drawing/2014/main" id="{2D3C3161-D780-8C07-35A4-5C61C0DF5773}"/>
                </a:ext>
              </a:extLst>
            </p:cNvPr>
            <p:cNvPicPr>
              <a:picLocks noChangeAspect="1"/>
            </p:cNvPicPr>
            <p:nvPr/>
          </p:nvPicPr>
          <p:blipFill>
            <a:blip r:embed="rId3"/>
            <a:stretch>
              <a:fillRect/>
            </a:stretch>
          </p:blipFill>
          <p:spPr>
            <a:xfrm>
              <a:off x="2845455" y="6735338"/>
              <a:ext cx="2484002" cy="627443"/>
            </a:xfrm>
            <a:prstGeom prst="rect">
              <a:avLst/>
            </a:prstGeom>
          </p:spPr>
        </p:pic>
        <p:pic>
          <p:nvPicPr>
            <p:cNvPr id="11" name="Imagem 10" descr="Uma imagem com texto, Tipo de letra, logótipo, captura de ecrã  Os conteúdos gerados por IA podem estar incorretos.">
              <a:extLst>
                <a:ext uri="{FF2B5EF4-FFF2-40B4-BE49-F238E27FC236}">
                  <a16:creationId xmlns:a16="http://schemas.microsoft.com/office/drawing/2014/main" id="{8BEAE72D-3FAE-029A-B4AB-8F0DA775CC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1600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9A7D-9C5A-46E6-CD45-BD51FCDD3E50}"/>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732BD507-6E1C-5514-95CC-1454C589D959}"/>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B077FD13-B2AE-3F0A-E4C5-1821E2F1F93A}"/>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E4DED34-1098-80B1-AF63-84835E4B96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graphicFrame>
        <p:nvGraphicFramePr>
          <p:cNvPr id="5" name="Tabela 4">
            <a:extLst>
              <a:ext uri="{FF2B5EF4-FFF2-40B4-BE49-F238E27FC236}">
                <a16:creationId xmlns:a16="http://schemas.microsoft.com/office/drawing/2014/main" id="{BC7A574D-ED68-7829-A0D3-E20BCB870545}"/>
              </a:ext>
            </a:extLst>
          </p:cNvPr>
          <p:cNvGraphicFramePr>
            <a:graphicFrameLocks noGrp="1"/>
          </p:cNvGraphicFramePr>
          <p:nvPr>
            <p:extLst>
              <p:ext uri="{D42A27DB-BD31-4B8C-83A1-F6EECF244321}">
                <p14:modId xmlns:p14="http://schemas.microsoft.com/office/powerpoint/2010/main" val="4008634086"/>
              </p:ext>
            </p:extLst>
          </p:nvPr>
        </p:nvGraphicFramePr>
        <p:xfrm>
          <a:off x="0" y="187309"/>
          <a:ext cx="10609007" cy="6363232"/>
        </p:xfrm>
        <a:graphic>
          <a:graphicData uri="http://schemas.openxmlformats.org/drawingml/2006/table">
            <a:tbl>
              <a:tblPr>
                <a:tableStyleId>{69C7853C-536D-4A76-A0AE-DD22124D55A5}</a:tableStyleId>
              </a:tblPr>
              <a:tblGrid>
                <a:gridCol w="812806">
                  <a:extLst>
                    <a:ext uri="{9D8B030D-6E8A-4147-A177-3AD203B41FA5}">
                      <a16:colId xmlns:a16="http://schemas.microsoft.com/office/drawing/2014/main" val="3289163273"/>
                    </a:ext>
                  </a:extLst>
                </a:gridCol>
                <a:gridCol w="1490603">
                  <a:extLst>
                    <a:ext uri="{9D8B030D-6E8A-4147-A177-3AD203B41FA5}">
                      <a16:colId xmlns:a16="http://schemas.microsoft.com/office/drawing/2014/main" val="4033662262"/>
                    </a:ext>
                  </a:extLst>
                </a:gridCol>
                <a:gridCol w="3477959">
                  <a:extLst>
                    <a:ext uri="{9D8B030D-6E8A-4147-A177-3AD203B41FA5}">
                      <a16:colId xmlns:a16="http://schemas.microsoft.com/office/drawing/2014/main" val="163690599"/>
                    </a:ext>
                  </a:extLst>
                </a:gridCol>
                <a:gridCol w="2792361">
                  <a:extLst>
                    <a:ext uri="{9D8B030D-6E8A-4147-A177-3AD203B41FA5}">
                      <a16:colId xmlns:a16="http://schemas.microsoft.com/office/drawing/2014/main" val="4051495860"/>
                    </a:ext>
                  </a:extLst>
                </a:gridCol>
                <a:gridCol w="2035278">
                  <a:extLst>
                    <a:ext uri="{9D8B030D-6E8A-4147-A177-3AD203B41FA5}">
                      <a16:colId xmlns:a16="http://schemas.microsoft.com/office/drawing/2014/main" val="1778186513"/>
                    </a:ext>
                  </a:extLst>
                </a:gridCol>
              </a:tblGrid>
              <a:tr h="310410">
                <a:tc rowSpan="2">
                  <a:txBody>
                    <a:bodyPr/>
                    <a:lstStyle/>
                    <a:p>
                      <a:pPr algn="ctr" fontAlgn="ctr"/>
                      <a:endParaRPr sz="1600" b="1" kern="1200">
                        <a:solidFill>
                          <a:schemeClr val="tx1"/>
                        </a:solidFill>
                        <a:latin typeface=""/>
                        <a:ea typeface="+mn-ea"/>
                        <a:cs typeface="+mn-cs"/>
                      </a:endParaRPr>
                    </a:p>
                  </a:txBody>
                  <a:tcPr marL="6785" marR="6785" marT="6785" marB="0" anchor="ctr">
                    <a:solidFill>
                      <a:schemeClr val="bg1"/>
                    </a:solidFill>
                  </a:tcPr>
                </a:tc>
                <a:tc rowSpan="2">
                  <a:txBody>
                    <a:bodyPr/>
                    <a:lstStyle/>
                    <a:p>
                      <a:pPr algn="ctr" fontAlgn="ctr">
                        <a:defRPr sz="1600" b="1">
                          <a:latin typeface="Cambria" panose="02040503050406030204" pitchFamily="18" charset="0"/>
                          <a:ea typeface="Cambria" panose="02040503050406030204" pitchFamily="18" charset="0"/>
                        </a:defRPr>
                      </a:pPr>
                      <a:r>
                        <a:t>NIVEAUX DE QUALIFICATION</a:t>
                      </a:r>
                      <a:endParaRPr sz="1600" b="1" kern="1200">
                        <a:solidFill>
                          <a:schemeClr val="tx1"/>
                        </a:solidFill>
                        <a:latin typeface="Cambria" panose="02040503050406030204" pitchFamily="18" charset="0"/>
                        <a:ea typeface="Cambria" panose="02040503050406030204" pitchFamily="18" charset="0"/>
                        <a:cs typeface="+mn-cs"/>
                      </a:endParaRPr>
                    </a:p>
                  </a:txBody>
                  <a:tcPr marL="6785" marR="6785" marT="6785" marB="0" anchor="ctr">
                    <a:solidFill>
                      <a:schemeClr val="bg1"/>
                    </a:solidFill>
                  </a:tcPr>
                </a:tc>
                <a:tc gridSpan="3">
                  <a:txBody>
                    <a:bodyPr/>
                    <a:lstStyle/>
                    <a:p>
                      <a:pPr algn="ctr" fontAlgn="ctr">
                        <a:defRPr sz="1600" b="1">
                          <a:latin typeface="Cambria" panose="02040503050406030204" pitchFamily="18" charset="0"/>
                          <a:ea typeface="Cambria" panose="02040503050406030204" pitchFamily="18" charset="0"/>
                        </a:defRPr>
                      </a:pPr>
                      <a:r>
                        <a:t>STRUCTURE DU CADRE NATIONAL DE QUALIFICATION DE LA RÉPUBLIQUE D'ANGOLA</a:t>
                      </a:r>
                    </a:p>
                  </a:txBody>
                  <a:tcPr marL="6785" marR="6785" marT="6785" marB="0" anchor="ctr">
                    <a:solidFill>
                      <a:schemeClr val="bg1"/>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2317922543"/>
                  </a:ext>
                </a:extLst>
              </a:tr>
              <a:tr h="485871">
                <a:tc vMerge="1">
                  <a:txBody>
                    <a:bodyPr/>
                    <a:lstStyle/>
                    <a:p>
                      <a:endParaRPr/>
                    </a:p>
                  </a:txBody>
                  <a:tcPr/>
                </a:tc>
                <a:tc vMerge="1">
                  <a:txBody>
                    <a:bodyPr/>
                    <a:lstStyle/>
                    <a:p>
                      <a:endParaRPr/>
                    </a:p>
                  </a:txBody>
                  <a:tcPr/>
                </a:tc>
                <a:tc gridSpan="2">
                  <a:txBody>
                    <a:bodyPr/>
                    <a:lstStyle/>
                    <a:p>
                      <a:pPr algn="ctr" fontAlgn="ctr">
                        <a:defRPr sz="1600" b="1"/>
                      </a:pPr>
                      <a:r>
                        <a:rPr>
                          <a:latin typeface=""/>
                        </a:rPr>
                        <a:t>        </a:t>
                      </a:r>
                      <a:r>
                        <a:rPr lang="fr-FR">
                          <a:latin typeface="Cambria" panose="02040503050406030204" pitchFamily="18" charset="0"/>
                          <a:ea typeface="Cambria" panose="02040503050406030204" pitchFamily="18" charset="0"/>
                        </a:rPr>
                        <a:t>Éducation, Enseignement et Formation Technique et Professionnelle (EFTP)</a:t>
                      </a:r>
                      <a:endParaRPr sz="1600" b="1" kern="1200">
                        <a:solidFill>
                          <a:schemeClr val="tx1"/>
                        </a:solidFill>
                        <a:latin typeface="Cambria" panose="02040503050406030204" pitchFamily="18" charset="0"/>
                        <a:ea typeface="Cambria" panose="02040503050406030204" pitchFamily="18" charset="0"/>
                        <a:cs typeface="+mn-cs"/>
                      </a:endParaRPr>
                    </a:p>
                  </a:txBody>
                  <a:tcPr marL="6785" marR="6785" marT="6785" marB="0" anchor="ctr">
                    <a:solidFill>
                      <a:schemeClr val="bg1"/>
                    </a:solidFill>
                  </a:tcPr>
                </a:tc>
                <a:tc hMerge="1">
                  <a:txBody>
                    <a:bodyPr/>
                    <a:lstStyle/>
                    <a:p>
                      <a:pPr algn="ctr" fontAlgn="ctr"/>
                      <a:endParaRPr sz="1600" b="1" kern="1200">
                        <a:solidFill>
                          <a:schemeClr val="tx1"/>
                        </a:solidFill>
                        <a:latin typeface=""/>
                        <a:ea typeface="+mn-ea"/>
                        <a:cs typeface="+mn-cs"/>
                      </a:endParaRPr>
                    </a:p>
                  </a:txBody>
                  <a:tcPr marL="6785" marR="6785" marT="6785" marB="0" anchor="ctr">
                    <a:solidFill>
                      <a:schemeClr val="bg1"/>
                    </a:solidFill>
                  </a:tcPr>
                </a:tc>
                <a:tc>
                  <a:txBody>
                    <a:bodyPr/>
                    <a:lstStyle/>
                    <a:p>
                      <a:pPr algn="ctr" fontAlgn="ctr">
                        <a:defRPr sz="1600" b="1">
                          <a:latin typeface="Cambria" panose="02040503050406030204" pitchFamily="18" charset="0"/>
                          <a:ea typeface="Cambria" panose="02040503050406030204" pitchFamily="18" charset="0"/>
                        </a:defRPr>
                      </a:pPr>
                      <a:r>
                        <a:t>ÉDUCATION SUPÉRIEURE</a:t>
                      </a:r>
                      <a:endParaRPr sz="1600" b="1" kern="1200">
                        <a:solidFill>
                          <a:schemeClr val="tx1"/>
                        </a:solidFill>
                        <a:latin typeface="Cambria" panose="02040503050406030204" pitchFamily="18" charset="0"/>
                        <a:ea typeface="Cambria" panose="02040503050406030204" pitchFamily="18" charset="0"/>
                        <a:cs typeface="+mn-cs"/>
                      </a:endParaRPr>
                    </a:p>
                  </a:txBody>
                  <a:tcPr marL="6785" marR="6785" marT="6785" marB="0" anchor="ctr">
                    <a:solidFill>
                      <a:schemeClr val="bg1"/>
                    </a:solidFill>
                  </a:tcPr>
                </a:tc>
                <a:extLst>
                  <a:ext uri="{0D108BD9-81ED-4DB2-BD59-A6C34878D82A}">
                    <a16:rowId xmlns:a16="http://schemas.microsoft.com/office/drawing/2014/main" val="3888993767"/>
                  </a:ext>
                </a:extLst>
              </a:tr>
              <a:tr h="424149">
                <a:tc rowSpan="4">
                  <a:txBody>
                    <a:bodyPr/>
                    <a:lstStyle/>
                    <a:p>
                      <a:pPr algn="ctr" rtl="0" fontAlgn="ctr">
                        <a:defRPr sz="1600" b="1">
                          <a:latin typeface="Cambria" panose="02040503050406030204" pitchFamily="18" charset="0"/>
                          <a:ea typeface="Cambria" panose="02040503050406030204" pitchFamily="18" charset="0"/>
                        </a:defRPr>
                      </a:pPr>
                      <a:r>
                        <a:t>ÉDUCATION SUPÉRIEURE</a:t>
                      </a:r>
                    </a:p>
                  </a:txBody>
                  <a:tcPr marL="6785" marR="6785" marT="6785" marB="0" vert="vert270" anchor="ctr">
                    <a:solidFill>
                      <a:schemeClr val="accent2"/>
                    </a:solidFill>
                  </a:tcPr>
                </a:tc>
                <a:tc>
                  <a:txBody>
                    <a:bodyPr/>
                    <a:lstStyle/>
                    <a:p>
                      <a:pPr algn="ctr" rtl="0" fontAlgn="ctr">
                        <a:defRPr sz="1600" b="1">
                          <a:latin typeface="Cambria" panose="02040503050406030204" pitchFamily="18" charset="0"/>
                          <a:ea typeface="Cambria" panose="02040503050406030204" pitchFamily="18" charset="0"/>
                        </a:defRPr>
                      </a:pPr>
                      <a:r>
                        <a:t>Niveau 10</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Doctorat</a:t>
                      </a:r>
                    </a:p>
                  </a:txBody>
                  <a:tcPr marL="6785" marR="6785" marT="6785" marB="0" anchor="ctr">
                    <a:solidFill>
                      <a:schemeClr val="accent2"/>
                    </a:solidFill>
                  </a:tcPr>
                </a:tc>
                <a:extLst>
                  <a:ext uri="{0D108BD9-81ED-4DB2-BD59-A6C34878D82A}">
                    <a16:rowId xmlns:a16="http://schemas.microsoft.com/office/drawing/2014/main" val="3921196849"/>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9</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Masters </a:t>
                      </a:r>
                    </a:p>
                  </a:txBody>
                  <a:tcPr marL="6785" marR="6785" marT="6785" marB="0" anchor="ctr">
                    <a:solidFill>
                      <a:schemeClr val="accent2"/>
                    </a:solidFill>
                  </a:tcPr>
                </a:tc>
                <a:extLst>
                  <a:ext uri="{0D108BD9-81ED-4DB2-BD59-A6C34878D82A}">
                    <a16:rowId xmlns:a16="http://schemas.microsoft.com/office/drawing/2014/main" val="647593481"/>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8</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a:t>
                      </a:r>
                      <a:r>
                        <a:rPr lang="en-GB"/>
                        <a:t>License</a:t>
                      </a:r>
                      <a:r>
                        <a:t> </a:t>
                      </a:r>
                    </a:p>
                  </a:txBody>
                  <a:tcPr marL="6785" marR="6785" marT="6785" marB="0" anchor="ctr">
                    <a:solidFill>
                      <a:schemeClr val="accent2"/>
                    </a:solidFill>
                  </a:tcPr>
                </a:tc>
                <a:extLst>
                  <a:ext uri="{0D108BD9-81ED-4DB2-BD59-A6C34878D82A}">
                    <a16:rowId xmlns:a16="http://schemas.microsoft.com/office/drawing/2014/main" val="4265925090"/>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7</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Baccalauréat </a:t>
                      </a:r>
                    </a:p>
                  </a:txBody>
                  <a:tcPr marL="6785" marR="6785" marT="6785" marB="0" anchor="ctr">
                    <a:solidFill>
                      <a:schemeClr val="accent2"/>
                    </a:solidFill>
                  </a:tcPr>
                </a:tc>
                <a:extLst>
                  <a:ext uri="{0D108BD9-81ED-4DB2-BD59-A6C34878D82A}">
                    <a16:rowId xmlns:a16="http://schemas.microsoft.com/office/drawing/2014/main" val="402601643"/>
                  </a:ext>
                </a:extLst>
              </a:tr>
              <a:tr h="607787">
                <a:tc rowSpan="7">
                  <a:txBody>
                    <a:bodyPr/>
                    <a:lstStyle/>
                    <a:p>
                      <a:pPr algn="ctr" rtl="0" fontAlgn="ctr">
                        <a:defRPr sz="1600" b="1">
                          <a:latin typeface="Cambria" panose="02040503050406030204" pitchFamily="18" charset="0"/>
                          <a:ea typeface="Cambria" panose="02040503050406030204" pitchFamily="18" charset="0"/>
                        </a:defRPr>
                      </a:pPr>
                      <a:r>
                        <a:t>ÉDUCATION SECONDAIRE TECHNIQUE-PROFESSIONNEL ET FORMATION PROFESSIONNELLE</a:t>
                      </a:r>
                    </a:p>
                  </a:txBody>
                  <a:tcPr marL="6785" marR="6785" marT="6785" marB="0" vert="vert27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6</a:t>
                      </a:r>
                    </a:p>
                  </a:txBody>
                  <a:tcPr marL="6785" marR="6785" marT="6785" marB="0" anchor="ctr">
                    <a:solidFill>
                      <a:schemeClr val="bg1"/>
                    </a:solidFill>
                  </a:tcPr>
                </a:tc>
                <a:tc>
                  <a:txBody>
                    <a:bodyPr/>
                    <a:lstStyle/>
                    <a:p>
                      <a:pPr marL="0" algn="ctr"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Formation professionnelle Niveau 5</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2886820552"/>
                  </a:ext>
                </a:extLst>
              </a:tr>
              <a:tr h="612419">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rowSpan="2">
                  <a:txBody>
                    <a:bodyPr/>
                    <a:lstStyle/>
                    <a:p>
                      <a:pPr algn="ctr" rtl="0" fontAlgn="ctr">
                        <a:defRPr sz="1600" b="1">
                          <a:latin typeface="Cambria" panose="02040503050406030204" pitchFamily="18" charset="0"/>
                          <a:ea typeface="Cambria" panose="02040503050406030204" pitchFamily="18" charset="0"/>
                        </a:defRPr>
                      </a:pPr>
                      <a:r>
                        <a:t>Niveau 5</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Enseignement secondaire pédagogique </a:t>
                      </a:r>
                    </a:p>
                  </a:txBody>
                  <a:tcPr marL="6785" marR="6785" marT="6785" marB="0" anchor="ctr">
                    <a:solidFill>
                      <a:schemeClr val="bg1"/>
                    </a:solidFill>
                  </a:tcPr>
                </a:tc>
                <a:tc rowSpan="2">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Formation professionnelle Niveau 4</a:t>
                      </a:r>
                    </a:p>
                  </a:txBody>
                  <a:tcPr marL="6785" marR="6785" marT="6785" marB="0" anchor="ctr">
                    <a:solidFill>
                      <a:schemeClr val="bg1"/>
                    </a:solidFill>
                  </a:tcPr>
                </a:tc>
                <a:tc rowSpan="2">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3888387019"/>
                  </a:ext>
                </a:extLst>
              </a:tr>
              <a:tr h="770718">
                <a:tc vMerge="1">
                  <a:txBody>
                    <a:bodyPr/>
                    <a:lstStyle/>
                    <a:p>
                      <a:endParaRPr/>
                    </a:p>
                  </a:txBody>
                  <a:tcPr/>
                </a:tc>
                <a:tc vMerge="1">
                  <a:txBody>
                    <a:bodyPr/>
                    <a:lstStyle/>
                    <a:p>
                      <a:endParaRPr/>
                    </a:p>
                  </a:txBody>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2e cycle de l'enseignement secondaire technico-professionnel </a:t>
                      </a:r>
                    </a:p>
                  </a:txBody>
                  <a:tcPr marL="6785" marR="6785" marT="6785" marB="0" anchor="ctr">
                    <a:solidFill>
                      <a:schemeClr val="bg1"/>
                    </a:solidFill>
                  </a:tcPr>
                </a:tc>
                <a:tc vMerge="1">
                  <a:txBody>
                    <a:bodyPr/>
                    <a:lstStyle/>
                    <a:p>
                      <a:endParaRPr/>
                    </a:p>
                  </a:txBody>
                  <a:tcPr/>
                </a:tc>
                <a:tc vMerge="1">
                  <a:txBody>
                    <a:bodyPr/>
                    <a:lstStyle/>
                    <a:p>
                      <a:endParaRPr/>
                    </a:p>
                  </a:txBody>
                  <a:tcPr/>
                </a:tc>
                <a:extLst>
                  <a:ext uri="{0D108BD9-81ED-4DB2-BD59-A6C34878D82A}">
                    <a16:rowId xmlns:a16="http://schemas.microsoft.com/office/drawing/2014/main" val="3980037686"/>
                  </a:ext>
                </a:extLst>
              </a:tr>
              <a:tr h="534234">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4 </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2e cycle de l'enseignement secondaire général </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Formation professionnelle Niveau 3</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4154951183"/>
                  </a:ext>
                </a:extLst>
              </a:tr>
              <a:tr h="641938">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3</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1er cycle de l'enseignement secondaire technico-professionnel</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Formation professionnelle de niveau 2 </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3329904752"/>
                  </a:ext>
                </a:extLst>
              </a:tr>
              <a:tr h="725472">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2</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1er cycle de l'enseignement secondaire général</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Formation professionnelle Niveau 1</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751045852"/>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Niveau 1</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Enseignement primaire </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4181928088"/>
                  </a:ext>
                </a:extLst>
              </a:tr>
            </a:tbl>
          </a:graphicData>
        </a:graphic>
      </p:graphicFrame>
    </p:spTree>
    <p:extLst>
      <p:ext uri="{BB962C8B-B14F-4D97-AF65-F5344CB8AC3E}">
        <p14:creationId xmlns:p14="http://schemas.microsoft.com/office/powerpoint/2010/main" val="342634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0C48-ED8E-4B4A-2C1E-CC1E568A8A7A}"/>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D86B8A38-FEB8-B8D4-E550-4957F6D86E46}"/>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AD3E7B12-3A08-DD7F-0100-5F7F90481DB8}"/>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2DE1C9B8-4402-0A88-A963-B242CCCDD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3" name="object 3">
            <a:extLst>
              <a:ext uri="{FF2B5EF4-FFF2-40B4-BE49-F238E27FC236}">
                <a16:creationId xmlns:a16="http://schemas.microsoft.com/office/drawing/2014/main" id="{DBA4DA5F-5446-5A35-D8EF-1AC7BC0A9CD5}"/>
              </a:ext>
            </a:extLst>
          </p:cNvPr>
          <p:cNvSpPr/>
          <p:nvPr/>
        </p:nvSpPr>
        <p:spPr>
          <a:xfrm>
            <a:off x="1" y="893164"/>
            <a:ext cx="1212370" cy="4611330"/>
          </a:xfrm>
          <a:custGeom>
            <a:avLst/>
            <a:gdLst/>
            <a:ahLst/>
            <a:cxnLst/>
            <a:rect l="l" t="t" r="r" b="b"/>
            <a:pathLst>
              <a:path w="3832860" h="8120380">
                <a:moveTo>
                  <a:pt x="3832860" y="8119868"/>
                </a:moveTo>
                <a:lnTo>
                  <a:pt x="3832860" y="0"/>
                </a:lnTo>
                <a:lnTo>
                  <a:pt x="0" y="0"/>
                </a:lnTo>
                <a:lnTo>
                  <a:pt x="0" y="8119868"/>
                </a:lnTo>
                <a:lnTo>
                  <a:pt x="3832860" y="8119868"/>
                </a:lnTo>
                <a:close/>
              </a:path>
            </a:pathLst>
          </a:custGeom>
          <a:solidFill>
            <a:srgbClr val="3493C0"/>
          </a:solidFill>
        </p:spPr>
        <p:txBody>
          <a:bodyPr wrap="square" lIns="0" tIns="0" rIns="0" bIns="0">
            <a:scene3d>
              <a:camera prst="orthographicFront"/>
              <a:lightRig rig="glow" dir="t"/>
            </a:scene3d>
            <a:sp3d/>
          </a:bodyPr>
          <a:lstStyle/>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algn="ctr">
              <a:spcBef>
                <a:spcPts val="760"/>
              </a:spcBef>
              <a:def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defRPr>
            </a:pPr>
            <a:r>
              <a:rPr sz="1600" err="1"/>
              <a:t>Descripteurs</a:t>
            </a:r>
            <a:r>
              <a:rPr sz="1600"/>
              <a:t> de </a:t>
            </a:r>
            <a:r>
              <a:rPr sz="1600" err="1"/>
              <a:t>niveau</a:t>
            </a:r>
            <a:endParaRPr sz="1600"/>
          </a:p>
          <a:p>
            <a:pPr algn="ctr">
              <a:spcBef>
                <a:spcPts val="760"/>
              </a:spcBef>
              <a:def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defRPr>
            </a:pPr>
            <a:r>
              <a:t> CNC</a:t>
            </a: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2400" b="1">
              <a:solidFill>
                <a:srgbClr val="FFFFFF"/>
              </a:solidFill>
              <a:effectLst>
                <a:outerShdw blurRad="50800" dir="12600000" sx="1000" sy="1000" algn="tl" rotWithShape="0">
                  <a:prstClr val="black">
                    <a:alpha val="26000"/>
                  </a:prstClr>
                </a:outerShdw>
              </a:effectLst>
              <a:latin typeface="Verdana"/>
              <a:cs typeface="Verdana"/>
            </a:endParaRPr>
          </a:p>
          <a:p>
            <a:pPr algn="ctr">
              <a:spcBef>
                <a:spcPts val="760"/>
              </a:spcBef>
            </a:pPr>
            <a:endParaRPr sz="2400" b="1">
              <a:solidFill>
                <a:srgbClr val="FFFFFF"/>
              </a:solidFill>
              <a:effectLst>
                <a:outerShdw blurRad="50800" dir="12600000" sx="1000" sy="1000" algn="tl" rotWithShape="0">
                  <a:prstClr val="black">
                    <a:alpha val="26000"/>
                  </a:prstClr>
                </a:outerShdw>
              </a:effectLst>
              <a:latin typeface="Verdana"/>
              <a:cs typeface="Verdana"/>
            </a:endParaRPr>
          </a:p>
          <a:p>
            <a:pPr algn="ctr">
              <a:spcBef>
                <a:spcPts val="760"/>
              </a:spcBef>
            </a:pPr>
            <a:endParaRPr sz="2400" b="1">
              <a:solidFill>
                <a:srgbClr val="FFFFFF"/>
              </a:solidFill>
              <a:effectLst>
                <a:outerShdw blurRad="50800" dir="12600000" sx="1000" sy="1000" algn="tl" rotWithShape="0">
                  <a:prstClr val="black">
                    <a:alpha val="26000"/>
                  </a:prstClr>
                </a:outerShdw>
              </a:effectLst>
              <a:latin typeface="Verdana"/>
              <a:cs typeface="Verdana"/>
            </a:endParaRPr>
          </a:p>
        </p:txBody>
      </p:sp>
      <p:sp>
        <p:nvSpPr>
          <p:cNvPr id="4" name="object 8">
            <a:extLst>
              <a:ext uri="{FF2B5EF4-FFF2-40B4-BE49-F238E27FC236}">
                <a16:creationId xmlns:a16="http://schemas.microsoft.com/office/drawing/2014/main" id="{F6F93BC4-50B1-E0E7-1C84-4E1E869907D4}"/>
              </a:ext>
            </a:extLst>
          </p:cNvPr>
          <p:cNvSpPr txBox="1"/>
          <p:nvPr/>
        </p:nvSpPr>
        <p:spPr>
          <a:xfrm>
            <a:off x="1439717" y="552923"/>
            <a:ext cx="2413962" cy="258673"/>
          </a:xfrm>
          <a:prstGeom prst="rect">
            <a:avLst/>
          </a:prstGeom>
        </p:spPr>
        <p:txBody>
          <a:bodyPr vert="horz" wrap="square" lIns="0" tIns="12331" rIns="0" bIns="0">
            <a:spAutoFit/>
          </a:bodyPr>
          <a:lstStyle/>
          <a:p>
            <a:pPr marL="10723" algn="ctr">
              <a:spcBef>
                <a:spcPts val="96"/>
              </a:spcBef>
              <a:defRPr sz="1600" b="1">
                <a:solidFill>
                  <a:srgbClr val="3493C0"/>
                </a:solidFill>
                <a:latin typeface="Cambria" panose="02040503050406030204" pitchFamily="18" charset="0"/>
                <a:ea typeface="Cambria" panose="02040503050406030204" pitchFamily="18" charset="0"/>
                <a:cs typeface="Caladea"/>
              </a:defRPr>
            </a:pPr>
            <a:r>
              <a:t>CONNAISSANCES</a:t>
            </a:r>
            <a:endParaRPr sz="1400" b="1">
              <a:solidFill>
                <a:srgbClr val="3493C0"/>
              </a:solidFill>
              <a:latin typeface="Cambria" panose="02040503050406030204" pitchFamily="18" charset="0"/>
              <a:ea typeface="Cambria" panose="02040503050406030204" pitchFamily="18" charset="0"/>
              <a:cs typeface="Caladea"/>
            </a:endParaRPr>
          </a:p>
        </p:txBody>
      </p:sp>
      <p:sp>
        <p:nvSpPr>
          <p:cNvPr id="6" name="object 12">
            <a:extLst>
              <a:ext uri="{FF2B5EF4-FFF2-40B4-BE49-F238E27FC236}">
                <a16:creationId xmlns:a16="http://schemas.microsoft.com/office/drawing/2014/main" id="{66179497-1F5D-8D6D-6CAF-E225CA4DFF15}"/>
              </a:ext>
            </a:extLst>
          </p:cNvPr>
          <p:cNvSpPr txBox="1"/>
          <p:nvPr/>
        </p:nvSpPr>
        <p:spPr>
          <a:xfrm>
            <a:off x="1934892" y="911938"/>
            <a:ext cx="2473414" cy="929191"/>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Connaissances spécialisées </a:t>
            </a:r>
            <a:r>
              <a:rPr b="1"/>
              <a:t>dans plus d'un domaine</a:t>
            </a:r>
            <a:r>
              <a:t> et capacité à </a:t>
            </a:r>
            <a:r>
              <a:rPr b="1"/>
              <a:t>collecter, analyser et systématiser un large éventail d'informations théoriques et techniques.</a:t>
            </a:r>
            <a:endParaRPr sz="1200" b="1">
              <a:latin typeface="Cambria" panose="02040503050406030204" pitchFamily="18" charset="0"/>
              <a:ea typeface="Cambria" panose="02040503050406030204" pitchFamily="18" charset="0"/>
              <a:cs typeface="Caladea"/>
            </a:endParaRPr>
          </a:p>
        </p:txBody>
      </p:sp>
      <p:sp>
        <p:nvSpPr>
          <p:cNvPr id="7" name="object 12">
            <a:extLst>
              <a:ext uri="{FF2B5EF4-FFF2-40B4-BE49-F238E27FC236}">
                <a16:creationId xmlns:a16="http://schemas.microsoft.com/office/drawing/2014/main" id="{CB5C1B0B-235D-1CB6-D3DE-1F37F8180E56}"/>
              </a:ext>
            </a:extLst>
          </p:cNvPr>
          <p:cNvSpPr txBox="1"/>
          <p:nvPr/>
        </p:nvSpPr>
        <p:spPr>
          <a:xfrm>
            <a:off x="1949689" y="1907272"/>
            <a:ext cx="2420575" cy="929191"/>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Expertise dans au moins un domaine d'étude et / ou de travail, et capacité d'analyser des informations et de produire des arguments cohérents.</a:t>
            </a:r>
            <a:endParaRPr sz="1200">
              <a:latin typeface="Cambria" panose="02040503050406030204" pitchFamily="18" charset="0"/>
              <a:ea typeface="Cambria" panose="02040503050406030204" pitchFamily="18" charset="0"/>
              <a:cs typeface="Caladea"/>
            </a:endParaRPr>
          </a:p>
        </p:txBody>
      </p:sp>
      <p:sp>
        <p:nvSpPr>
          <p:cNvPr id="11" name="object 11">
            <a:extLst>
              <a:ext uri="{FF2B5EF4-FFF2-40B4-BE49-F238E27FC236}">
                <a16:creationId xmlns:a16="http://schemas.microsoft.com/office/drawing/2014/main" id="{0CE4D740-F382-4E27-B186-154507112005}"/>
              </a:ext>
            </a:extLst>
          </p:cNvPr>
          <p:cNvSpPr txBox="1"/>
          <p:nvPr/>
        </p:nvSpPr>
        <p:spPr>
          <a:xfrm>
            <a:off x="1272587" y="1211518"/>
            <a:ext cx="534897"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Niveau 6</a:t>
            </a:r>
          </a:p>
        </p:txBody>
      </p:sp>
      <p:sp>
        <p:nvSpPr>
          <p:cNvPr id="12" name="object 18">
            <a:extLst>
              <a:ext uri="{FF2B5EF4-FFF2-40B4-BE49-F238E27FC236}">
                <a16:creationId xmlns:a16="http://schemas.microsoft.com/office/drawing/2014/main" id="{4D67336A-5BDE-E308-5D27-BDD6F909247C}"/>
              </a:ext>
            </a:extLst>
          </p:cNvPr>
          <p:cNvSpPr txBox="1"/>
          <p:nvPr/>
        </p:nvSpPr>
        <p:spPr>
          <a:xfrm>
            <a:off x="1280200" y="2166243"/>
            <a:ext cx="534897"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Niveau 5</a:t>
            </a:r>
          </a:p>
        </p:txBody>
      </p:sp>
      <p:sp>
        <p:nvSpPr>
          <p:cNvPr id="13" name="object 12">
            <a:extLst>
              <a:ext uri="{FF2B5EF4-FFF2-40B4-BE49-F238E27FC236}">
                <a16:creationId xmlns:a16="http://schemas.microsoft.com/office/drawing/2014/main" id="{2E1C41C2-CA0C-E398-8398-CC09E2AFE5B7}"/>
              </a:ext>
            </a:extLst>
          </p:cNvPr>
          <p:cNvSpPr txBox="1"/>
          <p:nvPr/>
        </p:nvSpPr>
        <p:spPr>
          <a:xfrm>
            <a:off x="1934892" y="2939785"/>
            <a:ext cx="2456268" cy="753822"/>
          </a:xfrm>
          <a:prstGeom prst="rect">
            <a:avLst/>
          </a:prstGeom>
        </p:spPr>
        <p:txBody>
          <a:bodyPr vert="horz" wrap="square" lIns="0" tIns="15012" rIns="0" bIns="0">
            <a:spAutoFit/>
          </a:bodyPr>
          <a:lstStyle/>
          <a:p>
            <a:pPr marL="10723" marR="4289" algn="just">
              <a:spcBef>
                <a:spcPts val="118"/>
              </a:spcBef>
              <a:defRPr sz="1200">
                <a:latin typeface="Cambria" panose="02040503050406030204" pitchFamily="18" charset="0"/>
                <a:ea typeface="Cambria" panose="02040503050406030204" pitchFamily="18" charset="0"/>
                <a:cs typeface="Caladea"/>
              </a:defRPr>
            </a:pPr>
            <a:r>
              <a:t>Connaissances incorporant des concepts théoriques et techniques et capacité à analyser des informations de base. </a:t>
            </a:r>
            <a:endParaRPr sz="1200">
              <a:latin typeface="Cambria" panose="02040503050406030204" pitchFamily="18" charset="0"/>
              <a:ea typeface="Cambria" panose="02040503050406030204" pitchFamily="18" charset="0"/>
              <a:cs typeface="Caladea"/>
            </a:endParaRPr>
          </a:p>
        </p:txBody>
      </p:sp>
      <p:sp>
        <p:nvSpPr>
          <p:cNvPr id="14" name="object 29">
            <a:extLst>
              <a:ext uri="{FF2B5EF4-FFF2-40B4-BE49-F238E27FC236}">
                <a16:creationId xmlns:a16="http://schemas.microsoft.com/office/drawing/2014/main" id="{09D21820-056D-54CA-D2BB-28F04E25A488}"/>
              </a:ext>
            </a:extLst>
          </p:cNvPr>
          <p:cNvSpPr txBox="1"/>
          <p:nvPr/>
        </p:nvSpPr>
        <p:spPr>
          <a:xfrm>
            <a:off x="1262426" y="3208846"/>
            <a:ext cx="552238"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Niveau 4</a:t>
            </a:r>
          </a:p>
        </p:txBody>
      </p:sp>
      <p:sp>
        <p:nvSpPr>
          <p:cNvPr id="15" name="object 43">
            <a:extLst>
              <a:ext uri="{FF2B5EF4-FFF2-40B4-BE49-F238E27FC236}">
                <a16:creationId xmlns:a16="http://schemas.microsoft.com/office/drawing/2014/main" id="{616A53D2-72F8-BEAF-5A69-D0C1ACAA2346}"/>
              </a:ext>
            </a:extLst>
          </p:cNvPr>
          <p:cNvSpPr txBox="1"/>
          <p:nvPr/>
        </p:nvSpPr>
        <p:spPr>
          <a:xfrm>
            <a:off x="1913996" y="3926701"/>
            <a:ext cx="2456268" cy="521251"/>
          </a:xfrm>
          <a:prstGeom prst="rect">
            <a:avLst/>
          </a:prstGeom>
        </p:spPr>
        <p:txBody>
          <a:bodyPr vert="horz" wrap="square" lIns="0" tIns="20910" rIns="0" bIns="0">
            <a:spAutoFit/>
          </a:bodyPr>
          <a:lstStyle/>
          <a:p>
            <a:pPr marL="10723" marR="4289" algn="just">
              <a:lnSpc>
                <a:spcPts val="1342"/>
              </a:lnSpc>
              <a:spcBef>
                <a:spcPts val="165"/>
              </a:spcBef>
              <a:defRPr sz="1200">
                <a:latin typeface="Cambria" panose="02040503050406030204" pitchFamily="18" charset="0"/>
                <a:ea typeface="Cambria" panose="02040503050406030204" pitchFamily="18" charset="0"/>
                <a:cs typeface="Caladea"/>
              </a:defRPr>
            </a:pPr>
            <a:r>
              <a:t>Connaissances de base et opérationnelles et aptitude à interpréter les informations de base.</a:t>
            </a:r>
            <a:endParaRPr sz="1200">
              <a:latin typeface="Cambria" panose="02040503050406030204" pitchFamily="18" charset="0"/>
              <a:ea typeface="Cambria" panose="02040503050406030204" pitchFamily="18" charset="0"/>
              <a:cs typeface="Caladea"/>
            </a:endParaRPr>
          </a:p>
        </p:txBody>
      </p:sp>
      <p:sp>
        <p:nvSpPr>
          <p:cNvPr id="16" name="object 42">
            <a:extLst>
              <a:ext uri="{FF2B5EF4-FFF2-40B4-BE49-F238E27FC236}">
                <a16:creationId xmlns:a16="http://schemas.microsoft.com/office/drawing/2014/main" id="{E1928B53-13E2-B336-7F39-FCE6E3C66453}"/>
              </a:ext>
            </a:extLst>
          </p:cNvPr>
          <p:cNvSpPr txBox="1"/>
          <p:nvPr/>
        </p:nvSpPr>
        <p:spPr>
          <a:xfrm>
            <a:off x="1239499" y="4116281"/>
            <a:ext cx="484125"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Niveau 3</a:t>
            </a:r>
          </a:p>
        </p:txBody>
      </p:sp>
      <p:sp>
        <p:nvSpPr>
          <p:cNvPr id="17" name="object 43">
            <a:extLst>
              <a:ext uri="{FF2B5EF4-FFF2-40B4-BE49-F238E27FC236}">
                <a16:creationId xmlns:a16="http://schemas.microsoft.com/office/drawing/2014/main" id="{8FEBF0F1-E62F-75B3-4232-0CF33A607D0D}"/>
              </a:ext>
            </a:extLst>
          </p:cNvPr>
          <p:cNvSpPr txBox="1"/>
          <p:nvPr/>
        </p:nvSpPr>
        <p:spPr>
          <a:xfrm>
            <a:off x="1916258" y="4901669"/>
            <a:ext cx="2427949" cy="687963"/>
          </a:xfrm>
          <a:prstGeom prst="rect">
            <a:avLst/>
          </a:prstGeom>
        </p:spPr>
        <p:txBody>
          <a:bodyPr vert="horz" wrap="square" lIns="0" tIns="20910" rIns="0" bIns="0">
            <a:spAutoFit/>
          </a:bodyPr>
          <a:lstStyle/>
          <a:p>
            <a:pPr marL="10723" marR="4289">
              <a:lnSpc>
                <a:spcPts val="1342"/>
              </a:lnSpc>
              <a:spcBef>
                <a:spcPts val="165"/>
              </a:spcBef>
              <a:defRPr sz="1200">
                <a:latin typeface="Cambria" panose="02040503050406030204" pitchFamily="18" charset="0"/>
                <a:ea typeface="Cambria" panose="02040503050406030204" pitchFamily="18" charset="0"/>
                <a:cs typeface="Caladea"/>
              </a:defRPr>
            </a:pPr>
            <a:r>
              <a:t>Connaissances de base appliquées à un ensemble limité et défini d'activités utilisant la communication orale et écrite. </a:t>
            </a:r>
            <a:endParaRPr sz="1200">
              <a:latin typeface="Cambria" panose="02040503050406030204" pitchFamily="18" charset="0"/>
              <a:ea typeface="Cambria" panose="02040503050406030204" pitchFamily="18" charset="0"/>
              <a:cs typeface="Caladea"/>
            </a:endParaRPr>
          </a:p>
        </p:txBody>
      </p:sp>
      <p:sp>
        <p:nvSpPr>
          <p:cNvPr id="18" name="object 43">
            <a:extLst>
              <a:ext uri="{FF2B5EF4-FFF2-40B4-BE49-F238E27FC236}">
                <a16:creationId xmlns:a16="http://schemas.microsoft.com/office/drawing/2014/main" id="{13ECCDBC-7ED3-A32E-0776-0344AEC6BA7C}"/>
              </a:ext>
            </a:extLst>
          </p:cNvPr>
          <p:cNvSpPr txBox="1"/>
          <p:nvPr/>
        </p:nvSpPr>
        <p:spPr>
          <a:xfrm>
            <a:off x="1877837" y="5881758"/>
            <a:ext cx="2466370" cy="521251"/>
          </a:xfrm>
          <a:prstGeom prst="rect">
            <a:avLst/>
          </a:prstGeom>
        </p:spPr>
        <p:txBody>
          <a:bodyPr vert="horz" wrap="square" lIns="0" tIns="20910" rIns="0" bIns="0">
            <a:spAutoFit/>
          </a:bodyPr>
          <a:lstStyle/>
          <a:p>
            <a:pPr marL="10723" marR="4289">
              <a:lnSpc>
                <a:spcPts val="1342"/>
              </a:lnSpc>
              <a:spcBef>
                <a:spcPts val="165"/>
              </a:spcBef>
              <a:defRPr sz="1200">
                <a:latin typeface="Cambria" panose="02040503050406030204" pitchFamily="18" charset="0"/>
                <a:ea typeface="Cambria" panose="02040503050406030204" pitchFamily="18" charset="0"/>
                <a:cs typeface="Caladea"/>
              </a:defRPr>
            </a:pPr>
            <a:r>
              <a:rPr b="1"/>
              <a:t>Connaissances de base appliquées </a:t>
            </a:r>
            <a:r>
              <a:t>à un ensemble </a:t>
            </a:r>
            <a:r>
              <a:rPr b="1"/>
              <a:t>très limité </a:t>
            </a:r>
            <a:r>
              <a:t>et défini d'activités. </a:t>
            </a:r>
            <a:endParaRPr sz="1200">
              <a:latin typeface="Cambria" panose="02040503050406030204" pitchFamily="18" charset="0"/>
              <a:ea typeface="Cambria" panose="02040503050406030204" pitchFamily="18" charset="0"/>
              <a:cs typeface="Caladea"/>
            </a:endParaRPr>
          </a:p>
        </p:txBody>
      </p:sp>
      <p:sp>
        <p:nvSpPr>
          <p:cNvPr id="19" name="object 26">
            <a:extLst>
              <a:ext uri="{FF2B5EF4-FFF2-40B4-BE49-F238E27FC236}">
                <a16:creationId xmlns:a16="http://schemas.microsoft.com/office/drawing/2014/main" id="{BD6F2AE7-FB75-3F09-55E5-04DE116A62AB}"/>
              </a:ext>
            </a:extLst>
          </p:cNvPr>
          <p:cNvSpPr/>
          <p:nvPr/>
        </p:nvSpPr>
        <p:spPr>
          <a:xfrm>
            <a:off x="1854582" y="86094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20" name="object 26">
            <a:extLst>
              <a:ext uri="{FF2B5EF4-FFF2-40B4-BE49-F238E27FC236}">
                <a16:creationId xmlns:a16="http://schemas.microsoft.com/office/drawing/2014/main" id="{51A60AAD-6123-5AA4-5686-2811FB7294B3}"/>
              </a:ext>
            </a:extLst>
          </p:cNvPr>
          <p:cNvSpPr/>
          <p:nvPr/>
        </p:nvSpPr>
        <p:spPr>
          <a:xfrm>
            <a:off x="1847398" y="191424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21" name="object 26">
            <a:extLst>
              <a:ext uri="{FF2B5EF4-FFF2-40B4-BE49-F238E27FC236}">
                <a16:creationId xmlns:a16="http://schemas.microsoft.com/office/drawing/2014/main" id="{7977C0AA-71B9-CD2E-A948-BB17D3896C95}"/>
              </a:ext>
            </a:extLst>
          </p:cNvPr>
          <p:cNvSpPr/>
          <p:nvPr/>
        </p:nvSpPr>
        <p:spPr>
          <a:xfrm>
            <a:off x="1834020" y="2875826"/>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22" name="object 26">
            <a:extLst>
              <a:ext uri="{FF2B5EF4-FFF2-40B4-BE49-F238E27FC236}">
                <a16:creationId xmlns:a16="http://schemas.microsoft.com/office/drawing/2014/main" id="{4013EDE4-8D6C-27C3-7714-D9C50A6238B1}"/>
              </a:ext>
            </a:extLst>
          </p:cNvPr>
          <p:cNvSpPr/>
          <p:nvPr/>
        </p:nvSpPr>
        <p:spPr>
          <a:xfrm>
            <a:off x="1835853" y="3808785"/>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23" name="object 26">
            <a:extLst>
              <a:ext uri="{FF2B5EF4-FFF2-40B4-BE49-F238E27FC236}">
                <a16:creationId xmlns:a16="http://schemas.microsoft.com/office/drawing/2014/main" id="{99ECA930-E0B6-4E56-6EB0-1E4B6ED4C582}"/>
              </a:ext>
            </a:extLst>
          </p:cNvPr>
          <p:cNvSpPr/>
          <p:nvPr/>
        </p:nvSpPr>
        <p:spPr>
          <a:xfrm>
            <a:off x="1837556" y="480262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24" name="object 51">
            <a:extLst>
              <a:ext uri="{FF2B5EF4-FFF2-40B4-BE49-F238E27FC236}">
                <a16:creationId xmlns:a16="http://schemas.microsoft.com/office/drawing/2014/main" id="{F9184B4B-B567-8D77-FA77-C6F58A1FDAFA}"/>
              </a:ext>
            </a:extLst>
          </p:cNvPr>
          <p:cNvSpPr txBox="1"/>
          <p:nvPr/>
        </p:nvSpPr>
        <p:spPr>
          <a:xfrm>
            <a:off x="1244739" y="5079923"/>
            <a:ext cx="500450"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Niveau 2</a:t>
            </a:r>
          </a:p>
        </p:txBody>
      </p:sp>
      <p:sp>
        <p:nvSpPr>
          <p:cNvPr id="25" name="object 62">
            <a:extLst>
              <a:ext uri="{FF2B5EF4-FFF2-40B4-BE49-F238E27FC236}">
                <a16:creationId xmlns:a16="http://schemas.microsoft.com/office/drawing/2014/main" id="{03EC4D75-A49A-6445-24A4-5FEB77725A5E}"/>
              </a:ext>
            </a:extLst>
          </p:cNvPr>
          <p:cNvSpPr txBox="1"/>
          <p:nvPr/>
        </p:nvSpPr>
        <p:spPr>
          <a:xfrm>
            <a:off x="1240705" y="6040004"/>
            <a:ext cx="508518"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Niveau 1</a:t>
            </a:r>
          </a:p>
        </p:txBody>
      </p:sp>
      <p:sp>
        <p:nvSpPr>
          <p:cNvPr id="27" name="object 26">
            <a:extLst>
              <a:ext uri="{FF2B5EF4-FFF2-40B4-BE49-F238E27FC236}">
                <a16:creationId xmlns:a16="http://schemas.microsoft.com/office/drawing/2014/main" id="{33B4256D-94DC-82E9-C683-B9EC37064B56}"/>
              </a:ext>
            </a:extLst>
          </p:cNvPr>
          <p:cNvSpPr/>
          <p:nvPr/>
        </p:nvSpPr>
        <p:spPr>
          <a:xfrm>
            <a:off x="1834049" y="5703240"/>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28" name="Retângulo 27">
            <a:extLst>
              <a:ext uri="{FF2B5EF4-FFF2-40B4-BE49-F238E27FC236}">
                <a16:creationId xmlns:a16="http://schemas.microsoft.com/office/drawing/2014/main" id="{7B26DCAB-82AB-6A1B-0D9F-7A8F0017BCBF}"/>
              </a:ext>
            </a:extLst>
          </p:cNvPr>
          <p:cNvSpPr/>
          <p:nvPr/>
        </p:nvSpPr>
        <p:spPr>
          <a:xfrm>
            <a:off x="4344207" y="512981"/>
            <a:ext cx="2493928" cy="338554"/>
          </a:xfrm>
          <a:prstGeom prst="rect">
            <a:avLst/>
          </a:prstGeom>
        </p:spPr>
        <p:txBody>
          <a:bodyPr wrap="square">
            <a:spAutoFit/>
          </a:bodyPr>
          <a:lstStyle/>
          <a:p>
            <a:pPr marL="241300" marR="234315" lvl="0" indent="-635" algn="ctr">
              <a:spcBef>
                <a:spcPts val="105"/>
              </a:spcBef>
              <a:defRPr sz="1600" b="1">
                <a:solidFill>
                  <a:srgbClr val="3493C0"/>
                </a:solidFill>
                <a:latin typeface="Cambria" panose="02040503050406030204" pitchFamily="18" charset="0"/>
                <a:ea typeface="Cambria" panose="02040503050406030204" pitchFamily="18" charset="0"/>
              </a:defRPr>
            </a:pPr>
            <a:r>
              <a:t>POSSIBILITÉS</a:t>
            </a:r>
            <a:endParaRPr sz="1200" b="1">
              <a:solidFill>
                <a:srgbClr val="3493C0"/>
              </a:solidFill>
              <a:latin typeface="Cambria" panose="02040503050406030204" pitchFamily="18" charset="0"/>
              <a:ea typeface="Cambria" panose="02040503050406030204" pitchFamily="18" charset="0"/>
            </a:endParaRPr>
          </a:p>
        </p:txBody>
      </p:sp>
      <p:sp>
        <p:nvSpPr>
          <p:cNvPr id="29" name="object 13">
            <a:extLst>
              <a:ext uri="{FF2B5EF4-FFF2-40B4-BE49-F238E27FC236}">
                <a16:creationId xmlns:a16="http://schemas.microsoft.com/office/drawing/2014/main" id="{13A40E74-4E50-A25F-1046-937670D218AC}"/>
              </a:ext>
            </a:extLst>
          </p:cNvPr>
          <p:cNvSpPr txBox="1"/>
          <p:nvPr/>
        </p:nvSpPr>
        <p:spPr>
          <a:xfrm>
            <a:off x="4611627" y="893164"/>
            <a:ext cx="2514586" cy="746384"/>
          </a:xfrm>
          <a:prstGeom prst="rect">
            <a:avLst/>
          </a:prstGeom>
        </p:spPr>
        <p:txBody>
          <a:bodyPr vert="horz" wrap="square" lIns="0" tIns="15012" rIns="0" bIns="0">
            <a:spAutoFit/>
          </a:bodyPr>
          <a:lstStyle/>
          <a:p>
            <a:pPr marL="10723" marR="4289" algn="just">
              <a:lnSpc>
                <a:spcPct val="98500"/>
              </a:lnSpc>
              <a:spcBef>
                <a:spcPts val="118"/>
              </a:spcBef>
              <a:defRPr sz="1200">
                <a:latin typeface="Cambria" panose="02040503050406030204" pitchFamily="18" charset="0"/>
                <a:ea typeface="Cambria" panose="02040503050406030204" pitchFamily="18" charset="0"/>
              </a:defRPr>
            </a:pPr>
            <a:r>
              <a:rPr b="1">
                <a:cs typeface="Caladea"/>
              </a:rPr>
              <a:t> Compétences et aptitudes professionnelles  spécialisées </a:t>
            </a:r>
            <a:r>
              <a:rPr b="1"/>
              <a:t> applicables à des contextes variés </a:t>
            </a:r>
            <a:r>
              <a:rPr b="1">
                <a:cs typeface="Caladea"/>
              </a:rPr>
              <a:t>et</a:t>
            </a:r>
            <a:r>
              <a:rPr b="1"/>
              <a:t> formule des réponses à des problèmes complexes.</a:t>
            </a:r>
            <a:endParaRPr sz="1200">
              <a:latin typeface="Cambria" panose="02040503050406030204" pitchFamily="18" charset="0"/>
              <a:ea typeface="Cambria" panose="02040503050406030204" pitchFamily="18" charset="0"/>
              <a:cs typeface="Caladea"/>
            </a:endParaRPr>
          </a:p>
        </p:txBody>
      </p:sp>
      <p:sp>
        <p:nvSpPr>
          <p:cNvPr id="30" name="object 22">
            <a:extLst>
              <a:ext uri="{FF2B5EF4-FFF2-40B4-BE49-F238E27FC236}">
                <a16:creationId xmlns:a16="http://schemas.microsoft.com/office/drawing/2014/main" id="{82230BE1-B53A-6A17-AF42-2B532B83375C}"/>
              </a:ext>
            </a:extLst>
          </p:cNvPr>
          <p:cNvSpPr txBox="1"/>
          <p:nvPr/>
        </p:nvSpPr>
        <p:spPr>
          <a:xfrm>
            <a:off x="4611628" y="1885252"/>
            <a:ext cx="2488512"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Compétences et aptitudes professionnelles applicables à des contextes variés et recours à des procédures normalisées et non normalisées.</a:t>
            </a:r>
            <a:endParaRPr sz="1200">
              <a:latin typeface="Cambria" panose="02040503050406030204" pitchFamily="18" charset="0"/>
              <a:ea typeface="Cambria" panose="02040503050406030204" pitchFamily="18" charset="0"/>
              <a:cs typeface="Caladea"/>
            </a:endParaRPr>
          </a:p>
        </p:txBody>
      </p:sp>
      <p:sp>
        <p:nvSpPr>
          <p:cNvPr id="31" name="object 22">
            <a:extLst>
              <a:ext uri="{FF2B5EF4-FFF2-40B4-BE49-F238E27FC236}">
                <a16:creationId xmlns:a16="http://schemas.microsoft.com/office/drawing/2014/main" id="{C4E6C7F8-1811-71A0-58C0-B7CFA850537F}"/>
              </a:ext>
            </a:extLst>
          </p:cNvPr>
          <p:cNvSpPr txBox="1"/>
          <p:nvPr/>
        </p:nvSpPr>
        <p:spPr>
          <a:xfrm>
            <a:off x="4632524" y="2877343"/>
            <a:ext cx="2514585" cy="928650"/>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Compétences et aptitudes professionnelles applicables à des contextes connus ou inconnus et recours à des procédures routinières et non routinières. </a:t>
            </a:r>
            <a:endParaRPr sz="1200">
              <a:latin typeface="Cambria" panose="02040503050406030204" pitchFamily="18" charset="0"/>
              <a:ea typeface="Cambria" panose="02040503050406030204" pitchFamily="18" charset="0"/>
              <a:cs typeface="Caladea"/>
            </a:endParaRPr>
          </a:p>
        </p:txBody>
      </p:sp>
      <p:sp>
        <p:nvSpPr>
          <p:cNvPr id="32" name="object 22">
            <a:extLst>
              <a:ext uri="{FF2B5EF4-FFF2-40B4-BE49-F238E27FC236}">
                <a16:creationId xmlns:a16="http://schemas.microsoft.com/office/drawing/2014/main" id="{102418B5-6B12-2500-21C4-D04ACF8792A8}"/>
              </a:ext>
            </a:extLst>
          </p:cNvPr>
          <p:cNvSpPr txBox="1"/>
          <p:nvPr/>
        </p:nvSpPr>
        <p:spPr>
          <a:xfrm>
            <a:off x="4578759" y="3873006"/>
            <a:ext cx="2547454"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Compétences et capacités professionnelles applicables à des contextes et recours simples avec des limites dans la recherche de solutions aux problèmes de routine. </a:t>
            </a:r>
            <a:endParaRPr sz="1200">
              <a:latin typeface="Cambria" panose="02040503050406030204" pitchFamily="18" charset="0"/>
              <a:ea typeface="Cambria" panose="02040503050406030204" pitchFamily="18" charset="0"/>
              <a:cs typeface="Caladea"/>
            </a:endParaRPr>
          </a:p>
        </p:txBody>
      </p:sp>
      <p:sp>
        <p:nvSpPr>
          <p:cNvPr id="33" name="object 22">
            <a:extLst>
              <a:ext uri="{FF2B5EF4-FFF2-40B4-BE49-F238E27FC236}">
                <a16:creationId xmlns:a16="http://schemas.microsoft.com/office/drawing/2014/main" id="{B54EE795-5050-B8DF-67AA-D63966B33B66}"/>
              </a:ext>
            </a:extLst>
          </p:cNvPr>
          <p:cNvSpPr txBox="1"/>
          <p:nvPr/>
        </p:nvSpPr>
        <p:spPr>
          <a:xfrm>
            <a:off x="4578759" y="4823701"/>
            <a:ext cx="2545526"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Compétences et aptitudes opérationnelles de base applicables aux tâches et activités simples et routinières.</a:t>
            </a:r>
            <a:endParaRPr sz="1200">
              <a:latin typeface="Cambria" panose="02040503050406030204" pitchFamily="18" charset="0"/>
              <a:ea typeface="Cambria" panose="02040503050406030204" pitchFamily="18" charset="0"/>
              <a:cs typeface="Caladea"/>
            </a:endParaRPr>
          </a:p>
        </p:txBody>
      </p:sp>
      <p:sp>
        <p:nvSpPr>
          <p:cNvPr id="34" name="object 22">
            <a:extLst>
              <a:ext uri="{FF2B5EF4-FFF2-40B4-BE49-F238E27FC236}">
                <a16:creationId xmlns:a16="http://schemas.microsoft.com/office/drawing/2014/main" id="{0E93BD75-FA01-64C7-05E6-A70ED8B1E4FC}"/>
              </a:ext>
            </a:extLst>
          </p:cNvPr>
          <p:cNvSpPr txBox="1"/>
          <p:nvPr/>
        </p:nvSpPr>
        <p:spPr>
          <a:xfrm>
            <a:off x="4578759" y="5780931"/>
            <a:ext cx="2547454"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rPr b="1"/>
              <a:t>Compétences et aptitudes opérationnelles de base </a:t>
            </a:r>
            <a:r>
              <a:t>applicables à </a:t>
            </a:r>
            <a:r>
              <a:rPr b="1"/>
              <a:t>des contextes de tâches et d'activités limitées et routinières.</a:t>
            </a:r>
            <a:endParaRPr sz="1200">
              <a:latin typeface="Cambria" panose="02040503050406030204" pitchFamily="18" charset="0"/>
              <a:ea typeface="Cambria" panose="02040503050406030204" pitchFamily="18" charset="0"/>
              <a:cs typeface="Caladea"/>
            </a:endParaRPr>
          </a:p>
        </p:txBody>
      </p:sp>
      <p:sp>
        <p:nvSpPr>
          <p:cNvPr id="35" name="object 26">
            <a:extLst>
              <a:ext uri="{FF2B5EF4-FFF2-40B4-BE49-F238E27FC236}">
                <a16:creationId xmlns:a16="http://schemas.microsoft.com/office/drawing/2014/main" id="{1991D37D-EEF8-9201-FD25-A58D4213808A}"/>
              </a:ext>
            </a:extLst>
          </p:cNvPr>
          <p:cNvSpPr/>
          <p:nvPr/>
        </p:nvSpPr>
        <p:spPr>
          <a:xfrm>
            <a:off x="4506997" y="5810410"/>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36" name="object 26">
            <a:extLst>
              <a:ext uri="{FF2B5EF4-FFF2-40B4-BE49-F238E27FC236}">
                <a16:creationId xmlns:a16="http://schemas.microsoft.com/office/drawing/2014/main" id="{D1DDBAE3-6049-305D-BD88-A49FF2920364}"/>
              </a:ext>
            </a:extLst>
          </p:cNvPr>
          <p:cNvSpPr/>
          <p:nvPr/>
        </p:nvSpPr>
        <p:spPr>
          <a:xfrm>
            <a:off x="4506594" y="480400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37" name="object 26">
            <a:extLst>
              <a:ext uri="{FF2B5EF4-FFF2-40B4-BE49-F238E27FC236}">
                <a16:creationId xmlns:a16="http://schemas.microsoft.com/office/drawing/2014/main" id="{FD89F637-3FE4-B7C6-C14C-E331D2FE44B1}"/>
              </a:ext>
            </a:extLst>
          </p:cNvPr>
          <p:cNvSpPr/>
          <p:nvPr/>
        </p:nvSpPr>
        <p:spPr>
          <a:xfrm>
            <a:off x="4507780" y="3859747"/>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38" name="object 26">
            <a:extLst>
              <a:ext uri="{FF2B5EF4-FFF2-40B4-BE49-F238E27FC236}">
                <a16:creationId xmlns:a16="http://schemas.microsoft.com/office/drawing/2014/main" id="{E549B743-DFE6-73B5-8F49-065B1D89B445}"/>
              </a:ext>
            </a:extLst>
          </p:cNvPr>
          <p:cNvSpPr/>
          <p:nvPr/>
        </p:nvSpPr>
        <p:spPr>
          <a:xfrm>
            <a:off x="4515780" y="2883148"/>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39" name="object 26">
            <a:extLst>
              <a:ext uri="{FF2B5EF4-FFF2-40B4-BE49-F238E27FC236}">
                <a16:creationId xmlns:a16="http://schemas.microsoft.com/office/drawing/2014/main" id="{A0FBC423-E222-BB0D-DF04-EE99C6AE8CB3}"/>
              </a:ext>
            </a:extLst>
          </p:cNvPr>
          <p:cNvSpPr/>
          <p:nvPr/>
        </p:nvSpPr>
        <p:spPr>
          <a:xfrm>
            <a:off x="4531448" y="1885252"/>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40" name="object 26">
            <a:extLst>
              <a:ext uri="{FF2B5EF4-FFF2-40B4-BE49-F238E27FC236}">
                <a16:creationId xmlns:a16="http://schemas.microsoft.com/office/drawing/2014/main" id="{EECCC6A6-AF0E-874A-DAAA-517E9644589B}"/>
              </a:ext>
            </a:extLst>
          </p:cNvPr>
          <p:cNvSpPr/>
          <p:nvPr/>
        </p:nvSpPr>
        <p:spPr>
          <a:xfrm>
            <a:off x="4545038" y="866254"/>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41" name="Retângulo 40">
            <a:extLst>
              <a:ext uri="{FF2B5EF4-FFF2-40B4-BE49-F238E27FC236}">
                <a16:creationId xmlns:a16="http://schemas.microsoft.com/office/drawing/2014/main" id="{6D5CD594-21A4-3510-3028-B8994A64E53A}"/>
              </a:ext>
            </a:extLst>
          </p:cNvPr>
          <p:cNvSpPr/>
          <p:nvPr/>
        </p:nvSpPr>
        <p:spPr>
          <a:xfrm>
            <a:off x="6806453" y="493878"/>
            <a:ext cx="4062167" cy="338554"/>
          </a:xfrm>
          <a:prstGeom prst="rect">
            <a:avLst/>
          </a:prstGeom>
        </p:spPr>
        <p:txBody>
          <a:bodyPr wrap="square">
            <a:spAutoFit/>
          </a:bodyPr>
          <a:lstStyle/>
          <a:p>
            <a:pPr marL="241300" marR="234315" lvl="0" indent="-635" algn="ctr">
              <a:spcBef>
                <a:spcPts val="105"/>
              </a:spcBef>
              <a:defRPr sz="1600" b="1">
                <a:solidFill>
                  <a:srgbClr val="3493C0"/>
                </a:solidFill>
                <a:latin typeface="Cambria" panose="02040503050406030204" pitchFamily="18" charset="0"/>
                <a:ea typeface="Cambria" panose="02040503050406030204" pitchFamily="18" charset="0"/>
              </a:defRPr>
            </a:pPr>
            <a:r>
              <a:t>RESPONSABILITÉS ET AUTONOMIES</a:t>
            </a:r>
          </a:p>
        </p:txBody>
      </p:sp>
      <p:sp>
        <p:nvSpPr>
          <p:cNvPr id="42" name="object 14">
            <a:extLst>
              <a:ext uri="{FF2B5EF4-FFF2-40B4-BE49-F238E27FC236}">
                <a16:creationId xmlns:a16="http://schemas.microsoft.com/office/drawing/2014/main" id="{309D82B7-AD6B-9417-802D-499F341DBF8C}"/>
              </a:ext>
            </a:extLst>
          </p:cNvPr>
          <p:cNvSpPr txBox="1"/>
          <p:nvPr/>
        </p:nvSpPr>
        <p:spPr>
          <a:xfrm>
            <a:off x="7447475" y="834575"/>
            <a:ext cx="2834774" cy="929191"/>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rPr lang="en-GB"/>
              <a:t>E</a:t>
            </a:r>
            <a:r>
              <a:rPr err="1"/>
              <a:t>xécute</a:t>
            </a:r>
            <a:r>
              <a:t> les </a:t>
            </a:r>
            <a:r>
              <a:rPr err="1"/>
              <a:t>tâches</a:t>
            </a:r>
            <a:r>
              <a:t> et les </a:t>
            </a:r>
            <a:r>
              <a:rPr err="1"/>
              <a:t>activités</a:t>
            </a:r>
            <a:r>
              <a:t> </a:t>
            </a:r>
            <a:r>
              <a:rPr err="1"/>
              <a:t>en</a:t>
            </a:r>
            <a:r>
              <a:t> </a:t>
            </a:r>
            <a:r>
              <a:rPr b="1"/>
              <a:t>toute </a:t>
            </a:r>
            <a:r>
              <a:rPr b="1" err="1"/>
              <a:t>autonomie</a:t>
            </a:r>
            <a:r>
              <a:rPr b="1"/>
              <a:t> et </a:t>
            </a:r>
            <a:r>
              <a:rPr b="1" err="1"/>
              <a:t>indépendance</a:t>
            </a:r>
            <a:r>
              <a:rPr b="1"/>
              <a:t>;</a:t>
            </a:r>
            <a:r>
              <a:t> </a:t>
            </a:r>
            <a:r>
              <a:rPr err="1"/>
              <a:t>gère</a:t>
            </a:r>
            <a:r>
              <a:t> les processus et les </a:t>
            </a:r>
            <a:r>
              <a:rPr err="1"/>
              <a:t>résultats</a:t>
            </a:r>
            <a:r>
              <a:t> du travail et </a:t>
            </a:r>
            <a:r>
              <a:rPr b="1"/>
              <a:t>assume la </a:t>
            </a:r>
            <a:r>
              <a:rPr b="1" err="1"/>
              <a:t>responsabilité</a:t>
            </a:r>
            <a:r>
              <a:rPr b="1"/>
              <a:t> des </a:t>
            </a:r>
            <a:r>
              <a:rPr b="1" err="1"/>
              <a:t>résultats</a:t>
            </a:r>
            <a:r>
              <a:rPr b="1"/>
              <a:t> </a:t>
            </a:r>
            <a:r>
              <a:rPr b="1" err="1"/>
              <a:t>propres</a:t>
            </a:r>
            <a:r>
              <a:rPr b="1"/>
              <a:t> </a:t>
            </a:r>
            <a:r>
              <a:rPr b="1" err="1"/>
              <a:t>ou</a:t>
            </a:r>
            <a:r>
              <a:rPr b="1"/>
              <a:t> </a:t>
            </a:r>
            <a:r>
              <a:rPr b="1" err="1"/>
              <a:t>collectifs</a:t>
            </a:r>
            <a:r>
              <a:rPr b="1"/>
              <a:t>.</a:t>
            </a:r>
            <a:endParaRPr sz="1200">
              <a:latin typeface="Cambria" panose="02040503050406030204" pitchFamily="18" charset="0"/>
              <a:ea typeface="Cambria" panose="02040503050406030204" pitchFamily="18" charset="0"/>
              <a:cs typeface="Caladea"/>
            </a:endParaRPr>
          </a:p>
        </p:txBody>
      </p:sp>
      <p:sp>
        <p:nvSpPr>
          <p:cNvPr id="43" name="object 14">
            <a:extLst>
              <a:ext uri="{FF2B5EF4-FFF2-40B4-BE49-F238E27FC236}">
                <a16:creationId xmlns:a16="http://schemas.microsoft.com/office/drawing/2014/main" id="{23662DAD-53AF-9B38-AE3B-DC765C897838}"/>
              </a:ext>
            </a:extLst>
          </p:cNvPr>
          <p:cNvSpPr txBox="1"/>
          <p:nvPr/>
        </p:nvSpPr>
        <p:spPr>
          <a:xfrm>
            <a:off x="7479489" y="1842986"/>
            <a:ext cx="2802759"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Effectue des tâches et des activités sous la direction générale ou d'une manière semi-indépendante et assume des responsabilités de surveillance pour ses propres résultats ou ceux du groupe.</a:t>
            </a:r>
            <a:endParaRPr sz="1200">
              <a:latin typeface="Cambria" panose="02040503050406030204" pitchFamily="18" charset="0"/>
              <a:ea typeface="Cambria" panose="02040503050406030204" pitchFamily="18" charset="0"/>
              <a:cs typeface="Caladea"/>
            </a:endParaRPr>
          </a:p>
        </p:txBody>
      </p:sp>
      <p:sp>
        <p:nvSpPr>
          <p:cNvPr id="44" name="object 14">
            <a:extLst>
              <a:ext uri="{FF2B5EF4-FFF2-40B4-BE49-F238E27FC236}">
                <a16:creationId xmlns:a16="http://schemas.microsoft.com/office/drawing/2014/main" id="{5472F79C-5660-7C7B-BB71-A10B53F0CA9F}"/>
              </a:ext>
            </a:extLst>
          </p:cNvPr>
          <p:cNvSpPr txBox="1"/>
          <p:nvPr/>
        </p:nvSpPr>
        <p:spPr>
          <a:xfrm>
            <a:off x="7479489" y="2875428"/>
            <a:ext cx="2802759"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Effectue des tâches et des activités sous la supervision générale ou l'auto-orientation et assume des responsabilités limitées pour ses propres résultats ou ceux du groupe.</a:t>
            </a:r>
            <a:endParaRPr sz="1200">
              <a:latin typeface="Cambria" panose="02040503050406030204" pitchFamily="18" charset="0"/>
              <a:ea typeface="Cambria" panose="02040503050406030204" pitchFamily="18" charset="0"/>
              <a:cs typeface="Caladea"/>
            </a:endParaRPr>
          </a:p>
        </p:txBody>
      </p:sp>
      <p:sp>
        <p:nvSpPr>
          <p:cNvPr id="45" name="object 14">
            <a:extLst>
              <a:ext uri="{FF2B5EF4-FFF2-40B4-BE49-F238E27FC236}">
                <a16:creationId xmlns:a16="http://schemas.microsoft.com/office/drawing/2014/main" id="{25393F5F-FA9B-EE4C-2C1A-FDBF233AC30A}"/>
              </a:ext>
            </a:extLst>
          </p:cNvPr>
          <p:cNvSpPr txBox="1"/>
          <p:nvPr/>
        </p:nvSpPr>
        <p:spPr>
          <a:xfrm>
            <a:off x="7426273" y="3892482"/>
            <a:ext cx="2855976" cy="563578"/>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rPr lang="en-GB"/>
              <a:t>E</a:t>
            </a:r>
            <a:r>
              <a:rPr err="1"/>
              <a:t>xécute</a:t>
            </a:r>
            <a:r>
              <a:t> des </a:t>
            </a:r>
            <a:r>
              <a:rPr err="1"/>
              <a:t>tâches</a:t>
            </a:r>
            <a:r>
              <a:t> et des </a:t>
            </a:r>
            <a:r>
              <a:rPr err="1"/>
              <a:t>activités</a:t>
            </a:r>
            <a:r>
              <a:t> sous </a:t>
            </a:r>
            <a:r>
              <a:rPr err="1"/>
              <a:t>contrôle</a:t>
            </a:r>
            <a:r>
              <a:t> </a:t>
            </a:r>
            <a:r>
              <a:rPr err="1"/>
              <a:t>général</a:t>
            </a:r>
            <a:r>
              <a:t>, avec </a:t>
            </a:r>
            <a:r>
              <a:rPr err="1"/>
              <a:t>une</a:t>
            </a:r>
            <a:r>
              <a:t> </a:t>
            </a:r>
            <a:r>
              <a:rPr err="1"/>
              <a:t>responsabilité</a:t>
            </a:r>
            <a:r>
              <a:t> </a:t>
            </a:r>
            <a:r>
              <a:rPr err="1"/>
              <a:t>limitée</a:t>
            </a:r>
            <a:r>
              <a:t> pour </a:t>
            </a:r>
            <a:r>
              <a:rPr err="1"/>
              <a:t>ses</a:t>
            </a:r>
            <a:r>
              <a:t> </a:t>
            </a:r>
            <a:r>
              <a:rPr err="1"/>
              <a:t>propres</a:t>
            </a:r>
            <a:r>
              <a:t> </a:t>
            </a:r>
            <a:r>
              <a:rPr err="1"/>
              <a:t>résultats</a:t>
            </a:r>
            <a:r>
              <a:t>.</a:t>
            </a:r>
            <a:endParaRPr sz="1200">
              <a:latin typeface="Cambria" panose="02040503050406030204" pitchFamily="18" charset="0"/>
              <a:ea typeface="Cambria" panose="02040503050406030204" pitchFamily="18" charset="0"/>
              <a:cs typeface="Caladea"/>
            </a:endParaRPr>
          </a:p>
        </p:txBody>
      </p:sp>
      <p:sp>
        <p:nvSpPr>
          <p:cNvPr id="46" name="object 58">
            <a:extLst>
              <a:ext uri="{FF2B5EF4-FFF2-40B4-BE49-F238E27FC236}">
                <a16:creationId xmlns:a16="http://schemas.microsoft.com/office/drawing/2014/main" id="{4D6FEA35-5667-BE30-F59A-7B37399B06E1}"/>
              </a:ext>
            </a:extLst>
          </p:cNvPr>
          <p:cNvSpPr txBox="1"/>
          <p:nvPr/>
        </p:nvSpPr>
        <p:spPr>
          <a:xfrm>
            <a:off x="7426273" y="4792312"/>
            <a:ext cx="2855976"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rPr lang="en-GB"/>
              <a:t>E</a:t>
            </a:r>
            <a:r>
              <a:rPr err="1"/>
              <a:t>xécute</a:t>
            </a:r>
            <a:r>
              <a:t> des </a:t>
            </a:r>
            <a:r>
              <a:rPr err="1"/>
              <a:t>tâches</a:t>
            </a:r>
            <a:r>
              <a:t> et des </a:t>
            </a:r>
            <a:r>
              <a:rPr err="1"/>
              <a:t>activités</a:t>
            </a:r>
            <a:r>
              <a:t> sous supervision </a:t>
            </a:r>
            <a:r>
              <a:rPr err="1"/>
              <a:t>directe</a:t>
            </a:r>
            <a:r>
              <a:t> dans un </a:t>
            </a:r>
            <a:r>
              <a:rPr err="1"/>
              <a:t>contexte</a:t>
            </a:r>
            <a:r>
              <a:t> </a:t>
            </a:r>
            <a:r>
              <a:rPr err="1"/>
              <a:t>ou</a:t>
            </a:r>
            <a:r>
              <a:t> un </a:t>
            </a:r>
            <a:r>
              <a:rPr err="1"/>
              <a:t>environnement</a:t>
            </a:r>
            <a:r>
              <a:t> </a:t>
            </a:r>
            <a:r>
              <a:rPr err="1"/>
              <a:t>structuré</a:t>
            </a:r>
            <a:r>
              <a:t> avec des </a:t>
            </a:r>
            <a:r>
              <a:rPr err="1"/>
              <a:t>responsabilités</a:t>
            </a:r>
            <a:r>
              <a:t> et </a:t>
            </a:r>
            <a:r>
              <a:rPr err="1"/>
              <a:t>une</a:t>
            </a:r>
            <a:r>
              <a:t> </a:t>
            </a:r>
            <a:r>
              <a:rPr err="1"/>
              <a:t>autonomie</a:t>
            </a:r>
            <a:r>
              <a:t> </a:t>
            </a:r>
            <a:r>
              <a:rPr err="1"/>
              <a:t>limitées</a:t>
            </a:r>
            <a:r>
              <a:t>.</a:t>
            </a:r>
            <a:endParaRPr sz="1200">
              <a:latin typeface="Cambria" panose="02040503050406030204" pitchFamily="18" charset="0"/>
              <a:ea typeface="Cambria" panose="02040503050406030204" pitchFamily="18" charset="0"/>
              <a:cs typeface="Caladea"/>
            </a:endParaRPr>
          </a:p>
        </p:txBody>
      </p:sp>
      <p:sp>
        <p:nvSpPr>
          <p:cNvPr id="47" name="object 14">
            <a:extLst>
              <a:ext uri="{FF2B5EF4-FFF2-40B4-BE49-F238E27FC236}">
                <a16:creationId xmlns:a16="http://schemas.microsoft.com/office/drawing/2014/main" id="{C8100AAE-7F66-D13F-D0AD-D1262E43E451}"/>
              </a:ext>
            </a:extLst>
          </p:cNvPr>
          <p:cNvSpPr txBox="1"/>
          <p:nvPr/>
        </p:nvSpPr>
        <p:spPr>
          <a:xfrm>
            <a:off x="7426272" y="5848987"/>
            <a:ext cx="2855977"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rPr lang="en-GB"/>
              <a:t>E</a:t>
            </a:r>
            <a:r>
              <a:rPr err="1"/>
              <a:t>xécute</a:t>
            </a:r>
            <a:r>
              <a:t> des </a:t>
            </a:r>
            <a:r>
              <a:rPr err="1"/>
              <a:t>tâches</a:t>
            </a:r>
            <a:r>
              <a:t> et des </a:t>
            </a:r>
            <a:r>
              <a:rPr err="1"/>
              <a:t>activités</a:t>
            </a:r>
            <a:r>
              <a:t> </a:t>
            </a:r>
            <a:r>
              <a:rPr b="1"/>
              <a:t>sous supervision </a:t>
            </a:r>
            <a:r>
              <a:rPr b="1" err="1"/>
              <a:t>directe</a:t>
            </a:r>
            <a:r>
              <a:t> dans un </a:t>
            </a:r>
            <a:r>
              <a:rPr err="1"/>
              <a:t>contexte</a:t>
            </a:r>
            <a:r>
              <a:t> </a:t>
            </a:r>
            <a:r>
              <a:rPr err="1"/>
              <a:t>ou</a:t>
            </a:r>
            <a:r>
              <a:t> un </a:t>
            </a:r>
            <a:r>
              <a:rPr err="1"/>
              <a:t>environnement</a:t>
            </a:r>
            <a:r>
              <a:t> </a:t>
            </a:r>
            <a:r>
              <a:rPr err="1"/>
              <a:t>structuré</a:t>
            </a:r>
            <a:r>
              <a:t>, </a:t>
            </a:r>
            <a:r>
              <a:rPr b="1"/>
              <a:t>sans </a:t>
            </a:r>
            <a:r>
              <a:rPr b="1" err="1"/>
              <a:t>sa</a:t>
            </a:r>
            <a:r>
              <a:rPr b="1"/>
              <a:t> propre </a:t>
            </a:r>
            <a:r>
              <a:rPr b="1" err="1"/>
              <a:t>autonomie</a:t>
            </a:r>
            <a:r>
              <a:rPr b="1"/>
              <a:t>. </a:t>
            </a:r>
            <a:endParaRPr sz="1200">
              <a:latin typeface="Cambria" panose="02040503050406030204" pitchFamily="18" charset="0"/>
              <a:ea typeface="Cambria" panose="02040503050406030204" pitchFamily="18" charset="0"/>
              <a:cs typeface="Caladea"/>
            </a:endParaRPr>
          </a:p>
        </p:txBody>
      </p:sp>
      <p:sp>
        <p:nvSpPr>
          <p:cNvPr id="48" name="object 26">
            <a:extLst>
              <a:ext uri="{FF2B5EF4-FFF2-40B4-BE49-F238E27FC236}">
                <a16:creationId xmlns:a16="http://schemas.microsoft.com/office/drawing/2014/main" id="{778F435F-5CBE-47B7-3A91-20ED3585F3B8}"/>
              </a:ext>
            </a:extLst>
          </p:cNvPr>
          <p:cNvSpPr/>
          <p:nvPr/>
        </p:nvSpPr>
        <p:spPr>
          <a:xfrm>
            <a:off x="7258435" y="782868"/>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1" name="object 26">
            <a:extLst>
              <a:ext uri="{FF2B5EF4-FFF2-40B4-BE49-F238E27FC236}">
                <a16:creationId xmlns:a16="http://schemas.microsoft.com/office/drawing/2014/main" id="{87D5EC45-BF8D-0D03-FD70-4F473B5BD73B}"/>
              </a:ext>
            </a:extLst>
          </p:cNvPr>
          <p:cNvSpPr/>
          <p:nvPr/>
        </p:nvSpPr>
        <p:spPr>
          <a:xfrm>
            <a:off x="7267590" y="1795746"/>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2" name="object 26">
            <a:extLst>
              <a:ext uri="{FF2B5EF4-FFF2-40B4-BE49-F238E27FC236}">
                <a16:creationId xmlns:a16="http://schemas.microsoft.com/office/drawing/2014/main" id="{413BA522-80B2-02B7-7CF5-BAA108718B43}"/>
              </a:ext>
            </a:extLst>
          </p:cNvPr>
          <p:cNvSpPr/>
          <p:nvPr/>
        </p:nvSpPr>
        <p:spPr>
          <a:xfrm>
            <a:off x="7262417" y="2788662"/>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4" name="object 26">
            <a:extLst>
              <a:ext uri="{FF2B5EF4-FFF2-40B4-BE49-F238E27FC236}">
                <a16:creationId xmlns:a16="http://schemas.microsoft.com/office/drawing/2014/main" id="{FFABE02F-765F-7C8A-9344-7B6583367D00}"/>
              </a:ext>
            </a:extLst>
          </p:cNvPr>
          <p:cNvSpPr/>
          <p:nvPr/>
        </p:nvSpPr>
        <p:spPr>
          <a:xfrm>
            <a:off x="7253839" y="3859747"/>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5" name="object 26">
            <a:extLst>
              <a:ext uri="{FF2B5EF4-FFF2-40B4-BE49-F238E27FC236}">
                <a16:creationId xmlns:a16="http://schemas.microsoft.com/office/drawing/2014/main" id="{80054A34-1620-AD53-D23E-5D844C0437BD}"/>
              </a:ext>
            </a:extLst>
          </p:cNvPr>
          <p:cNvSpPr/>
          <p:nvPr/>
        </p:nvSpPr>
        <p:spPr>
          <a:xfrm>
            <a:off x="7253839" y="4806344"/>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6" name="object 26">
            <a:extLst>
              <a:ext uri="{FF2B5EF4-FFF2-40B4-BE49-F238E27FC236}">
                <a16:creationId xmlns:a16="http://schemas.microsoft.com/office/drawing/2014/main" id="{57C5E6E5-705C-F16C-98B9-372B362A9136}"/>
              </a:ext>
            </a:extLst>
          </p:cNvPr>
          <p:cNvSpPr/>
          <p:nvPr/>
        </p:nvSpPr>
        <p:spPr>
          <a:xfrm>
            <a:off x="7267917" y="5770744"/>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437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4" name="CaixaDeTexto 3">
            <a:extLst>
              <a:ext uri="{FF2B5EF4-FFF2-40B4-BE49-F238E27FC236}">
                <a16:creationId xmlns:a16="http://schemas.microsoft.com/office/drawing/2014/main" id="{B8CF3A91-B08A-59FE-130C-B5DE97B1C471}"/>
              </a:ext>
            </a:extLst>
          </p:cNvPr>
          <p:cNvSpPr txBox="1"/>
          <p:nvPr/>
        </p:nvSpPr>
        <p:spPr>
          <a:xfrm>
            <a:off x="288884" y="1060847"/>
            <a:ext cx="10171852" cy="1631216"/>
          </a:xfrm>
          <a:prstGeom prst="rect">
            <a:avLst/>
          </a:prstGeom>
          <a:noFill/>
        </p:spPr>
        <p:txBody>
          <a:bodyPr wrap="square">
            <a:spAutoFit/>
          </a:bodyPr>
          <a:lstStyle/>
          <a:p>
            <a:pPr algn="just">
              <a:defRPr sz="2000">
                <a:latin typeface="Cambria" panose="02040503050406030204" pitchFamily="18" charset="0"/>
                <a:ea typeface="Cambria" panose="02040503050406030204" pitchFamily="18" charset="0"/>
              </a:defRPr>
            </a:pPr>
            <a:r>
              <a:t>La </a:t>
            </a:r>
            <a:r>
              <a:rPr err="1"/>
              <a:t>présente</a:t>
            </a:r>
            <a:r>
              <a:t> </a:t>
            </a:r>
            <a:r>
              <a:rPr err="1"/>
              <a:t>ligne</a:t>
            </a:r>
            <a:r>
              <a:t> </a:t>
            </a:r>
            <a:r>
              <a:rPr err="1"/>
              <a:t>directrice</a:t>
            </a:r>
            <a:r>
              <a:t> propose un ensemble de </a:t>
            </a:r>
            <a:r>
              <a:rPr err="1"/>
              <a:t>descripteurs</a:t>
            </a:r>
            <a:r>
              <a:t> de </a:t>
            </a:r>
            <a:r>
              <a:rPr err="1"/>
              <a:t>niveaux</a:t>
            </a:r>
            <a:r>
              <a:t> pour l</a:t>
            </a:r>
            <a:r>
              <a:rPr lang="en-GB"/>
              <a:t>’ACQF</a:t>
            </a:r>
            <a:r>
              <a:t>, qui compare les </a:t>
            </a:r>
            <a:r>
              <a:rPr err="1"/>
              <a:t>niveaux</a:t>
            </a:r>
            <a:r>
              <a:t> de certification </a:t>
            </a:r>
            <a:r>
              <a:rPr err="1"/>
              <a:t>en</a:t>
            </a:r>
            <a:r>
              <a:t> </a:t>
            </a:r>
            <a:r>
              <a:rPr err="1"/>
              <a:t>termes</a:t>
            </a:r>
            <a:r>
              <a:t> </a:t>
            </a:r>
            <a:r>
              <a:rPr err="1"/>
              <a:t>d’acquis</a:t>
            </a:r>
            <a:r>
              <a:t> </a:t>
            </a:r>
            <a:r>
              <a:rPr err="1"/>
              <a:t>d’apprentissage</a:t>
            </a:r>
            <a:r>
              <a:t>, </a:t>
            </a:r>
            <a:r>
              <a:rPr err="1"/>
              <a:t>adopte</a:t>
            </a:r>
            <a:r>
              <a:t> un </a:t>
            </a:r>
            <a:r>
              <a:rPr err="1"/>
              <a:t>objectif</a:t>
            </a:r>
            <a:r>
              <a:t> </a:t>
            </a:r>
            <a:r>
              <a:rPr err="1"/>
              <a:t>d’apprentissage</a:t>
            </a:r>
            <a:r>
              <a:t> tout au long de la vie </a:t>
            </a:r>
            <a:r>
              <a:rPr err="1"/>
              <a:t>tourné</a:t>
            </a:r>
            <a:r>
              <a:t> </a:t>
            </a:r>
            <a:r>
              <a:rPr err="1"/>
              <a:t>vers</a:t>
            </a:r>
            <a:r>
              <a:t> </a:t>
            </a:r>
            <a:r>
              <a:rPr err="1"/>
              <a:t>l’avenir</a:t>
            </a:r>
            <a:r>
              <a:t>, </a:t>
            </a:r>
            <a:r>
              <a:rPr err="1"/>
              <a:t>reconnaît</a:t>
            </a:r>
            <a:r>
              <a:t> </a:t>
            </a:r>
            <a:r>
              <a:rPr err="1"/>
              <a:t>toutes</a:t>
            </a:r>
            <a:r>
              <a:t> les </a:t>
            </a:r>
            <a:r>
              <a:rPr err="1"/>
              <a:t>formes</a:t>
            </a:r>
            <a:r>
              <a:t> </a:t>
            </a:r>
            <a:r>
              <a:rPr err="1"/>
              <a:t>d’apprentissage</a:t>
            </a:r>
            <a:r>
              <a:t> (</a:t>
            </a:r>
            <a:r>
              <a:rPr err="1"/>
              <a:t>formel</a:t>
            </a:r>
            <a:r>
              <a:t>, non </a:t>
            </a:r>
            <a:r>
              <a:rPr err="1"/>
              <a:t>formel</a:t>
            </a:r>
            <a:r>
              <a:t> et </a:t>
            </a:r>
            <a:r>
              <a:rPr err="1"/>
              <a:t>informel</a:t>
            </a:r>
            <a:r>
              <a:t>) et </a:t>
            </a:r>
            <a:r>
              <a:rPr err="1"/>
              <a:t>couvre</a:t>
            </a:r>
            <a:r>
              <a:t> </a:t>
            </a:r>
            <a:r>
              <a:rPr err="1"/>
              <a:t>l’ensemble</a:t>
            </a:r>
            <a:r>
              <a:t> des certifications, y </a:t>
            </a:r>
            <a:r>
              <a:rPr err="1"/>
              <a:t>compris</a:t>
            </a:r>
            <a:r>
              <a:t> </a:t>
            </a:r>
            <a:r>
              <a:rPr err="1"/>
              <a:t>l’enseignement</a:t>
            </a:r>
            <a:r>
              <a:t> </a:t>
            </a:r>
            <a:r>
              <a:rPr err="1"/>
              <a:t>général</a:t>
            </a:r>
            <a:r>
              <a:t>, </a:t>
            </a:r>
            <a:r>
              <a:rPr err="1"/>
              <a:t>l’EFTP</a:t>
            </a:r>
            <a:r>
              <a:t> et </a:t>
            </a:r>
            <a:r>
              <a:rPr err="1"/>
              <a:t>l’enseignement</a:t>
            </a:r>
            <a:r>
              <a:t> supérieur.</a:t>
            </a:r>
            <a:endParaRPr sz="2000">
              <a:latin typeface="Cambria" panose="02040503050406030204" pitchFamily="18" charset="0"/>
              <a:ea typeface="Cambria" panose="02040503050406030204" pitchFamily="18" charset="0"/>
            </a:endParaRPr>
          </a:p>
        </p:txBody>
      </p:sp>
      <p:sp>
        <p:nvSpPr>
          <p:cNvPr id="6" name="CaixaDeTexto 5">
            <a:extLst>
              <a:ext uri="{FF2B5EF4-FFF2-40B4-BE49-F238E27FC236}">
                <a16:creationId xmlns:a16="http://schemas.microsoft.com/office/drawing/2014/main" id="{55EFB766-4C6D-E1F2-A978-221CD2F8121E}"/>
              </a:ext>
            </a:extLst>
          </p:cNvPr>
          <p:cNvSpPr txBox="1"/>
          <p:nvPr/>
        </p:nvSpPr>
        <p:spPr>
          <a:xfrm>
            <a:off x="288884" y="3941064"/>
            <a:ext cx="10171852" cy="2503249"/>
          </a:xfrm>
          <a:prstGeom prst="rect">
            <a:avLst/>
          </a:prstGeom>
          <a:noFill/>
        </p:spPr>
        <p:txBody>
          <a:bodyPr wrap="square">
            <a:spAutoFit/>
          </a:bodyPr>
          <a:lstStyle/>
          <a:p>
            <a:pPr algn="ctr">
              <a:spcBef>
                <a:spcPts val="360"/>
              </a:spcBef>
              <a:defRPr sz="2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ARTICLE 10 </a:t>
            </a:r>
            <a:br>
              <a:rPr/>
            </a:br>
            <a:r>
              <a:t>(Champ </a:t>
            </a:r>
            <a:r>
              <a:rPr err="1"/>
              <a:t>d'application</a:t>
            </a:r>
            <a:r>
              <a:t>)</a:t>
            </a:r>
          </a:p>
          <a:p>
            <a:pPr algn="just">
              <a:spcBef>
                <a:spcPts val="360"/>
              </a:spcBef>
            </a:pPr>
            <a:endParaRPr sz="1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algn="just">
              <a:spcBef>
                <a:spcPts val="360"/>
              </a:spcBef>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Le cadre national des certifications </a:t>
            </a:r>
            <a:r>
              <a:rPr err="1"/>
              <a:t>couvre</a:t>
            </a:r>
            <a:r>
              <a:t> </a:t>
            </a:r>
            <a:r>
              <a:rPr err="1"/>
              <a:t>tous</a:t>
            </a:r>
            <a:r>
              <a:t> les </a:t>
            </a:r>
            <a:r>
              <a:rPr err="1"/>
              <a:t>diplômes</a:t>
            </a:r>
            <a:r>
              <a:t> et </a:t>
            </a:r>
            <a:r>
              <a:rPr err="1"/>
              <a:t>certificats</a:t>
            </a:r>
            <a:r>
              <a:t> </a:t>
            </a:r>
            <a:r>
              <a:rPr err="1"/>
              <a:t>délivrés</a:t>
            </a:r>
            <a:r>
              <a:t> et/</a:t>
            </a:r>
            <a:r>
              <a:rPr err="1"/>
              <a:t>ou</a:t>
            </a:r>
            <a:r>
              <a:t> </a:t>
            </a:r>
            <a:r>
              <a:rPr err="1"/>
              <a:t>reconnus</a:t>
            </a:r>
            <a:r>
              <a:t> par les </a:t>
            </a:r>
            <a:r>
              <a:rPr err="1"/>
              <a:t>organismes</a:t>
            </a:r>
            <a:r>
              <a:t> </a:t>
            </a:r>
            <a:r>
              <a:rPr err="1"/>
              <a:t>nationaux</a:t>
            </a:r>
            <a:r>
              <a:t> </a:t>
            </a:r>
            <a:r>
              <a:rPr err="1"/>
              <a:t>compétents</a:t>
            </a:r>
            <a:r>
              <a:t>, à savoir </a:t>
            </a:r>
            <a:r>
              <a:rPr err="1"/>
              <a:t>l’enseignement</a:t>
            </a:r>
            <a:r>
              <a:t> et la formation </a:t>
            </a:r>
            <a:r>
              <a:rPr err="1"/>
              <a:t>primaires</a:t>
            </a:r>
            <a:r>
              <a:t>, </a:t>
            </a:r>
            <a:r>
              <a:rPr err="1"/>
              <a:t>secondaires</a:t>
            </a:r>
            <a:r>
              <a:t>, </a:t>
            </a:r>
            <a:r>
              <a:rPr err="1"/>
              <a:t>supérieurs</a:t>
            </a:r>
            <a:r>
              <a:t> et </a:t>
            </a:r>
            <a:r>
              <a:rPr err="1"/>
              <a:t>professionnels</a:t>
            </a:r>
            <a:r>
              <a:t>, </a:t>
            </a:r>
            <a:r>
              <a:rPr err="1"/>
              <a:t>ainsi</a:t>
            </a:r>
            <a:r>
              <a:t> que </a:t>
            </a:r>
            <a:r>
              <a:rPr err="1"/>
              <a:t>ceux</a:t>
            </a:r>
            <a:r>
              <a:t> </a:t>
            </a:r>
            <a:r>
              <a:rPr err="1"/>
              <a:t>résultant</a:t>
            </a:r>
            <a:r>
              <a:t> de processus de reconnaissance, de validation et de certification des </a:t>
            </a:r>
            <a:r>
              <a:rPr err="1"/>
              <a:t>compétences</a:t>
            </a:r>
            <a:r>
              <a:t> </a:t>
            </a:r>
            <a:r>
              <a:rPr err="1"/>
              <a:t>professionnelles</a:t>
            </a:r>
            <a:r>
              <a:t> </a:t>
            </a:r>
            <a:r>
              <a:rPr err="1"/>
              <a:t>acquises</a:t>
            </a:r>
            <a:r>
              <a:t> par des </a:t>
            </a:r>
            <a:r>
              <a:rPr err="1"/>
              <a:t>canaux</a:t>
            </a:r>
            <a:r>
              <a:t> non </a:t>
            </a:r>
            <a:r>
              <a:rPr err="1"/>
              <a:t>formels</a:t>
            </a:r>
            <a:r>
              <a:t> </a:t>
            </a:r>
            <a:r>
              <a:rPr err="1"/>
              <a:t>ou</a:t>
            </a:r>
            <a:r>
              <a:t> </a:t>
            </a:r>
            <a:r>
              <a:rPr err="1"/>
              <a:t>informels</a:t>
            </a:r>
            <a:r>
              <a:t>.</a:t>
            </a:r>
            <a:endParaRPr sz="20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1">
            <a:extLst>
              <a:ext uri="{FF2B5EF4-FFF2-40B4-BE49-F238E27FC236}">
                <a16:creationId xmlns:a16="http://schemas.microsoft.com/office/drawing/2014/main" id="{250FEF14-9D44-D4BC-828F-53C4EAC0485C}"/>
              </a:ext>
            </a:extLst>
          </p:cNvPr>
          <p:cNvSpPr txBox="1"/>
          <p:nvPr/>
        </p:nvSpPr>
        <p:spPr>
          <a:xfrm>
            <a:off x="192025" y="577191"/>
            <a:ext cx="10296144" cy="424732"/>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defRPr b="1"/>
            </a:pPr>
            <a:r>
              <a:t>Ligne </a:t>
            </a:r>
            <a:r>
              <a:rPr err="1"/>
              <a:t>directrice</a:t>
            </a:r>
            <a:r>
              <a:t> </a:t>
            </a:r>
            <a:r>
              <a:rPr lang="en-GB"/>
              <a:t>2 de </a:t>
            </a:r>
            <a:r>
              <a:rPr lang="en-GB" err="1"/>
              <a:t>l’ACQF</a:t>
            </a:r>
            <a:endParaRPr/>
          </a:p>
        </p:txBody>
      </p:sp>
      <p:sp>
        <p:nvSpPr>
          <p:cNvPr id="11" name="TextBox 1">
            <a:extLst>
              <a:ext uri="{FF2B5EF4-FFF2-40B4-BE49-F238E27FC236}">
                <a16:creationId xmlns:a16="http://schemas.microsoft.com/office/drawing/2014/main" id="{39234926-A3C4-A61A-68D5-71412C768B54}"/>
              </a:ext>
            </a:extLst>
          </p:cNvPr>
          <p:cNvSpPr txBox="1"/>
          <p:nvPr/>
        </p:nvSpPr>
        <p:spPr>
          <a:xfrm>
            <a:off x="188977" y="2960727"/>
            <a:ext cx="10296144" cy="757130"/>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defRPr b="1"/>
            </a:pPr>
            <a:r>
              <a:t>Décret présidentiel no 210/22 du 23 juillet </a:t>
            </a:r>
          </a:p>
          <a:p>
            <a:pPr algn="just">
              <a:defRPr i="1"/>
            </a:pPr>
            <a:r>
              <a:t>SECTION I - Cadre national des certifications</a:t>
            </a:r>
          </a:p>
        </p:txBody>
      </p:sp>
    </p:spTree>
    <p:extLst>
      <p:ext uri="{BB962C8B-B14F-4D97-AF65-F5344CB8AC3E}">
        <p14:creationId xmlns:p14="http://schemas.microsoft.com/office/powerpoint/2010/main" val="279065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6" name="CaixaDeTexto 5">
            <a:extLst>
              <a:ext uri="{FF2B5EF4-FFF2-40B4-BE49-F238E27FC236}">
                <a16:creationId xmlns:a16="http://schemas.microsoft.com/office/drawing/2014/main" id="{55EFB766-4C6D-E1F2-A978-221CD2F8121E}"/>
              </a:ext>
            </a:extLst>
          </p:cNvPr>
          <p:cNvSpPr txBox="1"/>
          <p:nvPr/>
        </p:nvSpPr>
        <p:spPr>
          <a:xfrm>
            <a:off x="243531" y="425618"/>
            <a:ext cx="10171852" cy="6020623"/>
          </a:xfrm>
          <a:prstGeom prst="rect">
            <a:avLst/>
          </a:prstGeom>
          <a:noFill/>
        </p:spPr>
        <p:txBody>
          <a:bodyPr wrap="square">
            <a:spAutoFit/>
          </a:bodyPr>
          <a:lstStyle/>
          <a:p>
            <a:pPr algn="ctr">
              <a:spcBef>
                <a:spcPts val="360"/>
              </a:spcBef>
              <a:defRPr sz="2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ARTICLE 11 </a:t>
            </a:r>
            <a:br/>
            <a:r>
              <a:t>(Objectifs)</a:t>
            </a:r>
          </a:p>
          <a:p>
            <a:pPr algn="ctr">
              <a:spcBef>
                <a:spcPts val="360"/>
              </a:spcBef>
            </a:pPr>
            <a:endParaRPr sz="1000">
              <a:effectLst/>
              <a:latin typeface="Cambria" panose="02040503050406030204" pitchFamily="18" charset="0"/>
              <a:ea typeface="Cambria" panose="02040503050406030204" pitchFamily="18" charset="0"/>
              <a:cs typeface="Times New Roman" panose="02020603050405020304" pitchFamily="18" charset="0"/>
            </a:endParaRPr>
          </a:p>
          <a:p>
            <a:pPr indent="182880" algn="just">
              <a:lnSpc>
                <a:spcPct val="111000"/>
              </a:lnSpc>
              <a:spcBef>
                <a:spcPts val="540"/>
              </a:spcBef>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Le cadre national des certifications poursuit les objectifs suivants:</a:t>
            </a:r>
          </a:p>
          <a:p>
            <a:pPr indent="182880" algn="just">
              <a:lnSpc>
                <a:spcPct val="111000"/>
              </a:lnSpc>
              <a:spcBef>
                <a:spcPts val="540"/>
              </a:spcBef>
            </a:pPr>
            <a:endParaRPr sz="100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intégrer et articuler les qualifications obtenues au sein des différents systèmes d’éducation et d’enseignement et de formation professionnels, ainsi que celles obtenues grâce à l’expérience professionnelle ou à l’apprentissage non formel et informel;</a:t>
            </a:r>
            <a:endParaRPr sz="2000" u="none" strike="noStrike">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spcBef>
                <a:spcPts val="54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améliorer la transparence des qualifications en permettant d'identifier et de comparer leur valeur sur le marché du travail, dans l'éducation et la formation, ainsi que dans d'autres contextes de la vie personnelle et sociale;</a:t>
            </a:r>
            <a:endParaRPr sz="2000" u="none" strike="noStrike">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spcBef>
                <a:spcPts val="54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permettre le transfert et l'accumulation de crédits dans l'enseignement, la formation professionnelle et l'enseignement supérieur, dans la mesure du possible, afin de renforcer la mobilité des citoyens et de faciliter la reconnaissance des compétences acquises tout au long de la vie;</a:t>
            </a:r>
            <a:endParaRPr sz="2000" u="none" strike="noStrike">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spcBef>
                <a:spcPts val="54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promouvoir la reconnaissance, la validation, la certification et la qualité des qualifications obtenues;</a:t>
            </a:r>
            <a:endParaRPr sz="2000" u="none" strike="noStrike">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spcBef>
                <a:spcPts val="36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Permettre la comparabilité des qualifications nationales avec celles d'autres pays;</a:t>
            </a:r>
            <a:endParaRPr sz="2000" u="none" strike="noStrike">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fontAlgn="base">
              <a:spcBef>
                <a:spcPts val="360"/>
              </a:spcBef>
              <a:buClr>
                <a:srgbClr val="000000"/>
              </a:buClr>
              <a:buSzPts val="1050"/>
              <a:buFont typeface="+mj-lt"/>
              <a:buAutoNum type="alphaLcParenR"/>
              <a:tabLst>
                <a:tab pos="2156460" algn="dec"/>
              </a:tabLst>
              <a:defRPr sz="2000">
                <a:solidFill>
                  <a:srgbClr val="000000"/>
                </a:solidFill>
                <a:latin typeface="Cambria" panose="02040503050406030204" pitchFamily="18" charset="0"/>
                <a:ea typeface="Cambria" panose="02040503050406030204" pitchFamily="18" charset="0"/>
                <a:cs typeface="Times New Roman" panose="02020603050405020304" pitchFamily="18" charset="0"/>
              </a:defRPr>
            </a:pPr>
            <a:r>
              <a:t>Promouvoir des liens et/ou des renvois vers d’autres cadres de certification.</a:t>
            </a:r>
            <a:endParaRPr sz="200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2957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6" name="CaixaDeTexto 5">
            <a:extLst>
              <a:ext uri="{FF2B5EF4-FFF2-40B4-BE49-F238E27FC236}">
                <a16:creationId xmlns:a16="http://schemas.microsoft.com/office/drawing/2014/main" id="{55EFB766-4C6D-E1F2-A978-221CD2F8121E}"/>
              </a:ext>
            </a:extLst>
          </p:cNvPr>
          <p:cNvSpPr txBox="1"/>
          <p:nvPr/>
        </p:nvSpPr>
        <p:spPr>
          <a:xfrm>
            <a:off x="243531" y="603504"/>
            <a:ext cx="10171852" cy="3969676"/>
          </a:xfrm>
          <a:prstGeom prst="rect">
            <a:avLst/>
          </a:prstGeom>
          <a:noFill/>
        </p:spPr>
        <p:txBody>
          <a:bodyPr wrap="square">
            <a:spAutoFit/>
          </a:bodyPr>
          <a:lstStyle/>
          <a:p>
            <a:pPr algn="ctr">
              <a:spcBef>
                <a:spcPts val="540"/>
              </a:spcBef>
              <a:defRPr sz="2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ARTICLE 12 </a:t>
            </a:r>
            <a:br/>
            <a:r>
              <a:t>(Structure du cadre national des certifications)</a:t>
            </a:r>
          </a:p>
          <a:p>
            <a:pPr algn="ctr">
              <a:spcBef>
                <a:spcPts val="540"/>
              </a:spcBef>
            </a:pPr>
            <a:endParaRPr sz="1000">
              <a:effectLst/>
              <a:latin typeface="Cambria" panose="02040503050406030204" pitchFamily="18" charset="0"/>
              <a:ea typeface="Cambria" panose="02040503050406030204" pitchFamily="18" charset="0"/>
              <a:cs typeface="Times New Roman" panose="02020603050405020304" pitchFamily="18" charset="0"/>
            </a:endParaRPr>
          </a:p>
          <a:p>
            <a:pPr marL="457200" lvl="0" indent="-457200" algn="just" fontAlgn="base">
              <a:lnSpc>
                <a:spcPct val="110000"/>
              </a:lnSpc>
              <a:spcBef>
                <a:spcPts val="540"/>
              </a:spcBef>
              <a:spcAft>
                <a:spcPts val="0"/>
              </a:spcAft>
              <a:buClr>
                <a:srgbClr val="000000"/>
              </a:buClr>
              <a:buSzPts val="1050"/>
              <a:buFont typeface="+mj-lt"/>
              <a:buAutoNum type="arabicPeriod"/>
              <a:tabLst>
                <a:tab pos="1371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Le cadre national des certifications est structuré autour de dix niveaux de certification, les niveaux 1, 2, 3, 4, 5 et 6 correspondant à des qualifications non supérieures et les niveaux 7, 8, 9 et 10 à des qualifications supérieures.</a:t>
            </a:r>
          </a:p>
          <a:p>
            <a:pPr marL="457200" lvl="0" indent="-457200" algn="just" fontAlgn="base">
              <a:lnSpc>
                <a:spcPct val="110000"/>
              </a:lnSpc>
              <a:spcBef>
                <a:spcPts val="540"/>
              </a:spcBef>
              <a:spcAft>
                <a:spcPts val="0"/>
              </a:spcAft>
              <a:buClr>
                <a:srgbClr val="000000"/>
              </a:buClr>
              <a:buSzPts val="1050"/>
              <a:buFont typeface="+mj-lt"/>
              <a:buAutoNum type="arabicPeriod"/>
              <a:tabLst>
                <a:tab pos="137160" algn="dec"/>
              </a:tabLst>
            </a:pPr>
            <a:endParaRPr sz="10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fontAlgn="base">
              <a:lnSpc>
                <a:spcPct val="110000"/>
              </a:lnSpc>
              <a:spcBef>
                <a:spcPts val="540"/>
              </a:spcBef>
              <a:buClr>
                <a:srgbClr val="000000"/>
              </a:buClr>
              <a:buSzPts val="1050"/>
              <a:buFont typeface="+mj-lt"/>
              <a:buAutoNum type="arabicPeriod"/>
              <a:tabLst>
                <a:tab pos="137160" algn="dec"/>
              </a:tabLst>
              <a:defRPr sz="2000">
                <a:solidFill>
                  <a:srgbClr val="000000"/>
                </a:solidFill>
                <a:latin typeface="Cambria" panose="02040503050406030204" pitchFamily="18" charset="0"/>
                <a:ea typeface="Cambria" panose="02040503050406030204" pitchFamily="18" charset="0"/>
                <a:cs typeface="Times New Roman" panose="02020603050405020304" pitchFamily="18" charset="0"/>
              </a:defRPr>
            </a:pPr>
            <a:r>
              <a:t>Les niveaux de qualification, en tant qu’indicateurs de la complexité et/ou de la profondeur des acquis d’apprentissage, précisent les compétences correspondant aux qualifications qui les concernent et dressent la liste de ce que l’apprenant doit savoir, comprendre et être en mesure d’atteindre ou de faire à la fin d’un processus d’apprentissage.</a:t>
            </a:r>
            <a:endParaRPr sz="200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6815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05941"/>
            <a:ext cx="10296144" cy="1754326"/>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Niveau de </a:t>
            </a:r>
            <a:r>
              <a:rPr b="1" err="1"/>
              <a:t>référence</a:t>
            </a:r>
            <a:r>
              <a:rPr b="1"/>
              <a:t> </a:t>
            </a:r>
            <a:r>
              <a:rPr lang="en-GB" b="1"/>
              <a:t>2 de </a:t>
            </a:r>
            <a:r>
              <a:rPr lang="en-GB" b="1" err="1"/>
              <a:t>l’ACQF</a:t>
            </a:r>
            <a:r>
              <a:rPr b="1"/>
              <a:t>: </a:t>
            </a:r>
            <a:r>
              <a:t>Les cadres </a:t>
            </a:r>
            <a:r>
              <a:rPr err="1"/>
              <a:t>ou</a:t>
            </a:r>
            <a:r>
              <a:t> </a:t>
            </a:r>
            <a:r>
              <a:rPr err="1"/>
              <a:t>systèmes</a:t>
            </a:r>
            <a:r>
              <a:t> </a:t>
            </a:r>
            <a:r>
              <a:rPr err="1"/>
              <a:t>nationaux</a:t>
            </a:r>
            <a:r>
              <a:t> de certification </a:t>
            </a:r>
            <a:r>
              <a:rPr err="1"/>
              <a:t>sont</a:t>
            </a:r>
            <a:r>
              <a:t> </a:t>
            </a:r>
            <a:r>
              <a:rPr err="1"/>
              <a:t>fondés</a:t>
            </a:r>
            <a:r>
              <a:t> sur les principes des acquis </a:t>
            </a:r>
            <a:r>
              <a:rPr err="1"/>
              <a:t>d’apprentissage</a:t>
            </a:r>
            <a:r>
              <a:t> et se </a:t>
            </a:r>
            <a:r>
              <a:rPr err="1"/>
              <a:t>rapportent</a:t>
            </a:r>
            <a:r>
              <a:t> à des accords de reconnaissance de </a:t>
            </a:r>
            <a:r>
              <a:rPr err="1"/>
              <a:t>l’apprentissage</a:t>
            </a:r>
            <a:r>
              <a:t> </a:t>
            </a:r>
            <a:r>
              <a:rPr err="1"/>
              <a:t>antérieur</a:t>
            </a:r>
            <a:r>
              <a:t> (y </a:t>
            </a:r>
            <a:r>
              <a:rPr err="1"/>
              <a:t>compris</a:t>
            </a:r>
            <a:r>
              <a:t> </a:t>
            </a:r>
            <a:r>
              <a:rPr err="1"/>
              <a:t>l’apprentissage</a:t>
            </a:r>
            <a:r>
              <a:t> non </a:t>
            </a:r>
            <a:r>
              <a:rPr err="1"/>
              <a:t>formel</a:t>
            </a:r>
            <a:r>
              <a:t> et </a:t>
            </a:r>
            <a:r>
              <a:rPr err="1"/>
              <a:t>informel</a:t>
            </a:r>
            <a:r>
              <a:t>) et, le </a:t>
            </a:r>
            <a:r>
              <a:rPr err="1"/>
              <a:t>cas</a:t>
            </a:r>
            <a:r>
              <a:t> </a:t>
            </a:r>
            <a:r>
              <a:rPr err="1"/>
              <a:t>échéant</a:t>
            </a:r>
            <a:r>
              <a:t>, à des </a:t>
            </a:r>
            <a:r>
              <a:rPr err="1"/>
              <a:t>systèmes</a:t>
            </a:r>
            <a:r>
              <a:t> de </a:t>
            </a:r>
            <a:r>
              <a:rPr err="1"/>
              <a:t>crédit</a:t>
            </a:r>
            <a:r>
              <a:t>.</a:t>
            </a: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3" name="object 5">
            <a:extLst>
              <a:ext uri="{FF2B5EF4-FFF2-40B4-BE49-F238E27FC236}">
                <a16:creationId xmlns:a16="http://schemas.microsoft.com/office/drawing/2014/main" id="{C74C53A4-6CAE-BBEB-C6ED-B0F4A9442582}"/>
              </a:ext>
            </a:extLst>
          </p:cNvPr>
          <p:cNvSpPr txBox="1"/>
          <p:nvPr/>
        </p:nvSpPr>
        <p:spPr>
          <a:xfrm>
            <a:off x="251144" y="2256299"/>
            <a:ext cx="10284525" cy="1320233"/>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0" tIns="12065" rIns="0" bIns="0">
            <a:spAutoFit/>
          </a:bodyPr>
          <a:lstStyle/>
          <a:p>
            <a:pPr marL="12700" marR="7620" indent="276860">
              <a:spcBef>
                <a:spcPts val="95"/>
              </a:spcBef>
              <a:buSzPct val="88636"/>
              <a:buFont typeface="Wingdings"/>
              <a:buChar char=""/>
              <a:tabLst>
                <a:tab pos="289560" algn="l"/>
                <a:tab pos="1892935" algn="l"/>
                <a:tab pos="2522855" algn="l"/>
                <a:tab pos="3929379" algn="l"/>
                <a:tab pos="4478020" algn="l"/>
                <a:tab pos="5989955" algn="l"/>
                <a:tab pos="7276465" algn="l"/>
                <a:tab pos="9157335" algn="l"/>
                <a:tab pos="9758045" algn="l"/>
              </a:tabLst>
              <a:defRPr sz="2300">
                <a:latin typeface="Cambria"/>
                <a:cs typeface="Cambria"/>
              </a:defRPr>
            </a:pPr>
            <a:r>
              <a:rPr lang="fr-FR" sz="2300" b="1"/>
              <a:t>Approuvés par le Conseil des Ministres</a:t>
            </a:r>
            <a:r>
              <a:rPr lang="fr-FR" sz="2300"/>
              <a:t>, 5 décrets réglementaires du SNQ attendent leur publication.</a:t>
            </a:r>
            <a:endParaRPr sz="1000">
              <a:latin typeface="Cambria"/>
              <a:cs typeface="Cambria"/>
            </a:endParaRPr>
          </a:p>
          <a:p>
            <a:pPr marL="812801" lvl="1" indent="-342900">
              <a:spcBef>
                <a:spcPts val="600"/>
              </a:spcBef>
              <a:buFont typeface="Wingdings" panose="05000000000000000000" pitchFamily="2" charset="2"/>
              <a:buChar char="v"/>
              <a:tabLst>
                <a:tab pos="984885" algn="l"/>
              </a:tabLst>
              <a:defRPr sz="2300" b="1">
                <a:effectLst>
                  <a:outerShdw blurRad="38100" dist="38100" dir="2700000" algn="tl">
                    <a:srgbClr val="000000">
                      <a:alpha val="43137"/>
                    </a:srgbClr>
                  </a:outerShdw>
                </a:effectLst>
                <a:highlight>
                  <a:srgbClr val="C0C0C0"/>
                </a:highlight>
                <a:latin typeface="Cambria"/>
                <a:cs typeface="Cambria"/>
              </a:defRPr>
            </a:pPr>
            <a:r>
              <a:t>Reconnaissance, validation et certification des </a:t>
            </a:r>
            <a:r>
              <a:rPr err="1"/>
              <a:t>compétences</a:t>
            </a:r>
            <a:r>
              <a:t> RVCC;</a:t>
            </a:r>
            <a:endParaRPr sz="2300" b="1">
              <a:effectLst>
                <a:outerShdw blurRad="38100" dist="38100" dir="2700000" algn="tl">
                  <a:srgbClr val="000000">
                    <a:alpha val="43137"/>
                  </a:srgbClr>
                </a:outerShdw>
              </a:effectLst>
              <a:highlight>
                <a:srgbClr val="C0C0C0"/>
              </a:highlight>
              <a:latin typeface="Cambria"/>
              <a:cs typeface="Cambria"/>
            </a:endParaRPr>
          </a:p>
          <a:p>
            <a:pPr marL="469901" lvl="1">
              <a:spcBef>
                <a:spcPts val="600"/>
              </a:spcBef>
              <a:tabLst>
                <a:tab pos="984885" algn="l"/>
              </a:tabLst>
            </a:pPr>
            <a:endParaRPr sz="600" b="1">
              <a:effectLst>
                <a:outerShdw blurRad="38100" dist="38100" dir="2700000" algn="tl">
                  <a:srgbClr val="000000">
                    <a:alpha val="43137"/>
                  </a:srgbClr>
                </a:outerShdw>
              </a:effectLst>
              <a:highlight>
                <a:srgbClr val="C0C0C0"/>
              </a:highlight>
              <a:latin typeface="Cambria"/>
              <a:cs typeface="Cambria"/>
            </a:endParaRPr>
          </a:p>
        </p:txBody>
      </p:sp>
      <p:sp>
        <p:nvSpPr>
          <p:cNvPr id="5" name="CaixaDeTexto 4">
            <a:extLst>
              <a:ext uri="{FF2B5EF4-FFF2-40B4-BE49-F238E27FC236}">
                <a16:creationId xmlns:a16="http://schemas.microsoft.com/office/drawing/2014/main" id="{C0949459-EC8E-E26E-2879-66C24056C728}"/>
              </a:ext>
            </a:extLst>
          </p:cNvPr>
          <p:cNvSpPr txBox="1"/>
          <p:nvPr/>
        </p:nvSpPr>
        <p:spPr>
          <a:xfrm>
            <a:off x="251143" y="3894692"/>
            <a:ext cx="10237025" cy="2821285"/>
          </a:xfrm>
          <a:prstGeom prst="rect">
            <a:avLst/>
          </a:prstGeom>
          <a:noFill/>
        </p:spPr>
        <p:txBody>
          <a:bodyPr wrap="square">
            <a:spAutoFit/>
          </a:bodyPr>
          <a:lstStyle/>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defRPr sz="2200">
                <a:latin typeface="Cambria"/>
              </a:defRPr>
            </a:pPr>
            <a:r>
              <a:rPr b="1"/>
              <a:t>En </a:t>
            </a:r>
            <a:r>
              <a:rPr b="1" err="1"/>
              <a:t>cours</a:t>
            </a:r>
            <a:r>
              <a:rPr b="1"/>
              <a:t> </a:t>
            </a:r>
            <a:r>
              <a:t>(</a:t>
            </a:r>
            <a:r>
              <a:rPr err="1"/>
              <a:t>transfert</a:t>
            </a:r>
            <a:r>
              <a:t> de </a:t>
            </a:r>
            <a:r>
              <a:rPr err="1"/>
              <a:t>méthodologie</a:t>
            </a:r>
            <a:r>
              <a:t> aux équipes INQ), </a:t>
            </a:r>
            <a:r>
              <a:rPr err="1"/>
              <a:t>élaboration</a:t>
            </a:r>
            <a:r>
              <a:t> </a:t>
            </a:r>
            <a:r>
              <a:rPr err="1"/>
              <a:t>d'outils</a:t>
            </a:r>
            <a:r>
              <a:t> techniques et </a:t>
            </a:r>
            <a:r>
              <a:rPr err="1"/>
              <a:t>méthodologiques</a:t>
            </a:r>
            <a:r>
              <a:t>, </a:t>
            </a:r>
            <a:r>
              <a:rPr err="1"/>
              <a:t>manuel</a:t>
            </a:r>
            <a:r>
              <a:t> de support, guides </a:t>
            </a:r>
            <a:r>
              <a:rPr err="1"/>
              <a:t>méthodologiques</a:t>
            </a:r>
            <a:r>
              <a:t>, scripts </a:t>
            </a:r>
            <a:r>
              <a:rPr err="1"/>
              <a:t>d'entretien</a:t>
            </a:r>
            <a:r>
              <a:t>, </a:t>
            </a:r>
            <a:r>
              <a:rPr err="1"/>
              <a:t>élaboration</a:t>
            </a:r>
            <a:r>
              <a:t> de qualifications </a:t>
            </a:r>
            <a:r>
              <a:rPr err="1"/>
              <a:t>professionnelles</a:t>
            </a:r>
            <a:r>
              <a:t>...;</a:t>
            </a: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pPr>
            <a:endParaRPr sz="1000">
              <a:latin typeface="Cambria"/>
            </a:endParaRP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defRPr sz="2200">
                <a:latin typeface="Cambria"/>
              </a:defRPr>
            </a:pPr>
            <a:r>
              <a:t>Diffusion du </a:t>
            </a:r>
            <a:r>
              <a:rPr err="1"/>
              <a:t>décret</a:t>
            </a:r>
            <a:r>
              <a:t> </a:t>
            </a:r>
            <a:r>
              <a:rPr err="1"/>
              <a:t>présidentiel</a:t>
            </a:r>
            <a:r>
              <a:t> </a:t>
            </a:r>
            <a:r>
              <a:rPr err="1"/>
              <a:t>approuvant</a:t>
            </a:r>
            <a:r>
              <a:t> le régime </a:t>
            </a:r>
            <a:r>
              <a:rPr err="1"/>
              <a:t>juridique</a:t>
            </a:r>
            <a:r>
              <a:t> du RVCC / Système national de qualifications. </a:t>
            </a: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pPr>
            <a:endParaRPr sz="1000">
              <a:latin typeface="Cambria"/>
            </a:endParaRP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defRPr sz="2200">
                <a:latin typeface="Cambria"/>
              </a:defRPr>
            </a:pPr>
            <a:r>
              <a:t>Formation </a:t>
            </a:r>
            <a:r>
              <a:rPr err="1"/>
              <a:t>d'équipes</a:t>
            </a:r>
            <a:r>
              <a:t>, </a:t>
            </a:r>
            <a:r>
              <a:rPr err="1"/>
              <a:t>techniciens</a:t>
            </a:r>
            <a:r>
              <a:t> </a:t>
            </a:r>
            <a:r>
              <a:rPr err="1"/>
              <a:t>d'orientation</a:t>
            </a:r>
            <a:r>
              <a:t>, </a:t>
            </a:r>
            <a:r>
              <a:rPr err="1"/>
              <a:t>coordinateurs</a:t>
            </a:r>
            <a:r>
              <a:t>, </a:t>
            </a:r>
            <a:r>
              <a:rPr err="1"/>
              <a:t>formateurs</a:t>
            </a:r>
            <a:r>
              <a:t>, </a:t>
            </a:r>
            <a:r>
              <a:rPr err="1"/>
              <a:t>organisation</a:t>
            </a:r>
            <a:r>
              <a:t> de </a:t>
            </a:r>
            <a:r>
              <a:rPr err="1"/>
              <a:t>jurys</a:t>
            </a:r>
            <a:r>
              <a:t> pour la validation des </a:t>
            </a:r>
            <a:r>
              <a:rPr err="1"/>
              <a:t>compétences</a:t>
            </a:r>
            <a:r>
              <a:t>....</a:t>
            </a:r>
            <a:endParaRPr sz="2200">
              <a:highlight>
                <a:srgbClr val="C0C0C0"/>
              </a:highlight>
              <a:latin typeface="Cambria"/>
              <a:cs typeface="Cambria"/>
            </a:endParaRPr>
          </a:p>
        </p:txBody>
      </p:sp>
    </p:spTree>
    <p:extLst>
      <p:ext uri="{BB962C8B-B14F-4D97-AF65-F5344CB8AC3E}">
        <p14:creationId xmlns:p14="http://schemas.microsoft.com/office/powerpoint/2010/main" val="27619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77191"/>
            <a:ext cx="10296144" cy="2086725"/>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Niveau de </a:t>
            </a:r>
            <a:r>
              <a:rPr b="1" err="1"/>
              <a:t>référence</a:t>
            </a:r>
            <a:r>
              <a:rPr b="1"/>
              <a:t> 3 d</a:t>
            </a:r>
            <a:r>
              <a:rPr lang="en-GB" b="1"/>
              <a:t>e </a:t>
            </a:r>
            <a:r>
              <a:rPr lang="en-GB" b="1" err="1"/>
              <a:t>l’ACQF</a:t>
            </a:r>
            <a:r>
              <a:rPr b="1"/>
              <a:t>: </a:t>
            </a:r>
            <a:r>
              <a:t>Des processus et des </a:t>
            </a:r>
            <a:r>
              <a:rPr err="1"/>
              <a:t>procédures</a:t>
            </a:r>
            <a:r>
              <a:t> </a:t>
            </a:r>
            <a:r>
              <a:rPr err="1"/>
              <a:t>transparents</a:t>
            </a:r>
            <a:r>
              <a:t> </a:t>
            </a:r>
            <a:r>
              <a:rPr err="1"/>
              <a:t>sont</a:t>
            </a:r>
            <a:r>
              <a:t> </a:t>
            </a:r>
            <a:r>
              <a:rPr err="1"/>
              <a:t>en</a:t>
            </a:r>
            <a:r>
              <a:t> place pour </a:t>
            </a:r>
            <a:r>
              <a:rPr err="1"/>
              <a:t>inclure</a:t>
            </a:r>
            <a:r>
              <a:t> les certifications dans le CNC </a:t>
            </a:r>
            <a:r>
              <a:rPr err="1"/>
              <a:t>ou</a:t>
            </a:r>
            <a:r>
              <a:t> pour </a:t>
            </a:r>
            <a:r>
              <a:rPr err="1"/>
              <a:t>décrire</a:t>
            </a:r>
            <a:r>
              <a:t> le lieu des certifications dans le NQS, et les </a:t>
            </a:r>
            <a:r>
              <a:rPr err="1"/>
              <a:t>informations</a:t>
            </a:r>
            <a:r>
              <a:t> sur les certifications </a:t>
            </a:r>
            <a:r>
              <a:rPr err="1"/>
              <a:t>sont</a:t>
            </a:r>
            <a:r>
              <a:t> </a:t>
            </a:r>
            <a:r>
              <a:rPr err="1"/>
              <a:t>accessibles</a:t>
            </a:r>
            <a:r>
              <a:t>, </a:t>
            </a:r>
            <a:r>
              <a:rPr err="1"/>
              <a:t>fiables</a:t>
            </a:r>
            <a:r>
              <a:t> et </a:t>
            </a:r>
            <a:r>
              <a:rPr err="1"/>
              <a:t>vérifiables</a:t>
            </a:r>
            <a:r>
              <a:t> dans un </a:t>
            </a:r>
            <a:r>
              <a:rPr err="1"/>
              <a:t>ou</a:t>
            </a:r>
            <a:r>
              <a:t> </a:t>
            </a:r>
            <a:r>
              <a:rPr err="1"/>
              <a:t>plusieurs</a:t>
            </a:r>
            <a:r>
              <a:t> </a:t>
            </a:r>
            <a:r>
              <a:rPr err="1"/>
              <a:t>registres</a:t>
            </a:r>
            <a:r>
              <a:t> </a:t>
            </a:r>
            <a:r>
              <a:rPr err="1"/>
              <a:t>nationaux</a:t>
            </a:r>
            <a:r>
              <a:t> des certifications.</a:t>
            </a:r>
          </a:p>
          <a:p>
            <a:pPr algn="just"/>
            <a:endParaRP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5" name="Imagem 4" descr="Uma imagem com texto, captura de ecrã, Tipo de letra  Descrição gerada automaticamente">
            <a:extLst>
              <a:ext uri="{FF2B5EF4-FFF2-40B4-BE49-F238E27FC236}">
                <a16:creationId xmlns:a16="http://schemas.microsoft.com/office/drawing/2014/main" id="{FFED485D-B755-130F-77D7-51E3B5F491BB}"/>
              </a:ext>
            </a:extLst>
          </p:cNvPr>
          <p:cNvPicPr>
            <a:picLocks noChangeAspect="1"/>
          </p:cNvPicPr>
          <p:nvPr/>
        </p:nvPicPr>
        <p:blipFill>
          <a:blip r:embed="rId4"/>
          <a:stretch>
            <a:fillRect/>
          </a:stretch>
        </p:blipFill>
        <p:spPr>
          <a:xfrm>
            <a:off x="3785470" y="2290926"/>
            <a:ext cx="3191642" cy="4295557"/>
          </a:xfrm>
          <a:prstGeom prst="rect">
            <a:avLst/>
          </a:prstGeom>
        </p:spPr>
      </p:pic>
      <p:pic>
        <p:nvPicPr>
          <p:cNvPr id="7" name="Imagem 6" descr="Uma imagem com texto, captura de ecrã, Tipo de letra  Descrição gerada automaticamente">
            <a:extLst>
              <a:ext uri="{FF2B5EF4-FFF2-40B4-BE49-F238E27FC236}">
                <a16:creationId xmlns:a16="http://schemas.microsoft.com/office/drawing/2014/main" id="{74EE99AF-5FEA-8895-E2A1-9FEEDFD8AE01}"/>
              </a:ext>
            </a:extLst>
          </p:cNvPr>
          <p:cNvPicPr>
            <a:picLocks noChangeAspect="1"/>
          </p:cNvPicPr>
          <p:nvPr/>
        </p:nvPicPr>
        <p:blipFill>
          <a:blip r:embed="rId5"/>
          <a:stretch>
            <a:fillRect/>
          </a:stretch>
        </p:blipFill>
        <p:spPr>
          <a:xfrm>
            <a:off x="324627" y="2296632"/>
            <a:ext cx="3191642" cy="4295557"/>
          </a:xfrm>
          <a:prstGeom prst="rect">
            <a:avLst/>
          </a:prstGeom>
        </p:spPr>
      </p:pic>
      <p:pic>
        <p:nvPicPr>
          <p:cNvPr id="12" name="Imagem 11" descr="Uma imagem com texto, captura de ecrã, Publicidade online, Website  Descrição gerada automaticamente">
            <a:extLst>
              <a:ext uri="{FF2B5EF4-FFF2-40B4-BE49-F238E27FC236}">
                <a16:creationId xmlns:a16="http://schemas.microsoft.com/office/drawing/2014/main" id="{8C59BFD3-D3E5-5D52-60BF-2D110825A3F9}"/>
              </a:ext>
            </a:extLst>
          </p:cNvPr>
          <p:cNvPicPr>
            <a:picLocks noChangeAspect="1"/>
          </p:cNvPicPr>
          <p:nvPr/>
        </p:nvPicPr>
        <p:blipFill>
          <a:blip r:embed="rId6"/>
          <a:stretch>
            <a:fillRect/>
          </a:stretch>
        </p:blipFill>
        <p:spPr>
          <a:xfrm>
            <a:off x="7132972" y="2296632"/>
            <a:ext cx="3234214" cy="4396175"/>
          </a:xfrm>
          <a:prstGeom prst="rect">
            <a:avLst/>
          </a:prstGeom>
        </p:spPr>
      </p:pic>
    </p:spTree>
    <p:extLst>
      <p:ext uri="{BB962C8B-B14F-4D97-AF65-F5344CB8AC3E}">
        <p14:creationId xmlns:p14="http://schemas.microsoft.com/office/powerpoint/2010/main" val="226028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7" name="Imagem 6" descr="Uma imagem com texto, captura de ecrã, Tipo de letra  Descrição gerada automaticamente">
            <a:extLst>
              <a:ext uri="{FF2B5EF4-FFF2-40B4-BE49-F238E27FC236}">
                <a16:creationId xmlns:a16="http://schemas.microsoft.com/office/drawing/2014/main" id="{74EE99AF-5FEA-8895-E2A1-9FEEDFD8AE01}"/>
              </a:ext>
            </a:extLst>
          </p:cNvPr>
          <p:cNvPicPr>
            <a:picLocks noChangeAspect="1"/>
          </p:cNvPicPr>
          <p:nvPr/>
        </p:nvPicPr>
        <p:blipFill>
          <a:blip r:embed="rId4"/>
          <a:stretch>
            <a:fillRect/>
          </a:stretch>
        </p:blipFill>
        <p:spPr>
          <a:xfrm>
            <a:off x="324626" y="546616"/>
            <a:ext cx="2731149" cy="3373609"/>
          </a:xfrm>
          <a:prstGeom prst="rect">
            <a:avLst/>
          </a:prstGeom>
        </p:spPr>
      </p:pic>
      <p:pic>
        <p:nvPicPr>
          <p:cNvPr id="4" name="Imagem 3" descr="Uma imagem com texto, captura de ecrã, Tipo de letra, documento  Descrição gerada automaticamente">
            <a:extLst>
              <a:ext uri="{FF2B5EF4-FFF2-40B4-BE49-F238E27FC236}">
                <a16:creationId xmlns:a16="http://schemas.microsoft.com/office/drawing/2014/main" id="{EEB8AD6D-B70B-0FC6-6FDF-44D4D809CA69}"/>
              </a:ext>
            </a:extLst>
          </p:cNvPr>
          <p:cNvPicPr>
            <a:picLocks noChangeAspect="1"/>
          </p:cNvPicPr>
          <p:nvPr/>
        </p:nvPicPr>
        <p:blipFill>
          <a:blip r:embed="rId5"/>
          <a:stretch>
            <a:fillRect/>
          </a:stretch>
        </p:blipFill>
        <p:spPr>
          <a:xfrm>
            <a:off x="3204632" y="552679"/>
            <a:ext cx="4131833" cy="2665913"/>
          </a:xfrm>
          <a:prstGeom prst="rect">
            <a:avLst/>
          </a:prstGeom>
        </p:spPr>
      </p:pic>
      <p:pic>
        <p:nvPicPr>
          <p:cNvPr id="14" name="Imagem 13" descr="Uma imagem com texto, captura de ecrã, Publicidade online, Website  Descrição gerada automaticamente">
            <a:extLst>
              <a:ext uri="{FF2B5EF4-FFF2-40B4-BE49-F238E27FC236}">
                <a16:creationId xmlns:a16="http://schemas.microsoft.com/office/drawing/2014/main" id="{FBF8BADD-5ACC-80E0-C5CA-8256F8090E23}"/>
              </a:ext>
            </a:extLst>
          </p:cNvPr>
          <p:cNvPicPr>
            <a:picLocks noChangeAspect="1"/>
          </p:cNvPicPr>
          <p:nvPr/>
        </p:nvPicPr>
        <p:blipFill>
          <a:blip r:embed="rId6"/>
          <a:stretch>
            <a:fillRect/>
          </a:stretch>
        </p:blipFill>
        <p:spPr>
          <a:xfrm>
            <a:off x="7485321" y="552679"/>
            <a:ext cx="3019647" cy="3516748"/>
          </a:xfrm>
          <a:prstGeom prst="rect">
            <a:avLst/>
          </a:prstGeom>
        </p:spPr>
      </p:pic>
      <p:pic>
        <p:nvPicPr>
          <p:cNvPr id="15" name="Imagem 14" descr="Uma imagem com texto, captura de ecrã, Tipo de letra  Descrição gerada automaticamente">
            <a:extLst>
              <a:ext uri="{FF2B5EF4-FFF2-40B4-BE49-F238E27FC236}">
                <a16:creationId xmlns:a16="http://schemas.microsoft.com/office/drawing/2014/main" id="{F30E3C2D-BC2F-C188-F997-D140D3E0853F}"/>
              </a:ext>
            </a:extLst>
          </p:cNvPr>
          <p:cNvPicPr>
            <a:picLocks noChangeAspect="1"/>
          </p:cNvPicPr>
          <p:nvPr/>
        </p:nvPicPr>
        <p:blipFill>
          <a:blip r:embed="rId7"/>
          <a:stretch>
            <a:fillRect/>
          </a:stretch>
        </p:blipFill>
        <p:spPr>
          <a:xfrm>
            <a:off x="322356" y="3912786"/>
            <a:ext cx="2733419" cy="2668772"/>
          </a:xfrm>
          <a:prstGeom prst="rect">
            <a:avLst/>
          </a:prstGeom>
        </p:spPr>
      </p:pic>
      <p:pic>
        <p:nvPicPr>
          <p:cNvPr id="17" name="Imagem 16" descr="Uma imagem com texto, captura de ecrã, Tipo de letra, número  Descrição gerada automaticamente">
            <a:extLst>
              <a:ext uri="{FF2B5EF4-FFF2-40B4-BE49-F238E27FC236}">
                <a16:creationId xmlns:a16="http://schemas.microsoft.com/office/drawing/2014/main" id="{5FE8D20B-1CAC-0B8A-13C0-56C63BFBA8E7}"/>
              </a:ext>
            </a:extLst>
          </p:cNvPr>
          <p:cNvPicPr>
            <a:picLocks noChangeAspect="1"/>
          </p:cNvPicPr>
          <p:nvPr/>
        </p:nvPicPr>
        <p:blipFill>
          <a:blip r:embed="rId8"/>
          <a:stretch>
            <a:fillRect/>
          </a:stretch>
        </p:blipFill>
        <p:spPr>
          <a:xfrm>
            <a:off x="6666614" y="3920225"/>
            <a:ext cx="3838352" cy="2815112"/>
          </a:xfrm>
          <a:prstGeom prst="rect">
            <a:avLst/>
          </a:prstGeom>
        </p:spPr>
      </p:pic>
      <p:pic>
        <p:nvPicPr>
          <p:cNvPr id="19" name="Imagem 18" descr="Uma imagem com texto, captura de ecrã, número, recibo  Descrição gerada automaticamente">
            <a:extLst>
              <a:ext uri="{FF2B5EF4-FFF2-40B4-BE49-F238E27FC236}">
                <a16:creationId xmlns:a16="http://schemas.microsoft.com/office/drawing/2014/main" id="{713F2E28-F114-7BB9-C72F-2AFF8DEA8B8D}"/>
              </a:ext>
            </a:extLst>
          </p:cNvPr>
          <p:cNvPicPr>
            <a:picLocks noChangeAspect="1"/>
          </p:cNvPicPr>
          <p:nvPr/>
        </p:nvPicPr>
        <p:blipFill>
          <a:blip r:embed="rId9"/>
          <a:stretch>
            <a:fillRect/>
          </a:stretch>
        </p:blipFill>
        <p:spPr>
          <a:xfrm>
            <a:off x="3046770" y="3218593"/>
            <a:ext cx="3459565" cy="3516748"/>
          </a:xfrm>
          <a:prstGeom prst="rect">
            <a:avLst/>
          </a:prstGeom>
        </p:spPr>
      </p:pic>
    </p:spTree>
    <p:extLst>
      <p:ext uri="{BB962C8B-B14F-4D97-AF65-F5344CB8AC3E}">
        <p14:creationId xmlns:p14="http://schemas.microsoft.com/office/powerpoint/2010/main" val="207122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AAC5-ED98-E27A-EDB8-35F95D903215}"/>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0006487F-D012-8964-99F7-DAE85BFC9D7F}"/>
              </a:ext>
            </a:extLst>
          </p:cNvPr>
          <p:cNvGrpSpPr/>
          <p:nvPr/>
        </p:nvGrpSpPr>
        <p:grpSpPr>
          <a:xfrm>
            <a:off x="3204306" y="6962805"/>
            <a:ext cx="5517960" cy="509698"/>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F7A6A59-1834-B0AB-AE67-81FB162367F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370223D3-0E05-F2AE-E8B1-00F03F82B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4" name="Imagem 3" descr="Uma imagem com texto, captura de ecrã, Tipo de letra, Marca  Descrição gerada automaticamente">
            <a:extLst>
              <a:ext uri="{FF2B5EF4-FFF2-40B4-BE49-F238E27FC236}">
                <a16:creationId xmlns:a16="http://schemas.microsoft.com/office/drawing/2014/main" id="{B9A56324-CC8C-DEB6-FAEB-9D8CCD79E0B3}"/>
              </a:ext>
            </a:extLst>
          </p:cNvPr>
          <p:cNvPicPr>
            <a:picLocks noChangeAspect="1"/>
          </p:cNvPicPr>
          <p:nvPr/>
        </p:nvPicPr>
        <p:blipFill>
          <a:blip r:embed="rId4"/>
          <a:stretch>
            <a:fillRect/>
          </a:stretch>
        </p:blipFill>
        <p:spPr>
          <a:xfrm>
            <a:off x="5963287" y="593766"/>
            <a:ext cx="4582245" cy="2691376"/>
          </a:xfrm>
          <a:prstGeom prst="rect">
            <a:avLst/>
          </a:prstGeom>
        </p:spPr>
      </p:pic>
      <p:pic>
        <p:nvPicPr>
          <p:cNvPr id="5" name="Picture 6" descr="Catalogo Nacional de Qualificações Profissionais PDF | PDF | Business |  Economias">
            <a:extLst>
              <a:ext uri="{FF2B5EF4-FFF2-40B4-BE49-F238E27FC236}">
                <a16:creationId xmlns:a16="http://schemas.microsoft.com/office/drawing/2014/main" id="{FB5B99F8-9AB6-256F-0029-2D2D5DD68A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182"/>
          <a:stretch>
            <a:fillRect/>
          </a:stretch>
        </p:blipFill>
        <p:spPr bwMode="auto">
          <a:xfrm>
            <a:off x="249384" y="3806337"/>
            <a:ext cx="5358972" cy="2968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CH | PO CH financia o desenvolvimento do Catálogo Nacional de  Qualificações">
            <a:extLst>
              <a:ext uri="{FF2B5EF4-FFF2-40B4-BE49-F238E27FC236}">
                <a16:creationId xmlns:a16="http://schemas.microsoft.com/office/drawing/2014/main" id="{0F25D0F7-CDBA-99D5-E2FB-2F1956A18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309" y="3485853"/>
            <a:ext cx="4582245" cy="3289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ela 11">
            <a:extLst>
              <a:ext uri="{FF2B5EF4-FFF2-40B4-BE49-F238E27FC236}">
                <a16:creationId xmlns:a16="http://schemas.microsoft.com/office/drawing/2014/main" id="{A309C705-7D89-FCB7-5819-BB5C6CD9CF9E}"/>
              </a:ext>
            </a:extLst>
          </p:cNvPr>
          <p:cNvGraphicFramePr>
            <a:graphicFrameLocks noGrp="1"/>
          </p:cNvGraphicFramePr>
          <p:nvPr>
            <p:extLst>
              <p:ext uri="{D42A27DB-BD31-4B8C-83A1-F6EECF244321}">
                <p14:modId xmlns:p14="http://schemas.microsoft.com/office/powerpoint/2010/main" val="673657520"/>
              </p:ext>
            </p:extLst>
          </p:nvPr>
        </p:nvGraphicFramePr>
        <p:xfrm>
          <a:off x="249383" y="628541"/>
          <a:ext cx="5358972" cy="3216228"/>
        </p:xfrm>
        <a:graphic>
          <a:graphicData uri="http://schemas.openxmlformats.org/drawingml/2006/table">
            <a:tbl>
              <a:tblPr firstRow="1" firstCol="1" bandRow="1">
                <a:tableStyleId>{3B4B98B0-60AC-42C2-AFA5-B58CD77FA1E5}</a:tableStyleId>
              </a:tblPr>
              <a:tblGrid>
                <a:gridCol w="809483">
                  <a:extLst>
                    <a:ext uri="{9D8B030D-6E8A-4147-A177-3AD203B41FA5}">
                      <a16:colId xmlns:a16="http://schemas.microsoft.com/office/drawing/2014/main" val="4263516956"/>
                    </a:ext>
                  </a:extLst>
                </a:gridCol>
                <a:gridCol w="1556444">
                  <a:extLst>
                    <a:ext uri="{9D8B030D-6E8A-4147-A177-3AD203B41FA5}">
                      <a16:colId xmlns:a16="http://schemas.microsoft.com/office/drawing/2014/main" val="2049280176"/>
                    </a:ext>
                  </a:extLst>
                </a:gridCol>
                <a:gridCol w="622363">
                  <a:extLst>
                    <a:ext uri="{9D8B030D-6E8A-4147-A177-3AD203B41FA5}">
                      <a16:colId xmlns:a16="http://schemas.microsoft.com/office/drawing/2014/main" val="665644722"/>
                    </a:ext>
                  </a:extLst>
                </a:gridCol>
                <a:gridCol w="980648">
                  <a:extLst>
                    <a:ext uri="{9D8B030D-6E8A-4147-A177-3AD203B41FA5}">
                      <a16:colId xmlns:a16="http://schemas.microsoft.com/office/drawing/2014/main" val="3686543524"/>
                    </a:ext>
                  </a:extLst>
                </a:gridCol>
                <a:gridCol w="1390034">
                  <a:extLst>
                    <a:ext uri="{9D8B030D-6E8A-4147-A177-3AD203B41FA5}">
                      <a16:colId xmlns:a16="http://schemas.microsoft.com/office/drawing/2014/main" val="4083330536"/>
                    </a:ext>
                  </a:extLst>
                </a:gridCol>
              </a:tblGrid>
              <a:tr h="963824">
                <a:tc>
                  <a:txBody>
                    <a:bodyPr/>
                    <a:lstStyle/>
                    <a:p>
                      <a:pPr algn="ctr">
                        <a:lnSpc>
                          <a:spcPct val="107000"/>
                        </a:lnSpc>
                        <a:spcAft>
                          <a:spcPts val="800"/>
                        </a:spcAft>
                        <a:defRPr sz="1100" kern="0">
                          <a:effectLst/>
                        </a:defRPr>
                      </a:pPr>
                      <a:r>
                        <a:rPr sz="1050"/>
                        <a:t>CODE QP</a:t>
                      </a:r>
                      <a:endParaRPr sz="1050" kern="100">
                        <a:effectLst/>
                        <a:latin typeface="Calibri"/>
                        <a:ea typeface="Calibri"/>
                        <a:cs typeface="Times New Roman"/>
                      </a:endParaRPr>
                    </a:p>
                  </a:txBody>
                  <a:tcPr marL="95250" marR="95250" marT="95250" marB="95250" anchor="ctr"/>
                </a:tc>
                <a:tc>
                  <a:txBody>
                    <a:bodyPr/>
                    <a:lstStyle/>
                    <a:p>
                      <a:pPr algn="just">
                        <a:lnSpc>
                          <a:spcPct val="107000"/>
                        </a:lnSpc>
                        <a:spcAft>
                          <a:spcPts val="800"/>
                        </a:spcAft>
                        <a:defRPr sz="1100" kern="0">
                          <a:effectLst/>
                        </a:defRPr>
                      </a:pPr>
                      <a:r>
                        <a:rPr sz="1050"/>
                        <a:t>QUALIFICATION PROFESSIONNELLE</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Niveau QP</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PROFIL PROFESSIONNEL + PROGRAMME FORMATIF</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PROFESSIONNEL RÉFÉRENCIEL RVCC</a:t>
                      </a:r>
                      <a:endParaRPr sz="105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3421436353"/>
                  </a:ext>
                </a:extLst>
              </a:tr>
              <a:tr h="483330">
                <a:tc>
                  <a:txBody>
                    <a:bodyPr/>
                    <a:lstStyle/>
                    <a:p>
                      <a:pPr algn="ctr">
                        <a:lnSpc>
                          <a:spcPct val="107000"/>
                        </a:lnSpc>
                        <a:spcAft>
                          <a:spcPts val="800"/>
                        </a:spcAft>
                        <a:defRPr sz="1100" kern="0">
                          <a:effectLst/>
                        </a:defRPr>
                      </a:pPr>
                      <a:r>
                        <a:rPr sz="1050"/>
                        <a:t>AGA001_5</a:t>
                      </a:r>
                      <a:endParaRPr sz="105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050"/>
                        <a:t>Gestion de la production </a:t>
                      </a:r>
                      <a:r>
                        <a:rPr sz="1050" err="1"/>
                        <a:t>agricole</a:t>
                      </a:r>
                      <a:r>
                        <a:rPr sz="1050"/>
                        <a:t> et </a:t>
                      </a:r>
                      <a:r>
                        <a:rPr sz="1050" err="1"/>
                        <a:t>animale</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5</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600" kern="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 </a:t>
                      </a:r>
                      <a:endParaRPr sz="105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208505270"/>
                  </a:ext>
                </a:extLst>
              </a:tr>
              <a:tr h="483330">
                <a:tc>
                  <a:txBody>
                    <a:bodyPr/>
                    <a:lstStyle/>
                    <a:p>
                      <a:pPr algn="ctr">
                        <a:lnSpc>
                          <a:spcPct val="107000"/>
                        </a:lnSpc>
                        <a:spcAft>
                          <a:spcPts val="800"/>
                        </a:spcAft>
                        <a:defRPr sz="1100" kern="0">
                          <a:effectLst/>
                        </a:defRPr>
                      </a:pPr>
                      <a:r>
                        <a:rPr sz="1050"/>
                        <a:t>AGA002_4</a:t>
                      </a:r>
                      <a:endParaRPr sz="105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050"/>
                        <a:t>Horticulture</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4</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600" kern="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 –</a:t>
                      </a:r>
                      <a:endParaRPr sz="105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534669771"/>
                  </a:ext>
                </a:extLst>
              </a:tr>
              <a:tr h="643494">
                <a:tc>
                  <a:txBody>
                    <a:bodyPr/>
                    <a:lstStyle/>
                    <a:p>
                      <a:pPr algn="ctr">
                        <a:lnSpc>
                          <a:spcPct val="107000"/>
                        </a:lnSpc>
                        <a:spcAft>
                          <a:spcPts val="800"/>
                        </a:spcAft>
                        <a:defRPr sz="1100" kern="0">
                          <a:effectLst/>
                        </a:defRPr>
                      </a:pPr>
                      <a:r>
                        <a:rPr sz="1050"/>
                        <a:t>AGA003_3</a:t>
                      </a:r>
                      <a:endParaRPr sz="105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050"/>
                        <a:t>Production semi-intensive de ruminants</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3</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600" kern="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 –</a:t>
                      </a:r>
                      <a:endParaRPr sz="105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4237072623"/>
                  </a:ext>
                </a:extLst>
              </a:tr>
              <a:tr h="483330">
                <a:tc>
                  <a:txBody>
                    <a:bodyPr/>
                    <a:lstStyle/>
                    <a:p>
                      <a:pPr algn="ctr">
                        <a:lnSpc>
                          <a:spcPct val="107000"/>
                        </a:lnSpc>
                        <a:spcAft>
                          <a:spcPts val="800"/>
                        </a:spcAft>
                        <a:defRPr sz="1100" kern="0">
                          <a:effectLst/>
                        </a:defRPr>
                      </a:pPr>
                      <a:r>
                        <a:rPr sz="1050"/>
                        <a:t>AGA004_2</a:t>
                      </a:r>
                      <a:endParaRPr sz="105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050" err="1"/>
                        <a:t>Activités</a:t>
                      </a:r>
                      <a:r>
                        <a:rPr sz="1050"/>
                        <a:t> de base de </a:t>
                      </a:r>
                      <a:r>
                        <a:rPr sz="1050" err="1"/>
                        <a:t>l'agriculture</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2</a:t>
                      </a:r>
                      <a:endParaRPr sz="105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600" kern="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050"/>
                        <a:t> –</a:t>
                      </a:r>
                      <a:endParaRPr sz="105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1457551545"/>
                  </a:ext>
                </a:extLst>
              </a:tr>
            </a:tbl>
          </a:graphicData>
        </a:graphic>
      </p:graphicFrame>
    </p:spTree>
    <p:extLst>
      <p:ext uri="{BB962C8B-B14F-4D97-AF65-F5344CB8AC3E}">
        <p14:creationId xmlns:p14="http://schemas.microsoft.com/office/powerpoint/2010/main" val="14106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a:noFill/>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noFill/>
            <a:extLst>
              <a:ext uri="{53640926-AAD7-44D8-BBD7-CCE9431645EC}">
                <a14:shadowObscured xmlns:a14="http://schemas.microsoft.com/office/drawing/2010/main"/>
              </a:ext>
            </a:extLst>
          </p:spPr>
        </p:pic>
      </p:grpSp>
      <p:sp>
        <p:nvSpPr>
          <p:cNvPr id="4" name="CaixaDeTexto 3">
            <a:extLst>
              <a:ext uri="{FF2B5EF4-FFF2-40B4-BE49-F238E27FC236}">
                <a16:creationId xmlns:a16="http://schemas.microsoft.com/office/drawing/2014/main" id="{C3D146D3-0D84-3649-BC73-F379286A2FC5}"/>
              </a:ext>
            </a:extLst>
          </p:cNvPr>
          <p:cNvSpPr txBox="1"/>
          <p:nvPr/>
        </p:nvSpPr>
        <p:spPr>
          <a:xfrm>
            <a:off x="425303" y="555128"/>
            <a:ext cx="9771320" cy="400110"/>
          </a:xfrm>
          <a:prstGeom prst="rect">
            <a:avLst/>
          </a:prstGeom>
          <a:noFill/>
        </p:spPr>
        <p:txBody>
          <a:bodyPr wrap="square">
            <a:spAutoFit/>
          </a:bodyPr>
          <a:lstStyle/>
          <a:p>
            <a:pPr>
              <a:defRPr sz="2000">
                <a:latin typeface="Cambria" panose="02040503050406030204" pitchFamily="18" charset="0"/>
                <a:ea typeface="Cambria" panose="02040503050406030204" pitchFamily="18" charset="0"/>
                <a:cs typeface="Cambria"/>
              </a:defRPr>
            </a:pPr>
            <a:r>
              <a:rPr b="1"/>
              <a:t>Disponible sur le site web </a:t>
            </a:r>
            <a:r>
              <a:rPr b="1" err="1"/>
              <a:t>institutionnel</a:t>
            </a:r>
            <a:r>
              <a:rPr b="1"/>
              <a:t> de </a:t>
            </a:r>
            <a:r>
              <a:rPr b="1" err="1"/>
              <a:t>l’INQ</a:t>
            </a:r>
            <a:r>
              <a:rPr b="1"/>
              <a:t> </a:t>
            </a:r>
            <a:r>
              <a:t> </a:t>
            </a:r>
            <a:r>
              <a:rPr u="sng">
                <a:solidFill>
                  <a:srgbClr val="0462C1"/>
                </a:solidFill>
                <a:uFill>
                  <a:solidFill>
                    <a:srgbClr val="0462C1"/>
                  </a:solidFill>
                </a:uFill>
                <a:hlinkClick r:id="rId4"/>
              </a:rPr>
              <a:t>https://inq.gov.ao/fr,</a:t>
            </a:r>
            <a:r>
              <a:t> </a:t>
            </a:r>
            <a:endParaRPr sz="2000">
              <a:latin typeface="Cambria" panose="02040503050406030204" pitchFamily="18" charset="0"/>
              <a:ea typeface="Cambria" panose="02040503050406030204" pitchFamily="18" charset="0"/>
            </a:endParaRPr>
          </a:p>
        </p:txBody>
      </p:sp>
      <p:sp>
        <p:nvSpPr>
          <p:cNvPr id="6" name="CaixaDeTexto 5">
            <a:extLst>
              <a:ext uri="{FF2B5EF4-FFF2-40B4-BE49-F238E27FC236}">
                <a16:creationId xmlns:a16="http://schemas.microsoft.com/office/drawing/2014/main" id="{BC110658-84D6-7891-CD9D-7AA665C77D9F}"/>
              </a:ext>
            </a:extLst>
          </p:cNvPr>
          <p:cNvSpPr txBox="1"/>
          <p:nvPr/>
        </p:nvSpPr>
        <p:spPr>
          <a:xfrm>
            <a:off x="393404" y="5283628"/>
            <a:ext cx="4760408" cy="1015663"/>
          </a:xfrm>
          <a:prstGeom prst="rect">
            <a:avLst/>
          </a:prstGeom>
          <a:noFill/>
        </p:spPr>
        <p:txBody>
          <a:bodyPr wrap="square">
            <a:spAutoFit/>
          </a:bodyPr>
          <a:lstStyle/>
          <a:p>
            <a:pPr algn="ctr">
              <a:defRPr sz="2000">
                <a:latin typeface="Cambria" panose="02040503050406030204" pitchFamily="18" charset="0"/>
                <a:ea typeface="Cambria" panose="02040503050406030204" pitchFamily="18" charset="0"/>
                <a:hlinkClick r:id="rId5"/>
              </a:defRPr>
            </a:pPr>
            <a:r>
              <a:t>Catalogue national des qualifications professionnelles - Institut national des qualifications</a:t>
            </a:r>
            <a:endParaRPr sz="2000">
              <a:latin typeface="Cambria" panose="02040503050406030204" pitchFamily="18" charset="0"/>
              <a:ea typeface="Cambria" panose="02040503050406030204" pitchFamily="18" charset="0"/>
            </a:endParaRPr>
          </a:p>
        </p:txBody>
      </p:sp>
      <p:pic>
        <p:nvPicPr>
          <p:cNvPr id="11" name="Imagem 10" descr="Uma imagem com texto, captura de ecrã, Cara humana, pessoa  Descrição gerada automaticamente">
            <a:extLst>
              <a:ext uri="{FF2B5EF4-FFF2-40B4-BE49-F238E27FC236}">
                <a16:creationId xmlns:a16="http://schemas.microsoft.com/office/drawing/2014/main" id="{8607E7F7-8A4C-DB5A-01E7-81F15B23F3A0}"/>
              </a:ext>
            </a:extLst>
          </p:cNvPr>
          <p:cNvPicPr>
            <a:picLocks noChangeAspect="1"/>
          </p:cNvPicPr>
          <p:nvPr/>
        </p:nvPicPr>
        <p:blipFill>
          <a:blip r:embed="rId6"/>
          <a:stretch>
            <a:fillRect/>
          </a:stretch>
        </p:blipFill>
        <p:spPr>
          <a:xfrm>
            <a:off x="425303" y="1093269"/>
            <a:ext cx="4728508" cy="39784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Imagem 14" descr="Uma imagem com computador, vestuário, pessoa, computador portátil  Descrição gerada automaticamente">
            <a:extLst>
              <a:ext uri="{FF2B5EF4-FFF2-40B4-BE49-F238E27FC236}">
                <a16:creationId xmlns:a16="http://schemas.microsoft.com/office/drawing/2014/main" id="{4DC0E0F3-C435-69E7-D420-D74EF4196E68}"/>
              </a:ext>
            </a:extLst>
          </p:cNvPr>
          <p:cNvPicPr>
            <a:picLocks noChangeAspect="1"/>
          </p:cNvPicPr>
          <p:nvPr/>
        </p:nvPicPr>
        <p:blipFill>
          <a:blip r:embed="rId7"/>
          <a:stretch>
            <a:fillRect/>
          </a:stretch>
        </p:blipFill>
        <p:spPr>
          <a:xfrm>
            <a:off x="5329457" y="1093268"/>
            <a:ext cx="4967698" cy="4440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CaixaDeTexto 16">
            <a:extLst>
              <a:ext uri="{FF2B5EF4-FFF2-40B4-BE49-F238E27FC236}">
                <a16:creationId xmlns:a16="http://schemas.microsoft.com/office/drawing/2014/main" id="{0BBAB02B-FBD3-EDB4-F3CE-AFD9EAC4207F}"/>
              </a:ext>
            </a:extLst>
          </p:cNvPr>
          <p:cNvSpPr txBox="1"/>
          <p:nvPr/>
        </p:nvSpPr>
        <p:spPr>
          <a:xfrm>
            <a:off x="5249504" y="5751796"/>
            <a:ext cx="5047651" cy="707886"/>
          </a:xfrm>
          <a:prstGeom prst="rect">
            <a:avLst/>
          </a:prstGeom>
          <a:noFill/>
        </p:spPr>
        <p:txBody>
          <a:bodyPr wrap="square">
            <a:spAutoFit/>
          </a:bodyPr>
          <a:lstStyle>
            <a:lvl1pPr algn="ctr">
              <a:defRPr sz="2000">
                <a:latin typeface="Cambria" panose="02040503050406030204" pitchFamily="18" charset="0"/>
                <a:ea typeface="Cambria" panose="02040503050406030204" pitchFamily="18" charset="0"/>
              </a:defRPr>
            </a:lvl1pPr>
          </a:lstStyle>
          <a:p>
            <a:pPr>
              <a:defRPr b="1"/>
            </a:pPr>
            <a:r>
              <a:t>Qualifications et qualifications</a:t>
            </a:r>
            <a:br/>
            <a:r>
              <a:t>Plateforme (QCP)</a:t>
            </a:r>
            <a:endParaRPr b="1"/>
          </a:p>
        </p:txBody>
      </p:sp>
    </p:spTree>
    <p:extLst>
      <p:ext uri="{BB962C8B-B14F-4D97-AF65-F5344CB8AC3E}">
        <p14:creationId xmlns:p14="http://schemas.microsoft.com/office/powerpoint/2010/main" val="35513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5" name="CaixaDeTexto 4">
            <a:extLst>
              <a:ext uri="{FF2B5EF4-FFF2-40B4-BE49-F238E27FC236}">
                <a16:creationId xmlns:a16="http://schemas.microsoft.com/office/drawing/2014/main" id="{2FD99FA1-750F-4C7F-9D9E-01D746382C89}"/>
              </a:ext>
            </a:extLst>
          </p:cNvPr>
          <p:cNvSpPr txBox="1"/>
          <p:nvPr/>
        </p:nvSpPr>
        <p:spPr>
          <a:xfrm>
            <a:off x="2194148" y="450937"/>
            <a:ext cx="7632848" cy="461665"/>
          </a:xfrm>
          <a:prstGeom prst="rect">
            <a:avLst/>
          </a:prstGeom>
          <a:noFill/>
        </p:spPr>
        <p:txBody>
          <a:bodyPr wrap="square">
            <a:spAutoFit/>
          </a:bodyPr>
          <a:lstStyle/>
          <a:p>
            <a:pPr>
              <a:defRPr sz="2400" b="1">
                <a:solidFill>
                  <a:srgbClr val="1C4C96"/>
                </a:solidFill>
                <a:effectLst>
                  <a:outerShdw blurRad="38100" dist="38100" dir="2700000" algn="tl">
                    <a:srgbClr val="000000">
                      <a:alpha val="43137"/>
                    </a:srgbClr>
                  </a:outerShdw>
                </a:effectLst>
                <a:cs typeface="Arial" panose="020B0604020202020204" pitchFamily="34" charset="0"/>
              </a:defRPr>
            </a:pPr>
            <a:r>
              <a:rPr>
                <a:latin typeface="Cambria" panose="02040503050406030204" pitchFamily="18" charset="0"/>
                <a:ea typeface="Cambria" panose="02040503050406030204" pitchFamily="18" charset="0"/>
              </a:rPr>
              <a:t>Gouvernance .</a:t>
            </a:r>
            <a:r>
              <a:rPr>
                <a:latin typeface="Bahnschrift" panose="020B0502040204020203" pitchFamily="34" charset="0"/>
              </a:rPr>
              <a:t> </a:t>
            </a:r>
            <a:r>
              <a:rPr>
                <a:latin typeface="Cambria" panose="02040503050406030204" pitchFamily="18" charset="0"/>
                <a:ea typeface="Cambria" panose="02040503050406030204" pitchFamily="18" charset="0"/>
              </a:rPr>
              <a:t>Cadre stratégique</a:t>
            </a:r>
            <a:endParaRPr sz="2400">
              <a:latin typeface="Cambria" panose="02040503050406030204" pitchFamily="18" charset="0"/>
              <a:ea typeface="Cambria" panose="02040503050406030204" pitchFamily="18" charset="0"/>
            </a:endParaRPr>
          </a:p>
        </p:txBody>
      </p:sp>
      <p:sp>
        <p:nvSpPr>
          <p:cNvPr id="6" name="CaixaDeTexto 5">
            <a:extLst>
              <a:ext uri="{FF2B5EF4-FFF2-40B4-BE49-F238E27FC236}">
                <a16:creationId xmlns:a16="http://schemas.microsoft.com/office/drawing/2014/main" id="{DBB487B6-BD64-6776-569D-3DCFD3A8D88B}"/>
              </a:ext>
            </a:extLst>
          </p:cNvPr>
          <p:cNvSpPr txBox="1"/>
          <p:nvPr/>
        </p:nvSpPr>
        <p:spPr>
          <a:xfrm>
            <a:off x="114299" y="2628881"/>
            <a:ext cx="10577513" cy="1107996"/>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sz="2200" b="1">
                <a:latin typeface="Bahnschrift" panose="020B0502040204020203" pitchFamily="34" charset="0"/>
                <a:cs typeface="Arial" panose="020B0604020202020204" pitchFamily="34" charset="0"/>
              </a:defRPr>
            </a:pPr>
            <a:r>
              <a:t>PND 2023-2027 – Programme: Emploi, entrepreneuriat et formation professionnelle. </a:t>
            </a:r>
          </a:p>
          <a:p>
            <a:pPr marL="342900" indent="-342900" algn="just">
              <a:buClr>
                <a:srgbClr val="1C4C96"/>
              </a:buClr>
              <a:buFont typeface="Arial" panose="020B0604020202020204" pitchFamily="34" charset="0"/>
              <a:buChar char="•"/>
              <a:defRPr>
                <a:latin typeface="Bahnschrift" panose="020B0502040204020203" pitchFamily="34" charset="0"/>
                <a:cs typeface="Arial" panose="020B0604020202020204" pitchFamily="34" charset="0"/>
              </a:defRPr>
            </a:pPr>
            <a:r>
              <a:rPr sz="2200" b="1"/>
              <a:t>	</a:t>
            </a:r>
            <a:r>
              <a:rPr sz="2000">
                <a:solidFill>
                  <a:srgbClr val="00B0F0"/>
                </a:solidFill>
                <a:hlinkClick r:id="rId4">
                  <a:extLst>
                    <a:ext uri="{A12FA001-AC4F-418D-AE19-62706E023703}">
                      <ahyp:hlinkClr xmlns:ahyp="http://schemas.microsoft.com/office/drawing/2018/hyperlinkcolor" val="tx"/>
                    </a:ext>
                  </a:extLst>
                </a:hlinkClick>
              </a:rPr>
              <a:t>Décret présidentiel 225/23 du 30 novembre.</a:t>
            </a:r>
            <a:endParaRPr sz="2000">
              <a:solidFill>
                <a:srgbClr val="00B0F0"/>
              </a:solidFill>
              <a:latin typeface="Bahnschrift" panose="020B0502040204020203" pitchFamily="34" charset="0"/>
              <a:cs typeface="Arial" panose="020B0604020202020204" pitchFamily="34" charset="0"/>
            </a:endParaRPr>
          </a:p>
        </p:txBody>
      </p:sp>
      <p:sp>
        <p:nvSpPr>
          <p:cNvPr id="7" name="CaixaDeTexto 6">
            <a:extLst>
              <a:ext uri="{FF2B5EF4-FFF2-40B4-BE49-F238E27FC236}">
                <a16:creationId xmlns:a16="http://schemas.microsoft.com/office/drawing/2014/main" id="{85803C2B-9123-6BA9-6890-96A83432A399}"/>
              </a:ext>
            </a:extLst>
          </p:cNvPr>
          <p:cNvSpPr txBox="1"/>
          <p:nvPr/>
        </p:nvSpPr>
        <p:spPr>
          <a:xfrm>
            <a:off x="114300" y="4994949"/>
            <a:ext cx="10317726" cy="769441"/>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a:latin typeface="Bahnschrift" panose="020B0502040204020203" pitchFamily="34" charset="0"/>
                <a:cs typeface="Arial" panose="020B0604020202020204" pitchFamily="34" charset="0"/>
              </a:defRPr>
            </a:pPr>
            <a:r>
              <a:rPr sz="2200" b="1"/>
              <a:t>Programme national pour l'emploi. Programme : Consolidation du système national de certification.</a:t>
            </a:r>
            <a:r>
              <a:rPr sz="2200" b="1">
                <a:solidFill>
                  <a:srgbClr val="00194C"/>
                </a:solidFill>
                <a:hlinkClick r:id="rId5">
                  <a:extLst>
                    <a:ext uri="{A12FA001-AC4F-418D-AE19-62706E023703}">
                      <ahyp:hlinkClr xmlns:ahyp="http://schemas.microsoft.com/office/drawing/2018/hyperlinkcolor" val="tx"/>
                    </a:ext>
                  </a:extLst>
                </a:hlinkClick>
              </a:rPr>
              <a:t> </a:t>
            </a:r>
            <a:r>
              <a:rPr sz="2000">
                <a:solidFill>
                  <a:srgbClr val="00B0F0"/>
                </a:solidFill>
                <a:hlinkClick r:id="rId5">
                  <a:extLst>
                    <a:ext uri="{A12FA001-AC4F-418D-AE19-62706E023703}">
                      <ahyp:hlinkClr xmlns:ahyp="http://schemas.microsoft.com/office/drawing/2018/hyperlinkcolor" val="tx"/>
                    </a:ext>
                  </a:extLst>
                </a:hlinkClick>
              </a:rPr>
              <a:t> </a:t>
            </a:r>
            <a:r>
              <a:rPr sz="2200" b="1">
                <a:solidFill>
                  <a:srgbClr val="00194C"/>
                </a:solidFill>
                <a:hlinkClick r:id="rId5">
                  <a:extLst>
                    <a:ext uri="{A12FA001-AC4F-418D-AE19-62706E023703}">
                      <ahyp:hlinkClr xmlns:ahyp="http://schemas.microsoft.com/office/drawing/2018/hyperlinkcolor" val="tx"/>
                    </a:ext>
                  </a:extLst>
                </a:hlinkClick>
              </a:rPr>
              <a:t>Décret présidentiel n° 226/23 du 5 décembre</a:t>
            </a:r>
            <a:r>
              <a:rPr sz="2000">
                <a:solidFill>
                  <a:srgbClr val="00B0F0"/>
                </a:solidFill>
              </a:rPr>
              <a:t>.</a:t>
            </a:r>
            <a:endParaRPr sz="2200" b="1">
              <a:solidFill>
                <a:srgbClr val="00B0F0"/>
              </a:solidFill>
              <a:latin typeface="Bahnschrift" panose="020B0502040204020203"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D0C55F0B-67E5-7F69-6842-704CF9A36624}"/>
              </a:ext>
            </a:extLst>
          </p:cNvPr>
          <p:cNvSpPr txBox="1"/>
          <p:nvPr/>
        </p:nvSpPr>
        <p:spPr>
          <a:xfrm>
            <a:off x="114300" y="3899754"/>
            <a:ext cx="10577513" cy="769441"/>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sz="2200" b="1">
                <a:latin typeface="Bahnschrift" panose="020B0502040204020203" pitchFamily="34" charset="0"/>
                <a:cs typeface="Arial" panose="020B0604020202020204" pitchFamily="34" charset="0"/>
              </a:defRPr>
            </a:pPr>
            <a:r>
              <a:t>Plan national de développement du capital humain - ACH 2023-2037 </a:t>
            </a:r>
          </a:p>
          <a:p>
            <a:pPr marL="342900" indent="-342900" algn="just">
              <a:buClr>
                <a:srgbClr val="1C4C96"/>
              </a:buClr>
              <a:buFont typeface="Arial" panose="020B0604020202020204" pitchFamily="34" charset="0"/>
              <a:buChar char="•"/>
              <a:defRPr>
                <a:latin typeface="Bahnschrift" panose="020B0502040204020203" pitchFamily="34" charset="0"/>
                <a:cs typeface="Arial" panose="020B0604020202020204" pitchFamily="34" charset="0"/>
              </a:defRPr>
            </a:pPr>
            <a:r>
              <a:rPr sz="2200" b="1"/>
              <a:t>	</a:t>
            </a:r>
            <a:r>
              <a:rPr sz="2000">
                <a:solidFill>
                  <a:srgbClr val="00B0F0"/>
                </a:solidFill>
                <a:hlinkClick r:id="rId6">
                  <a:extLst>
                    <a:ext uri="{A12FA001-AC4F-418D-AE19-62706E023703}">
                      <ahyp:hlinkClr xmlns:ahyp="http://schemas.microsoft.com/office/drawing/2018/hyperlinkcolor" val="tx"/>
                    </a:ext>
                  </a:extLst>
                </a:hlinkClick>
              </a:rPr>
              <a:t>Décret présidentiel 122/24 du 4 juin</a:t>
            </a:r>
            <a:r>
              <a:rPr sz="2000">
                <a:solidFill>
                  <a:srgbClr val="00B0F0"/>
                </a:solidFill>
              </a:rPr>
              <a:t>.</a:t>
            </a:r>
            <a:endParaRPr sz="2200" b="1">
              <a:solidFill>
                <a:srgbClr val="00B0F0"/>
              </a:solidFill>
              <a:latin typeface="Bahnschrift" panose="020B0502040204020203"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C629C8DB-3380-F085-DC8D-10CD4D733B0C}"/>
              </a:ext>
            </a:extLst>
          </p:cNvPr>
          <p:cNvSpPr txBox="1"/>
          <p:nvPr/>
        </p:nvSpPr>
        <p:spPr>
          <a:xfrm>
            <a:off x="114299" y="1712519"/>
            <a:ext cx="10567358" cy="738664"/>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b="1">
                <a:latin typeface="Bahnschrift" panose="020B0502040204020203" pitchFamily="34" charset="0"/>
                <a:cs typeface="Arial" panose="020B0604020202020204" pitchFamily="34" charset="0"/>
              </a:defRPr>
            </a:pPr>
            <a:r>
              <a:rPr sz="2200"/>
              <a:t>Loi sur le </a:t>
            </a:r>
            <a:r>
              <a:rPr sz="2200" err="1"/>
              <a:t>système</a:t>
            </a:r>
            <a:r>
              <a:rPr sz="2200"/>
              <a:t> national de formation </a:t>
            </a:r>
            <a:r>
              <a:rPr sz="2200" err="1"/>
              <a:t>professionnelle</a:t>
            </a:r>
            <a:r>
              <a:rPr sz="2200"/>
              <a:t>. </a:t>
            </a:r>
            <a:r>
              <a:rPr sz="2200">
                <a:solidFill>
                  <a:srgbClr val="00B0F0"/>
                </a:solidFill>
                <a:hlinkClick r:id="rId7">
                  <a:extLst>
                    <a:ext uri="{A12FA001-AC4F-418D-AE19-62706E023703}">
                      <ahyp:hlinkClr xmlns:ahyp="http://schemas.microsoft.com/office/drawing/2018/hyperlinkcolor" val="tx"/>
                    </a:ext>
                  </a:extLst>
                </a:hlinkClick>
              </a:rPr>
              <a:t>L</a:t>
            </a:r>
            <a:r>
              <a:rPr sz="2000">
                <a:solidFill>
                  <a:srgbClr val="00B0F0"/>
                </a:solidFill>
                <a:hlinkClick r:id="rId7">
                  <a:extLst>
                    <a:ext uri="{A12FA001-AC4F-418D-AE19-62706E023703}">
                      <ahyp:hlinkClr xmlns:ahyp="http://schemas.microsoft.com/office/drawing/2018/hyperlinkcolor" val="tx"/>
                    </a:ext>
                  </a:extLst>
                </a:hlinkClick>
              </a:rPr>
              <a:t>ei n° 16/24 du 22 </a:t>
            </a:r>
            <a:r>
              <a:rPr sz="2000" err="1">
                <a:solidFill>
                  <a:srgbClr val="00B0F0"/>
                </a:solidFill>
                <a:hlinkClick r:id="rId7">
                  <a:extLst>
                    <a:ext uri="{A12FA001-AC4F-418D-AE19-62706E023703}">
                      <ahyp:hlinkClr xmlns:ahyp="http://schemas.microsoft.com/office/drawing/2018/hyperlinkcolor" val="tx"/>
                    </a:ext>
                  </a:extLst>
                </a:hlinkClick>
              </a:rPr>
              <a:t>octobre</a:t>
            </a:r>
            <a:r>
              <a:rPr sz="2000"/>
              <a:t>.</a:t>
            </a:r>
            <a:endParaRPr sz="2200" b="1">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405867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77191"/>
            <a:ext cx="10296144" cy="1421928"/>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Niveau de </a:t>
            </a:r>
            <a:r>
              <a:rPr b="1" err="1"/>
              <a:t>référence</a:t>
            </a:r>
            <a:r>
              <a:rPr b="1"/>
              <a:t> 4 d</a:t>
            </a:r>
            <a:r>
              <a:rPr lang="en-GB" b="1"/>
              <a:t>e </a:t>
            </a:r>
            <a:r>
              <a:rPr lang="en-GB" b="1" err="1"/>
              <a:t>l’ACQF</a:t>
            </a:r>
            <a:r>
              <a:rPr b="1"/>
              <a:t>: </a:t>
            </a:r>
            <a:r>
              <a:t>Le </a:t>
            </a:r>
            <a:r>
              <a:rPr err="1"/>
              <a:t>système</a:t>
            </a:r>
            <a:r>
              <a:t> national </a:t>
            </a:r>
            <a:r>
              <a:rPr err="1"/>
              <a:t>d'assurance</a:t>
            </a:r>
            <a:r>
              <a:t> de la </a:t>
            </a:r>
            <a:r>
              <a:rPr err="1"/>
              <a:t>qualité</a:t>
            </a:r>
            <a:r>
              <a:t> pour </a:t>
            </a:r>
            <a:r>
              <a:rPr err="1"/>
              <a:t>l'éducation</a:t>
            </a:r>
            <a:r>
              <a:t> et la formation fait </a:t>
            </a:r>
            <a:r>
              <a:rPr err="1"/>
              <a:t>référence</a:t>
            </a:r>
            <a:r>
              <a:t> au cadre </a:t>
            </a:r>
            <a:r>
              <a:rPr err="1"/>
              <a:t>ou</a:t>
            </a:r>
            <a:r>
              <a:t> </a:t>
            </a:r>
            <a:r>
              <a:rPr err="1"/>
              <a:t>système</a:t>
            </a:r>
            <a:r>
              <a:t> national des certifications et </a:t>
            </a:r>
            <a:r>
              <a:rPr err="1"/>
              <a:t>est</a:t>
            </a:r>
            <a:r>
              <a:t> </a:t>
            </a:r>
            <a:r>
              <a:rPr err="1"/>
              <a:t>conforme</a:t>
            </a:r>
            <a:r>
              <a:t> aux principes </a:t>
            </a:r>
            <a:r>
              <a:rPr err="1"/>
              <a:t>d'assurance</a:t>
            </a:r>
            <a:r>
              <a:t> de la </a:t>
            </a:r>
            <a:r>
              <a:rPr err="1"/>
              <a:t>qualité</a:t>
            </a:r>
            <a:r>
              <a:t> d</a:t>
            </a:r>
            <a:r>
              <a:rPr lang="en-GB"/>
              <a:t>e </a:t>
            </a:r>
            <a:r>
              <a:rPr lang="en-GB" err="1"/>
              <a:t>l’ACQF</a:t>
            </a:r>
            <a:r>
              <a:rPr lang="en-GB"/>
              <a:t>.</a:t>
            </a:r>
            <a:endParaRP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3" name="Caixa de texto 1">
            <a:extLst>
              <a:ext uri="{FF2B5EF4-FFF2-40B4-BE49-F238E27FC236}">
                <a16:creationId xmlns:a16="http://schemas.microsoft.com/office/drawing/2014/main" id="{7FB43891-410B-5906-7BF7-BB1D4AC29CC1}"/>
              </a:ext>
            </a:extLst>
          </p:cNvPr>
          <p:cNvSpPr txBox="1"/>
          <p:nvPr/>
        </p:nvSpPr>
        <p:spPr>
          <a:xfrm>
            <a:off x="296882" y="2139830"/>
            <a:ext cx="10105901" cy="202840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defRPr sz="2400">
                <a:solidFill>
                  <a:schemeClr val="tx1"/>
                </a:solidFill>
              </a:defRPr>
            </a:pPr>
            <a:r>
              <a:t>Décret exécutif conjoint approuvant le régime juridique du système de suivi et d'assurance de la qualité de l'enseignement secondaire technique et professionnel et de la formation professionnelle en Angola.</a:t>
            </a:r>
            <a:endParaRPr sz="2400">
              <a:solidFill>
                <a:schemeClr val="tx1"/>
              </a:solidFill>
            </a:endParaRPr>
          </a:p>
        </p:txBody>
      </p:sp>
      <p:sp>
        <p:nvSpPr>
          <p:cNvPr id="4" name="Caixa de texto 1">
            <a:extLst>
              <a:ext uri="{FF2B5EF4-FFF2-40B4-BE49-F238E27FC236}">
                <a16:creationId xmlns:a16="http://schemas.microsoft.com/office/drawing/2014/main" id="{14E350B2-AE26-95CA-A0FC-7E9C256B13B6}"/>
              </a:ext>
            </a:extLst>
          </p:cNvPr>
          <p:cNvSpPr txBox="1"/>
          <p:nvPr/>
        </p:nvSpPr>
        <p:spPr>
          <a:xfrm>
            <a:off x="296882" y="4433327"/>
            <a:ext cx="216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Visiter la feuille de route</a:t>
            </a:r>
            <a:endParaRPr sz="2400">
              <a:solidFill>
                <a:schemeClr val="tx1"/>
              </a:solidFill>
            </a:endParaRPr>
          </a:p>
        </p:txBody>
      </p:sp>
      <p:sp>
        <p:nvSpPr>
          <p:cNvPr id="5" name="Caixa de texto 1">
            <a:extLst>
              <a:ext uri="{FF2B5EF4-FFF2-40B4-BE49-F238E27FC236}">
                <a16:creationId xmlns:a16="http://schemas.microsoft.com/office/drawing/2014/main" id="{BDDB422F-46BF-B163-BCC7-0F7B2ADB13FF}"/>
              </a:ext>
            </a:extLst>
          </p:cNvPr>
          <p:cNvSpPr txBox="1"/>
          <p:nvPr/>
        </p:nvSpPr>
        <p:spPr>
          <a:xfrm>
            <a:off x="2577854" y="4433327"/>
            <a:ext cx="216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Définition des indicateurs</a:t>
            </a:r>
            <a:endParaRPr sz="2400">
              <a:solidFill>
                <a:schemeClr val="tx1"/>
              </a:solidFill>
            </a:endParaRPr>
          </a:p>
        </p:txBody>
      </p:sp>
      <p:sp>
        <p:nvSpPr>
          <p:cNvPr id="6" name="Caixa de texto 1">
            <a:extLst>
              <a:ext uri="{FF2B5EF4-FFF2-40B4-BE49-F238E27FC236}">
                <a16:creationId xmlns:a16="http://schemas.microsoft.com/office/drawing/2014/main" id="{94529CF9-5B03-101B-56FA-8B7029CFC840}"/>
              </a:ext>
            </a:extLst>
          </p:cNvPr>
          <p:cNvSpPr txBox="1"/>
          <p:nvPr/>
        </p:nvSpPr>
        <p:spPr>
          <a:xfrm>
            <a:off x="4870164" y="4433327"/>
            <a:ext cx="288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Préparation des instruments de surveillance</a:t>
            </a:r>
            <a:endParaRPr sz="2400">
              <a:solidFill>
                <a:schemeClr val="tx1"/>
              </a:solidFill>
            </a:endParaRPr>
          </a:p>
        </p:txBody>
      </p:sp>
      <p:sp>
        <p:nvSpPr>
          <p:cNvPr id="11" name="Caixa de texto 1">
            <a:extLst>
              <a:ext uri="{FF2B5EF4-FFF2-40B4-BE49-F238E27FC236}">
                <a16:creationId xmlns:a16="http://schemas.microsoft.com/office/drawing/2014/main" id="{6492F3B4-F4E4-CE36-E0E7-9C97FEFE049C}"/>
              </a:ext>
            </a:extLst>
          </p:cNvPr>
          <p:cNvSpPr txBox="1"/>
          <p:nvPr/>
        </p:nvSpPr>
        <p:spPr>
          <a:xfrm>
            <a:off x="7874931" y="4433327"/>
            <a:ext cx="252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Structure du rapport annuel sur la qualité</a:t>
            </a:r>
            <a:endParaRPr sz="2400">
              <a:solidFill>
                <a:schemeClr val="tx1"/>
              </a:solidFill>
            </a:endParaRPr>
          </a:p>
        </p:txBody>
      </p:sp>
    </p:spTree>
    <p:extLst>
      <p:ext uri="{BB962C8B-B14F-4D97-AF65-F5344CB8AC3E}">
        <p14:creationId xmlns:p14="http://schemas.microsoft.com/office/powerpoint/2010/main" val="254233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7" name="object 6">
            <a:extLst>
              <a:ext uri="{FF2B5EF4-FFF2-40B4-BE49-F238E27FC236}">
                <a16:creationId xmlns:a16="http://schemas.microsoft.com/office/drawing/2014/main" id="{C6795F97-3748-EAD3-8490-82103F56A865}"/>
              </a:ext>
            </a:extLst>
          </p:cNvPr>
          <p:cNvSpPr txBox="1"/>
          <p:nvPr/>
        </p:nvSpPr>
        <p:spPr>
          <a:xfrm>
            <a:off x="373557" y="1111198"/>
            <a:ext cx="9934225" cy="5589971"/>
          </a:xfrm>
          <a:prstGeom prst="rect">
            <a:avLst/>
          </a:prstGeom>
        </p:spPr>
        <p:txBody>
          <a:bodyPr vert="horz" wrap="square" lIns="0" tIns="49509" rIns="0" bIns="0">
            <a:spAutoFit/>
          </a:bodyPr>
          <a:lstStyle/>
          <a:p>
            <a:pPr marL="264054" marR="8252" indent="-251359" algn="just" defTabSz="914034">
              <a:lnSpc>
                <a:spcPts val="2379"/>
              </a:lnSpc>
              <a:spcBef>
                <a:spcPts val="390"/>
              </a:spcBef>
              <a:buSzPct val="95454"/>
              <a:buFont typeface="Wingdings"/>
              <a:buChar char=""/>
              <a:tabLst>
                <a:tab pos="264054" algn="l"/>
              </a:tabLst>
              <a:defRPr sz="2199">
                <a:solidFill>
                  <a:sysClr val="windowText" lastClr="000000"/>
                </a:solidFill>
                <a:latin typeface="Cambria"/>
                <a:cs typeface="Cambria"/>
              </a:defRPr>
            </a:pPr>
            <a:r>
              <a:rPr err="1"/>
              <a:t>Poursuivre</a:t>
            </a:r>
            <a:r>
              <a:t> la diffusion du SNQ et des </a:t>
            </a:r>
            <a:r>
              <a:rPr err="1"/>
              <a:t>sujets</a:t>
            </a:r>
            <a:r>
              <a:t> </a:t>
            </a:r>
            <a:r>
              <a:rPr err="1"/>
              <a:t>connexes</a:t>
            </a:r>
            <a:r>
              <a:t>: assurance </a:t>
            </a:r>
            <a:r>
              <a:rPr err="1"/>
              <a:t>qualité</a:t>
            </a:r>
            <a:r>
              <a:t>, </a:t>
            </a:r>
            <a:r>
              <a:rPr err="1"/>
              <a:t>crédits</a:t>
            </a:r>
            <a:r>
              <a:t>, RVCC/RPL, </a:t>
            </a:r>
            <a:r>
              <a:rPr err="1"/>
              <a:t>microcertifications</a:t>
            </a:r>
            <a:r>
              <a:t>, </a:t>
            </a:r>
            <a:r>
              <a:rPr err="1"/>
              <a:t>compétences</a:t>
            </a:r>
            <a:r>
              <a:t> </a:t>
            </a:r>
            <a:r>
              <a:rPr err="1"/>
              <a:t>vertes</a:t>
            </a:r>
            <a:r>
              <a:t> et </a:t>
            </a:r>
            <a:r>
              <a:rPr err="1"/>
              <a:t>numériques</a:t>
            </a:r>
            <a:r>
              <a:t>, </a:t>
            </a:r>
            <a:r>
              <a:rPr err="1"/>
              <a:t>référencement</a:t>
            </a:r>
            <a:r>
              <a:t> CNC, certification des </a:t>
            </a:r>
            <a:r>
              <a:rPr err="1"/>
              <a:t>prestataires</a:t>
            </a:r>
            <a:r>
              <a:t> de formation...;</a:t>
            </a:r>
            <a:endParaRPr sz="2199" kern="0">
              <a:solidFill>
                <a:sysClr val="windowText" lastClr="000000"/>
              </a:solidFill>
              <a:latin typeface="Cambria"/>
              <a:cs typeface="Cambria"/>
            </a:endParaRPr>
          </a:p>
          <a:p>
            <a:pPr marL="264054" marR="5078" indent="-251359" algn="just" defTabSz="914034">
              <a:lnSpc>
                <a:spcPts val="2379"/>
              </a:lnSpc>
              <a:buSzPct val="95454"/>
              <a:buFont typeface="Wingdings"/>
              <a:buChar char=""/>
              <a:tabLst>
                <a:tab pos="264054" algn="l"/>
              </a:tabLst>
            </a:pPr>
            <a:endParaRPr sz="2199" kern="0">
              <a:solidFill>
                <a:sysClr val="windowText" lastClr="000000"/>
              </a:solidFill>
              <a:latin typeface="Cambria"/>
              <a:cs typeface="Cambria"/>
            </a:endParaRPr>
          </a:p>
          <a:p>
            <a:pPr marL="264054" marR="5078" indent="-251359"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lang="en-GB"/>
              <a:t>M</a:t>
            </a:r>
            <a:r>
              <a:rPr err="1"/>
              <a:t>ettre</a:t>
            </a:r>
            <a:r>
              <a:t> </a:t>
            </a:r>
            <a:r>
              <a:rPr err="1"/>
              <a:t>en</a:t>
            </a:r>
            <a:r>
              <a:t> </a:t>
            </a:r>
            <a:r>
              <a:rPr err="1"/>
              <a:t>œuvre</a:t>
            </a:r>
            <a:r>
              <a:t> un </a:t>
            </a:r>
            <a:r>
              <a:rPr err="1"/>
              <a:t>système</a:t>
            </a:r>
            <a:r>
              <a:t> </a:t>
            </a:r>
            <a:r>
              <a:rPr err="1"/>
              <a:t>intégré</a:t>
            </a:r>
            <a:r>
              <a:t> de gestion et </a:t>
            </a:r>
            <a:r>
              <a:rPr err="1"/>
              <a:t>d’information</a:t>
            </a:r>
            <a:r>
              <a:t> </a:t>
            </a:r>
            <a:r>
              <a:rPr err="1"/>
              <a:t>afin</a:t>
            </a:r>
            <a:r>
              <a:t> de </a:t>
            </a:r>
            <a:r>
              <a:rPr err="1"/>
              <a:t>fournir</a:t>
            </a:r>
            <a:r>
              <a:t> des qualifications et de nouveaux </a:t>
            </a:r>
            <a:r>
              <a:rPr err="1"/>
              <a:t>programmes</a:t>
            </a:r>
            <a:r>
              <a:t> </a:t>
            </a:r>
            <a:r>
              <a:rPr err="1"/>
              <a:t>alignés</a:t>
            </a:r>
            <a:r>
              <a:t> sur le CNC;</a:t>
            </a:r>
            <a:endParaRPr sz="2199" kern="0">
              <a:solidFill>
                <a:sysClr val="windowText" lastClr="000000"/>
              </a:solidFill>
              <a:latin typeface="Cambria"/>
              <a:cs typeface="Cambria"/>
            </a:endParaRPr>
          </a:p>
          <a:p>
            <a:pPr marL="264054" marR="8886" indent="-251359" algn="just" defTabSz="914034">
              <a:lnSpc>
                <a:spcPts val="2379"/>
              </a:lnSpc>
              <a:spcBef>
                <a:spcPts val="5"/>
              </a:spcBef>
              <a:buSzPct val="95454"/>
              <a:buFont typeface="Wingdings"/>
              <a:buChar char=""/>
              <a:tabLst>
                <a:tab pos="264054" algn="l"/>
              </a:tabLst>
            </a:pPr>
            <a:endParaRPr sz="2199" kern="0">
              <a:solidFill>
                <a:sysClr val="windowText" lastClr="000000"/>
              </a:solidFill>
              <a:latin typeface="Cambria"/>
              <a:cs typeface="Cambria"/>
            </a:endParaRPr>
          </a:p>
          <a:p>
            <a:pPr marL="264054" marR="8886" indent="-251359" algn="just" defTabSz="914034">
              <a:lnSpc>
                <a:spcPts val="2379"/>
              </a:lnSpc>
              <a:spcBef>
                <a:spcPts val="5"/>
              </a:spcBef>
              <a:buSzPct val="95454"/>
              <a:buFont typeface="Wingdings"/>
              <a:buChar char=""/>
              <a:tabLst>
                <a:tab pos="264054" algn="l"/>
              </a:tabLst>
              <a:defRPr sz="2199">
                <a:solidFill>
                  <a:sysClr val="windowText" lastClr="000000"/>
                </a:solidFill>
                <a:latin typeface="Cambria"/>
                <a:cs typeface="Cambria"/>
              </a:defRPr>
            </a:pPr>
            <a:r>
              <a:rPr err="1"/>
              <a:t>Poursuivre</a:t>
            </a:r>
            <a:r>
              <a:t> la mise </a:t>
            </a:r>
            <a:r>
              <a:rPr err="1"/>
              <a:t>en</a:t>
            </a:r>
            <a:r>
              <a:t> </a:t>
            </a:r>
            <a:r>
              <a:rPr err="1"/>
              <a:t>œuvre</a:t>
            </a:r>
            <a:r>
              <a:t> de nouveaux diagnostics </a:t>
            </a:r>
            <a:r>
              <a:rPr err="1"/>
              <a:t>sectoriels</a:t>
            </a:r>
            <a:r>
              <a:t> dans les </a:t>
            </a:r>
            <a:r>
              <a:rPr err="1"/>
              <a:t>familles</a:t>
            </a:r>
            <a:r>
              <a:t> </a:t>
            </a:r>
            <a:r>
              <a:rPr err="1"/>
              <a:t>professionnelles</a:t>
            </a:r>
            <a:r>
              <a:t>/</a:t>
            </a:r>
            <a:r>
              <a:rPr err="1"/>
              <a:t>secteurs</a:t>
            </a:r>
            <a:r>
              <a:t> </a:t>
            </a:r>
            <a:r>
              <a:rPr err="1"/>
              <a:t>productifs</a:t>
            </a:r>
            <a:r>
              <a:t> </a:t>
            </a:r>
            <a:r>
              <a:rPr err="1"/>
              <a:t>stratégiques</a:t>
            </a:r>
            <a:r>
              <a:t> pour le </a:t>
            </a:r>
            <a:r>
              <a:rPr err="1"/>
              <a:t>développement</a:t>
            </a:r>
            <a:r>
              <a:t> et </a:t>
            </a:r>
            <a:r>
              <a:rPr err="1"/>
              <a:t>ayant</a:t>
            </a:r>
            <a:r>
              <a:t> un </a:t>
            </a:r>
            <a:r>
              <a:rPr err="1"/>
              <a:t>potentiel</a:t>
            </a:r>
            <a:r>
              <a:t> </a:t>
            </a:r>
            <a:r>
              <a:rPr err="1"/>
              <a:t>d'employabilité</a:t>
            </a:r>
            <a:r>
              <a:t>;</a:t>
            </a:r>
            <a:endParaRPr sz="2199" kern="0">
              <a:solidFill>
                <a:sysClr val="windowText" lastClr="000000"/>
              </a:solidFill>
              <a:latin typeface="Cambria"/>
              <a:cs typeface="Cambria"/>
            </a:endParaRPr>
          </a:p>
          <a:p>
            <a:pPr marL="264054" marR="6982" indent="-251359" algn="just" defTabSz="914034">
              <a:lnSpc>
                <a:spcPts val="2379"/>
              </a:lnSpc>
              <a:buSzPct val="95454"/>
              <a:buFont typeface="Wingdings"/>
              <a:buChar char=""/>
              <a:tabLst>
                <a:tab pos="264054" algn="l"/>
              </a:tabLst>
            </a:pPr>
            <a:endParaRPr sz="2199" kern="0">
              <a:solidFill>
                <a:sysClr val="windowText" lastClr="000000"/>
              </a:solidFill>
              <a:latin typeface="Cambria"/>
              <a:cs typeface="Cambria"/>
            </a:endParaRPr>
          </a:p>
          <a:p>
            <a:pPr marL="264054" marR="6982" indent="-251359"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err="1"/>
              <a:t>Poursuivre</a:t>
            </a:r>
            <a:r>
              <a:t> le processus </a:t>
            </a:r>
            <a:r>
              <a:rPr err="1"/>
              <a:t>d'élaboration</a:t>
            </a:r>
            <a:r>
              <a:t> de </a:t>
            </a:r>
            <a:r>
              <a:rPr err="1"/>
              <a:t>nouvelles</a:t>
            </a:r>
            <a:r>
              <a:t> qualifications, </a:t>
            </a:r>
            <a:r>
              <a:rPr err="1"/>
              <a:t>élargir</a:t>
            </a:r>
            <a:r>
              <a:t> le catalogue national des qualifications </a:t>
            </a:r>
            <a:r>
              <a:rPr err="1"/>
              <a:t>professionnelles</a:t>
            </a:r>
            <a:r>
              <a:t>;</a:t>
            </a:r>
          </a:p>
          <a:p>
            <a:pPr marL="264054" marR="6982" indent="-251359" algn="just" defTabSz="914034">
              <a:lnSpc>
                <a:spcPts val="2379"/>
              </a:lnSpc>
              <a:buSzPct val="95454"/>
              <a:buFont typeface="Wingdings"/>
              <a:buChar char=""/>
              <a:tabLst>
                <a:tab pos="264054" algn="l"/>
              </a:tabLst>
            </a:pPr>
            <a:endParaRPr sz="2199" kern="0">
              <a:solidFill>
                <a:sysClr val="windowText" lastClr="000000"/>
              </a:solidFill>
              <a:latin typeface="Cambria"/>
              <a:cs typeface="Cambria"/>
            </a:endParaRPr>
          </a:p>
          <a:p>
            <a:pPr marL="264054" marR="6982" indent="-251359"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lang="en-GB"/>
              <a:t>P</a:t>
            </a:r>
            <a:r>
              <a:rPr err="1"/>
              <a:t>articiper</a:t>
            </a:r>
            <a:r>
              <a:t> </a:t>
            </a:r>
            <a:r>
              <a:rPr err="1"/>
              <a:t>efficacement</a:t>
            </a:r>
            <a:r>
              <a:t> au processus de </a:t>
            </a:r>
            <a:r>
              <a:rPr err="1"/>
              <a:t>référencement</a:t>
            </a:r>
            <a:r>
              <a:t> des CNC;</a:t>
            </a:r>
          </a:p>
          <a:p>
            <a:pPr marL="12695" marR="6982" algn="just" defTabSz="914034">
              <a:lnSpc>
                <a:spcPts val="2379"/>
              </a:lnSpc>
              <a:buSzPct val="95454"/>
              <a:tabLst>
                <a:tab pos="264054" algn="l"/>
              </a:tabLst>
            </a:pPr>
            <a:endParaRPr sz="2199" kern="0">
              <a:solidFill>
                <a:sysClr val="windowText" lastClr="000000"/>
              </a:solidFill>
              <a:latin typeface="Cambria"/>
              <a:cs typeface="Cambria"/>
            </a:endParaRPr>
          </a:p>
          <a:p>
            <a:pPr marL="264054" marR="6982" indent="-251359"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err="1"/>
              <a:t>L’intégration</a:t>
            </a:r>
            <a:r>
              <a:t> des </a:t>
            </a:r>
            <a:r>
              <a:rPr err="1"/>
              <a:t>compétences</a:t>
            </a:r>
            <a:r>
              <a:t> </a:t>
            </a:r>
            <a:r>
              <a:rPr err="1"/>
              <a:t>vertes</a:t>
            </a:r>
            <a:r>
              <a:t> et </a:t>
            </a:r>
            <a:r>
              <a:rPr err="1"/>
              <a:t>numériques</a:t>
            </a:r>
            <a:r>
              <a:t> dans le </a:t>
            </a:r>
            <a:r>
              <a:rPr err="1"/>
              <a:t>contexte</a:t>
            </a:r>
            <a:r>
              <a:t> du CNC </a:t>
            </a:r>
            <a:r>
              <a:rPr err="1"/>
              <a:t>est</a:t>
            </a:r>
            <a:r>
              <a:t> </a:t>
            </a:r>
            <a:r>
              <a:rPr err="1"/>
              <a:t>l’une</a:t>
            </a:r>
            <a:r>
              <a:t> des </a:t>
            </a:r>
            <a:r>
              <a:rPr err="1"/>
              <a:t>recommandations</a:t>
            </a:r>
            <a:r>
              <a:t> du deuxième forum du CNC.</a:t>
            </a:r>
            <a:endParaRPr sz="2199" kern="0">
              <a:solidFill>
                <a:sysClr val="windowText" lastClr="000000"/>
              </a:solidFill>
              <a:latin typeface="Cambria"/>
              <a:cs typeface="Cambria"/>
            </a:endParaRPr>
          </a:p>
        </p:txBody>
      </p:sp>
      <p:sp>
        <p:nvSpPr>
          <p:cNvPr id="12" name="object 2">
            <a:extLst>
              <a:ext uri="{FF2B5EF4-FFF2-40B4-BE49-F238E27FC236}">
                <a16:creationId xmlns:a16="http://schemas.microsoft.com/office/drawing/2014/main" id="{92C3B880-851F-224A-D090-837A2D9E1C6B}"/>
              </a:ext>
            </a:extLst>
          </p:cNvPr>
          <p:cNvSpPr txBox="1">
            <a:spLocks/>
          </p:cNvSpPr>
          <p:nvPr/>
        </p:nvSpPr>
        <p:spPr>
          <a:xfrm>
            <a:off x="2160496" y="592122"/>
            <a:ext cx="6370819" cy="424732"/>
          </a:xfrm>
          <a:prstGeom prst="rect">
            <a:avLst/>
          </a:prstGeom>
          <a:noFill/>
        </p:spPr>
        <p:txBody>
          <a:bodyPr wrap="square">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95507">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Principaux défis</a:t>
            </a:r>
          </a:p>
        </p:txBody>
      </p:sp>
    </p:spTree>
    <p:extLst>
      <p:ext uri="{BB962C8B-B14F-4D97-AF65-F5344CB8AC3E}">
        <p14:creationId xmlns:p14="http://schemas.microsoft.com/office/powerpoint/2010/main" val="14958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E2457-04E4-714D-BE14-97955E830720}"/>
              </a:ext>
            </a:extLst>
          </p:cNvPr>
          <p:cNvSpPr/>
          <p:nvPr/>
        </p:nvSpPr>
        <p:spPr>
          <a:xfrm>
            <a:off x="0" y="4160017"/>
            <a:ext cx="10691813" cy="97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fromWordArt="0" anchor="ctr" anchorCtr="0" forceAA="0" compatLnSpc="1">
            <a:prstTxWarp prst="textNoShape">
              <a:avLst/>
            </a:prstTxWarp>
            <a:noAutofit/>
          </a:bodyPr>
          <a:lstStyle/>
          <a:p>
            <a:pPr algn="ctr"/>
            <a:endParaRPr sz="2115"/>
          </a:p>
        </p:txBody>
      </p:sp>
      <p:sp>
        <p:nvSpPr>
          <p:cNvPr id="12" name="Rectangle 11">
            <a:extLst>
              <a:ext uri="{FF2B5EF4-FFF2-40B4-BE49-F238E27FC236}">
                <a16:creationId xmlns:a16="http://schemas.microsoft.com/office/drawing/2014/main" id="{EF810E0B-DF8C-E244-9920-0E8B08607413}"/>
              </a:ext>
            </a:extLst>
          </p:cNvPr>
          <p:cNvSpPr>
            <a:spLocks noChangeArrowheads="1"/>
          </p:cNvSpPr>
          <p:nvPr/>
        </p:nvSpPr>
        <p:spPr bwMode="auto">
          <a:xfrm>
            <a:off x="-1" y="5698343"/>
            <a:ext cx="10691813" cy="358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sz="1727" b="1">
                <a:solidFill>
                  <a:srgbClr val="C00000"/>
                </a:solidFill>
                <a:latin typeface="Cambria" panose="02040503050406030204" pitchFamily="18" charset="0"/>
                <a:ea typeface="Helvetica Neue Light" charset="0"/>
                <a:cs typeface="Helvetica Neue Light" charset="0"/>
              </a:defRPr>
            </a:pPr>
            <a:r>
              <a:t>MERCI BEAUCOUP!</a:t>
            </a:r>
          </a:p>
        </p:txBody>
      </p:sp>
      <p:pic>
        <p:nvPicPr>
          <p:cNvPr id="2" name="Picture 1">
            <a:extLst>
              <a:ext uri="{FF2B5EF4-FFF2-40B4-BE49-F238E27FC236}">
                <a16:creationId xmlns:a16="http://schemas.microsoft.com/office/drawing/2014/main" id="{F24C252E-1D76-9834-1581-D3CBEB675E4B}"/>
              </a:ext>
            </a:extLst>
          </p:cNvPr>
          <p:cNvPicPr>
            <a:picLocks noChangeAspect="1"/>
          </p:cNvPicPr>
          <p:nvPr/>
        </p:nvPicPr>
        <p:blipFill>
          <a:blip r:embed="rId2"/>
          <a:stretch>
            <a:fillRect/>
          </a:stretch>
        </p:blipFill>
        <p:spPr>
          <a:xfrm>
            <a:off x="-1" y="468586"/>
            <a:ext cx="10691814" cy="3716724"/>
          </a:xfrm>
          <a:prstGeom prst="rect">
            <a:avLst/>
          </a:prstGeom>
        </p:spPr>
      </p:pic>
      <p:grpSp>
        <p:nvGrpSpPr>
          <p:cNvPr id="6" name="Agrupar 5">
            <a:extLst>
              <a:ext uri="{FF2B5EF4-FFF2-40B4-BE49-F238E27FC236}">
                <a16:creationId xmlns:a16="http://schemas.microsoft.com/office/drawing/2014/main" id="{BAC77942-897B-94E2-8441-E9153F132AE5}"/>
              </a:ext>
            </a:extLst>
          </p:cNvPr>
          <p:cNvGrpSpPr/>
          <p:nvPr/>
        </p:nvGrpSpPr>
        <p:grpSpPr>
          <a:xfrm>
            <a:off x="2845455" y="6735338"/>
            <a:ext cx="5517960" cy="627444"/>
            <a:chOff x="2845455" y="6735338"/>
            <a:chExt cx="5517960" cy="627444"/>
          </a:xfrm>
        </p:grpSpPr>
        <p:pic>
          <p:nvPicPr>
            <p:cNvPr id="7" name="Imagem 6" descr="Uma imagem com texto, Tipo de letra, logótipo, Gráficos  Os conteúdos gerados por IA podem estar incorretos.">
              <a:extLst>
                <a:ext uri="{FF2B5EF4-FFF2-40B4-BE49-F238E27FC236}">
                  <a16:creationId xmlns:a16="http://schemas.microsoft.com/office/drawing/2014/main" id="{B716AAC7-1AC8-50B2-3C81-7EEAD54CB0F8}"/>
                </a:ext>
              </a:extLst>
            </p:cNvPr>
            <p:cNvPicPr>
              <a:picLocks noChangeAspect="1"/>
            </p:cNvPicPr>
            <p:nvPr/>
          </p:nvPicPr>
          <p:blipFill>
            <a:blip r:embed="rId3"/>
            <a:stretch>
              <a:fillRect/>
            </a:stretch>
          </p:blipFill>
          <p:spPr>
            <a:xfrm>
              <a:off x="2845455" y="6735338"/>
              <a:ext cx="2484002" cy="627443"/>
            </a:xfrm>
            <a:prstGeom prst="rect">
              <a:avLst/>
            </a:prstGeom>
          </p:spPr>
        </p:pic>
        <p:pic>
          <p:nvPicPr>
            <p:cNvPr id="8" name="Imagem 7" descr="Uma imagem com texto, Tipo de letra, logótipo, captura de ecrã  Os conteúdos gerados por IA podem estar incorretos.">
              <a:extLst>
                <a:ext uri="{FF2B5EF4-FFF2-40B4-BE49-F238E27FC236}">
                  <a16:creationId xmlns:a16="http://schemas.microsoft.com/office/drawing/2014/main" id="{0B7A9A75-114A-3FC1-580E-3515118E06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684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2" name="object 5">
            <a:extLst>
              <a:ext uri="{FF2B5EF4-FFF2-40B4-BE49-F238E27FC236}">
                <a16:creationId xmlns:a16="http://schemas.microsoft.com/office/drawing/2014/main" id="{DDA72D53-A751-612D-5043-FBE6BD7B56C2}"/>
              </a:ext>
            </a:extLst>
          </p:cNvPr>
          <p:cNvSpPr txBox="1"/>
          <p:nvPr/>
        </p:nvSpPr>
        <p:spPr>
          <a:xfrm>
            <a:off x="244985" y="1236891"/>
            <a:ext cx="10201435" cy="5401986"/>
          </a:xfrm>
          <a:prstGeom prst="rect">
            <a:avLst/>
          </a:prstGeom>
        </p:spPr>
        <p:txBody>
          <a:bodyPr vert="horz" wrap="square" lIns="0" tIns="13329" rIns="0" bIns="0">
            <a:spAutoFit/>
          </a:bodyPr>
          <a:lstStyle/>
          <a:p>
            <a:pPr marL="298331" indent="-285636" defTabSz="914034">
              <a:spcBef>
                <a:spcPts val="105"/>
              </a:spcBef>
              <a:buClr>
                <a:srgbClr val="1C4B95"/>
              </a:buClr>
              <a:buFont typeface="Wingdings"/>
              <a:buChar char=""/>
              <a:tabLst>
                <a:tab pos="298331" algn="l"/>
              </a:tabLst>
              <a:defRPr sz="1900">
                <a:solidFill>
                  <a:sysClr val="windowText" lastClr="000000"/>
                </a:solidFill>
                <a:latin typeface="Cambria"/>
                <a:cs typeface="Cambria"/>
              </a:defRPr>
            </a:pPr>
            <a:r>
              <a:rPr b="1"/>
              <a:t>ORDRE DU JOUR 2030 - </a:t>
            </a:r>
            <a:r>
              <a:rPr err="1"/>
              <a:t>Objectifs</a:t>
            </a:r>
            <a:r>
              <a:t> de </a:t>
            </a:r>
            <a:r>
              <a:rPr err="1"/>
              <a:t>développement</a:t>
            </a:r>
            <a:r>
              <a:t> durable;</a:t>
            </a:r>
            <a:endParaRPr sz="1900" kern="0">
              <a:solidFill>
                <a:sysClr val="windowText" lastClr="000000"/>
              </a:solidFill>
              <a:latin typeface="Cambria"/>
              <a:cs typeface="Cambria"/>
            </a:endParaRPr>
          </a:p>
          <a:p>
            <a:pPr defTabSz="914034">
              <a:spcBef>
                <a:spcPts val="80"/>
              </a:spcBef>
              <a:buFont typeface="Wingdings"/>
              <a:buChar char=""/>
            </a:pPr>
            <a:endParaRPr sz="600" kern="0">
              <a:solidFill>
                <a:sysClr val="windowText" lastClr="000000"/>
              </a:solidFill>
              <a:latin typeface="Cambria"/>
              <a:cs typeface="Cambria"/>
            </a:endParaRPr>
          </a:p>
          <a:p>
            <a:pPr marL="298965" indent="-286270" defTabSz="914034">
              <a:spcBef>
                <a:spcPts val="5"/>
              </a:spcBef>
              <a:buClr>
                <a:srgbClr val="1C4B95"/>
              </a:buClr>
              <a:buFont typeface="Wingdings"/>
              <a:buChar char=""/>
              <a:tabLst>
                <a:tab pos="298965" algn="l"/>
              </a:tabLst>
              <a:defRPr sz="1900">
                <a:solidFill>
                  <a:sysClr val="windowText" lastClr="000000"/>
                </a:solidFill>
                <a:latin typeface="Cambria"/>
                <a:cs typeface="Cambria"/>
              </a:defRPr>
            </a:pPr>
            <a:r>
              <a:rPr b="1"/>
              <a:t>SADC AGENDA 2050 </a:t>
            </a:r>
            <a:r>
              <a:t>is based on three (3) pillars:</a:t>
            </a:r>
            <a:endParaRPr sz="1900" kern="0">
              <a:solidFill>
                <a:sysClr val="windowText" lastClr="000000"/>
              </a:solidFill>
              <a:latin typeface="Cambria"/>
              <a:cs typeface="Cambria"/>
            </a:endParaRPr>
          </a:p>
          <a:p>
            <a:pPr marL="1792522" lvl="1" indent="-287540" defTabSz="914034">
              <a:spcBef>
                <a:spcPts val="10"/>
              </a:spcBef>
              <a:buSzPct val="121875"/>
              <a:buFontTx/>
              <a:buAutoNum type="arabicParenR"/>
              <a:tabLst>
                <a:tab pos="1792522" algn="l"/>
              </a:tabLst>
              <a:defRPr sz="1900">
                <a:solidFill>
                  <a:sysClr val="windowText" lastClr="000000"/>
                </a:solidFill>
                <a:latin typeface="Cambria"/>
                <a:cs typeface="Cambria"/>
              </a:defRPr>
            </a:pPr>
            <a:r>
              <a:t>Développement </a:t>
            </a:r>
            <a:r>
              <a:rPr err="1"/>
              <a:t>industriel</a:t>
            </a:r>
            <a:r>
              <a:t> et </a:t>
            </a:r>
            <a:r>
              <a:rPr err="1"/>
              <a:t>intégration</a:t>
            </a:r>
            <a:r>
              <a:t> des </a:t>
            </a:r>
            <a:r>
              <a:rPr err="1"/>
              <a:t>marchés</a:t>
            </a:r>
            <a:r>
              <a:t>,</a:t>
            </a:r>
            <a:endParaRPr sz="1900" kern="0">
              <a:solidFill>
                <a:sysClr val="windowText" lastClr="000000"/>
              </a:solidFill>
              <a:latin typeface="Cambria"/>
              <a:cs typeface="Cambria"/>
            </a:endParaRPr>
          </a:p>
          <a:p>
            <a:pPr marL="1737935" lvl="1" indent="-232952" defTabSz="914034">
              <a:spcBef>
                <a:spcPts val="15"/>
              </a:spcBef>
              <a:buFontTx/>
              <a:buAutoNum type="arabicParenR"/>
              <a:tabLst>
                <a:tab pos="1737935" algn="l"/>
              </a:tabLst>
              <a:defRPr sz="1900">
                <a:solidFill>
                  <a:sysClr val="windowText" lastClr="000000"/>
                </a:solidFill>
                <a:latin typeface="Cambria"/>
                <a:cs typeface="Cambria"/>
              </a:defRPr>
            </a:pPr>
            <a:r>
              <a:t>Développement </a:t>
            </a:r>
            <a:r>
              <a:rPr err="1"/>
              <a:t>d'infrastructures</a:t>
            </a:r>
            <a:r>
              <a:t> pour </a:t>
            </a:r>
            <a:r>
              <a:rPr err="1"/>
              <a:t>soutenir</a:t>
            </a:r>
            <a:r>
              <a:t> </a:t>
            </a:r>
            <a:r>
              <a:rPr err="1"/>
              <a:t>l'intégration</a:t>
            </a:r>
            <a:r>
              <a:t> </a:t>
            </a:r>
            <a:r>
              <a:rPr err="1"/>
              <a:t>régionale</a:t>
            </a:r>
            <a:r>
              <a:t>;</a:t>
            </a:r>
            <a:endParaRPr sz="1900" kern="0">
              <a:solidFill>
                <a:sysClr val="windowText" lastClr="000000"/>
              </a:solidFill>
              <a:latin typeface="Cambria"/>
              <a:cs typeface="Cambria"/>
            </a:endParaRPr>
          </a:p>
          <a:p>
            <a:pPr marL="1738568" lvl="1" indent="-233586" defTabSz="914034">
              <a:buFontTx/>
              <a:buAutoNum type="arabicParenR"/>
              <a:tabLst>
                <a:tab pos="1738568" algn="l"/>
              </a:tabLst>
              <a:defRPr sz="1900">
                <a:solidFill>
                  <a:sysClr val="windowText" lastClr="000000"/>
                </a:solidFill>
                <a:latin typeface="Cambria"/>
                <a:cs typeface="Cambria"/>
              </a:defRPr>
            </a:pPr>
            <a:r>
              <a:rPr err="1"/>
              <a:t>Desenvolvimento</a:t>
            </a:r>
            <a:r>
              <a:t> do Capital Social e Humano.</a:t>
            </a:r>
            <a:endParaRPr sz="1900" kern="0">
              <a:solidFill>
                <a:sysClr val="windowText" lastClr="000000"/>
              </a:solidFill>
              <a:latin typeface="Cambria"/>
              <a:cs typeface="Cambria"/>
            </a:endParaRPr>
          </a:p>
          <a:p>
            <a:pPr marL="0" lvl="1" defTabSz="914034">
              <a:spcBef>
                <a:spcPts val="40"/>
              </a:spcBef>
              <a:buFontTx/>
              <a:buAutoNum type="arabicParenR"/>
            </a:pPr>
            <a:endParaRPr sz="1599" kern="0">
              <a:solidFill>
                <a:sysClr val="windowText" lastClr="000000"/>
              </a:solidFill>
              <a:latin typeface="Cambria"/>
              <a:cs typeface="Cambria"/>
            </a:endParaRPr>
          </a:p>
          <a:p>
            <a:pPr marL="298965" indent="-286270" defTabSz="914034">
              <a:spcBef>
                <a:spcPts val="5"/>
              </a:spcBef>
              <a:buClr>
                <a:srgbClr val="1C4B95"/>
              </a:buClr>
              <a:buFont typeface="Wingdings"/>
              <a:buChar char=""/>
              <a:tabLst>
                <a:tab pos="298965" algn="l"/>
              </a:tabLst>
              <a:defRPr sz="1900">
                <a:solidFill>
                  <a:sysClr val="windowText" lastClr="000000"/>
                </a:solidFill>
                <a:latin typeface="Cambria"/>
                <a:cs typeface="Cambria"/>
              </a:defRPr>
            </a:pPr>
            <a:r>
              <a:rPr b="1"/>
              <a:t>ORDRE DU JOUR 2063 de </a:t>
            </a:r>
            <a:r>
              <a:rPr b="1" err="1"/>
              <a:t>l’Union</a:t>
            </a:r>
            <a:r>
              <a:rPr b="1"/>
              <a:t> </a:t>
            </a:r>
            <a:r>
              <a:rPr b="1" err="1"/>
              <a:t>africaine</a:t>
            </a:r>
            <a:r>
              <a:rPr b="1"/>
              <a:t> </a:t>
            </a:r>
            <a:r>
              <a:t>«Aspirations </a:t>
            </a:r>
            <a:r>
              <a:rPr err="1"/>
              <a:t>africaines</a:t>
            </a:r>
            <a:r>
              <a:t> pour </a:t>
            </a:r>
            <a:r>
              <a:rPr err="1"/>
              <a:t>l’Afrique</a:t>
            </a:r>
            <a:r>
              <a:t> que nous </a:t>
            </a:r>
            <a:r>
              <a:rPr err="1"/>
              <a:t>voulons</a:t>
            </a:r>
            <a:r>
              <a:t>».</a:t>
            </a:r>
            <a:endParaRPr sz="1900" kern="0">
              <a:solidFill>
                <a:sysClr val="windowText" lastClr="000000"/>
              </a:solidFill>
              <a:latin typeface="Cambria"/>
              <a:cs typeface="Cambria"/>
            </a:endParaRPr>
          </a:p>
          <a:p>
            <a:pPr defTabSz="914034">
              <a:spcBef>
                <a:spcPts val="70"/>
              </a:spcBef>
              <a:buFont typeface="Wingdings"/>
              <a:buChar char=""/>
            </a:pPr>
            <a:endParaRPr sz="1000" kern="0">
              <a:solidFill>
                <a:sysClr val="windowText" lastClr="000000"/>
              </a:solidFill>
              <a:latin typeface="Cambria"/>
              <a:cs typeface="Cambria"/>
            </a:endParaRPr>
          </a:p>
          <a:p>
            <a:pPr marL="297696" marR="5078" indent="-285636" algn="just" defTabSz="914034">
              <a:lnSpc>
                <a:spcPct val="100200"/>
              </a:lnSpc>
              <a:buFont typeface="Wingdings"/>
              <a:buChar char=""/>
              <a:tabLst>
                <a:tab pos="298965" algn="l"/>
              </a:tabLst>
              <a:defRPr sz="1900">
                <a:solidFill>
                  <a:sysClr val="windowText" lastClr="000000"/>
                </a:solidFill>
                <a:latin typeface="Cambria"/>
                <a:cs typeface="Cambria"/>
              </a:defRPr>
            </a:pPr>
            <a:r>
              <a:rPr b="1"/>
              <a:t>STRATÉGIE D'ÉDUCATION CONTINENTALE POUR L'AFRIQUE </a:t>
            </a:r>
            <a:r>
              <a:t>- </a:t>
            </a:r>
            <a:r>
              <a:rPr b="1"/>
              <a:t>CESA-25 - </a:t>
            </a:r>
            <a:r>
              <a:t>guide la mise </a:t>
            </a:r>
            <a:r>
              <a:rPr err="1"/>
              <a:t>en</a:t>
            </a:r>
            <a:r>
              <a:t> </a:t>
            </a:r>
            <a:r>
              <a:rPr err="1"/>
              <a:t>œuvre</a:t>
            </a:r>
            <a:r>
              <a:t> des cadres </a:t>
            </a:r>
            <a:r>
              <a:rPr err="1"/>
              <a:t>nationaux</a:t>
            </a:r>
            <a:r>
              <a:t> de certification et des cadres </a:t>
            </a:r>
            <a:r>
              <a:rPr err="1"/>
              <a:t>régionaux</a:t>
            </a:r>
            <a:r>
              <a:t> de certification pour </a:t>
            </a:r>
            <a:r>
              <a:rPr err="1"/>
              <a:t>faciliter</a:t>
            </a:r>
            <a:r>
              <a:t> la </a:t>
            </a:r>
            <a:r>
              <a:rPr err="1"/>
              <a:t>création</a:t>
            </a:r>
            <a:r>
              <a:t> de </a:t>
            </a:r>
            <a:r>
              <a:rPr err="1"/>
              <a:t>voies</a:t>
            </a:r>
            <a:r>
              <a:t> multiples 	</a:t>
            </a:r>
            <a:r>
              <a:rPr err="1"/>
              <a:t>l’acquisition</a:t>
            </a:r>
            <a:r>
              <a:t> </a:t>
            </a:r>
            <a:r>
              <a:rPr err="1"/>
              <a:t>d’aptitudes</a:t>
            </a:r>
            <a:r>
              <a:t> et de </a:t>
            </a:r>
            <a:r>
              <a:rPr err="1"/>
              <a:t>compétences</a:t>
            </a:r>
            <a:r>
              <a:t>, </a:t>
            </a:r>
            <a:r>
              <a:rPr err="1"/>
              <a:t>ainsi</a:t>
            </a:r>
            <a:r>
              <a:t> que la </a:t>
            </a:r>
            <a:r>
              <a:rPr err="1"/>
              <a:t>mobilité</a:t>
            </a:r>
            <a:r>
              <a:t> des </a:t>
            </a:r>
            <a:r>
              <a:rPr err="1"/>
              <a:t>citoyens</a:t>
            </a:r>
            <a:r>
              <a:t> et </a:t>
            </a:r>
            <a:r>
              <a:rPr err="1"/>
              <a:t>l’élaboration</a:t>
            </a:r>
            <a:r>
              <a:t> d’un cadre continental des certifications </a:t>
            </a:r>
            <a:r>
              <a:rPr err="1"/>
              <a:t>lié</a:t>
            </a:r>
            <a:r>
              <a:t> aux certifications </a:t>
            </a:r>
            <a:r>
              <a:rPr err="1"/>
              <a:t>régionales</a:t>
            </a:r>
            <a:r>
              <a:t> et aux cadres </a:t>
            </a:r>
            <a:r>
              <a:rPr err="1"/>
              <a:t>nationaux</a:t>
            </a:r>
            <a:r>
              <a:t> des certifications.</a:t>
            </a:r>
            <a:endParaRPr sz="1900" kern="0">
              <a:solidFill>
                <a:sysClr val="windowText" lastClr="000000"/>
              </a:solidFill>
              <a:latin typeface="Cambria"/>
              <a:cs typeface="Cambria"/>
            </a:endParaRPr>
          </a:p>
          <a:p>
            <a:pPr defTabSz="914034">
              <a:spcBef>
                <a:spcPts val="280"/>
              </a:spcBef>
            </a:pPr>
            <a:endParaRPr sz="1000" kern="0">
              <a:solidFill>
                <a:sysClr val="windowText" lastClr="000000"/>
              </a:solidFill>
              <a:latin typeface="Cambria"/>
              <a:cs typeface="Cambria"/>
            </a:endParaRPr>
          </a:p>
          <a:p>
            <a:pPr marL="354823" indent="-342128" defTabSz="914034">
              <a:spcBef>
                <a:spcPts val="5"/>
              </a:spcBef>
              <a:buClr>
                <a:srgbClr val="1C4B95"/>
              </a:buClr>
              <a:buFont typeface="Wingdings"/>
              <a:buChar char=""/>
              <a:tabLst>
                <a:tab pos="354823" algn="l"/>
              </a:tabLst>
              <a:defRPr sz="1900" b="1">
                <a:solidFill>
                  <a:sysClr val="windowText" lastClr="000000"/>
                </a:solidFill>
                <a:latin typeface="Cambria"/>
                <a:cs typeface="Cambria"/>
              </a:defRPr>
            </a:pPr>
            <a:r>
              <a:t>DOCUMENT DE POLITIQUE-CADRE SUR LES QUALIFICATIONS CONTINENTALES AFRICAINES</a:t>
            </a:r>
            <a:r>
              <a:rPr lang="en-GB" sz="1900" kern="0">
                <a:solidFill>
                  <a:sysClr val="windowText" lastClr="000000"/>
                </a:solidFill>
                <a:latin typeface="Cambria"/>
              </a:rPr>
              <a:t> </a:t>
            </a:r>
            <a:r>
              <a:rPr b="1"/>
              <a:t>ACQFII (2023-2026) </a:t>
            </a:r>
            <a:r>
              <a:t>- </a:t>
            </a:r>
            <a:r>
              <a:rPr err="1"/>
              <a:t>Approuvé</a:t>
            </a:r>
            <a:r>
              <a:t> par </a:t>
            </a:r>
            <a:r>
              <a:rPr err="1"/>
              <a:t>tous</a:t>
            </a:r>
            <a:r>
              <a:t> les pays </a:t>
            </a:r>
            <a:r>
              <a:rPr err="1"/>
              <a:t>membres</a:t>
            </a:r>
            <a:r>
              <a:t> </a:t>
            </a:r>
            <a:r>
              <a:rPr err="1"/>
              <a:t>en</a:t>
            </a:r>
            <a:r>
              <a:t> </a:t>
            </a:r>
            <a:r>
              <a:rPr err="1"/>
              <a:t>juillet</a:t>
            </a:r>
            <a:r>
              <a:t> 2023 à Addis-Abeba. ACQF </a:t>
            </a:r>
            <a:r>
              <a:rPr err="1"/>
              <a:t>est</a:t>
            </a:r>
            <a:r>
              <a:t> </a:t>
            </a:r>
            <a:r>
              <a:rPr err="1"/>
              <a:t>une</a:t>
            </a:r>
            <a:r>
              <a:t> initiative politique de </a:t>
            </a:r>
            <a:r>
              <a:rPr err="1"/>
              <a:t>l'Union</a:t>
            </a:r>
            <a:r>
              <a:t> </a:t>
            </a:r>
            <a:r>
              <a:rPr err="1"/>
              <a:t>africaine</a:t>
            </a:r>
            <a:r>
              <a:t>, </a:t>
            </a:r>
            <a:r>
              <a:rPr err="1"/>
              <a:t>financée</a:t>
            </a:r>
            <a:r>
              <a:t> par </a:t>
            </a:r>
            <a:r>
              <a:rPr err="1"/>
              <a:t>l'Union</a:t>
            </a:r>
            <a:r>
              <a:t> </a:t>
            </a:r>
            <a:r>
              <a:rPr err="1"/>
              <a:t>européenne</a:t>
            </a:r>
            <a:r>
              <a:t> et </a:t>
            </a:r>
            <a:r>
              <a:rPr err="1"/>
              <a:t>gérée</a:t>
            </a:r>
            <a:r>
              <a:t> par la </a:t>
            </a:r>
            <a:r>
              <a:rPr err="1"/>
              <a:t>Fondation</a:t>
            </a:r>
            <a:r>
              <a:t> </a:t>
            </a:r>
            <a:r>
              <a:rPr err="1"/>
              <a:t>européenne</a:t>
            </a:r>
            <a:r>
              <a:t> pour la formation (ETF).</a:t>
            </a:r>
            <a:endParaRPr sz="1900" kern="0">
              <a:solidFill>
                <a:sysClr val="windowText" lastClr="000000"/>
              </a:solidFill>
              <a:latin typeface="Cambria"/>
              <a:cs typeface="Cambria"/>
            </a:endParaRPr>
          </a:p>
        </p:txBody>
      </p:sp>
      <p:sp>
        <p:nvSpPr>
          <p:cNvPr id="3" name="CaixaDeTexto 2">
            <a:extLst>
              <a:ext uri="{FF2B5EF4-FFF2-40B4-BE49-F238E27FC236}">
                <a16:creationId xmlns:a16="http://schemas.microsoft.com/office/drawing/2014/main" id="{4BAEE25B-EA58-A1AA-96E7-260C08475B30}"/>
              </a:ext>
            </a:extLst>
          </p:cNvPr>
          <p:cNvSpPr txBox="1"/>
          <p:nvPr/>
        </p:nvSpPr>
        <p:spPr>
          <a:xfrm>
            <a:off x="877824" y="496657"/>
            <a:ext cx="8686800" cy="461665"/>
          </a:xfrm>
          <a:prstGeom prst="rect">
            <a:avLst/>
          </a:prstGeom>
          <a:noFill/>
        </p:spPr>
        <p:txBody>
          <a:bodyPr wrap="square">
            <a:spAutoFit/>
          </a:bodyPr>
          <a:lstStyle/>
          <a:p>
            <a: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Alignment with International Strategic Instruments</a:t>
            </a:r>
          </a:p>
        </p:txBody>
      </p:sp>
    </p:spTree>
    <p:extLst>
      <p:ext uri="{BB962C8B-B14F-4D97-AF65-F5344CB8AC3E}">
        <p14:creationId xmlns:p14="http://schemas.microsoft.com/office/powerpoint/2010/main" val="122548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4" name="object 5">
            <a:extLst>
              <a:ext uri="{FF2B5EF4-FFF2-40B4-BE49-F238E27FC236}">
                <a16:creationId xmlns:a16="http://schemas.microsoft.com/office/drawing/2014/main" id="{BBF17DE6-C340-7026-8697-24F15FCE89D3}"/>
              </a:ext>
            </a:extLst>
          </p:cNvPr>
          <p:cNvSpPr txBox="1">
            <a:spLocks/>
          </p:cNvSpPr>
          <p:nvPr/>
        </p:nvSpPr>
        <p:spPr>
          <a:xfrm>
            <a:off x="1722457" y="549256"/>
            <a:ext cx="7512984" cy="461665"/>
          </a:xfrm>
          <a:prstGeom prst="rect">
            <a:avLst/>
          </a:prstGeom>
          <a:noFill/>
        </p:spPr>
        <p:txBody>
          <a:bodyPr wrap="square">
            <a:spAutoFit/>
          </a:bodyPr>
          <a:lstStyle>
            <a:lvl1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r>
              <a:rPr lang="en-GB" err="1"/>
              <a:t>Contexte</a:t>
            </a:r>
            <a:r>
              <a:rPr lang="en-GB"/>
              <a:t> </a:t>
            </a:r>
            <a:r>
              <a:rPr lang="en-GB" err="1"/>
              <a:t>juridique</a:t>
            </a:r>
            <a:r>
              <a:t>. Structure </a:t>
            </a:r>
            <a:r>
              <a:rPr err="1"/>
              <a:t>organisationnelle</a:t>
            </a:r>
            <a:endParaRPr/>
          </a:p>
        </p:txBody>
      </p:sp>
      <p:sp>
        <p:nvSpPr>
          <p:cNvPr id="5" name="object 6">
            <a:extLst>
              <a:ext uri="{FF2B5EF4-FFF2-40B4-BE49-F238E27FC236}">
                <a16:creationId xmlns:a16="http://schemas.microsoft.com/office/drawing/2014/main" id="{DC63A3F6-06A9-831A-FABF-D8D62BCAF626}"/>
              </a:ext>
            </a:extLst>
          </p:cNvPr>
          <p:cNvSpPr txBox="1"/>
          <p:nvPr/>
        </p:nvSpPr>
        <p:spPr>
          <a:xfrm>
            <a:off x="436339" y="1337907"/>
            <a:ext cx="9750077" cy="4969497"/>
          </a:xfrm>
          <a:prstGeom prst="rect">
            <a:avLst/>
          </a:prstGeom>
        </p:spPr>
        <p:txBody>
          <a:bodyPr vert="horz" wrap="square" lIns="0" tIns="12060" rIns="0" bIns="0">
            <a:spAutoFit/>
          </a:bodyPr>
          <a:lstStyle/>
          <a:p>
            <a:pPr marL="444322" marR="5078" indent="-285636" algn="just" defTabSz="914034">
              <a:lnSpc>
                <a:spcPct val="150000"/>
              </a:lnSpc>
              <a:spcBef>
                <a:spcPts val="95"/>
              </a:spcBef>
              <a:buFont typeface="Arial MT"/>
              <a:buChar char="•"/>
              <a:tabLst>
                <a:tab pos="445592" algn="l"/>
              </a:tabLst>
              <a:defRPr sz="2199">
                <a:solidFill>
                  <a:sysClr val="windowText" lastClr="000000"/>
                </a:solidFill>
                <a:latin typeface="Cambria"/>
                <a:cs typeface="Cambria"/>
              </a:defRPr>
            </a:pPr>
            <a:r>
              <a:t>Ministère </a:t>
            </a:r>
            <a:r>
              <a:rPr b="1"/>
              <a:t>de </a:t>
            </a:r>
            <a:r>
              <a:rPr b="1" err="1"/>
              <a:t>l'administration</a:t>
            </a:r>
            <a:r>
              <a:rPr b="1"/>
              <a:t> </a:t>
            </a:r>
            <a:r>
              <a:rPr b="1" err="1"/>
              <a:t>publique</a:t>
            </a:r>
            <a:r>
              <a:rPr b="1"/>
              <a:t>, du travail et de la </a:t>
            </a:r>
            <a:r>
              <a:rPr b="1" err="1"/>
              <a:t>sécurité</a:t>
            </a:r>
            <a:r>
              <a:rPr b="1"/>
              <a:t> </a:t>
            </a:r>
            <a:r>
              <a:rPr b="1" err="1"/>
              <a:t>sociale</a:t>
            </a:r>
            <a:r>
              <a:rPr b="1"/>
              <a:t> </a:t>
            </a:r>
            <a:r>
              <a:t>(MAPTSS) </a:t>
            </a:r>
            <a:r>
              <a:rPr err="1"/>
              <a:t>est</a:t>
            </a:r>
            <a:r>
              <a:t> le département </a:t>
            </a:r>
            <a:r>
              <a:rPr err="1"/>
              <a:t>ministériel</a:t>
            </a:r>
            <a:r>
              <a:t>, qui </a:t>
            </a:r>
            <a:r>
              <a:rPr err="1"/>
              <a:t>est</a:t>
            </a:r>
            <a:r>
              <a:t> chargé, dans le cadre de </a:t>
            </a:r>
            <a:r>
              <a:rPr err="1"/>
              <a:t>ses</a:t>
            </a:r>
            <a:r>
              <a:t> </a:t>
            </a:r>
            <a:r>
              <a:rPr err="1"/>
              <a:t>fonctions</a:t>
            </a:r>
            <a:r>
              <a:t>, par </a:t>
            </a:r>
            <a:r>
              <a:rPr err="1"/>
              <a:t>l’intermédiaire</a:t>
            </a:r>
            <a:r>
              <a:t> de </a:t>
            </a:r>
            <a:r>
              <a:rPr err="1"/>
              <a:t>l’Institut</a:t>
            </a:r>
            <a:r>
              <a:t> national des certifications (INQ), de </a:t>
            </a:r>
            <a:r>
              <a:rPr err="1"/>
              <a:t>mettre</a:t>
            </a:r>
            <a:r>
              <a:t> </a:t>
            </a:r>
            <a:r>
              <a:rPr err="1"/>
              <a:t>en</a:t>
            </a:r>
            <a:r>
              <a:t> </a:t>
            </a:r>
            <a:r>
              <a:rPr err="1"/>
              <a:t>œuvre</a:t>
            </a:r>
            <a:r>
              <a:t> le </a:t>
            </a:r>
            <a:r>
              <a:rPr b="1" err="1"/>
              <a:t>système</a:t>
            </a:r>
            <a:r>
              <a:rPr b="1"/>
              <a:t> national des certifications.</a:t>
            </a:r>
            <a:endParaRPr sz="2199" kern="0">
              <a:solidFill>
                <a:sysClr val="windowText" lastClr="000000"/>
              </a:solidFill>
              <a:latin typeface="Cambria"/>
              <a:cs typeface="Cambria"/>
            </a:endParaRPr>
          </a:p>
          <a:p>
            <a:pPr defTabSz="914034">
              <a:spcBef>
                <a:spcPts val="1019"/>
              </a:spcBef>
            </a:pPr>
            <a:endParaRPr sz="2199" kern="0">
              <a:solidFill>
                <a:sysClr val="windowText" lastClr="000000"/>
              </a:solidFill>
              <a:latin typeface="Cambria"/>
              <a:cs typeface="Cambria"/>
            </a:endParaRPr>
          </a:p>
          <a:p>
            <a:pPr marL="444322" marR="6982" indent="-285636" algn="just" defTabSz="914034">
              <a:lnSpc>
                <a:spcPct val="150000"/>
              </a:lnSpc>
              <a:spcBef>
                <a:spcPts val="5"/>
              </a:spcBef>
              <a:buFont typeface="Arial MT"/>
              <a:buChar char="•"/>
              <a:tabLst>
                <a:tab pos="445592" algn="l"/>
              </a:tabLst>
              <a:defRPr sz="2199" b="1">
                <a:latin typeface="Cambria"/>
                <a:cs typeface="Cambria"/>
              </a:defRPr>
            </a:pPr>
            <a:r>
              <a:rPr lang="fr-FR" sz="2199" b="1"/>
              <a:t>Date de création de l'INQ </a:t>
            </a:r>
            <a:r>
              <a:rPr>
                <a:solidFill>
                  <a:sysClr val="windowText" lastClr="000000"/>
                </a:solidFill>
              </a:rPr>
              <a:t>: Juillet 2022, par </a:t>
            </a:r>
            <a:r>
              <a:rPr err="1">
                <a:solidFill>
                  <a:sysClr val="windowText" lastClr="000000"/>
                </a:solidFill>
              </a:rPr>
              <a:t>décret</a:t>
            </a:r>
            <a:r>
              <a:rPr>
                <a:solidFill>
                  <a:sysClr val="windowText" lastClr="000000"/>
                </a:solidFill>
              </a:rPr>
              <a:t> </a:t>
            </a:r>
            <a:r>
              <a:rPr u="sng" err="1">
                <a:solidFill>
                  <a:srgbClr val="0462C1"/>
                </a:solidFill>
                <a:uFill>
                  <a:solidFill>
                    <a:srgbClr val="0462C1"/>
                  </a:solidFill>
                </a:uFill>
                <a:hlinkClick r:id="rId4"/>
              </a:rPr>
              <a:t>présidentiel</a:t>
            </a:r>
            <a:r>
              <a:rPr u="sng">
                <a:solidFill>
                  <a:srgbClr val="0462C1"/>
                </a:solidFill>
                <a:uFill>
                  <a:solidFill>
                    <a:srgbClr val="0462C1"/>
                  </a:solidFill>
                </a:uFill>
                <a:hlinkClick r:id="rId4"/>
              </a:rPr>
              <a:t> 208/22</a:t>
            </a:r>
            <a:r>
              <a:rPr>
                <a:solidFill>
                  <a:srgbClr val="0462C1"/>
                </a:solidFill>
              </a:rPr>
              <a:t> </a:t>
            </a:r>
            <a:r>
              <a:rPr u="sng">
                <a:solidFill>
                  <a:srgbClr val="0462C1"/>
                </a:solidFill>
                <a:uFill>
                  <a:solidFill>
                    <a:srgbClr val="0462C1"/>
                  </a:solidFill>
                </a:uFill>
                <a:hlinkClick r:id="rId4"/>
              </a:rPr>
              <a:t>du 23 </a:t>
            </a:r>
            <a:r>
              <a:rPr u="sng" err="1">
                <a:solidFill>
                  <a:srgbClr val="0462C1"/>
                </a:solidFill>
                <a:uFill>
                  <a:solidFill>
                    <a:srgbClr val="0462C1"/>
                  </a:solidFill>
                </a:uFill>
                <a:hlinkClick r:id="rId4"/>
              </a:rPr>
              <a:t>juillet</a:t>
            </a:r>
            <a:r>
              <a:rPr u="sng">
                <a:solidFill>
                  <a:srgbClr val="0462C1"/>
                </a:solidFill>
                <a:uFill>
                  <a:solidFill>
                    <a:srgbClr val="0462C1"/>
                  </a:solidFill>
                </a:uFill>
                <a:hlinkClick r:id="rId4"/>
              </a:rPr>
              <a:t>.</a:t>
            </a:r>
            <a:endParaRPr sz="2199" kern="0">
              <a:solidFill>
                <a:sysClr val="windowText" lastClr="000000"/>
              </a:solidFill>
              <a:latin typeface="Cambria"/>
              <a:cs typeface="Cambria"/>
            </a:endParaRPr>
          </a:p>
          <a:p>
            <a:pPr defTabSz="914034">
              <a:spcBef>
                <a:spcPts val="1200"/>
              </a:spcBef>
            </a:pPr>
            <a:endParaRPr sz="2199" kern="0">
              <a:solidFill>
                <a:sysClr val="windowText" lastClr="000000"/>
              </a:solidFill>
              <a:latin typeface="Cambria"/>
              <a:cs typeface="Cambria"/>
            </a:endParaRPr>
          </a:p>
          <a:p>
            <a:pPr marL="263420" indent="-250725" defTabSz="914034">
              <a:lnSpc>
                <a:spcPct val="150000"/>
              </a:lnSpc>
              <a:buFont typeface="Arial MT"/>
              <a:buChar char="•"/>
              <a:tabLst>
                <a:tab pos="263420" algn="l"/>
                <a:tab pos="598565" algn="l"/>
                <a:tab pos="1697310" algn="l"/>
                <a:tab pos="2859531" algn="l"/>
                <a:tab pos="3329243" algn="l"/>
                <a:tab pos="4473055" algn="l"/>
                <a:tab pos="5734930" algn="l"/>
                <a:tab pos="6193217" algn="l"/>
                <a:tab pos="8105706" algn="l"/>
                <a:tab pos="9487548" algn="l"/>
              </a:tabLst>
              <a:defRPr sz="2199" b="1">
                <a:latin typeface="Cambria"/>
                <a:cs typeface="Cambria"/>
              </a:defRPr>
            </a:pPr>
            <a:r>
              <a:rPr lang="fr-FR" sz="2199" b="1"/>
              <a:t>Le régime juridique du Système National de Qualifications, approuvé par </a:t>
            </a:r>
            <a:r>
              <a:rPr u="sng" err="1">
                <a:solidFill>
                  <a:srgbClr val="0462C1"/>
                </a:solidFill>
                <a:uFill>
                  <a:solidFill>
                    <a:srgbClr val="0462C1"/>
                  </a:solidFill>
                </a:uFill>
                <a:hlinkClick r:id="rId5"/>
              </a:rPr>
              <a:t>Décret</a:t>
            </a:r>
            <a:r>
              <a:rPr u="sng">
                <a:solidFill>
                  <a:srgbClr val="0462C1"/>
                </a:solidFill>
                <a:uFill>
                  <a:solidFill>
                    <a:srgbClr val="0462C1"/>
                  </a:solidFill>
                </a:uFill>
                <a:hlinkClick r:id="rId5"/>
              </a:rPr>
              <a:t> </a:t>
            </a:r>
            <a:r>
              <a:rPr u="sng" err="1">
                <a:solidFill>
                  <a:srgbClr val="0462C1"/>
                </a:solidFill>
                <a:uFill>
                  <a:solidFill>
                    <a:srgbClr val="0462C1"/>
                  </a:solidFill>
                </a:uFill>
                <a:hlinkClick r:id="rId5"/>
              </a:rPr>
              <a:t>présidentiel</a:t>
            </a:r>
            <a:r>
              <a:rPr u="sng">
                <a:solidFill>
                  <a:srgbClr val="0462C1"/>
                </a:solidFill>
                <a:uFill>
                  <a:solidFill>
                    <a:srgbClr val="0462C1"/>
                  </a:solidFill>
                </a:uFill>
                <a:hlinkClick r:id="rId5"/>
              </a:rPr>
              <a:t> n° 210/22 du 23 </a:t>
            </a:r>
            <a:r>
              <a:rPr u="sng" err="1">
                <a:solidFill>
                  <a:srgbClr val="0462C1"/>
                </a:solidFill>
                <a:uFill>
                  <a:solidFill>
                    <a:srgbClr val="0462C1"/>
                  </a:solidFill>
                </a:uFill>
                <a:hlinkClick r:id="rId5"/>
              </a:rPr>
              <a:t>juillet</a:t>
            </a:r>
            <a:r>
              <a:rPr u="sng">
                <a:solidFill>
                  <a:srgbClr val="0462C1"/>
                </a:solidFill>
                <a:uFill>
                  <a:solidFill>
                    <a:srgbClr val="0462C1"/>
                  </a:solidFill>
                </a:uFill>
              </a:rPr>
              <a:t> </a:t>
            </a:r>
            <a:r>
              <a:rPr>
                <a:solidFill>
                  <a:sysClr val="windowText" lastClr="000000"/>
                </a:solidFill>
              </a:rPr>
              <a:t>.</a:t>
            </a:r>
            <a:endParaRPr sz="2199" b="1" kern="0">
              <a:solidFill>
                <a:sysClr val="windowText" lastClr="000000"/>
              </a:solidFill>
              <a:latin typeface="Cambria"/>
              <a:cs typeface="Cambria"/>
            </a:endParaRPr>
          </a:p>
        </p:txBody>
      </p:sp>
    </p:spTree>
    <p:extLst>
      <p:ext uri="{BB962C8B-B14F-4D97-AF65-F5344CB8AC3E}">
        <p14:creationId xmlns:p14="http://schemas.microsoft.com/office/powerpoint/2010/main" val="370824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5" name="Imagem 4" descr="Uma imagem com texto, diagrama, captura de ecrã, círculo  Descrição gerada automaticamente">
            <a:extLst>
              <a:ext uri="{FF2B5EF4-FFF2-40B4-BE49-F238E27FC236}">
                <a16:creationId xmlns:a16="http://schemas.microsoft.com/office/drawing/2014/main" id="{8BD4F04A-02E9-2CA7-C741-85A574CEB4E8}"/>
              </a:ext>
            </a:extLst>
          </p:cNvPr>
          <p:cNvPicPr>
            <a:picLocks noChangeAspect="1"/>
          </p:cNvPicPr>
          <p:nvPr/>
        </p:nvPicPr>
        <p:blipFill>
          <a:blip r:embed="rId4"/>
          <a:stretch>
            <a:fillRect/>
          </a:stretch>
        </p:blipFill>
        <p:spPr>
          <a:xfrm>
            <a:off x="32761" y="498764"/>
            <a:ext cx="10507541" cy="6044103"/>
          </a:xfrm>
          <a:prstGeom prst="rect">
            <a:avLst/>
          </a:prstGeom>
        </p:spPr>
      </p:pic>
    </p:spTree>
    <p:extLst>
      <p:ext uri="{BB962C8B-B14F-4D97-AF65-F5344CB8AC3E}">
        <p14:creationId xmlns:p14="http://schemas.microsoft.com/office/powerpoint/2010/main" val="405768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4" name="object 5">
            <a:extLst>
              <a:ext uri="{FF2B5EF4-FFF2-40B4-BE49-F238E27FC236}">
                <a16:creationId xmlns:a16="http://schemas.microsoft.com/office/drawing/2014/main" id="{BBF17DE6-C340-7026-8697-24F15FCE89D3}"/>
              </a:ext>
            </a:extLst>
          </p:cNvPr>
          <p:cNvSpPr txBox="1">
            <a:spLocks/>
          </p:cNvSpPr>
          <p:nvPr/>
        </p:nvSpPr>
        <p:spPr>
          <a:xfrm>
            <a:off x="1914481" y="494392"/>
            <a:ext cx="7512984" cy="461665"/>
          </a:xfrm>
          <a:prstGeom prst="rect">
            <a:avLst/>
          </a:prstGeom>
          <a:noFill/>
        </p:spPr>
        <p:txBody>
          <a:bodyPr wrap="square">
            <a:spAutoFit/>
          </a:bodyPr>
          <a:lstStyle>
            <a:lvl1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r>
              <a:t>Mission et tâches principales de l'INQ</a:t>
            </a:r>
          </a:p>
        </p:txBody>
      </p:sp>
      <p:sp>
        <p:nvSpPr>
          <p:cNvPr id="2" name="object 6">
            <a:extLst>
              <a:ext uri="{FF2B5EF4-FFF2-40B4-BE49-F238E27FC236}">
                <a16:creationId xmlns:a16="http://schemas.microsoft.com/office/drawing/2014/main" id="{23C29BA3-B938-BE6B-2CC9-B9B077379407}"/>
              </a:ext>
            </a:extLst>
          </p:cNvPr>
          <p:cNvSpPr txBox="1"/>
          <p:nvPr/>
        </p:nvSpPr>
        <p:spPr>
          <a:xfrm>
            <a:off x="115150" y="2909820"/>
            <a:ext cx="10321572" cy="1053308"/>
          </a:xfrm>
          <a:prstGeom prst="rect">
            <a:avLst/>
          </a:prstGeom>
          <a:ln w="9525">
            <a:solidFill>
              <a:srgbClr val="E7E6E6"/>
            </a:solidFill>
          </a:ln>
        </p:spPr>
        <p:txBody>
          <a:bodyPr vert="horz" wrap="square" lIns="0" tIns="38084" rIns="0" bIns="0">
            <a:spAutoFit/>
          </a:bodyPr>
          <a:lstStyle/>
          <a:p>
            <a:pPr marL="376404" marR="81882" indent="-285636" algn="just" defTabSz="914034">
              <a:spcBef>
                <a:spcPts val="300"/>
              </a:spcBef>
              <a:buClr>
                <a:srgbClr val="C00000"/>
              </a:buClr>
              <a:buFont typeface="Wingdings"/>
              <a:buChar char=""/>
              <a:tabLst>
                <a:tab pos="377674" algn="l"/>
              </a:tabLst>
              <a:defRPr sz="2199">
                <a:solidFill>
                  <a:sysClr val="windowText" lastClr="000000"/>
                </a:solidFill>
                <a:latin typeface="Cambria"/>
                <a:cs typeface="Cambria"/>
              </a:defRPr>
            </a:pPr>
            <a:r>
              <a:rPr err="1"/>
              <a:t>Garantir</a:t>
            </a:r>
            <a:r>
              <a:t> un </a:t>
            </a:r>
            <a:r>
              <a:rPr err="1"/>
              <a:t>système</a:t>
            </a:r>
            <a:r>
              <a:t> de qualifications </a:t>
            </a:r>
            <a:r>
              <a:rPr err="1"/>
              <a:t>répondant</a:t>
            </a:r>
            <a:r>
              <a:t> aux </a:t>
            </a:r>
            <a:r>
              <a:rPr err="1"/>
              <a:t>normes</a:t>
            </a:r>
            <a:r>
              <a:t> </a:t>
            </a:r>
            <a:r>
              <a:rPr err="1"/>
              <a:t>internationales</a:t>
            </a:r>
            <a:r>
              <a:t> 	</a:t>
            </a:r>
            <a:r>
              <a:rPr err="1"/>
              <a:t>reconnu</a:t>
            </a:r>
            <a:r>
              <a:t>, par un processus de </a:t>
            </a:r>
            <a:r>
              <a:rPr err="1"/>
              <a:t>référencement</a:t>
            </a:r>
            <a:r>
              <a:t> du Cadre national de </a:t>
            </a:r>
            <a:r>
              <a:rPr err="1"/>
              <a:t>l’Angola</a:t>
            </a:r>
            <a:r>
              <a:t> avec </a:t>
            </a:r>
            <a:r>
              <a:rPr err="1"/>
              <a:t>d’autres</a:t>
            </a:r>
            <a:r>
              <a:t> cadres de certification (SADC/ACQF/QE...);</a:t>
            </a:r>
            <a:endParaRPr sz="2199" kern="0">
              <a:solidFill>
                <a:sysClr val="windowText" lastClr="000000"/>
              </a:solidFill>
              <a:latin typeface="Cambria"/>
              <a:cs typeface="Cambria"/>
            </a:endParaRPr>
          </a:p>
        </p:txBody>
      </p:sp>
      <p:sp>
        <p:nvSpPr>
          <p:cNvPr id="6" name="object 9">
            <a:extLst>
              <a:ext uri="{FF2B5EF4-FFF2-40B4-BE49-F238E27FC236}">
                <a16:creationId xmlns:a16="http://schemas.microsoft.com/office/drawing/2014/main" id="{34D0B161-C96C-76B8-343A-1B88B7F1EBC7}"/>
              </a:ext>
            </a:extLst>
          </p:cNvPr>
          <p:cNvSpPr txBox="1"/>
          <p:nvPr/>
        </p:nvSpPr>
        <p:spPr>
          <a:xfrm>
            <a:off x="115150" y="5079035"/>
            <a:ext cx="10321571" cy="377381"/>
          </a:xfrm>
          <a:prstGeom prst="rect">
            <a:avLst/>
          </a:prstGeom>
          <a:ln w="9525">
            <a:solidFill>
              <a:srgbClr val="E7E6E6"/>
            </a:solidFill>
          </a:ln>
        </p:spPr>
        <p:txBody>
          <a:bodyPr vert="horz" wrap="square" lIns="0" tIns="38719" rIns="0" bIns="0">
            <a:spAutoFit/>
          </a:bodyPr>
          <a:lstStyle/>
          <a:p>
            <a:pPr marL="377039" indent="-285636" defTabSz="914034">
              <a:spcBef>
                <a:spcPts val="305"/>
              </a:spcBef>
              <a:buClr>
                <a:srgbClr val="C00000"/>
              </a:buClr>
              <a:buFont typeface="Wingdings"/>
              <a:buChar char=""/>
              <a:tabLst>
                <a:tab pos="377039" algn="l"/>
              </a:tabLst>
              <a:defRPr sz="2199">
                <a:solidFill>
                  <a:sysClr val="windowText" lastClr="000000"/>
                </a:solidFill>
                <a:latin typeface="Cambria"/>
                <a:cs typeface="Cambria"/>
              </a:defRPr>
            </a:pPr>
            <a:r>
              <a:rPr lang="en-GB"/>
              <a:t>P</a:t>
            </a:r>
            <a:r>
              <a:rPr err="1"/>
              <a:t>romouvoir</a:t>
            </a:r>
            <a:r>
              <a:t> la reconnaissance </a:t>
            </a:r>
            <a:r>
              <a:rPr err="1"/>
              <a:t>internationale</a:t>
            </a:r>
            <a:r>
              <a:t> des qualifications </a:t>
            </a:r>
            <a:r>
              <a:rPr err="1"/>
              <a:t>nationales</a:t>
            </a:r>
            <a:r>
              <a:t>;</a:t>
            </a:r>
            <a:endParaRPr sz="2199" kern="0">
              <a:solidFill>
                <a:sysClr val="windowText" lastClr="000000"/>
              </a:solidFill>
              <a:latin typeface="Cambria"/>
              <a:cs typeface="Cambria"/>
            </a:endParaRPr>
          </a:p>
        </p:txBody>
      </p:sp>
      <p:sp>
        <p:nvSpPr>
          <p:cNvPr id="7" name="object 10">
            <a:extLst>
              <a:ext uri="{FF2B5EF4-FFF2-40B4-BE49-F238E27FC236}">
                <a16:creationId xmlns:a16="http://schemas.microsoft.com/office/drawing/2014/main" id="{C7CD925F-C01F-B7A6-A13A-8F7A257B8D02}"/>
              </a:ext>
            </a:extLst>
          </p:cNvPr>
          <p:cNvSpPr txBox="1"/>
          <p:nvPr/>
        </p:nvSpPr>
        <p:spPr>
          <a:xfrm>
            <a:off x="115150" y="5788451"/>
            <a:ext cx="10321573" cy="715664"/>
          </a:xfrm>
          <a:prstGeom prst="rect">
            <a:avLst/>
          </a:prstGeom>
          <a:ln w="9525">
            <a:solidFill>
              <a:srgbClr val="E7E6E6"/>
            </a:solidFill>
          </a:ln>
        </p:spPr>
        <p:txBody>
          <a:bodyPr vert="horz" wrap="square" lIns="0" tIns="38719" rIns="0" bIns="0">
            <a:spAutoFit/>
          </a:bodyPr>
          <a:lstStyle/>
          <a:p>
            <a:pPr marL="377039" indent="-285636" defTabSz="914034">
              <a:spcBef>
                <a:spcPts val="305"/>
              </a:spcBef>
              <a:buClr>
                <a:srgbClr val="C00000"/>
              </a:buClr>
              <a:buFont typeface="Wingdings"/>
              <a:buChar char=""/>
              <a:tabLst>
                <a:tab pos="377039" algn="l"/>
                <a:tab pos="1725873" algn="l"/>
                <a:tab pos="2030551" algn="l"/>
                <a:tab pos="3522206" algn="l"/>
                <a:tab pos="4326429" algn="l"/>
                <a:tab pos="4629837" algn="l"/>
                <a:tab pos="5976768" algn="l"/>
                <a:tab pos="7439223" algn="l"/>
                <a:tab pos="7743901" algn="l"/>
                <a:tab pos="8059370" algn="l"/>
                <a:tab pos="9045131" algn="l"/>
              </a:tabLst>
              <a:defRPr sz="2199">
                <a:solidFill>
                  <a:sysClr val="windowText" lastClr="000000"/>
                </a:solidFill>
                <a:latin typeface="Cambria Math"/>
                <a:cs typeface="Cambria Math"/>
              </a:defRPr>
            </a:pPr>
            <a:r>
              <a:rPr lang="fr-FR" sz="2199"/>
              <a:t>Promouvoir l’articulation entre la formation professionnelle et l’enseignement technique professionnel (MINISTÈRE DE L’ÉDUCATION).</a:t>
            </a:r>
            <a:endParaRPr sz="2199" kern="0">
              <a:solidFill>
                <a:sysClr val="windowText" lastClr="000000"/>
              </a:solidFill>
              <a:latin typeface="Cambria Math"/>
              <a:cs typeface="Cambria Math"/>
            </a:endParaRPr>
          </a:p>
        </p:txBody>
      </p:sp>
      <p:sp>
        <p:nvSpPr>
          <p:cNvPr id="11" name="object 11">
            <a:extLst>
              <a:ext uri="{FF2B5EF4-FFF2-40B4-BE49-F238E27FC236}">
                <a16:creationId xmlns:a16="http://schemas.microsoft.com/office/drawing/2014/main" id="{DF137158-EF69-00D7-051D-F96CE76EC4C9}"/>
              </a:ext>
            </a:extLst>
          </p:cNvPr>
          <p:cNvSpPr txBox="1"/>
          <p:nvPr/>
        </p:nvSpPr>
        <p:spPr>
          <a:xfrm>
            <a:off x="169274" y="952608"/>
            <a:ext cx="10267448" cy="1729945"/>
          </a:xfrm>
          <a:prstGeom prst="rect">
            <a:avLst/>
          </a:prstGeom>
          <a:ln w="9525">
            <a:solidFill>
              <a:srgbClr val="E7E6E6"/>
            </a:solidFill>
          </a:ln>
        </p:spPr>
        <p:txBody>
          <a:bodyPr vert="horz" wrap="square" lIns="0" tIns="37449" rIns="0" bIns="0">
            <a:spAutoFit/>
          </a:bodyPr>
          <a:lstStyle/>
          <a:p>
            <a:pPr marL="376404" marR="79978" indent="-285636" algn="just" defTabSz="914034">
              <a:spcBef>
                <a:spcPts val="295"/>
              </a:spcBef>
              <a:buFont typeface="Wingdings"/>
              <a:buChar char=""/>
              <a:tabLst>
                <a:tab pos="377674" algn="l"/>
              </a:tabLst>
              <a:defRPr sz="2199">
                <a:latin typeface="Cambria"/>
                <a:cs typeface="Cambria"/>
              </a:defRPr>
            </a:pPr>
            <a:r>
              <a:rPr b="1">
                <a:solidFill>
                  <a:srgbClr val="4471C4"/>
                </a:solidFill>
              </a:rPr>
              <a:t>MISSION </a:t>
            </a:r>
            <a:r>
              <a:rPr>
                <a:solidFill>
                  <a:sysClr val="windowText" lastClr="000000"/>
                </a:solidFill>
              </a:rPr>
              <a:t>- </a:t>
            </a:r>
            <a:r>
              <a:rPr err="1">
                <a:solidFill>
                  <a:sysClr val="windowText" lastClr="000000"/>
                </a:solidFill>
              </a:rPr>
              <a:t>Contribuer</a:t>
            </a:r>
            <a:r>
              <a:rPr>
                <a:solidFill>
                  <a:sysClr val="windowText" lastClr="000000"/>
                </a:solidFill>
              </a:rPr>
              <a:t> à </a:t>
            </a:r>
            <a:r>
              <a:rPr err="1">
                <a:solidFill>
                  <a:sysClr val="windowText" lastClr="000000"/>
                </a:solidFill>
              </a:rPr>
              <a:t>l'amélioration</a:t>
            </a:r>
            <a:r>
              <a:rPr>
                <a:solidFill>
                  <a:sysClr val="windowText" lastClr="000000"/>
                </a:solidFill>
              </a:rPr>
              <a:t> des </a:t>
            </a:r>
            <a:r>
              <a:rPr err="1">
                <a:solidFill>
                  <a:sysClr val="windowText" lastClr="000000"/>
                </a:solidFill>
              </a:rPr>
              <a:t>niveaux</a:t>
            </a:r>
            <a:r>
              <a:rPr>
                <a:solidFill>
                  <a:sysClr val="windowText" lastClr="000000"/>
                </a:solidFill>
              </a:rPr>
              <a:t> de qualification des jeunes et 	</a:t>
            </a:r>
            <a:r>
              <a:rPr err="1">
                <a:solidFill>
                  <a:sysClr val="windowText" lastClr="000000"/>
                </a:solidFill>
              </a:rPr>
              <a:t>adultes</a:t>
            </a:r>
            <a:r>
              <a:rPr>
                <a:solidFill>
                  <a:sysClr val="windowText" lastClr="000000"/>
                </a:solidFill>
              </a:rPr>
              <a:t>, par la mise à disposition </a:t>
            </a:r>
            <a:r>
              <a:rPr err="1">
                <a:solidFill>
                  <a:sysClr val="windowText" lastClr="000000"/>
                </a:solidFill>
              </a:rPr>
              <a:t>d'une</a:t>
            </a:r>
            <a:r>
              <a:rPr>
                <a:solidFill>
                  <a:sysClr val="windowText" lastClr="000000"/>
                </a:solidFill>
              </a:rPr>
              <a:t> </a:t>
            </a:r>
            <a:r>
              <a:rPr err="1">
                <a:solidFill>
                  <a:sysClr val="windowText" lastClr="000000"/>
                </a:solidFill>
              </a:rPr>
              <a:t>offre</a:t>
            </a:r>
            <a:r>
              <a:rPr>
                <a:solidFill>
                  <a:sysClr val="windowText" lastClr="000000"/>
                </a:solidFill>
              </a:rPr>
              <a:t> attractive et </a:t>
            </a:r>
            <a:r>
              <a:rPr err="1">
                <a:solidFill>
                  <a:sysClr val="windowText" lastClr="000000"/>
                </a:solidFill>
              </a:rPr>
              <a:t>diversifiée</a:t>
            </a:r>
            <a:r>
              <a:rPr>
                <a:solidFill>
                  <a:sysClr val="windowText" lastClr="000000"/>
                </a:solidFill>
              </a:rPr>
              <a:t> de 	</a:t>
            </a:r>
            <a:r>
              <a:rPr err="1">
                <a:solidFill>
                  <a:sysClr val="windowText" lastClr="000000"/>
                </a:solidFill>
              </a:rPr>
              <a:t>promouvoir</a:t>
            </a:r>
            <a:r>
              <a:rPr>
                <a:solidFill>
                  <a:sysClr val="windowText" lastClr="000000"/>
                </a:solidFill>
              </a:rPr>
              <a:t> et </a:t>
            </a:r>
            <a:r>
              <a:rPr err="1">
                <a:solidFill>
                  <a:sysClr val="windowText" lastClr="000000"/>
                </a:solidFill>
              </a:rPr>
              <a:t>valoriser</a:t>
            </a:r>
            <a:r>
              <a:rPr>
                <a:solidFill>
                  <a:sysClr val="windowText" lastClr="000000"/>
                </a:solidFill>
              </a:rPr>
              <a:t> la formation </a:t>
            </a:r>
            <a:r>
              <a:rPr err="1">
                <a:solidFill>
                  <a:sysClr val="windowText" lastClr="000000"/>
                </a:solidFill>
              </a:rPr>
              <a:t>initiale</a:t>
            </a:r>
            <a:r>
              <a:rPr>
                <a:solidFill>
                  <a:sysClr val="windowText" lastClr="000000"/>
                </a:solidFill>
              </a:rPr>
              <a:t> et continue et </a:t>
            </a:r>
            <a:r>
              <a:rPr err="1">
                <a:solidFill>
                  <a:sysClr val="windowText" lastClr="000000"/>
                </a:solidFill>
              </a:rPr>
              <a:t>l'apprentissage</a:t>
            </a:r>
            <a:r>
              <a:rPr>
                <a:solidFill>
                  <a:sysClr val="windowText" lastClr="000000"/>
                </a:solidFill>
              </a:rPr>
              <a:t>; 	tout au long de la vie et </a:t>
            </a:r>
            <a:r>
              <a:rPr err="1">
                <a:solidFill>
                  <a:sysClr val="windowText" lastClr="000000"/>
                </a:solidFill>
              </a:rPr>
              <a:t>l'insertion</a:t>
            </a:r>
            <a:r>
              <a:rPr>
                <a:solidFill>
                  <a:sysClr val="windowText" lastClr="000000"/>
                </a:solidFill>
              </a:rPr>
              <a:t> de jeunes et </a:t>
            </a:r>
            <a:r>
              <a:rPr err="1">
                <a:solidFill>
                  <a:sysClr val="windowText" lastClr="000000"/>
                </a:solidFill>
              </a:rPr>
              <a:t>d'adultes</a:t>
            </a:r>
            <a:r>
              <a:rPr>
                <a:solidFill>
                  <a:sysClr val="windowText" lastClr="000000"/>
                </a:solidFill>
              </a:rPr>
              <a:t> </a:t>
            </a:r>
            <a:r>
              <a:rPr err="1">
                <a:solidFill>
                  <a:sysClr val="windowText" lastClr="000000"/>
                </a:solidFill>
              </a:rPr>
              <a:t>qualifiés</a:t>
            </a:r>
            <a:r>
              <a:rPr>
                <a:solidFill>
                  <a:sysClr val="windowText" lastClr="000000"/>
                </a:solidFill>
              </a:rPr>
              <a:t> </a:t>
            </a:r>
            <a:r>
              <a:rPr lang="en-GB">
                <a:solidFill>
                  <a:sysClr val="windowText" lastClr="000000"/>
                </a:solidFill>
              </a:rPr>
              <a:t>sur le </a:t>
            </a:r>
            <a:r>
              <a:rPr lang="en-GB" err="1">
                <a:solidFill>
                  <a:sysClr val="windowText" lastClr="000000"/>
                </a:solidFill>
              </a:rPr>
              <a:t>marché</a:t>
            </a:r>
            <a:r>
              <a:rPr lang="en-GB">
                <a:solidFill>
                  <a:sysClr val="windowText" lastClr="000000"/>
                </a:solidFill>
              </a:rPr>
              <a:t> du travail. </a:t>
            </a:r>
            <a:endParaRPr sz="2199" kern="0">
              <a:solidFill>
                <a:sysClr val="windowText" lastClr="000000"/>
              </a:solidFill>
              <a:latin typeface="Cambria"/>
              <a:cs typeface="Cambria"/>
            </a:endParaRPr>
          </a:p>
        </p:txBody>
      </p:sp>
      <p:sp>
        <p:nvSpPr>
          <p:cNvPr id="13" name="object 7">
            <a:extLst>
              <a:ext uri="{FF2B5EF4-FFF2-40B4-BE49-F238E27FC236}">
                <a16:creationId xmlns:a16="http://schemas.microsoft.com/office/drawing/2014/main" id="{5C6BC52A-0B7D-8713-4A43-C034A9D9819D}"/>
              </a:ext>
            </a:extLst>
          </p:cNvPr>
          <p:cNvSpPr/>
          <p:nvPr/>
        </p:nvSpPr>
        <p:spPr>
          <a:xfrm>
            <a:off x="115149" y="4211925"/>
            <a:ext cx="10321573" cy="738830"/>
          </a:xfrm>
          <a:custGeom>
            <a:avLst/>
            <a:gdLst/>
            <a:ahLst/>
            <a:cxnLst/>
            <a:rect l="l" t="t" r="r" b="b"/>
            <a:pathLst>
              <a:path w="10673080" h="739139">
                <a:moveTo>
                  <a:pt x="10672565" y="0"/>
                </a:moveTo>
                <a:lnTo>
                  <a:pt x="0" y="0"/>
                </a:lnTo>
                <a:lnTo>
                  <a:pt x="0" y="738670"/>
                </a:lnTo>
                <a:lnTo>
                  <a:pt x="10672565" y="738670"/>
                </a:lnTo>
              </a:path>
            </a:pathLst>
          </a:custGeom>
          <a:ln w="9524">
            <a:solidFill>
              <a:srgbClr val="E7E6E6"/>
            </a:solidFill>
          </a:ln>
        </p:spPr>
        <p:txBody>
          <a:bodyPr wrap="square" lIns="0" tIns="0" rIns="0" bIns="0"/>
          <a:lstStyle/>
          <a:p>
            <a:pPr defTabSz="914034"/>
            <a:endParaRPr sz="1799" kern="0">
              <a:solidFill>
                <a:sysClr val="windowText" lastClr="000000"/>
              </a:solidFill>
            </a:endParaRPr>
          </a:p>
        </p:txBody>
      </p:sp>
      <p:sp>
        <p:nvSpPr>
          <p:cNvPr id="14" name="object 8">
            <a:extLst>
              <a:ext uri="{FF2B5EF4-FFF2-40B4-BE49-F238E27FC236}">
                <a16:creationId xmlns:a16="http://schemas.microsoft.com/office/drawing/2014/main" id="{44306EFA-F60F-814A-2834-DFA438989563}"/>
              </a:ext>
            </a:extLst>
          </p:cNvPr>
          <p:cNvSpPr txBox="1"/>
          <p:nvPr/>
        </p:nvSpPr>
        <p:spPr>
          <a:xfrm>
            <a:off x="184331" y="4238368"/>
            <a:ext cx="9305534" cy="689030"/>
          </a:xfrm>
          <a:prstGeom prst="rect">
            <a:avLst/>
          </a:prstGeom>
        </p:spPr>
        <p:txBody>
          <a:bodyPr vert="horz" wrap="square" lIns="0" tIns="12060" rIns="0" bIns="0">
            <a:spAutoFit/>
          </a:bodyPr>
          <a:lstStyle/>
          <a:p>
            <a:pPr marL="354823" indent="-342128" defTabSz="914034">
              <a:spcBef>
                <a:spcPts val="95"/>
              </a:spcBef>
              <a:buClr>
                <a:srgbClr val="C00000"/>
              </a:buClr>
              <a:buFont typeface="Wingdings"/>
              <a:buChar char=""/>
              <a:tabLst>
                <a:tab pos="354823" algn="l"/>
              </a:tabLst>
              <a:defRPr sz="2199">
                <a:solidFill>
                  <a:sysClr val="windowText" lastClr="000000"/>
                </a:solidFill>
                <a:latin typeface="Cambria"/>
                <a:cs typeface="Cambria"/>
              </a:defRPr>
            </a:pPr>
            <a:r>
              <a:t>Gérer et tenir à jour le Catalogue national des qualifications professionnelles;</a:t>
            </a:r>
            <a:endParaRPr sz="2199" kern="0">
              <a:solidFill>
                <a:sysClr val="windowText" lastClr="000000"/>
              </a:solidFill>
              <a:latin typeface="Cambria"/>
              <a:cs typeface="Cambria"/>
            </a:endParaRPr>
          </a:p>
        </p:txBody>
      </p:sp>
    </p:spTree>
    <p:extLst>
      <p:ext uri="{BB962C8B-B14F-4D97-AF65-F5344CB8AC3E}">
        <p14:creationId xmlns:p14="http://schemas.microsoft.com/office/powerpoint/2010/main" val="378291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3064-722A-AF9E-F769-ED4EE6CF6CBC}"/>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4EADB986-A59B-DAAE-DE52-F20CA9F277A0}"/>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4FEC8225-E762-19F5-26FD-2174A30314BB}"/>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7BBC8A14-529C-C50F-9947-DE315408F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3" name="Imagem 2">
            <a:extLst>
              <a:ext uri="{FF2B5EF4-FFF2-40B4-BE49-F238E27FC236}">
                <a16:creationId xmlns:a16="http://schemas.microsoft.com/office/drawing/2014/main" id="{A9D6B26E-BB43-10BB-3B9D-466CA58F4133}"/>
              </a:ext>
            </a:extLst>
          </p:cNvPr>
          <p:cNvPicPr>
            <a:picLocks noChangeAspect="1"/>
          </p:cNvPicPr>
          <p:nvPr/>
        </p:nvPicPr>
        <p:blipFill>
          <a:blip r:embed="rId4"/>
          <a:stretch>
            <a:fillRect/>
          </a:stretch>
        </p:blipFill>
        <p:spPr>
          <a:xfrm>
            <a:off x="1770324" y="1042416"/>
            <a:ext cx="6958360" cy="5101906"/>
          </a:xfrm>
          <a:prstGeom prst="rect">
            <a:avLst/>
          </a:prstGeom>
        </p:spPr>
      </p:pic>
      <p:sp>
        <p:nvSpPr>
          <p:cNvPr id="5" name="object 5">
            <a:extLst>
              <a:ext uri="{FF2B5EF4-FFF2-40B4-BE49-F238E27FC236}">
                <a16:creationId xmlns:a16="http://schemas.microsoft.com/office/drawing/2014/main" id="{FDB705AD-F8E8-5395-2E1A-8DEF4077E220}"/>
              </a:ext>
            </a:extLst>
          </p:cNvPr>
          <p:cNvSpPr txBox="1">
            <a:spLocks/>
          </p:cNvSpPr>
          <p:nvPr/>
        </p:nvSpPr>
        <p:spPr>
          <a:xfrm>
            <a:off x="817200" y="567543"/>
            <a:ext cx="9115323" cy="461665"/>
          </a:xfrm>
          <a:prstGeom prst="rect">
            <a:avLst/>
          </a:prstGeom>
          <a:noFill/>
        </p:spPr>
        <p:txBody>
          <a:bodyPr wrap="square">
            <a:spAutoFit/>
          </a:bodyPr>
          <a:lstStyle>
            <a:lvl1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ctr"/>
            <a:r>
              <a:rPr lang="en-GB" err="1"/>
              <a:t>Journée</a:t>
            </a:r>
            <a:r>
              <a:rPr lang="en-GB"/>
              <a:t> de </a:t>
            </a:r>
            <a:r>
              <a:rPr lang="en-GB" err="1"/>
              <a:t>Référence</a:t>
            </a:r>
            <a:r>
              <a:rPr lang="en-GB"/>
              <a:t> ACQF</a:t>
            </a:r>
            <a:endParaRPr/>
          </a:p>
        </p:txBody>
      </p:sp>
    </p:spTree>
    <p:extLst>
      <p:ext uri="{BB962C8B-B14F-4D97-AF65-F5344CB8AC3E}">
        <p14:creationId xmlns:p14="http://schemas.microsoft.com/office/powerpoint/2010/main" val="383671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3064-722A-AF9E-F769-ED4EE6CF6CBC}"/>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4EADB986-A59B-DAAE-DE52-F20CA9F277A0}"/>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4FEC8225-E762-19F5-26FD-2174A30314BB}"/>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7BBC8A14-529C-C50F-9947-DE315408F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2" name="object 2">
            <a:extLst>
              <a:ext uri="{FF2B5EF4-FFF2-40B4-BE49-F238E27FC236}">
                <a16:creationId xmlns:a16="http://schemas.microsoft.com/office/drawing/2014/main" id="{32F0968B-02DE-4596-6827-153F34DA6D6A}"/>
              </a:ext>
            </a:extLst>
          </p:cNvPr>
          <p:cNvSpPr txBox="1">
            <a:spLocks/>
          </p:cNvSpPr>
          <p:nvPr/>
        </p:nvSpPr>
        <p:spPr>
          <a:xfrm>
            <a:off x="2160496" y="592122"/>
            <a:ext cx="6370819" cy="381510"/>
          </a:xfrm>
          <a:prstGeom prst="rect">
            <a:avLst/>
          </a:prstGeom>
          <a:noFill/>
        </p:spPr>
        <p:txBody>
          <a:bodyPr wrap="square">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95507">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Recommandations</a:t>
            </a:r>
          </a:p>
        </p:txBody>
      </p:sp>
      <p:sp>
        <p:nvSpPr>
          <p:cNvPr id="4" name="CaixaDeTexto 3">
            <a:extLst>
              <a:ext uri="{FF2B5EF4-FFF2-40B4-BE49-F238E27FC236}">
                <a16:creationId xmlns:a16="http://schemas.microsoft.com/office/drawing/2014/main" id="{A171312D-119D-D026-CDAF-2FBDD86B980B}"/>
              </a:ext>
            </a:extLst>
          </p:cNvPr>
          <p:cNvSpPr txBox="1"/>
          <p:nvPr/>
        </p:nvSpPr>
        <p:spPr>
          <a:xfrm>
            <a:off x="274320" y="2002286"/>
            <a:ext cx="10021824" cy="1015663"/>
          </a:xfrm>
          <a:prstGeom prst="rect">
            <a:avLst/>
          </a:prstGeom>
          <a:noFill/>
          <a:ln>
            <a:solidFill>
              <a:schemeClr val="bg1">
                <a:lumMod val="75000"/>
              </a:schemeClr>
            </a:solidFill>
          </a:ln>
        </p:spPr>
        <p:txBody>
          <a:bodyPr wrap="square">
            <a:spAutoFit/>
          </a:bodyPr>
          <a:lstStyle>
            <a:lvl1pPr>
              <a:defRPr>
                <a:latin typeface="Cambria" panose="02040503050406030204" pitchFamily="18" charset="0"/>
                <a:ea typeface="Cambria" panose="02040503050406030204" pitchFamily="18" charset="0"/>
              </a:defRPr>
            </a:lvl1pPr>
          </a:lstStyle>
          <a:p>
            <a:pPr marL="342900" indent="-342900" algn="just">
              <a:buFont typeface="Wingdings" panose="05000000000000000000" pitchFamily="2" charset="2"/>
              <a:buChar char="q"/>
              <a:defRPr sz="2000"/>
            </a:pPr>
            <a:r>
              <a:t>Réunion des ministres de l’emploi, du travail et des partenaires sociaux de la Communauté de développement de l’Afrique australe (CDAA) tenue en mars 2024 à Victoria Falls, en République du Zimbabwe.</a:t>
            </a:r>
            <a:endParaRPr sz="2000"/>
          </a:p>
        </p:txBody>
      </p:sp>
      <p:sp>
        <p:nvSpPr>
          <p:cNvPr id="6" name="CaixaDeTexto 5">
            <a:extLst>
              <a:ext uri="{FF2B5EF4-FFF2-40B4-BE49-F238E27FC236}">
                <a16:creationId xmlns:a16="http://schemas.microsoft.com/office/drawing/2014/main" id="{A0334405-2BC7-55F7-325A-90E91A3E94C7}"/>
              </a:ext>
            </a:extLst>
          </p:cNvPr>
          <p:cNvSpPr txBox="1"/>
          <p:nvPr/>
        </p:nvSpPr>
        <p:spPr>
          <a:xfrm>
            <a:off x="274320" y="1133999"/>
            <a:ext cx="10021824" cy="707886"/>
          </a:xfrm>
          <a:prstGeom prst="rect">
            <a:avLst/>
          </a:prstGeom>
          <a:noFill/>
          <a:ln>
            <a:solidFill>
              <a:schemeClr val="bg1">
                <a:lumMod val="75000"/>
              </a:schemeClr>
            </a:solidFill>
          </a:ln>
        </p:spPr>
        <p:txBody>
          <a:bodyPr wrap="square">
            <a:spAutoFit/>
          </a:bodyPr>
          <a:lstStyle/>
          <a:p>
            <a:pPr marL="342900" indent="-342900" algn="just">
              <a:buFont typeface="Wingdings" panose="05000000000000000000" pitchFamily="2" charset="2"/>
              <a:buChar char="q"/>
              <a:defRPr sz="2000">
                <a:latin typeface="Cambria" panose="02040503050406030204" pitchFamily="18" charset="0"/>
                <a:ea typeface="Cambria" panose="02040503050406030204" pitchFamily="18" charset="0"/>
              </a:defRPr>
            </a:pPr>
            <a:r>
              <a:rPr lang="en-GB"/>
              <a:t>L</a:t>
            </a:r>
            <a:r>
              <a:t>e deuxième forum sur les cadres de certification, qui </a:t>
            </a:r>
            <a:r>
              <a:rPr err="1"/>
              <a:t>s’est</a:t>
            </a:r>
            <a:r>
              <a:t> </a:t>
            </a:r>
            <a:r>
              <a:rPr err="1"/>
              <a:t>tenu</a:t>
            </a:r>
            <a:r>
              <a:t> </a:t>
            </a:r>
            <a:r>
              <a:rPr err="1"/>
              <a:t>en</a:t>
            </a:r>
            <a:r>
              <a:t> </a:t>
            </a:r>
            <a:r>
              <a:rPr err="1"/>
              <a:t>septembre</a:t>
            </a:r>
            <a:r>
              <a:t> 2024 à Luanda, </a:t>
            </a:r>
            <a:r>
              <a:rPr err="1"/>
              <a:t>en</a:t>
            </a:r>
            <a:r>
              <a:t> République </a:t>
            </a:r>
            <a:r>
              <a:rPr err="1"/>
              <a:t>d’Angola</a:t>
            </a:r>
            <a:r>
              <a:t>;</a:t>
            </a:r>
            <a:endParaRPr sz="2000">
              <a:latin typeface="Cambria" panose="02040503050406030204" pitchFamily="18" charset="0"/>
              <a:ea typeface="Cambria" panose="02040503050406030204" pitchFamily="18" charset="0"/>
            </a:endParaRPr>
          </a:p>
        </p:txBody>
      </p:sp>
      <p:sp>
        <p:nvSpPr>
          <p:cNvPr id="15" name="object 2">
            <a:extLst>
              <a:ext uri="{FF2B5EF4-FFF2-40B4-BE49-F238E27FC236}">
                <a16:creationId xmlns:a16="http://schemas.microsoft.com/office/drawing/2014/main" id="{2BC61D5C-6D80-7BBD-3C77-D3F0CAAD679B}"/>
              </a:ext>
            </a:extLst>
          </p:cNvPr>
          <p:cNvSpPr txBox="1">
            <a:spLocks/>
          </p:cNvSpPr>
          <p:nvPr/>
        </p:nvSpPr>
        <p:spPr>
          <a:xfrm>
            <a:off x="2160496" y="3170730"/>
            <a:ext cx="6370819" cy="424732"/>
          </a:xfrm>
          <a:prstGeom prst="rect">
            <a:avLst/>
          </a:prstGeom>
          <a:noFill/>
        </p:spPr>
        <p:txBody>
          <a:bodyPr wrap="square">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95507">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rPr err="1"/>
              <a:t>Critères</a:t>
            </a:r>
            <a:r>
              <a:t> de </a:t>
            </a:r>
            <a:r>
              <a:rPr err="1"/>
              <a:t>référence</a:t>
            </a:r>
            <a:r>
              <a:t> d</a:t>
            </a:r>
            <a:r>
              <a:rPr lang="en-GB"/>
              <a:t>e </a:t>
            </a:r>
            <a:r>
              <a:rPr lang="en-GB" err="1"/>
              <a:t>l’ACQF</a:t>
            </a:r>
            <a:endParaRPr/>
          </a:p>
        </p:txBody>
      </p:sp>
      <p:sp>
        <p:nvSpPr>
          <p:cNvPr id="18" name="Retângulo: Cantos Arredondados 17">
            <a:extLst>
              <a:ext uri="{FF2B5EF4-FFF2-40B4-BE49-F238E27FC236}">
                <a16:creationId xmlns:a16="http://schemas.microsoft.com/office/drawing/2014/main" id="{F0DE929B-C467-F0AA-8807-77467FB83D09}"/>
              </a:ext>
            </a:extLst>
          </p:cNvPr>
          <p:cNvSpPr/>
          <p:nvPr/>
        </p:nvSpPr>
        <p:spPr>
          <a:xfrm>
            <a:off x="409581" y="3906309"/>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Descripteurs de niveau</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 name="Retângulo: Cantos Arredondados 18">
            <a:extLst>
              <a:ext uri="{FF2B5EF4-FFF2-40B4-BE49-F238E27FC236}">
                <a16:creationId xmlns:a16="http://schemas.microsoft.com/office/drawing/2014/main" id="{665CB082-A4BE-CFD4-F973-21DBCDD810EE}"/>
              </a:ext>
            </a:extLst>
          </p:cNvPr>
          <p:cNvSpPr/>
          <p:nvPr/>
        </p:nvSpPr>
        <p:spPr>
          <a:xfrm>
            <a:off x="2847981" y="3906309"/>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rPr sz="2000" err="1"/>
              <a:t>Approche</a:t>
            </a:r>
            <a:r>
              <a:rPr sz="2000"/>
              <a:t> </a:t>
            </a:r>
            <a:r>
              <a:rPr sz="2000" err="1"/>
              <a:t>axée</a:t>
            </a:r>
            <a:r>
              <a:rPr sz="2000"/>
              <a:t> sur les acquis </a:t>
            </a:r>
            <a:r>
              <a:rPr sz="2000" err="1"/>
              <a:t>d’apprentissage</a:t>
            </a:r>
            <a:endParaRPr sz="20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Retângulo: Cantos Arredondados 19">
            <a:extLst>
              <a:ext uri="{FF2B5EF4-FFF2-40B4-BE49-F238E27FC236}">
                <a16:creationId xmlns:a16="http://schemas.microsoft.com/office/drawing/2014/main" id="{0D8688DD-F390-9665-7DE9-C2DF2ED856F7}"/>
              </a:ext>
            </a:extLst>
          </p:cNvPr>
          <p:cNvSpPr/>
          <p:nvPr/>
        </p:nvSpPr>
        <p:spPr>
          <a:xfrm>
            <a:off x="5320757" y="3910503"/>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Qualifications dans le CNC</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1" name="Retângulo: Cantos Arredondados 20">
            <a:extLst>
              <a:ext uri="{FF2B5EF4-FFF2-40B4-BE49-F238E27FC236}">
                <a16:creationId xmlns:a16="http://schemas.microsoft.com/office/drawing/2014/main" id="{36B20C0A-6750-5ADC-196F-129C2FFC707C}"/>
              </a:ext>
            </a:extLst>
          </p:cNvPr>
          <p:cNvSpPr/>
          <p:nvPr/>
        </p:nvSpPr>
        <p:spPr>
          <a:xfrm>
            <a:off x="7793533" y="3906309"/>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Assurance de la qualité</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3" name="CaixaDeTexto 22">
            <a:extLst>
              <a:ext uri="{FF2B5EF4-FFF2-40B4-BE49-F238E27FC236}">
                <a16:creationId xmlns:a16="http://schemas.microsoft.com/office/drawing/2014/main" id="{B3B1320F-CD06-EDA6-02A4-013EC1CC0DD3}"/>
              </a:ext>
            </a:extLst>
          </p:cNvPr>
          <p:cNvSpPr txBox="1"/>
          <p:nvPr/>
        </p:nvSpPr>
        <p:spPr>
          <a:xfrm>
            <a:off x="7793533" y="5967333"/>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Critère 4</a:t>
            </a:r>
            <a:endParaRPr>
              <a:solidFill>
                <a:schemeClr val="tx1"/>
              </a:solidFill>
            </a:endParaRPr>
          </a:p>
        </p:txBody>
      </p:sp>
      <p:sp>
        <p:nvSpPr>
          <p:cNvPr id="24" name="CaixaDeTexto 23">
            <a:extLst>
              <a:ext uri="{FF2B5EF4-FFF2-40B4-BE49-F238E27FC236}">
                <a16:creationId xmlns:a16="http://schemas.microsoft.com/office/drawing/2014/main" id="{E62DBF27-54C2-7BB6-77D1-030EDD02A144}"/>
              </a:ext>
            </a:extLst>
          </p:cNvPr>
          <p:cNvSpPr txBox="1"/>
          <p:nvPr/>
        </p:nvSpPr>
        <p:spPr>
          <a:xfrm>
            <a:off x="5320757" y="5965717"/>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Critère 3</a:t>
            </a:r>
            <a:endParaRPr>
              <a:solidFill>
                <a:schemeClr val="tx1"/>
              </a:solidFill>
            </a:endParaRPr>
          </a:p>
        </p:txBody>
      </p:sp>
      <p:sp>
        <p:nvSpPr>
          <p:cNvPr id="25" name="CaixaDeTexto 24">
            <a:extLst>
              <a:ext uri="{FF2B5EF4-FFF2-40B4-BE49-F238E27FC236}">
                <a16:creationId xmlns:a16="http://schemas.microsoft.com/office/drawing/2014/main" id="{BF128F6E-BAC8-3080-8243-1376BAE7CD10}"/>
              </a:ext>
            </a:extLst>
          </p:cNvPr>
          <p:cNvSpPr txBox="1"/>
          <p:nvPr/>
        </p:nvSpPr>
        <p:spPr>
          <a:xfrm>
            <a:off x="2847981" y="5967333"/>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Critère 2</a:t>
            </a:r>
            <a:endParaRPr>
              <a:solidFill>
                <a:schemeClr val="tx1"/>
              </a:solidFill>
            </a:endParaRPr>
          </a:p>
        </p:txBody>
      </p:sp>
      <p:sp>
        <p:nvSpPr>
          <p:cNvPr id="26" name="CaixaDeTexto 25">
            <a:extLst>
              <a:ext uri="{FF2B5EF4-FFF2-40B4-BE49-F238E27FC236}">
                <a16:creationId xmlns:a16="http://schemas.microsoft.com/office/drawing/2014/main" id="{1005CDA2-8E4D-09EB-52C5-B5C2B51E5021}"/>
              </a:ext>
            </a:extLst>
          </p:cNvPr>
          <p:cNvSpPr txBox="1"/>
          <p:nvPr/>
        </p:nvSpPr>
        <p:spPr>
          <a:xfrm>
            <a:off x="409581" y="5967333"/>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Critère 1</a:t>
            </a:r>
            <a:endParaRPr>
              <a:solidFill>
                <a:schemeClr val="tx1"/>
              </a:solidFill>
            </a:endParaRPr>
          </a:p>
        </p:txBody>
      </p:sp>
    </p:spTree>
    <p:extLst>
      <p:ext uri="{BB962C8B-B14F-4D97-AF65-F5344CB8AC3E}">
        <p14:creationId xmlns:p14="http://schemas.microsoft.com/office/powerpoint/2010/main" val="6266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77191"/>
            <a:ext cx="10296144" cy="1089529"/>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Niveau de </a:t>
            </a:r>
            <a:r>
              <a:rPr b="1" err="1"/>
              <a:t>référence</a:t>
            </a:r>
            <a:r>
              <a:rPr b="1"/>
              <a:t> 1 d</a:t>
            </a:r>
            <a:r>
              <a:rPr lang="en-GB" b="1"/>
              <a:t>e </a:t>
            </a:r>
            <a:r>
              <a:rPr lang="en-GB" b="1" err="1"/>
              <a:t>l’ACQF</a:t>
            </a:r>
            <a:r>
              <a:rPr b="1"/>
              <a:t>: </a:t>
            </a:r>
            <a:r>
              <a:t>Il </a:t>
            </a:r>
            <a:r>
              <a:rPr err="1"/>
              <a:t>existe</a:t>
            </a:r>
            <a:r>
              <a:t> un lien </a:t>
            </a:r>
            <a:r>
              <a:rPr err="1"/>
              <a:t>clair</a:t>
            </a:r>
            <a:r>
              <a:t> et </a:t>
            </a:r>
            <a:r>
              <a:rPr err="1"/>
              <a:t>démontrable</a:t>
            </a:r>
            <a:r>
              <a:t> entre les </a:t>
            </a:r>
            <a:r>
              <a:rPr err="1"/>
              <a:t>niveaux</a:t>
            </a:r>
            <a:r>
              <a:t> de qualification dans le cadre </a:t>
            </a:r>
            <a:r>
              <a:rPr err="1"/>
              <a:t>ou</a:t>
            </a:r>
            <a:r>
              <a:t> le </a:t>
            </a:r>
            <a:r>
              <a:rPr err="1"/>
              <a:t>système</a:t>
            </a:r>
            <a:r>
              <a:t> national de certification et les </a:t>
            </a:r>
            <a:r>
              <a:rPr err="1"/>
              <a:t>descripteurs</a:t>
            </a:r>
            <a:r>
              <a:t> de </a:t>
            </a:r>
            <a:r>
              <a:rPr err="1"/>
              <a:t>niveau</a:t>
            </a:r>
            <a:r>
              <a:t> d</a:t>
            </a:r>
            <a:r>
              <a:rPr lang="en-GB"/>
              <a:t>e </a:t>
            </a:r>
            <a:r>
              <a:rPr lang="en-GB" err="1"/>
              <a:t>l’ACQF</a:t>
            </a:r>
            <a:r>
              <a:t>.</a:t>
            </a: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graphicFrame>
        <p:nvGraphicFramePr>
          <p:cNvPr id="3" name="Tabela 2">
            <a:extLst>
              <a:ext uri="{FF2B5EF4-FFF2-40B4-BE49-F238E27FC236}">
                <a16:creationId xmlns:a16="http://schemas.microsoft.com/office/drawing/2014/main" id="{A6C3EFDA-B5D9-863D-2B9E-776B1F8570BC}"/>
              </a:ext>
            </a:extLst>
          </p:cNvPr>
          <p:cNvGraphicFramePr>
            <a:graphicFrameLocks noGrp="1"/>
          </p:cNvGraphicFramePr>
          <p:nvPr>
            <p:extLst>
              <p:ext uri="{D42A27DB-BD31-4B8C-83A1-F6EECF244321}">
                <p14:modId xmlns:p14="http://schemas.microsoft.com/office/powerpoint/2010/main" val="4210494943"/>
              </p:ext>
            </p:extLst>
          </p:nvPr>
        </p:nvGraphicFramePr>
        <p:xfrm>
          <a:off x="192024" y="1675865"/>
          <a:ext cx="10296144" cy="4953536"/>
        </p:xfrm>
        <a:graphic>
          <a:graphicData uri="http://schemas.openxmlformats.org/drawingml/2006/table">
            <a:tbl>
              <a:tblPr firstRow="1" firstCol="1" bandRow="1">
                <a:tableStyleId>{E8B1032C-EA38-4F05-BA0D-38AFFFC7BED3}</a:tableStyleId>
              </a:tblPr>
              <a:tblGrid>
                <a:gridCol w="1435608">
                  <a:extLst>
                    <a:ext uri="{9D8B030D-6E8A-4147-A177-3AD203B41FA5}">
                      <a16:colId xmlns:a16="http://schemas.microsoft.com/office/drawing/2014/main" val="2473377441"/>
                    </a:ext>
                  </a:extLst>
                </a:gridCol>
                <a:gridCol w="1594871">
                  <a:extLst>
                    <a:ext uri="{9D8B030D-6E8A-4147-A177-3AD203B41FA5}">
                      <a16:colId xmlns:a16="http://schemas.microsoft.com/office/drawing/2014/main" val="3067312939"/>
                    </a:ext>
                  </a:extLst>
                </a:gridCol>
                <a:gridCol w="1758538">
                  <a:extLst>
                    <a:ext uri="{9D8B030D-6E8A-4147-A177-3AD203B41FA5}">
                      <a16:colId xmlns:a16="http://schemas.microsoft.com/office/drawing/2014/main" val="1003046864"/>
                    </a:ext>
                  </a:extLst>
                </a:gridCol>
                <a:gridCol w="1758538">
                  <a:extLst>
                    <a:ext uri="{9D8B030D-6E8A-4147-A177-3AD203B41FA5}">
                      <a16:colId xmlns:a16="http://schemas.microsoft.com/office/drawing/2014/main" val="1339636163"/>
                    </a:ext>
                  </a:extLst>
                </a:gridCol>
                <a:gridCol w="1627181">
                  <a:extLst>
                    <a:ext uri="{9D8B030D-6E8A-4147-A177-3AD203B41FA5}">
                      <a16:colId xmlns:a16="http://schemas.microsoft.com/office/drawing/2014/main" val="2304836168"/>
                    </a:ext>
                  </a:extLst>
                </a:gridCol>
                <a:gridCol w="2121408">
                  <a:extLst>
                    <a:ext uri="{9D8B030D-6E8A-4147-A177-3AD203B41FA5}">
                      <a16:colId xmlns:a16="http://schemas.microsoft.com/office/drawing/2014/main" val="152499175"/>
                    </a:ext>
                  </a:extLst>
                </a:gridCol>
              </a:tblGrid>
              <a:tr h="213758">
                <a:tc gridSpan="6">
                  <a:txBody>
                    <a:bodyPr/>
                    <a:lstStyle/>
                    <a:p>
                      <a:pPr algn="ctr">
                        <a:lnSpc>
                          <a:spcPct val="107000"/>
                        </a:lnSpc>
                        <a:spcAft>
                          <a:spcPts val="800"/>
                        </a:spcAft>
                        <a:defRPr sz="1450" kern="100">
                          <a:effectLst/>
                          <a:latin typeface="Cambria" panose="02040503050406030204" pitchFamily="18" charset="0"/>
                          <a:ea typeface="Cambria" panose="02040503050406030204" pitchFamily="18" charset="0"/>
                        </a:defRPr>
                      </a:pPr>
                      <a:r>
                        <a:rPr sz="1400"/>
                        <a:t>DOMAINES D’APPRENTISSAGE/LIGNES DIRECTRICES ACQF</a:t>
                      </a:r>
                      <a:r>
                        <a:rPr lang="en-GB" sz="1400"/>
                        <a:t> 2</a:t>
                      </a:r>
                      <a:r>
                        <a:rPr sz="1400"/>
                        <a:t> </a:t>
                      </a:r>
                      <a:endParaRPr sz="1400" kern="100">
                        <a:effectLst/>
                        <a:latin typeface="Cambria"/>
                        <a:ea typeface="Cambria"/>
                        <a:cs typeface="Times New Roman"/>
                      </a:endParaRPr>
                    </a:p>
                  </a:txBody>
                  <a:tcPr marL="62824" marR="62824" marT="0" marB="0"/>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341716259"/>
                  </a:ext>
                </a:extLst>
              </a:tr>
              <a:tr h="444358">
                <a:tc gridSpan="2">
                  <a:txBody>
                    <a:bodyPr/>
                    <a:lstStyle/>
                    <a:p>
                      <a:pPr algn="ctr">
                        <a:lnSpc>
                          <a:spcPct val="107000"/>
                        </a:lnSpc>
                        <a:spcAft>
                          <a:spcPts val="800"/>
                        </a:spcAft>
                        <a:defRPr sz="1450" b="1" kern="0">
                          <a:effectLst/>
                          <a:latin typeface="Cambria" panose="02040503050406030204" pitchFamily="18" charset="0"/>
                          <a:ea typeface="Cambria" panose="02040503050406030204" pitchFamily="18" charset="0"/>
                        </a:defRPr>
                      </a:pPr>
                      <a:r>
                        <a:rPr sz="1400"/>
                        <a:t>CONNAISSANCES</a:t>
                      </a:r>
                      <a:endParaRPr sz="1400" b="1" kern="100">
                        <a:effectLst/>
                        <a:latin typeface="Cambria"/>
                        <a:ea typeface="Cambria"/>
                        <a:cs typeface="Times New Roman"/>
                      </a:endParaRPr>
                    </a:p>
                  </a:txBody>
                  <a:tcPr marL="62824" marR="62824" marT="0" marB="0" anchor="ctr"/>
                </a:tc>
                <a:tc hMerge="1">
                  <a:txBody>
                    <a:bodyPr/>
                    <a:lstStyle/>
                    <a:p>
                      <a:endParaRPr/>
                    </a:p>
                  </a:txBody>
                  <a:tcPr/>
                </a:tc>
                <a:tc gridSpan="2">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err="1"/>
                        <a:t>Compétences</a:t>
                      </a:r>
                      <a:r>
                        <a:rPr sz="1400"/>
                        <a:t>/Aptitudes</a:t>
                      </a:r>
                      <a:endParaRPr sz="1400" b="1" kern="100">
                        <a:effectLst/>
                        <a:latin typeface="Cambria"/>
                        <a:ea typeface="Cambria"/>
                        <a:cs typeface="Times New Roman"/>
                      </a:endParaRPr>
                    </a:p>
                  </a:txBody>
                  <a:tcPr marL="62824" marR="62824" marT="0" marB="0" anchor="ctr"/>
                </a:tc>
                <a:tc hMerge="1">
                  <a:txBody>
                    <a:bodyPr/>
                    <a:lstStyle/>
                    <a:p>
                      <a:endParaRPr/>
                    </a:p>
                  </a:txBody>
                  <a:tcPr/>
                </a:tc>
                <a:tc gridSpan="2">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AUTONOMIES ET RESPONSABILITÉS/ RESPONSABILITÉS ET AUTONOMIES </a:t>
                      </a:r>
                      <a:endParaRPr sz="1400" b="1" kern="100">
                        <a:effectLst/>
                        <a:latin typeface="Cambria"/>
                        <a:ea typeface="Cambria"/>
                        <a:cs typeface="Times New Roman"/>
                      </a:endParaRPr>
                    </a:p>
                  </a:txBody>
                  <a:tcPr marL="62824" marR="62824" marT="0" marB="0" anchor="ctr"/>
                </a:tc>
                <a:tc hMerge="1">
                  <a:txBody>
                    <a:bodyPr/>
                    <a:lstStyle/>
                    <a:p>
                      <a:endParaRPr/>
                    </a:p>
                  </a:txBody>
                  <a:tcPr/>
                </a:tc>
                <a:extLst>
                  <a:ext uri="{0D108BD9-81ED-4DB2-BD59-A6C34878D82A}">
                    <a16:rowId xmlns:a16="http://schemas.microsoft.com/office/drawing/2014/main" val="4081805693"/>
                  </a:ext>
                </a:extLst>
              </a:tr>
              <a:tr h="213758">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ACQF</a:t>
                      </a:r>
                      <a:endParaRPr sz="1400" b="1" kern="100">
                        <a:effectLst/>
                        <a:latin typeface="Cambria"/>
                        <a:ea typeface="Cambria"/>
                        <a:cs typeface="Times New Roman"/>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CNC</a:t>
                      </a:r>
                      <a:endParaRPr sz="1400" b="1" kern="100">
                        <a:effectLst/>
                        <a:latin typeface="Cambria"/>
                        <a:ea typeface="Cambria"/>
                        <a:cs typeface="Times New Roman"/>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ACQF</a:t>
                      </a:r>
                      <a:endParaRPr sz="1400" b="1" kern="100">
                        <a:effectLst/>
                        <a:latin typeface="Cambria"/>
                        <a:ea typeface="Cambria"/>
                        <a:cs typeface="Times New Roman"/>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CNC</a:t>
                      </a:r>
                      <a:endParaRPr sz="1400" b="1" kern="100">
                        <a:effectLst/>
                        <a:latin typeface="Cambria"/>
                        <a:ea typeface="Cambria"/>
                        <a:cs typeface="Times New Roman"/>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ACQF</a:t>
                      </a:r>
                      <a:endParaRPr sz="1400" b="1" kern="100">
                        <a:effectLst/>
                        <a:latin typeface="Cambria"/>
                        <a:ea typeface="Cambria"/>
                        <a:cs typeface="Times New Roman"/>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sz="1400"/>
                        <a:t>CNC</a:t>
                      </a:r>
                      <a:endParaRPr sz="1400" b="1" kern="100">
                        <a:effectLst/>
                        <a:latin typeface="Cambria"/>
                        <a:ea typeface="Cambria"/>
                        <a:cs typeface="Times New Roman"/>
                      </a:endParaRPr>
                    </a:p>
                  </a:txBody>
                  <a:tcPr marL="62824" marR="62824" marT="0" marB="0"/>
                </a:tc>
                <a:extLst>
                  <a:ext uri="{0D108BD9-81ED-4DB2-BD59-A6C34878D82A}">
                    <a16:rowId xmlns:a16="http://schemas.microsoft.com/office/drawing/2014/main" val="1787563754"/>
                  </a:ext>
                </a:extLst>
              </a:tr>
              <a:tr h="4081662">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a:t>La "</a:t>
                      </a:r>
                      <a:r>
                        <a:rPr sz="1400" b="0" err="1"/>
                        <a:t>connaissance</a:t>
                      </a:r>
                      <a:r>
                        <a:rPr sz="1400" b="0"/>
                        <a:t>" </a:t>
                      </a:r>
                      <a:r>
                        <a:rPr sz="1400" b="0" err="1"/>
                        <a:t>comprend</a:t>
                      </a:r>
                      <a:r>
                        <a:rPr sz="1400" b="0"/>
                        <a:t> divers types de </a:t>
                      </a:r>
                      <a:r>
                        <a:rPr sz="1400" b="0" err="1"/>
                        <a:t>connaissances</a:t>
                      </a:r>
                      <a:r>
                        <a:rPr sz="1400" b="0"/>
                        <a:t>, </a:t>
                      </a:r>
                      <a:r>
                        <a:rPr sz="1400" b="0" err="1"/>
                        <a:t>tels</a:t>
                      </a:r>
                      <a:r>
                        <a:rPr sz="1400" b="0"/>
                        <a:t> que des faits, des principes et des </a:t>
                      </a:r>
                      <a:r>
                        <a:rPr sz="1400" b="0" err="1"/>
                        <a:t>théories</a:t>
                      </a:r>
                      <a:r>
                        <a:rPr sz="1400" b="0"/>
                        <a:t> dans divers </a:t>
                      </a:r>
                      <a:r>
                        <a:rPr sz="1400" b="0" err="1"/>
                        <a:t>domaines</a:t>
                      </a:r>
                      <a:r>
                        <a:rPr sz="1400" b="0"/>
                        <a:t>.</a:t>
                      </a:r>
                      <a:endParaRPr sz="1400" b="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a:t>"</a:t>
                      </a:r>
                      <a:r>
                        <a:rPr sz="1400" err="1"/>
                        <a:t>connaissance</a:t>
                      </a:r>
                      <a:r>
                        <a:rPr sz="1400"/>
                        <a:t>": </a:t>
                      </a:r>
                      <a:r>
                        <a:rPr sz="1400" err="1"/>
                        <a:t>l'ensemble</a:t>
                      </a:r>
                      <a:r>
                        <a:rPr sz="1400"/>
                        <a:t> des faits, principes, </a:t>
                      </a:r>
                      <a:r>
                        <a:rPr sz="1400" err="1"/>
                        <a:t>théories</a:t>
                      </a:r>
                      <a:r>
                        <a:rPr sz="1400"/>
                        <a:t> et pratiques </a:t>
                      </a:r>
                      <a:r>
                        <a:rPr sz="1400" err="1"/>
                        <a:t>relatifs</a:t>
                      </a:r>
                      <a:r>
                        <a:rPr sz="1400"/>
                        <a:t> à un </a:t>
                      </a:r>
                      <a:r>
                        <a:rPr sz="1400" err="1"/>
                        <a:t>domaine</a:t>
                      </a:r>
                      <a:r>
                        <a:rPr sz="1400"/>
                        <a:t> </a:t>
                      </a:r>
                      <a:r>
                        <a:rPr sz="1400" err="1"/>
                        <a:t>d'études</a:t>
                      </a:r>
                      <a:r>
                        <a:rPr sz="1400"/>
                        <a:t>, de travail </a:t>
                      </a:r>
                      <a:r>
                        <a:rPr sz="1400" err="1"/>
                        <a:t>ou</a:t>
                      </a:r>
                      <a:r>
                        <a:rPr sz="1400"/>
                        <a:t> de formation </a:t>
                      </a:r>
                      <a:r>
                        <a:rPr sz="1400" err="1"/>
                        <a:t>professionnelle</a:t>
                      </a:r>
                      <a:r>
                        <a:rPr sz="1400"/>
                        <a:t>;</a:t>
                      </a:r>
                      <a:r>
                        <a:rPr lang="en-GB" sz="1400"/>
                        <a:t> </a:t>
                      </a:r>
                      <a:r>
                        <a:rPr sz="1400" err="1"/>
                        <a:t>résultant</a:t>
                      </a:r>
                      <a:r>
                        <a:rPr sz="1400"/>
                        <a:t> de </a:t>
                      </a:r>
                      <a:r>
                        <a:rPr sz="1400" err="1"/>
                        <a:t>l'assimilation</a:t>
                      </a:r>
                      <a:r>
                        <a:rPr sz="1400"/>
                        <a:t> de </a:t>
                      </a:r>
                      <a:r>
                        <a:rPr sz="1400" err="1"/>
                        <a:t>l'information</a:t>
                      </a:r>
                      <a:r>
                        <a:rPr sz="1400"/>
                        <a:t> par </a:t>
                      </a:r>
                      <a:r>
                        <a:rPr sz="1400" err="1"/>
                        <a:t>l'apprentissage</a:t>
                      </a:r>
                      <a:r>
                        <a:rPr sz="1400"/>
                        <a:t>.</a:t>
                      </a:r>
                      <a:endParaRPr sz="140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a:t>« </a:t>
                      </a:r>
                      <a:r>
                        <a:rPr sz="1400" err="1"/>
                        <a:t>Compétences</a:t>
                      </a:r>
                      <a:r>
                        <a:rPr sz="1400"/>
                        <a:t> » </a:t>
                      </a:r>
                      <a:r>
                        <a:rPr sz="1400" err="1"/>
                        <a:t>désigne</a:t>
                      </a:r>
                      <a:r>
                        <a:rPr sz="1400"/>
                        <a:t> la </a:t>
                      </a:r>
                      <a:r>
                        <a:rPr sz="1400" err="1"/>
                        <a:t>capacité</a:t>
                      </a:r>
                      <a:r>
                        <a:rPr sz="1400"/>
                        <a:t> </a:t>
                      </a:r>
                      <a:r>
                        <a:rPr sz="1400" err="1"/>
                        <a:t>d'utiliser</a:t>
                      </a:r>
                      <a:r>
                        <a:rPr sz="1400"/>
                        <a:t> les </a:t>
                      </a:r>
                      <a:r>
                        <a:rPr sz="1400" err="1"/>
                        <a:t>connaissances</a:t>
                      </a:r>
                      <a:r>
                        <a:rPr sz="1400"/>
                        <a:t> pour </a:t>
                      </a:r>
                      <a:r>
                        <a:rPr sz="1400" err="1"/>
                        <a:t>répondre</a:t>
                      </a:r>
                      <a:r>
                        <a:rPr sz="1400"/>
                        <a:t> à </a:t>
                      </a:r>
                      <a:r>
                        <a:rPr sz="1400" err="1"/>
                        <a:t>l'information</a:t>
                      </a:r>
                      <a:r>
                        <a:rPr sz="1400"/>
                        <a:t> et </a:t>
                      </a:r>
                      <a:r>
                        <a:rPr sz="1400" err="1"/>
                        <a:t>résoudre</a:t>
                      </a:r>
                      <a:r>
                        <a:rPr sz="1400"/>
                        <a:t> des </a:t>
                      </a:r>
                      <a:r>
                        <a:rPr sz="1400" err="1"/>
                        <a:t>problèmes</a:t>
                      </a:r>
                      <a:r>
                        <a:rPr sz="1400"/>
                        <a:t>. Les </a:t>
                      </a:r>
                      <a:r>
                        <a:rPr sz="1400" err="1"/>
                        <a:t>compétences</a:t>
                      </a:r>
                      <a:r>
                        <a:rPr sz="1400"/>
                        <a:t> </a:t>
                      </a:r>
                      <a:r>
                        <a:rPr sz="1400" err="1"/>
                        <a:t>comprennent</a:t>
                      </a:r>
                      <a:r>
                        <a:rPr sz="1400"/>
                        <a:t> les </a:t>
                      </a:r>
                      <a:r>
                        <a:rPr sz="1400" err="1"/>
                        <a:t>compétences</a:t>
                      </a:r>
                      <a:r>
                        <a:rPr sz="1400"/>
                        <a:t> </a:t>
                      </a:r>
                      <a:r>
                        <a:rPr sz="1400" err="1"/>
                        <a:t>cognitives</a:t>
                      </a:r>
                      <a:r>
                        <a:rPr sz="1400"/>
                        <a:t>, de communication, </a:t>
                      </a:r>
                      <a:r>
                        <a:rPr sz="1400" err="1"/>
                        <a:t>numériques</a:t>
                      </a:r>
                      <a:r>
                        <a:rPr sz="1400"/>
                        <a:t>, </a:t>
                      </a:r>
                      <a:r>
                        <a:rPr sz="1400" err="1"/>
                        <a:t>environnementales</a:t>
                      </a:r>
                      <a:r>
                        <a:rPr sz="1400"/>
                        <a:t>, </a:t>
                      </a:r>
                      <a:r>
                        <a:rPr sz="1400" err="1"/>
                        <a:t>d'innovation</a:t>
                      </a:r>
                      <a:r>
                        <a:rPr sz="1400"/>
                        <a:t>, pratiques et </a:t>
                      </a:r>
                      <a:r>
                        <a:rPr sz="1400" err="1"/>
                        <a:t>sociales</a:t>
                      </a:r>
                      <a:r>
                        <a:rPr sz="1400"/>
                        <a:t>.</a:t>
                      </a:r>
                      <a:endParaRPr sz="140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a:t>«aptitude»: la </a:t>
                      </a:r>
                      <a:r>
                        <a:rPr sz="1400" err="1"/>
                        <a:t>capacité</a:t>
                      </a:r>
                      <a:r>
                        <a:rPr sz="1400"/>
                        <a:t> </a:t>
                      </a:r>
                      <a:r>
                        <a:rPr sz="1400" err="1"/>
                        <a:t>d’appliquer</a:t>
                      </a:r>
                      <a:r>
                        <a:rPr sz="1400"/>
                        <a:t> les </a:t>
                      </a:r>
                      <a:r>
                        <a:rPr sz="1400" err="1"/>
                        <a:t>connaissances</a:t>
                      </a:r>
                      <a:r>
                        <a:rPr sz="1400"/>
                        <a:t> et </a:t>
                      </a:r>
                      <a:r>
                        <a:rPr sz="1400" err="1"/>
                        <a:t>d’utiliser</a:t>
                      </a:r>
                      <a:r>
                        <a:rPr sz="1400"/>
                        <a:t> les </a:t>
                      </a:r>
                      <a:r>
                        <a:rPr sz="1400" err="1"/>
                        <a:t>ressources</a:t>
                      </a:r>
                      <a:r>
                        <a:rPr sz="1400"/>
                        <a:t> </a:t>
                      </a:r>
                      <a:r>
                        <a:rPr sz="1400" err="1"/>
                        <a:t>acquises</a:t>
                      </a:r>
                      <a:r>
                        <a:rPr sz="1400"/>
                        <a:t> pour </a:t>
                      </a:r>
                      <a:r>
                        <a:rPr sz="1400" err="1"/>
                        <a:t>accomplir</a:t>
                      </a:r>
                      <a:r>
                        <a:rPr sz="1400"/>
                        <a:t> des </a:t>
                      </a:r>
                      <a:r>
                        <a:rPr sz="1400" err="1"/>
                        <a:t>tâches</a:t>
                      </a:r>
                      <a:r>
                        <a:rPr sz="1400"/>
                        <a:t> et </a:t>
                      </a:r>
                      <a:r>
                        <a:rPr sz="1400" err="1"/>
                        <a:t>résoudre</a:t>
                      </a:r>
                      <a:r>
                        <a:rPr sz="1400"/>
                        <a:t> des </a:t>
                      </a:r>
                      <a:r>
                        <a:rPr sz="1400" err="1"/>
                        <a:t>problèmes</a:t>
                      </a:r>
                      <a:r>
                        <a:rPr sz="1400"/>
                        <a:t>, y </a:t>
                      </a:r>
                      <a:r>
                        <a:rPr sz="1400" err="1"/>
                        <a:t>compris</a:t>
                      </a:r>
                      <a:r>
                        <a:rPr sz="1400"/>
                        <a:t> </a:t>
                      </a:r>
                      <a:r>
                        <a:rPr sz="1400" err="1"/>
                        <a:t>l’application</a:t>
                      </a:r>
                      <a:r>
                        <a:rPr sz="1400"/>
                        <a:t> de la pensée </a:t>
                      </a:r>
                      <a:r>
                        <a:rPr sz="1400" err="1"/>
                        <a:t>logique</a:t>
                      </a:r>
                      <a:r>
                        <a:rPr sz="1400"/>
                        <a:t>, intuitive et </a:t>
                      </a:r>
                      <a:r>
                        <a:rPr sz="1400" err="1"/>
                        <a:t>créative</a:t>
                      </a:r>
                      <a:r>
                        <a:rPr sz="1400"/>
                        <a:t> et des </a:t>
                      </a:r>
                      <a:r>
                        <a:rPr sz="1400" err="1"/>
                        <a:t>compétences</a:t>
                      </a:r>
                      <a:r>
                        <a:rPr sz="1400"/>
                        <a:t> </a:t>
                      </a:r>
                      <a:r>
                        <a:rPr sz="1400" err="1"/>
                        <a:t>manuelles</a:t>
                      </a:r>
                      <a:r>
                        <a:rPr sz="1400"/>
                        <a:t> et la </a:t>
                      </a:r>
                      <a:r>
                        <a:rPr sz="1400" err="1"/>
                        <a:t>maîtrise</a:t>
                      </a:r>
                      <a:r>
                        <a:rPr sz="1400"/>
                        <a:t> des </a:t>
                      </a:r>
                      <a:r>
                        <a:rPr sz="1400" err="1"/>
                        <a:t>méthodes</a:t>
                      </a:r>
                      <a:r>
                        <a:rPr sz="1400"/>
                        <a:t> et des </a:t>
                      </a:r>
                      <a:r>
                        <a:rPr sz="1400" err="1"/>
                        <a:t>outils</a:t>
                      </a:r>
                      <a:r>
                        <a:rPr sz="1400"/>
                        <a:t>.</a:t>
                      </a:r>
                      <a:endParaRPr sz="140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err="1"/>
                        <a:t>L’expression</a:t>
                      </a:r>
                      <a:r>
                        <a:rPr sz="1400"/>
                        <a:t> «</a:t>
                      </a:r>
                      <a:r>
                        <a:rPr sz="1400" err="1"/>
                        <a:t>autonomie</a:t>
                      </a:r>
                      <a:r>
                        <a:rPr sz="1400"/>
                        <a:t> et </a:t>
                      </a:r>
                      <a:r>
                        <a:rPr sz="1400" err="1"/>
                        <a:t>responsabilité</a:t>
                      </a:r>
                      <a:r>
                        <a:rPr sz="1400"/>
                        <a:t>» fait </a:t>
                      </a:r>
                      <a:r>
                        <a:rPr sz="1400" err="1"/>
                        <a:t>référence</a:t>
                      </a:r>
                      <a:r>
                        <a:rPr sz="1400"/>
                        <a:t> au </a:t>
                      </a:r>
                      <a:r>
                        <a:rPr sz="1400" err="1"/>
                        <a:t>contexte</a:t>
                      </a:r>
                      <a:r>
                        <a:rPr sz="1400"/>
                        <a:t> et à </a:t>
                      </a:r>
                      <a:r>
                        <a:rPr sz="1400" err="1"/>
                        <a:t>l’étendue</a:t>
                      </a:r>
                      <a:r>
                        <a:rPr sz="1400"/>
                        <a:t> de </a:t>
                      </a:r>
                      <a:r>
                        <a:rPr sz="1400" err="1"/>
                        <a:t>l’application</a:t>
                      </a:r>
                      <a:r>
                        <a:rPr sz="1400"/>
                        <a:t> de </a:t>
                      </a:r>
                      <a:r>
                        <a:rPr sz="1400" err="1"/>
                        <a:t>l’autonomie</a:t>
                      </a:r>
                      <a:r>
                        <a:rPr sz="1400"/>
                        <a:t> et de la </a:t>
                      </a:r>
                      <a:r>
                        <a:rPr sz="1400" err="1"/>
                        <a:t>responsabilité</a:t>
                      </a:r>
                      <a:r>
                        <a:rPr sz="1400"/>
                        <a:t>.</a:t>
                      </a:r>
                      <a:endParaRPr sz="140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a:t>«</a:t>
                      </a:r>
                      <a:r>
                        <a:rPr sz="1400" err="1"/>
                        <a:t>responsabilité</a:t>
                      </a:r>
                      <a:r>
                        <a:rPr sz="1400"/>
                        <a:t> et </a:t>
                      </a:r>
                      <a:r>
                        <a:rPr sz="1400" err="1"/>
                        <a:t>autonomie</a:t>
                      </a:r>
                      <a:r>
                        <a:rPr sz="1400"/>
                        <a:t>»: la </a:t>
                      </a:r>
                      <a:r>
                        <a:rPr sz="1400" err="1"/>
                        <a:t>capacité</a:t>
                      </a:r>
                      <a:r>
                        <a:rPr sz="1400"/>
                        <a:t> de </a:t>
                      </a:r>
                      <a:r>
                        <a:rPr sz="1400" err="1"/>
                        <a:t>postuler</a:t>
                      </a:r>
                      <a:r>
                        <a:rPr sz="1400"/>
                        <a:t>; de manière </a:t>
                      </a:r>
                      <a:r>
                        <a:rPr sz="1400" err="1"/>
                        <a:t>autonome</a:t>
                      </a:r>
                      <a:r>
                        <a:rPr sz="1400"/>
                        <a:t>, des </a:t>
                      </a:r>
                      <a:r>
                        <a:rPr sz="1400" err="1"/>
                        <a:t>connaissances</a:t>
                      </a:r>
                      <a:r>
                        <a:rPr sz="1400"/>
                        <a:t>, des </a:t>
                      </a:r>
                      <a:r>
                        <a:rPr sz="1400" err="1"/>
                        <a:t>compétences</a:t>
                      </a:r>
                      <a:r>
                        <a:rPr sz="1400"/>
                        <a:t> et des </a:t>
                      </a:r>
                      <a:r>
                        <a:rPr sz="1400" err="1"/>
                        <a:t>capacités</a:t>
                      </a:r>
                      <a:r>
                        <a:rPr sz="1400"/>
                        <a:t> </a:t>
                      </a:r>
                      <a:r>
                        <a:rPr sz="1400" err="1"/>
                        <a:t>personnelles</a:t>
                      </a:r>
                      <a:r>
                        <a:rPr sz="1400"/>
                        <a:t>, </a:t>
                      </a:r>
                      <a:r>
                        <a:rPr sz="1400" err="1"/>
                        <a:t>sociales</a:t>
                      </a:r>
                      <a:r>
                        <a:rPr sz="1400"/>
                        <a:t> et/</a:t>
                      </a:r>
                      <a:r>
                        <a:rPr sz="1400" err="1"/>
                        <a:t>ou</a:t>
                      </a:r>
                      <a:r>
                        <a:rPr sz="1400"/>
                        <a:t> </a:t>
                      </a:r>
                      <a:r>
                        <a:rPr sz="1400" err="1"/>
                        <a:t>méthodologiques</a:t>
                      </a:r>
                      <a:r>
                        <a:rPr sz="1400"/>
                        <a:t>, dans des situations </a:t>
                      </a:r>
                      <a:r>
                        <a:rPr sz="1400" err="1"/>
                        <a:t>professionnelles</a:t>
                      </a:r>
                      <a:r>
                        <a:rPr sz="1400"/>
                        <a:t> </a:t>
                      </a:r>
                      <a:r>
                        <a:rPr sz="1400" err="1"/>
                        <a:t>ou</a:t>
                      </a:r>
                      <a:r>
                        <a:rPr sz="1400"/>
                        <a:t> dans des </a:t>
                      </a:r>
                      <a:r>
                        <a:rPr sz="1400" err="1"/>
                        <a:t>contextes</a:t>
                      </a:r>
                      <a:r>
                        <a:rPr sz="1400"/>
                        <a:t> </a:t>
                      </a:r>
                      <a:r>
                        <a:rPr sz="1400" err="1"/>
                        <a:t>d’études</a:t>
                      </a:r>
                      <a:r>
                        <a:rPr sz="1400"/>
                        <a:t>, de travail </a:t>
                      </a:r>
                      <a:r>
                        <a:rPr sz="1400" err="1"/>
                        <a:t>ou</a:t>
                      </a:r>
                      <a:r>
                        <a:rPr sz="1400"/>
                        <a:t> de formation </a:t>
                      </a:r>
                      <a:r>
                        <a:rPr sz="1400" err="1"/>
                        <a:t>professionnelle</a:t>
                      </a:r>
                      <a:r>
                        <a:rPr sz="1400"/>
                        <a:t> à des fins de </a:t>
                      </a:r>
                      <a:r>
                        <a:rPr sz="1400" err="1"/>
                        <a:t>développement</a:t>
                      </a:r>
                      <a:r>
                        <a:rPr sz="1400"/>
                        <a:t> </a:t>
                      </a:r>
                      <a:r>
                        <a:rPr sz="1400" err="1"/>
                        <a:t>professionnel</a:t>
                      </a:r>
                      <a:r>
                        <a:rPr sz="1400"/>
                        <a:t> et personnel.</a:t>
                      </a:r>
                      <a:endParaRPr sz="1400" kern="100">
                        <a:effectLst/>
                        <a:latin typeface="Cambria"/>
                        <a:ea typeface="Cambria"/>
                        <a:cs typeface="Times New Roman"/>
                      </a:endParaRPr>
                    </a:p>
                  </a:txBody>
                  <a:tcPr marL="62824" marR="62824" marT="0" marB="0"/>
                </a:tc>
                <a:extLst>
                  <a:ext uri="{0D108BD9-81ED-4DB2-BD59-A6C34878D82A}">
                    <a16:rowId xmlns:a16="http://schemas.microsoft.com/office/drawing/2014/main" val="992351822"/>
                  </a:ext>
                </a:extLst>
              </a:tr>
            </a:tbl>
          </a:graphicData>
        </a:graphic>
      </p:graphicFrame>
    </p:spTree>
    <p:extLst>
      <p:ext uri="{BB962C8B-B14F-4D97-AF65-F5344CB8AC3E}">
        <p14:creationId xmlns:p14="http://schemas.microsoft.com/office/powerpoint/2010/main" val="571208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27848-9568-49B2-8B3E-309D4EB81D41}">
  <ds:schemaRefs>
    <ds:schemaRef ds:uri="http://schemas.microsoft.com/sharepoint/v3/contenttype/forms"/>
  </ds:schemaRefs>
</ds:datastoreItem>
</file>

<file path=customXml/itemProps2.xml><?xml version="1.0" encoding="utf-8"?>
<ds:datastoreItem xmlns:ds="http://schemas.openxmlformats.org/officeDocument/2006/customXml" ds:itemID="{35F61107-2A44-4BCD-BA15-F67D8270E7FB}">
  <ds:schemaRefs>
    <ds:schemaRef ds:uri="05ef24fd-2dda-45b0-83fd-a9e6f5cd7406"/>
    <ds:schemaRef ds:uri="9cf1f23c-94c0-4dcc-a7fa-999e323c924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689391-B079-4B53-AB3B-8E236C35F1FE}">
  <ds:schemaRefs>
    <ds:schemaRef ds:uri="05ef24fd-2dda-45b0-83fd-a9e6f5cd7406"/>
    <ds:schemaRef ds:uri="9cf1f23c-94c0-4dcc-a7fa-999e323c92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Masters</dc:creator>
  <cp:revision>1</cp:revision>
  <cp:lastPrinted>2024-10-11T16:53:08Z</cp:lastPrinted>
  <dcterms:created xsi:type="dcterms:W3CDTF">2018-09-12T08:34:01Z</dcterms:created>
  <dcterms:modified xsi:type="dcterms:W3CDTF">2025-08-08T11:48:32Z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