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906000" cy="6858000" type="A4"/>
  <p:notesSz cx="7010400" cy="9296400"/>
  <p:embeddedFontLst>
    <p:embeddedFont>
      <p:font typeface="Open Sans" panose="020B06060305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wE4VGaS9c7sIfl4nBahXRNrN7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A1DDED-B70B-ECEF-D992-FF51E5D116DC}" v="29" dt="2025-07-29T15:23:12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340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ya Lyne (ETF)" userId="S::amaya.lyne@etf.europa.eu::254d19ee-a2a4-46f8-97d7-ce61c0481289" providerId="AD" clId="Web-{28A1DDED-B70B-ECEF-D992-FF51E5D116DC}"/>
    <pc:docChg chg="modSld">
      <pc:chgData name="Amaya Lyne (ETF)" userId="S::amaya.lyne@etf.europa.eu::254d19ee-a2a4-46f8-97d7-ce61c0481289" providerId="AD" clId="Web-{28A1DDED-B70B-ECEF-D992-FF51E5D116DC}" dt="2025-07-29T15:23:10.506" v="26" actId="20577"/>
      <pc:docMkLst>
        <pc:docMk/>
      </pc:docMkLst>
      <pc:sldChg chg="modSp">
        <pc:chgData name="Amaya Lyne (ETF)" userId="S::amaya.lyne@etf.europa.eu::254d19ee-a2a4-46f8-97d7-ce61c0481289" providerId="AD" clId="Web-{28A1DDED-B70B-ECEF-D992-FF51E5D116DC}" dt="2025-07-29T15:05:59.876" v="6" actId="20577"/>
        <pc:sldMkLst>
          <pc:docMk/>
          <pc:sldMk cId="0" sldId="256"/>
        </pc:sldMkLst>
        <pc:spChg chg="mod">
          <ac:chgData name="Amaya Lyne (ETF)" userId="S::amaya.lyne@etf.europa.eu::254d19ee-a2a4-46f8-97d7-ce61c0481289" providerId="AD" clId="Web-{28A1DDED-B70B-ECEF-D992-FF51E5D116DC}" dt="2025-07-29T15:05:59.876" v="6" actId="20577"/>
          <ac:spMkLst>
            <pc:docMk/>
            <pc:sldMk cId="0" sldId="256"/>
            <ac:spMk id="91" creationId="{00000000-0000-0000-0000-000000000000}"/>
          </ac:spMkLst>
        </pc:spChg>
      </pc:sldChg>
      <pc:sldChg chg="modSp">
        <pc:chgData name="Amaya Lyne (ETF)" userId="S::amaya.lyne@etf.europa.eu::254d19ee-a2a4-46f8-97d7-ce61c0481289" providerId="AD" clId="Web-{28A1DDED-B70B-ECEF-D992-FF51E5D116DC}" dt="2025-07-29T15:10:24.495" v="17" actId="20577"/>
        <pc:sldMkLst>
          <pc:docMk/>
          <pc:sldMk cId="0" sldId="258"/>
        </pc:sldMkLst>
        <pc:spChg chg="mod">
          <ac:chgData name="Amaya Lyne (ETF)" userId="S::amaya.lyne@etf.europa.eu::254d19ee-a2a4-46f8-97d7-ce61c0481289" providerId="AD" clId="Web-{28A1DDED-B70B-ECEF-D992-FF51E5D116DC}" dt="2025-07-29T15:10:24.495" v="17" actId="20577"/>
          <ac:spMkLst>
            <pc:docMk/>
            <pc:sldMk cId="0" sldId="258"/>
            <ac:spMk id="103" creationId="{00000000-0000-0000-0000-000000000000}"/>
          </ac:spMkLst>
        </pc:spChg>
      </pc:sldChg>
      <pc:sldChg chg="modSp">
        <pc:chgData name="Amaya Lyne (ETF)" userId="S::amaya.lyne@etf.europa.eu::254d19ee-a2a4-46f8-97d7-ce61c0481289" providerId="AD" clId="Web-{28A1DDED-B70B-ECEF-D992-FF51E5D116DC}" dt="2025-07-29T15:15:11.645" v="19" actId="20577"/>
        <pc:sldMkLst>
          <pc:docMk/>
          <pc:sldMk cId="0" sldId="259"/>
        </pc:sldMkLst>
        <pc:spChg chg="mod">
          <ac:chgData name="Amaya Lyne (ETF)" userId="S::amaya.lyne@etf.europa.eu::254d19ee-a2a4-46f8-97d7-ce61c0481289" providerId="AD" clId="Web-{28A1DDED-B70B-ECEF-D992-FF51E5D116DC}" dt="2025-07-29T15:15:11.645" v="19" actId="20577"/>
          <ac:spMkLst>
            <pc:docMk/>
            <pc:sldMk cId="0" sldId="259"/>
            <ac:spMk id="110" creationId="{00000000-0000-0000-0000-000000000000}"/>
          </ac:spMkLst>
        </pc:spChg>
      </pc:sldChg>
      <pc:sldChg chg="modSp">
        <pc:chgData name="Amaya Lyne (ETF)" userId="S::amaya.lyne@etf.europa.eu::254d19ee-a2a4-46f8-97d7-ce61c0481289" providerId="AD" clId="Web-{28A1DDED-B70B-ECEF-D992-FF51E5D116DC}" dt="2025-07-29T15:21:36.409" v="22" actId="20577"/>
        <pc:sldMkLst>
          <pc:docMk/>
          <pc:sldMk cId="0" sldId="260"/>
        </pc:sldMkLst>
        <pc:spChg chg="mod">
          <ac:chgData name="Amaya Lyne (ETF)" userId="S::amaya.lyne@etf.europa.eu::254d19ee-a2a4-46f8-97d7-ce61c0481289" providerId="AD" clId="Web-{28A1DDED-B70B-ECEF-D992-FF51E5D116DC}" dt="2025-07-29T15:21:36.409" v="22" actId="20577"/>
          <ac:spMkLst>
            <pc:docMk/>
            <pc:sldMk cId="0" sldId="260"/>
            <ac:spMk id="118" creationId="{00000000-0000-0000-0000-000000000000}"/>
          </ac:spMkLst>
        </pc:spChg>
      </pc:sldChg>
      <pc:sldChg chg="modSp">
        <pc:chgData name="Amaya Lyne (ETF)" userId="S::amaya.lyne@etf.europa.eu::254d19ee-a2a4-46f8-97d7-ce61c0481289" providerId="AD" clId="Web-{28A1DDED-B70B-ECEF-D992-FF51E5D116DC}" dt="2025-07-29T15:23:10.506" v="26" actId="20577"/>
        <pc:sldMkLst>
          <pc:docMk/>
          <pc:sldMk cId="0" sldId="262"/>
        </pc:sldMkLst>
        <pc:spChg chg="mod">
          <ac:chgData name="Amaya Lyne (ETF)" userId="S::amaya.lyne@etf.europa.eu::254d19ee-a2a4-46f8-97d7-ce61c0481289" providerId="AD" clId="Web-{28A1DDED-B70B-ECEF-D992-FF51E5D116DC}" dt="2025-07-29T15:23:10.506" v="26" actId="20577"/>
          <ac:spMkLst>
            <pc:docMk/>
            <pc:sldMk cId="0" sldId="262"/>
            <ac:spMk id="132" creationId="{00000000-0000-0000-0000-000000000000}"/>
          </ac:spMkLst>
        </pc:spChg>
      </pc:sldChg>
    </pc:docChg>
  </pc:docChgLst>
  <pc:docChgLst>
    <pc:chgData name="Joseph Amunyela" userId="6417d698-a469-432c-90f6-d090296d22ce" providerId="ADAL" clId="{3C5A1AAE-B9E2-421A-A677-BD9D7C2E7141}"/>
    <pc:docChg chg="undo custSel modSld">
      <pc:chgData name="Joseph Amunyela" userId="6417d698-a469-432c-90f6-d090296d22ce" providerId="ADAL" clId="{3C5A1AAE-B9E2-421A-A677-BD9D7C2E7141}" dt="2025-07-28T15:08:16.633" v="230" actId="20577"/>
      <pc:docMkLst>
        <pc:docMk/>
      </pc:docMkLst>
      <pc:sldChg chg="modSp mod">
        <pc:chgData name="Joseph Amunyela" userId="6417d698-a469-432c-90f6-d090296d22ce" providerId="ADAL" clId="{3C5A1AAE-B9E2-421A-A677-BD9D7C2E7141}" dt="2025-07-28T14:25:13.818" v="1" actId="123"/>
        <pc:sldMkLst>
          <pc:docMk/>
          <pc:sldMk cId="0" sldId="258"/>
        </pc:sldMkLst>
        <pc:spChg chg="mod">
          <ac:chgData name="Joseph Amunyela" userId="6417d698-a469-432c-90f6-d090296d22ce" providerId="ADAL" clId="{3C5A1AAE-B9E2-421A-A677-BD9D7C2E7141}" dt="2025-07-28T14:25:13.818" v="1" actId="123"/>
          <ac:spMkLst>
            <pc:docMk/>
            <pc:sldMk cId="0" sldId="258"/>
            <ac:spMk id="103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4:29:49.949" v="2" actId="1076"/>
        <pc:sldMkLst>
          <pc:docMk/>
          <pc:sldMk cId="0" sldId="259"/>
        </pc:sldMkLst>
        <pc:picChg chg="mod">
          <ac:chgData name="Joseph Amunyela" userId="6417d698-a469-432c-90f6-d090296d22ce" providerId="ADAL" clId="{3C5A1AAE-B9E2-421A-A677-BD9D7C2E7141}" dt="2025-07-28T14:29:49.949" v="2" actId="1076"/>
          <ac:picMkLst>
            <pc:docMk/>
            <pc:sldMk cId="0" sldId="259"/>
            <ac:picMk id="112" creationId="{00000000-0000-0000-0000-000000000000}"/>
          </ac:picMkLst>
        </pc:picChg>
      </pc:sldChg>
      <pc:sldChg chg="modSp mod">
        <pc:chgData name="Joseph Amunyela" userId="6417d698-a469-432c-90f6-d090296d22ce" providerId="ADAL" clId="{3C5A1AAE-B9E2-421A-A677-BD9D7C2E7141}" dt="2025-07-28T15:08:16.633" v="230" actId="20577"/>
        <pc:sldMkLst>
          <pc:docMk/>
          <pc:sldMk cId="0" sldId="260"/>
        </pc:sldMkLst>
        <pc:spChg chg="mod">
          <ac:chgData name="Joseph Amunyela" userId="6417d698-a469-432c-90f6-d090296d22ce" providerId="ADAL" clId="{3C5A1AAE-B9E2-421A-A677-BD9D7C2E7141}" dt="2025-07-28T15:08:16.633" v="230" actId="20577"/>
          <ac:spMkLst>
            <pc:docMk/>
            <pc:sldMk cId="0" sldId="260"/>
            <ac:spMk id="118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4:34:53.245" v="110" actId="20577"/>
        <pc:sldMkLst>
          <pc:docMk/>
          <pc:sldMk cId="0" sldId="261"/>
        </pc:sldMkLst>
        <pc:spChg chg="mod">
          <ac:chgData name="Joseph Amunyela" userId="6417d698-a469-432c-90f6-d090296d22ce" providerId="ADAL" clId="{3C5A1AAE-B9E2-421A-A677-BD9D7C2E7141}" dt="2025-07-28T14:34:53.245" v="110" actId="20577"/>
          <ac:spMkLst>
            <pc:docMk/>
            <pc:sldMk cId="0" sldId="261"/>
            <ac:spMk id="124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5:07:11.143" v="202" actId="20577"/>
        <pc:sldMkLst>
          <pc:docMk/>
          <pc:sldMk cId="0" sldId="262"/>
        </pc:sldMkLst>
        <pc:spChg chg="mod">
          <ac:chgData name="Joseph Amunyela" userId="6417d698-a469-432c-90f6-d090296d22ce" providerId="ADAL" clId="{3C5A1AAE-B9E2-421A-A677-BD9D7C2E7141}" dt="2025-07-28T15:07:11.143" v="202" actId="20577"/>
          <ac:spMkLst>
            <pc:docMk/>
            <pc:sldMk cId="0" sldId="262"/>
            <ac:spMk id="131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5:03:59.762" v="132" actId="114"/>
        <pc:sldMkLst>
          <pc:docMk/>
          <pc:sldMk cId="0" sldId="266"/>
        </pc:sldMkLst>
        <pc:spChg chg="mod">
          <ac:chgData name="Joseph Amunyela" userId="6417d698-a469-432c-90f6-d090296d22ce" providerId="ADAL" clId="{3C5A1AAE-B9E2-421A-A677-BD9D7C2E7141}" dt="2025-07-28T15:03:59.762" v="132" actId="114"/>
          <ac:spMkLst>
            <pc:docMk/>
            <pc:sldMk cId="0" sldId="266"/>
            <ac:spMk id="1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673" y="0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30517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673" y="8830517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71cd52a578_0_3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371cd52a57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500" cy="348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71cd52a578_0_4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371cd52a57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71cd52a578_0_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371cd52a5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71cd52a578_0_1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371cd52a57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71cd52a578_0_1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371cd52a57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71cd52a578_0_2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371cd52a57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500" cy="348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71cd52a578_0_3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371cd52a578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500" cy="348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 rot="5400000">
            <a:off x="6061869" y="1993107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pic>
        <p:nvPicPr>
          <p:cNvPr id="15" name="Google Shape;15;p6" descr="PPT-02.jpg"/>
          <p:cNvPicPr preferRelativeResize="0"/>
          <p:nvPr/>
        </p:nvPicPr>
        <p:blipFill rotWithShape="1">
          <a:blip r:embed="rId13">
            <a:alphaModFix/>
          </a:blip>
          <a:srcRect t="76666" b="6435"/>
          <a:stretch/>
        </p:blipFill>
        <p:spPr>
          <a:xfrm>
            <a:off x="0" y="5699124"/>
            <a:ext cx="9906000" cy="1158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6" descr="PPT-02.jpg"/>
          <p:cNvPicPr preferRelativeResize="0"/>
          <p:nvPr/>
        </p:nvPicPr>
        <p:blipFill rotWithShape="1">
          <a:blip r:embed="rId13">
            <a:alphaModFix/>
          </a:blip>
          <a:srcRect r="82308" b="80000"/>
          <a:stretch/>
        </p:blipFill>
        <p:spPr>
          <a:xfrm>
            <a:off x="0" y="76200"/>
            <a:ext cx="1371600" cy="107342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19275" y="3048000"/>
            <a:ext cx="95655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300">
                <a:solidFill>
                  <a:srgbClr val="274388"/>
                </a:solidFill>
              </a:defRPr>
            </a:pPr>
            <a:r>
              <a:rPr b="1"/>
              <a:t>Reconnaissance des acquis (RPL) en Namibie</a:t>
            </a:r>
            <a:br>
              <a:rPr b="1"/>
            </a:br>
            <a:r>
              <a:rPr i="1"/>
              <a:t>Renforcer la reconnaissance des compétences pour le développement inclusif de la main-d'œuvre </a:t>
            </a:r>
            <a:br>
              <a:rPr i="1"/>
            </a:br>
            <a:r>
              <a:rPr i="1"/>
              <a:t> </a:t>
            </a:r>
            <a:endParaRPr sz="3800">
              <a:solidFill>
                <a:srgbClr val="274388"/>
              </a:solidFill>
            </a:endParaRPr>
          </a:p>
          <a:p>
            <a:pPr marL="0" lvl="0" indent="0" algn="ctr" rtl="0"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</a:pPr>
            <a:endParaRPr sz="3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196925" y="4198144"/>
            <a:ext cx="5410200" cy="14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M. Joseph </a:t>
            </a:r>
            <a:r>
              <a:rPr dirty="0" err="1"/>
              <a:t>Amunyela</a:t>
            </a:r>
            <a:endParaRPr lang="en-US" sz="2000" b="1" dirty="0" err="1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  <a:defRPr sz="2000" b="1">
                <a:solidFill>
                  <a:srgbClr val="B68C16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Tête : Qualifications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  <a:defRPr b="1"/>
            </a:pPr>
            <a:r>
              <a:rPr dirty="0"/>
              <a:t>5e Forum continental de </a:t>
            </a:r>
            <a:r>
              <a:rPr dirty="0" err="1"/>
              <a:t>l'ACQF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  <a:defRPr sz="1400" b="1">
                <a:effectLst/>
                <a:latin typeface="Arial" panose="020B0604020202020204" pitchFamily="34" charset="0"/>
                <a:ea typeface="Aptos" panose="020B0004020202020204" pitchFamily="34" charset="0"/>
              </a:defRPr>
            </a:pPr>
            <a:r>
              <a:rPr dirty="0"/>
              <a:t>Sandton Hotel, Sandton, Johannesburg – Afrique du Sud</a:t>
            </a:r>
            <a:endParaRPr b="1" dirty="0"/>
          </a:p>
          <a:p>
            <a:pPr algn="ctr">
              <a:spcBef>
                <a:spcPts val="400"/>
              </a:spcBef>
              <a:buSzPts val="2000"/>
              <a:defRPr sz="2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lang="en-GB" b="1" dirty="0"/>
          </a:p>
          <a:p>
            <a:pPr algn="ctr">
              <a:spcBef>
                <a:spcPts val="400"/>
              </a:spcBef>
              <a:buSzPts val="2000"/>
              <a:defRPr sz="2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lang="en-GB" b="1" dirty="0">
              <a:solidFill>
                <a:srgbClr val="1F497D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>
                <a:solidFill>
                  <a:schemeClr val="bg1"/>
                </a:solidFill>
              </a:rPr>
              <a:t>Date : 30 </a:t>
            </a:r>
            <a:r>
              <a:rPr err="1">
                <a:solidFill>
                  <a:schemeClr val="bg1"/>
                </a:solidFill>
              </a:rPr>
              <a:t>juillet</a:t>
            </a:r>
            <a:r>
              <a:rPr dirty="0">
                <a:solidFill>
                  <a:schemeClr val="bg1"/>
                </a:solidFill>
              </a:rPr>
              <a:t> 2025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71cd52a578_0_35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>
                <a:solidFill>
                  <a:schemeClr val="dk1"/>
                </a:solidFill>
              </a:defRPr>
            </a:pPr>
            <a:r>
              <a:t>RPL a le potentiel de: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Combler les lacunes en matière d'éducation et d'emploi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Habiliter les travailleurs informels et les apprenants adultes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Améliorer l'efficacité du recrutement dans le secteur public</a:t>
            </a:r>
            <a:endParaRPr sz="20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1400"/>
              </a:spcAft>
              <a:buNone/>
              <a:defRPr sz="2000">
                <a:solidFill>
                  <a:schemeClr val="dk1"/>
                </a:solidFill>
              </a:defRPr>
            </a:pPr>
            <a:r>
              <a:t>La Namibie doit tirer pleinement parti de la RPL en tant qu’outil stratégique pour </a:t>
            </a:r>
            <a:r>
              <a:rPr b="1"/>
              <a:t>l’inclusion sociale,</a:t>
            </a:r>
            <a:r>
              <a:t> </a:t>
            </a:r>
            <a:r>
              <a:rPr b="1"/>
              <a:t>le développement de la main-d’œuvre</a:t>
            </a:r>
            <a:r>
              <a:t> et </a:t>
            </a:r>
            <a:r>
              <a:rPr b="1"/>
              <a:t>la transformation économique.</a:t>
            </a:r>
            <a:endParaRPr sz="3800" b="1">
              <a:solidFill>
                <a:schemeClr val="dk1"/>
              </a:solidFill>
            </a:endParaRPr>
          </a:p>
        </p:txBody>
      </p:sp>
      <p:sp>
        <p:nvSpPr>
          <p:cNvPr id="153" name="Google Shape;153;g371cd52a578_0_3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Conclusion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g371cd52a578_0_35" title="6825649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825" y="4758850"/>
            <a:ext cx="1275525" cy="127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71cd52a578_0_40"/>
          <p:cNvSpPr txBox="1"/>
          <p:nvPr/>
        </p:nvSpPr>
        <p:spPr>
          <a:xfrm>
            <a:off x="1657350" y="1255650"/>
            <a:ext cx="7315200" cy="3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Autorité namibienne des qualifications (NQA). (2011). </a:t>
            </a:r>
            <a:r>
              <a:rPr i="1"/>
              <a:t>Lignes directrices de mise en œuvre de la RPL.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Loi sur l'Autorité namibienne des qualifications (loi 29 de 1996).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Loi sur l'enseignement et la formation professionnels (loi no 1 de 2008).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Cabinet du Premier ministre. (2018). </a:t>
            </a:r>
            <a:r>
              <a:rPr i="1"/>
              <a:t>Règlement du personnel de la fonction publique.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OIT. (2015). </a:t>
            </a:r>
            <a:r>
              <a:rPr i="1"/>
              <a:t>Reconnaissance des acquis: Principaux facteurs de réussite.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UNESCO-UNEVOC. (s.d.). </a:t>
            </a:r>
            <a:r>
              <a:rPr i="1"/>
              <a:t>TVETipedia: Reconnaissance de l'apprentissage antérieur.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Ministère de la santé, du travail et de la protection sociale (Japon). (2023). </a:t>
            </a:r>
            <a:r>
              <a:rPr i="1"/>
              <a:t>Livre blanc sur l'économie du travail.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t>Miharu Kato (2024). </a:t>
            </a:r>
            <a:r>
              <a:rPr i="1"/>
              <a:t>Promouvoir la reconnaissance des acquis au Japon.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ln>
                  <a:noFill/>
                </a:ln>
                <a:effectLst/>
                <a:uLnTx/>
                <a:uFillTx/>
                <a:latin typeface="Arial"/>
                <a:cs typeface="Arial"/>
                <a:sym typeface="Arial"/>
              </a:defRPr>
            </a:pPr>
            <a:r>
              <a:rPr>
                <a:solidFill>
                  <a:schemeClr val="dk1"/>
                </a:solidFill>
              </a:rPr>
              <a:t>Article</a:t>
            </a:r>
            <a:r>
              <a:rPr>
                <a:solidFill>
                  <a:srgbClr val="000000"/>
                </a:solidFill>
              </a:rPr>
              <a:t>20 de la</a:t>
            </a:r>
            <a:r>
              <a:rPr i="1">
                <a:solidFill>
                  <a:schemeClr val="dk1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Constitution de la République de Namibie</a:t>
            </a:r>
          </a:p>
          <a:p>
            <a:pPr marL="114300" lvl="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</a:pPr>
            <a:endParaRPr sz="2700">
              <a:solidFill>
                <a:schemeClr val="dk1"/>
              </a:solidFill>
            </a:endParaRPr>
          </a:p>
        </p:txBody>
      </p:sp>
      <p:sp>
        <p:nvSpPr>
          <p:cNvPr id="160" name="Google Shape;160;g371cd52a578_0_4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Références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g371cd52a578_0_40" title="430889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375" y="4711275"/>
            <a:ext cx="1481475" cy="148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67" name="Google Shape;167;p5"/>
          <p:cNvSpPr txBox="1"/>
          <p:nvPr/>
        </p:nvSpPr>
        <p:spPr>
          <a:xfrm>
            <a:off x="1447800" y="2971800"/>
            <a:ext cx="6934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t>Merci</a:t>
            </a:r>
          </a:p>
        </p:txBody>
      </p:sp>
      <p:sp>
        <p:nvSpPr>
          <p:cNvPr id="168" name="Google Shape;168;p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1714500" y="1172175"/>
            <a:ext cx="7707900" cy="27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 b="1">
                <a:solidFill>
                  <a:schemeClr val="dk1"/>
                </a:solidFill>
              </a:defRPr>
            </a:pPr>
            <a:r>
              <a:t>Pourquoi la RPL est importante en Namibie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t>La Namibie est confrontée à une inadéquation des compétences, à un chômage élevé et à un secteur informel important.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t>De nombreux Namibiens acquièrent des compétences précieuses grâce au travail, au bénévolat et à l'expérience de vie, mais n'ont pas de certification formelle.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t>RPL aide à reconnaître ces compétences, ouvrant des voies pour l'emploi, la croissance de carrière et l'éducation formelle.</a:t>
            </a:r>
            <a:endParaRPr sz="25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Introduction</a:t>
            </a:r>
          </a:p>
        </p:txBody>
      </p:sp>
      <p:pic>
        <p:nvPicPr>
          <p:cNvPr id="98" name="Google Shape;98;p2" title="4917036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950" y="3947775"/>
            <a:ext cx="2056724" cy="205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1657350" y="1136375"/>
            <a:ext cx="7315200" cy="34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spcBef>
                <a:spcPts val="1400"/>
              </a:spcBef>
              <a:buClr>
                <a:schemeClr val="dk1"/>
              </a:buClr>
              <a:buSzPts val="1100"/>
              <a:defRPr sz="2000">
                <a:solidFill>
                  <a:schemeClr val="dk1"/>
                </a:solidFill>
              </a:defRPr>
            </a:pPr>
            <a:r>
              <a:rPr b="1" dirty="0" err="1"/>
              <a:t>Définition</a:t>
            </a:r>
            <a:r>
              <a:rPr b="1" dirty="0"/>
              <a:t> :</a:t>
            </a:r>
            <a:br>
              <a:rPr b="1" dirty="0"/>
            </a:br>
            <a:r>
              <a:rPr dirty="0"/>
              <a:t>La reconnaissance</a:t>
            </a:r>
            <a:r>
              <a:rPr lang="en-GB" dirty="0"/>
              <a:t> </a:t>
            </a:r>
            <a:r>
              <a:rPr lang="en-US" dirty="0"/>
              <a:t>des acquis</a:t>
            </a:r>
            <a:r>
              <a:rPr lang="en-GB" dirty="0"/>
              <a:t> </a:t>
            </a:r>
            <a:r>
              <a:rPr dirty="0"/>
              <a:t>(RPL) </a:t>
            </a:r>
            <a:r>
              <a:rPr dirty="0" err="1"/>
              <a:t>est</a:t>
            </a:r>
            <a:r>
              <a:rPr dirty="0"/>
              <a:t> </a:t>
            </a:r>
            <a:r>
              <a:rPr i="1" dirty="0"/>
              <a:t>«le processus </a:t>
            </a:r>
            <a:r>
              <a:rPr i="1" dirty="0" err="1"/>
              <a:t>d’identification</a:t>
            </a:r>
            <a:r>
              <a:rPr i="1" dirty="0"/>
              <a:t>, </a:t>
            </a:r>
            <a:r>
              <a:rPr i="1" dirty="0" err="1"/>
              <a:t>d’évaluation</a:t>
            </a:r>
            <a:r>
              <a:rPr i="1" dirty="0"/>
              <a:t> et de certification des </a:t>
            </a:r>
            <a:r>
              <a:rPr i="1" dirty="0" err="1"/>
              <a:t>compétences</a:t>
            </a:r>
            <a:r>
              <a:rPr i="1" dirty="0"/>
              <a:t> </a:t>
            </a:r>
            <a:r>
              <a:rPr i="1" dirty="0" err="1"/>
              <a:t>d’une</a:t>
            </a:r>
            <a:r>
              <a:rPr i="1" dirty="0"/>
              <a:t> </a:t>
            </a:r>
            <a:r>
              <a:rPr i="1" dirty="0" err="1"/>
              <a:t>personne</a:t>
            </a:r>
            <a:r>
              <a:rPr i="1" dirty="0"/>
              <a:t>, </a:t>
            </a:r>
            <a:r>
              <a:rPr i="1" dirty="0" err="1"/>
              <a:t>acquises</a:t>
            </a:r>
            <a:r>
              <a:rPr i="1" dirty="0"/>
              <a:t> dans le cadre d’un </a:t>
            </a:r>
            <a:r>
              <a:rPr i="1" dirty="0" err="1"/>
              <a:t>apprentissage</a:t>
            </a:r>
            <a:r>
              <a:rPr i="1" dirty="0"/>
              <a:t> </a:t>
            </a:r>
            <a:r>
              <a:rPr i="1" dirty="0" err="1"/>
              <a:t>formel</a:t>
            </a:r>
            <a:r>
              <a:rPr i="1" dirty="0"/>
              <a:t>, non </a:t>
            </a:r>
            <a:r>
              <a:rPr i="1" dirty="0" err="1"/>
              <a:t>formel</a:t>
            </a:r>
            <a:r>
              <a:rPr i="1" dirty="0"/>
              <a:t> </a:t>
            </a:r>
            <a:r>
              <a:rPr i="1" dirty="0" err="1"/>
              <a:t>ou</a:t>
            </a:r>
            <a:r>
              <a:rPr i="1" dirty="0"/>
              <a:t> </a:t>
            </a:r>
            <a:r>
              <a:rPr i="1" dirty="0" err="1"/>
              <a:t>informel</a:t>
            </a:r>
            <a:r>
              <a:rPr i="1" dirty="0"/>
              <a:t>, sur la base de </a:t>
            </a:r>
            <a:r>
              <a:rPr i="1" dirty="0" err="1"/>
              <a:t>normes</a:t>
            </a:r>
            <a:r>
              <a:rPr i="1" dirty="0"/>
              <a:t> </a:t>
            </a:r>
            <a:r>
              <a:rPr i="1" dirty="0" err="1"/>
              <a:t>nationales</a:t>
            </a:r>
            <a:r>
              <a:rPr i="1" dirty="0"/>
              <a:t> de qualification».</a:t>
            </a:r>
            <a:r>
              <a:rPr dirty="0"/>
              <a:t> </a:t>
            </a:r>
            <a:br>
              <a:rPr dirty="0"/>
            </a:br>
            <a:r>
              <a:rPr dirty="0"/>
              <a:t>— </a:t>
            </a:r>
            <a:r>
              <a:rPr i="1" dirty="0"/>
              <a:t>(OIT, 2023)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>
                <a:solidFill>
                  <a:schemeClr val="dk1"/>
                </a:solidFill>
              </a:defRPr>
            </a:pPr>
            <a:r>
              <a:rPr dirty="0" err="1"/>
              <a:t>Également</a:t>
            </a:r>
            <a:r>
              <a:rPr dirty="0"/>
              <a:t> </a:t>
            </a:r>
            <a:r>
              <a:rPr dirty="0" err="1"/>
              <a:t>appelé</a:t>
            </a:r>
            <a:r>
              <a:rPr dirty="0"/>
              <a:t>: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/>
              <a:t>Validation de </a:t>
            </a:r>
            <a:r>
              <a:rPr dirty="0" err="1"/>
              <a:t>l'apprentissage</a:t>
            </a:r>
            <a:r>
              <a:rPr dirty="0"/>
              <a:t> </a:t>
            </a:r>
            <a:r>
              <a:rPr dirty="0" err="1"/>
              <a:t>informel</a:t>
            </a:r>
            <a:r>
              <a:rPr dirty="0"/>
              <a:t> et non </a:t>
            </a:r>
            <a:r>
              <a:rPr dirty="0" err="1"/>
              <a:t>formel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 err="1"/>
              <a:t>Évaluation</a:t>
            </a:r>
            <a:r>
              <a:rPr dirty="0"/>
              <a:t> et reconnaissance des acquis</a:t>
            </a:r>
            <a:endParaRPr sz="2000" dirty="0">
              <a:solidFill>
                <a:schemeClr val="dk1"/>
              </a:solidFill>
            </a:endParaRPr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Qu'est-ce que la RPL?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3" title="56698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600" y="4401025"/>
            <a:ext cx="1791700" cy="179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1657350" y="1136375"/>
            <a:ext cx="7315200" cy="33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 err="1"/>
              <a:t>Favorise</a:t>
            </a:r>
            <a:r>
              <a:rPr dirty="0"/>
              <a:t> </a:t>
            </a:r>
            <a:r>
              <a:rPr dirty="0" err="1"/>
              <a:t>l’apprentissage</a:t>
            </a:r>
            <a:r>
              <a:rPr dirty="0"/>
              <a:t> </a:t>
            </a:r>
            <a:r>
              <a:rPr b="1" dirty="0"/>
              <a:t>tout au long de la vie</a:t>
            </a:r>
            <a:r>
              <a:rPr dirty="0"/>
              <a:t> et le </a:t>
            </a:r>
            <a:r>
              <a:rPr dirty="0" err="1"/>
              <a:t>perfectionnement</a:t>
            </a:r>
            <a:r>
              <a:rPr dirty="0"/>
              <a:t> </a:t>
            </a:r>
            <a:r>
              <a:rPr dirty="0" err="1"/>
              <a:t>professionnel</a:t>
            </a:r>
            <a:endParaRPr lang="en-US" sz="2000" dirty="0" err="1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en-GB" dirty="0" err="1"/>
              <a:t>Améliore</a:t>
            </a:r>
            <a:r>
              <a:rPr dirty="0"/>
              <a:t> </a:t>
            </a:r>
            <a:r>
              <a:rPr dirty="0" err="1"/>
              <a:t>l’employabilité</a:t>
            </a:r>
            <a:r>
              <a:rPr dirty="0"/>
              <a:t>,  </a:t>
            </a:r>
            <a:r>
              <a:rPr dirty="0" err="1"/>
              <a:t>en</a:t>
            </a:r>
            <a:r>
              <a:rPr dirty="0"/>
              <a:t> particulier dans </a:t>
            </a:r>
            <a:r>
              <a:rPr dirty="0" err="1"/>
              <a:t>l’économie</a:t>
            </a:r>
            <a:r>
              <a:rPr dirty="0"/>
              <a:t> </a:t>
            </a:r>
            <a:r>
              <a:rPr dirty="0" err="1"/>
              <a:t>informelle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 err="1"/>
              <a:t>Favorise</a:t>
            </a:r>
            <a:r>
              <a:rPr dirty="0"/>
              <a:t> </a:t>
            </a:r>
            <a:r>
              <a:rPr dirty="0" err="1"/>
              <a:t>l'entrée</a:t>
            </a:r>
            <a:r>
              <a:rPr dirty="0"/>
              <a:t> </a:t>
            </a:r>
            <a:r>
              <a:rPr b="1" dirty="0"/>
              <a:t>dans la </a:t>
            </a:r>
            <a:r>
              <a:rPr b="1" dirty="0" err="1"/>
              <a:t>fonction</a:t>
            </a:r>
            <a:r>
              <a:rPr b="1" dirty="0"/>
              <a:t> </a:t>
            </a:r>
            <a:r>
              <a:rPr b="1" dirty="0" err="1"/>
              <a:t>publique</a:t>
            </a:r>
            <a:r>
              <a:rPr dirty="0"/>
              <a:t> grâce à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évaluation</a:t>
            </a:r>
            <a:r>
              <a:rPr dirty="0"/>
              <a:t> </a:t>
            </a:r>
            <a:r>
              <a:rPr dirty="0" err="1"/>
              <a:t>fondée</a:t>
            </a:r>
            <a:r>
              <a:rPr dirty="0"/>
              <a:t> sur les </a:t>
            </a:r>
            <a:r>
              <a:rPr dirty="0" err="1"/>
              <a:t>compétences</a:t>
            </a:r>
            <a:endParaRPr sz="2000" dirty="0" err="1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 err="1"/>
              <a:t>Favorise</a:t>
            </a:r>
            <a:r>
              <a:rPr dirty="0"/>
              <a:t> </a:t>
            </a:r>
            <a:r>
              <a:rPr b="1" dirty="0" err="1"/>
              <a:t>l'accès</a:t>
            </a:r>
            <a:r>
              <a:rPr b="1" dirty="0"/>
              <a:t> à </a:t>
            </a:r>
            <a:r>
              <a:rPr b="1" dirty="0" err="1"/>
              <a:t>l'enseignement</a:t>
            </a:r>
            <a:r>
              <a:rPr b="1" dirty="0"/>
              <a:t> supérieur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 err="1"/>
              <a:t>Réduit</a:t>
            </a:r>
            <a:r>
              <a:rPr dirty="0"/>
              <a:t> la </a:t>
            </a:r>
            <a:r>
              <a:rPr dirty="0" err="1"/>
              <a:t>redondance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b="1" dirty="0" err="1"/>
              <a:t>évitant</a:t>
            </a:r>
            <a:r>
              <a:rPr b="1" dirty="0"/>
              <a:t> de </a:t>
            </a:r>
            <a:r>
              <a:rPr b="1" dirty="0" err="1"/>
              <a:t>réapprendre</a:t>
            </a:r>
            <a:r>
              <a:rPr b="1" dirty="0"/>
              <a:t> du</a:t>
            </a:r>
            <a:r>
              <a:rPr dirty="0"/>
              <a:t> </a:t>
            </a:r>
            <a:r>
              <a:rPr dirty="0" err="1"/>
              <a:t>contenu</a:t>
            </a:r>
            <a:r>
              <a:rPr dirty="0"/>
              <a:t> </a:t>
            </a:r>
            <a:r>
              <a:rPr dirty="0" err="1"/>
              <a:t>connu</a:t>
            </a:r>
            <a:endParaRPr sz="2000" dirty="0" err="1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dirty="0" err="1"/>
              <a:t>Favorise</a:t>
            </a:r>
            <a:r>
              <a:rPr dirty="0"/>
              <a:t> </a:t>
            </a:r>
            <a:r>
              <a:rPr b="1" dirty="0" err="1"/>
              <a:t>l'équité</a:t>
            </a:r>
            <a:r>
              <a:rPr b="1" dirty="0"/>
              <a:t> et </a:t>
            </a:r>
            <a:r>
              <a:rPr b="1" dirty="0" err="1"/>
              <a:t>l'inclusion</a:t>
            </a:r>
            <a:r>
              <a:rPr dirty="0"/>
              <a:t> pour les </a:t>
            </a:r>
            <a:r>
              <a:rPr dirty="0" err="1"/>
              <a:t>groupes</a:t>
            </a:r>
            <a:r>
              <a:rPr dirty="0"/>
              <a:t> </a:t>
            </a:r>
            <a:r>
              <a:rPr dirty="0" err="1"/>
              <a:t>marginalisés</a:t>
            </a:r>
            <a:r>
              <a:rPr dirty="0"/>
              <a:t> (jeunes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décrochage</a:t>
            </a:r>
            <a:r>
              <a:rPr dirty="0"/>
              <a:t> </a:t>
            </a:r>
            <a:r>
              <a:rPr dirty="0" err="1"/>
              <a:t>scolaire</a:t>
            </a:r>
            <a:r>
              <a:rPr dirty="0"/>
              <a:t>, </a:t>
            </a:r>
            <a:r>
              <a:rPr dirty="0" err="1"/>
              <a:t>adultes</a:t>
            </a:r>
            <a:r>
              <a:rPr dirty="0"/>
              <a:t>, populations rurales)</a:t>
            </a:r>
            <a:endParaRPr sz="2000" dirty="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4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Avantages de la RPL en Namibie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4" title="stylized-outline-map-of-namibia-with-national-flag-icon-flag-color-map-of-namibia-illustration-vecto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39" y="4348785"/>
            <a:ext cx="1968576" cy="19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g371cd52a578_0_0" title="business-law-icon-free-vecto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40575"/>
            <a:ext cx="2206500" cy="22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371cd52a578_0_0"/>
          <p:cNvSpPr txBox="1"/>
          <p:nvPr/>
        </p:nvSpPr>
        <p:spPr>
          <a:xfrm>
            <a:off x="1657350" y="10290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>
                <a:solidFill>
                  <a:schemeClr val="dk1"/>
                </a:solidFill>
              </a:defRPr>
            </a:pPr>
            <a:r>
              <a:rPr dirty="0"/>
              <a:t>Instruments </a:t>
            </a:r>
            <a:r>
              <a:rPr dirty="0" err="1"/>
              <a:t>juridiques</a:t>
            </a:r>
            <a:r>
              <a:rPr dirty="0"/>
              <a:t> </a:t>
            </a:r>
            <a:r>
              <a:rPr dirty="0" err="1"/>
              <a:t>clés</a:t>
            </a:r>
            <a:r>
              <a:rPr dirty="0"/>
              <a:t>:</a:t>
            </a:r>
            <a:endParaRPr sz="1800" dirty="0">
              <a:solidFill>
                <a:schemeClr val="dk1"/>
              </a:solidFill>
            </a:endParaRPr>
          </a:p>
          <a:p>
            <a:pPr marL="4572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tabLst/>
              <a:defRPr sz="180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defRPr>
            </a:pPr>
            <a:r>
              <a:rPr sz="1600" b="1" dirty="0"/>
              <a:t>Constitution de la République de </a:t>
            </a:r>
            <a:r>
              <a:rPr sz="1600" b="1" err="1"/>
              <a:t>Namibie</a:t>
            </a:r>
            <a:r>
              <a:rPr sz="1600" b="1" dirty="0"/>
              <a:t>,</a:t>
            </a:r>
            <a:r>
              <a:rPr sz="1600" dirty="0"/>
              <a:t> </a:t>
            </a:r>
            <a:r>
              <a:rPr sz="1600" b="1" dirty="0"/>
              <a:t>article 20</a:t>
            </a:r>
            <a:endParaRPr sz="1600" b="1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sz="1600" dirty="0"/>
              <a:t>Loi no 29 de 1996 sur l ' Autorité </a:t>
            </a:r>
            <a:r>
              <a:rPr sz="1600" err="1"/>
              <a:t>namibienne</a:t>
            </a:r>
            <a:r>
              <a:rPr sz="1600" dirty="0"/>
              <a:t> des qualifications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sz="1600" dirty="0"/>
              <a:t>Loi no 1 de 2008 sur l ' </a:t>
            </a:r>
            <a:r>
              <a:rPr sz="1600" err="1"/>
              <a:t>enseignement</a:t>
            </a:r>
            <a:r>
              <a:rPr sz="1600" dirty="0"/>
              <a:t> et la formation </a:t>
            </a:r>
            <a:r>
              <a:rPr sz="1600" err="1"/>
              <a:t>professionnels</a:t>
            </a:r>
            <a:endParaRPr sz="16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sz="1600" dirty="0"/>
              <a:t>Loi no 13 de 1995 sur la </a:t>
            </a:r>
            <a:r>
              <a:rPr sz="1600" err="1"/>
              <a:t>fonction</a:t>
            </a:r>
            <a:r>
              <a:rPr sz="1600" dirty="0"/>
              <a:t> </a:t>
            </a:r>
            <a:r>
              <a:rPr sz="1600" err="1"/>
              <a:t>publique</a:t>
            </a:r>
            <a:endParaRPr sz="16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sz="1600" dirty="0"/>
              <a:t>Politique </a:t>
            </a:r>
            <a:r>
              <a:rPr sz="1600" err="1"/>
              <a:t>nationale</a:t>
            </a:r>
            <a:r>
              <a:rPr sz="1600" dirty="0"/>
              <a:t> de </a:t>
            </a:r>
            <a:r>
              <a:rPr sz="1600" err="1"/>
              <a:t>développement</a:t>
            </a:r>
            <a:r>
              <a:rPr sz="1600" dirty="0"/>
              <a:t> des </a:t>
            </a:r>
            <a:r>
              <a:rPr sz="1600" err="1"/>
              <a:t>ressources</a:t>
            </a:r>
            <a:r>
              <a:rPr sz="1600" dirty="0"/>
              <a:t> </a:t>
            </a:r>
            <a:r>
              <a:rPr sz="1600" err="1"/>
              <a:t>humaines</a:t>
            </a:r>
            <a:r>
              <a:rPr sz="1600" dirty="0"/>
              <a:t> (2010)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sz="1600" dirty="0"/>
              <a:t>Politique </a:t>
            </a:r>
            <a:r>
              <a:rPr sz="1600" err="1"/>
              <a:t>nationale</a:t>
            </a:r>
            <a:r>
              <a:rPr sz="1600" dirty="0"/>
              <a:t> de RPL, 2011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>
                <a:solidFill>
                  <a:schemeClr val="dk1"/>
                </a:solidFill>
              </a:defRPr>
            </a:pPr>
            <a:r>
              <a:rPr dirty="0"/>
              <a:t>Institutions :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sz="1600" b="1" dirty="0"/>
              <a:t>Autorité </a:t>
            </a:r>
            <a:r>
              <a:rPr sz="1600" b="1" err="1"/>
              <a:t>namibienne</a:t>
            </a:r>
            <a:r>
              <a:rPr sz="1600" b="1" dirty="0"/>
              <a:t> des certifications (NQA)</a:t>
            </a:r>
            <a:r>
              <a:rPr sz="1600" dirty="0"/>
              <a:t> – Supervise le cadre de la RPL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sz="1600" b="1" dirty="0"/>
              <a:t>Autorité </a:t>
            </a:r>
            <a:r>
              <a:rPr sz="1600" b="1" err="1"/>
              <a:t>namibienne</a:t>
            </a:r>
            <a:r>
              <a:rPr sz="1600" b="1" dirty="0"/>
              <a:t> de la formation (NTA)</a:t>
            </a:r>
            <a:r>
              <a:rPr sz="1600" dirty="0"/>
              <a:t> – Mise </a:t>
            </a:r>
            <a:r>
              <a:rPr sz="1600" err="1"/>
              <a:t>en</a:t>
            </a:r>
            <a:r>
              <a:rPr sz="1600" dirty="0"/>
              <a:t> </a:t>
            </a:r>
            <a:r>
              <a:rPr sz="1600" err="1"/>
              <a:t>œuvre</a:t>
            </a:r>
            <a:r>
              <a:rPr sz="1600" dirty="0"/>
              <a:t> de la RPL dans </a:t>
            </a:r>
            <a:r>
              <a:rPr sz="1600" err="1"/>
              <a:t>l’enseignement</a:t>
            </a:r>
            <a:r>
              <a:rPr sz="1600" dirty="0"/>
              <a:t> </a:t>
            </a:r>
            <a:r>
              <a:rPr sz="1600" err="1"/>
              <a:t>professionnel</a:t>
            </a:r>
            <a:endParaRPr sz="16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sz="1600" b="1" dirty="0"/>
              <a:t>Cabinet du Premier </a:t>
            </a:r>
            <a:r>
              <a:rPr sz="1600" b="1" err="1"/>
              <a:t>ministre</a:t>
            </a:r>
            <a:r>
              <a:rPr sz="1600" b="1" dirty="0"/>
              <a:t> (OPM)</a:t>
            </a:r>
            <a:r>
              <a:rPr sz="1600" dirty="0"/>
              <a:t> – </a:t>
            </a:r>
            <a:r>
              <a:rPr sz="1600" err="1"/>
              <a:t>Recrutement</a:t>
            </a:r>
            <a:r>
              <a:rPr sz="1600" dirty="0"/>
              <a:t> dans la </a:t>
            </a:r>
            <a:r>
              <a:rPr sz="1600" err="1"/>
              <a:t>fonction</a:t>
            </a:r>
            <a:r>
              <a:rPr sz="1600" dirty="0"/>
              <a:t> </a:t>
            </a:r>
            <a:r>
              <a:rPr sz="1600" err="1"/>
              <a:t>publique</a:t>
            </a:r>
            <a:endParaRPr sz="160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sz="1600" b="1" err="1"/>
              <a:t>Établissements</a:t>
            </a:r>
            <a:r>
              <a:rPr sz="1600" b="1" dirty="0"/>
              <a:t> </a:t>
            </a:r>
            <a:r>
              <a:rPr sz="1600" b="1" err="1"/>
              <a:t>d’enseignement</a:t>
            </a:r>
            <a:r>
              <a:rPr sz="1600" b="1" dirty="0"/>
              <a:t> supérieur</a:t>
            </a:r>
            <a:r>
              <a:rPr sz="1600" dirty="0"/>
              <a:t> – </a:t>
            </a:r>
            <a:r>
              <a:rPr sz="1600" err="1"/>
              <a:t>l’université</a:t>
            </a:r>
            <a:r>
              <a:rPr sz="1600" dirty="0"/>
              <a:t> de </a:t>
            </a:r>
            <a:r>
              <a:rPr sz="1600" err="1"/>
              <a:t>Namibie</a:t>
            </a:r>
            <a:r>
              <a:rPr sz="1600" dirty="0"/>
              <a:t> et </a:t>
            </a:r>
            <a:r>
              <a:rPr sz="1600" err="1"/>
              <a:t>l’université</a:t>
            </a:r>
            <a:r>
              <a:rPr sz="1600" dirty="0"/>
              <a:t> </a:t>
            </a:r>
            <a:r>
              <a:rPr sz="1600" err="1"/>
              <a:t>internationale</a:t>
            </a:r>
            <a:r>
              <a:rPr sz="1600" dirty="0"/>
              <a:t> de gestion </a:t>
            </a:r>
            <a:r>
              <a:rPr sz="1600" err="1"/>
              <a:t>permettent</a:t>
            </a:r>
            <a:r>
              <a:rPr sz="1600" dirty="0"/>
              <a:t> un </a:t>
            </a:r>
            <a:r>
              <a:rPr sz="1600" err="1"/>
              <a:t>accès</a:t>
            </a:r>
            <a:r>
              <a:rPr sz="1600" dirty="0"/>
              <a:t> </a:t>
            </a:r>
            <a:r>
              <a:rPr sz="1600" err="1"/>
              <a:t>fondé</a:t>
            </a:r>
            <a:r>
              <a:rPr sz="1600" dirty="0"/>
              <a:t> sur la RPL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1400"/>
              </a:spcAft>
              <a:buNone/>
            </a:pPr>
            <a:endParaRPr b="1">
              <a:solidFill>
                <a:schemeClr val="dk1"/>
              </a:solidFill>
            </a:endParaRPr>
          </a:p>
        </p:txBody>
      </p:sp>
      <p:sp>
        <p:nvSpPr>
          <p:cNvPr id="119" name="Google Shape;119;g371cd52a578_0_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Cadre législatif et institutionnel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71cd52a578_0_10"/>
          <p:cNvSpPr txBox="1"/>
          <p:nvPr/>
        </p:nvSpPr>
        <p:spPr>
          <a:xfrm>
            <a:off x="1657350" y="1017125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t>La Commission de la fonction publique de Namibie soutient l’embauche fondée sur les compétences.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b="1"/>
              <a:t>La RPL est utilisée pour évaluer l’expérience en lieu et place des qualifications formelles</a:t>
            </a:r>
            <a:r>
              <a:t> pour certains postes, en particulier dans les domaines suivants: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  <a:defRPr sz="2000" b="1">
                <a:solidFill>
                  <a:schemeClr val="dk1"/>
                </a:solidFill>
              </a:defRPr>
            </a:pPr>
            <a:r>
              <a:t>Rôles techniques et professionnels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  <a:defRPr sz="2000" b="1">
                <a:solidFill>
                  <a:schemeClr val="dk1"/>
                </a:solidFill>
              </a:defRPr>
            </a:pPr>
            <a:r>
              <a:t>Secteurs de l'éducation et de la formation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  <a:defRPr sz="2000" b="1">
                <a:solidFill>
                  <a:schemeClr val="dk1"/>
                </a:solidFill>
              </a:defRPr>
            </a:pPr>
            <a:r>
              <a:t>Développement communautaire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t>Les candidats peuvent soumettre des </a:t>
            </a:r>
            <a:r>
              <a:rPr b="1"/>
              <a:t>certificats RPL</a:t>
            </a:r>
            <a:r>
              <a:t> de fournisseurs accrédités NQA / NTA pour examen dans le recrutement du gouvernement.</a:t>
            </a:r>
            <a:endParaRPr sz="20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1400"/>
              </a:spcAft>
              <a:buClr>
                <a:schemeClr val="dk1"/>
              </a:buClr>
              <a:buSzPts val="1100"/>
              <a:buFont typeface="Arial"/>
              <a:buNone/>
              <a:defRPr sz="2000" i="1">
                <a:solidFill>
                  <a:schemeClr val="dk1"/>
                </a:solidFill>
              </a:defRPr>
            </a:pPr>
            <a:r>
              <a:t>Référence : Règlement du personnel de la fonction publique, Namibie OPM (2018); Lignes directrices NQA RPL (2011)</a:t>
            </a:r>
            <a:endParaRPr sz="2700" b="1">
              <a:solidFill>
                <a:schemeClr val="dk1"/>
              </a:solidFill>
            </a:endParaRPr>
          </a:p>
        </p:txBody>
      </p:sp>
      <p:sp>
        <p:nvSpPr>
          <p:cNvPr id="125" name="Google Shape;125;g371cd52a578_0_1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RPL dans le recrutement du secteur public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g371cd52a578_0_10" title="343928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150" y="4842350"/>
            <a:ext cx="1716826" cy="1716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71cd52a578_0_15"/>
          <p:cNvSpPr txBox="1"/>
          <p:nvPr/>
        </p:nvSpPr>
        <p:spPr>
          <a:xfrm>
            <a:off x="1657350" y="1017125"/>
            <a:ext cx="7315200" cy="45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  <a:defRPr sz="1900" b="1">
                <a:solidFill>
                  <a:schemeClr val="dk1"/>
                </a:solidFill>
              </a:defRPr>
            </a:pPr>
            <a:r>
              <a:t>Ce que le Japon a fait (résumé):</a:t>
            </a: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b="1"/>
              <a:t>Normes d’aptitude professionnelle</a:t>
            </a:r>
            <a:r>
              <a:t> (depuis 2002) – Niveaux de compétences structurés par industrie</a:t>
            </a: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b="1"/>
              <a:t>Système de carte d’emploi</a:t>
            </a:r>
            <a:r>
              <a:t> (depuis 2008) – Historique de carrière, compétences, qualifications, expérience</a:t>
            </a: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b="1"/>
              <a:t>Reconnaissance des crédits dans les universités</a:t>
            </a:r>
            <a:r>
              <a:t> (depuis 2019) – Reconnaissance de l’apprentissage par le travail</a:t>
            </a:r>
            <a:endParaRPr sz="19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  <a:defRPr sz="1900" b="1">
                <a:solidFill>
                  <a:schemeClr val="dk1"/>
                </a:solidFill>
              </a:defRPr>
            </a:pPr>
            <a:r>
              <a:t>Demande en Namibie:</a:t>
            </a:r>
            <a:endParaRPr sz="190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t>Des systèmes similaires existent ou sont en cours de développement:</a:t>
            </a:r>
            <a:endParaRPr sz="190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o"/>
              <a:defRPr sz="1900" b="1">
                <a:solidFill>
                  <a:schemeClr val="dk1"/>
                </a:solidFill>
              </a:defRPr>
            </a:pPr>
            <a:r>
              <a:t>Normes professionnelles par NTA</a:t>
            </a:r>
            <a:endParaRPr sz="190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o"/>
              <a:defRPr sz="1900" b="1">
                <a:solidFill>
                  <a:schemeClr val="dk1"/>
                </a:solidFill>
              </a:defRPr>
            </a:pPr>
            <a:r>
              <a:t>Cadres de cheminement de carrière (secteur de l’EFP)</a:t>
            </a:r>
            <a:endParaRPr sz="190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900"/>
              <a:buFont typeface="Arial"/>
              <a:buChar char="o"/>
              <a:defRPr sz="1900">
                <a:solidFill>
                  <a:schemeClr val="dk1"/>
                </a:solidFill>
              </a:defRPr>
            </a:pPr>
            <a:r>
              <a:rPr b="1"/>
              <a:t>RPL pour l'admission à l'université</a:t>
            </a:r>
            <a:r>
              <a:t> dans des institutions comme l'UNAM et l'IUM</a:t>
            </a:r>
            <a:endParaRPr sz="3500" b="1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900"/>
              <a:buFont typeface="Arial"/>
              <a:buChar char="o"/>
            </a:pPr>
            <a:endParaRPr sz="1900">
              <a:solidFill>
                <a:schemeClr val="dk1"/>
              </a:solidFill>
            </a:endParaRPr>
          </a:p>
        </p:txBody>
      </p:sp>
      <p:sp>
        <p:nvSpPr>
          <p:cNvPr id="132" name="Google Shape;132;g371cd52a578_0_1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algn="l">
              <a:defRPr sz="2422">
                <a:solidFill>
                  <a:schemeClr val="lt1"/>
                </a:solidFill>
              </a:defRPr>
            </a:pPr>
            <a:r>
              <a:rPr lang="en-US" sz="2400" dirty="0"/>
              <a:t>Analyse comparative</a:t>
            </a:r>
            <a:r>
              <a:rPr lang="en-GB" sz="2400" dirty="0"/>
              <a:t> </a:t>
            </a:r>
            <a:r>
              <a:rPr sz="2400" dirty="0"/>
              <a:t>– Système </a:t>
            </a:r>
            <a:r>
              <a:rPr sz="2400" dirty="0" err="1"/>
              <a:t>japonais</a:t>
            </a:r>
            <a:r>
              <a:rPr sz="2400" dirty="0"/>
              <a:t> de reconnaissance des </a:t>
            </a:r>
            <a:r>
              <a:rPr sz="2400" dirty="0" err="1"/>
              <a:t>compétences</a:t>
            </a:r>
            <a:endParaRPr lang="en-US" sz="3200" dirty="0" err="1">
              <a:solidFill>
                <a:schemeClr val="lt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33" name="Google Shape;133;g371cd52a578_0_15" title="1324046-20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300" y="4842350"/>
            <a:ext cx="1328200" cy="132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71cd52a578_0_25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b="1"/>
              <a:t>Sensibilisation limitée</a:t>
            </a:r>
            <a:r>
              <a:t> des employeurs et des apprenants à la RPL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b="1"/>
              <a:t>Contraintes en matière de ressources</a:t>
            </a:r>
            <a:r>
              <a:t> dans l'évaluation et la certification des apprentissages antérieurs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b="1"/>
              <a:t>Mise en œuvre incohérente</a:t>
            </a:r>
            <a:r>
              <a:t> entre les régions et les institutions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b="1"/>
              <a:t>Manque d'intégration</a:t>
            </a:r>
            <a:r>
              <a:t> avec les systèmes de recrutement dans le secteur privé</a:t>
            </a:r>
            <a:endParaRPr sz="3600" b="1">
              <a:solidFill>
                <a:schemeClr val="dk1"/>
              </a:solidFill>
            </a:endParaRPr>
          </a:p>
        </p:txBody>
      </p:sp>
      <p:sp>
        <p:nvSpPr>
          <p:cNvPr id="139" name="Google Shape;139;g371cd52a578_0_2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Défis en Namibie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g371cd52a578_0_25" title="193391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250" y="4305625"/>
            <a:ext cx="1800325" cy="180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71cd52a578_0_30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Intégrer la RPL dans tous les recrutements dans la fonction publique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Promouvoir la RPL par le biais de campagnes nationales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Former davantage de praticiens et d’évaluateurs de la RPL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t>Numériser les portefeuilles RPL (par exemple, les cartes d'emploi électroniques)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b="1"/>
              <a:t>Renforcer l’alignement du CNC</a:t>
            </a:r>
            <a:r>
              <a:t> afin d’améliorer la portabilité des certifications</a:t>
            </a:r>
            <a:endParaRPr sz="2900" b="1">
              <a:solidFill>
                <a:schemeClr val="dk1"/>
              </a:solidFill>
            </a:endParaRPr>
          </a:p>
        </p:txBody>
      </p:sp>
      <p:sp>
        <p:nvSpPr>
          <p:cNvPr id="146" name="Google Shape;146;g371cd52a578_0_3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Opportunités &amp; Aller de l'avant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g371cd52a578_0_30" title="85eaafa2c7c92e9184631591ca8063d9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425" y="4651525"/>
            <a:ext cx="1478275" cy="14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Props1.xml><?xml version="1.0" encoding="utf-8"?>
<ds:datastoreItem xmlns:ds="http://schemas.openxmlformats.org/officeDocument/2006/customXml" ds:itemID="{22BC8724-67A8-4939-AE28-C7634D2706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E8E1A7-9FD9-45C0-B02B-BC95AB7BDC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DB5F25-8562-4151-B14F-F57387EA7409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739</Words>
  <Application>Microsoft Office PowerPoint</Application>
  <PresentationFormat>A4 Paper (210x297 mm)</PresentationFormat>
  <Paragraphs>82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Introduction</vt:lpstr>
      <vt:lpstr>Qu'est-ce que la RPL?</vt:lpstr>
      <vt:lpstr>Avantages de la RPL en Namibie</vt:lpstr>
      <vt:lpstr>Cadre législatif et institutionnel</vt:lpstr>
      <vt:lpstr>RPL dans le recrutement du secteur public</vt:lpstr>
      <vt:lpstr>Analyse comparative – Système japonais de reconnaissance des compétences</vt:lpstr>
      <vt:lpstr>Défis en Namibie</vt:lpstr>
      <vt:lpstr>Opportunités &amp; Aller de l'avant</vt:lpstr>
      <vt:lpstr>Conclusion</vt:lpstr>
      <vt:lpstr>Références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mac</dc:creator>
  <cp:lastModifiedBy>Joseph Amunyela</cp:lastModifiedBy>
  <cp:revision>19</cp:revision>
  <dcterms:created xsi:type="dcterms:W3CDTF">2014-11-21T10:22:39Z</dcterms:created>
  <dcterms:modified xsi:type="dcterms:W3CDTF">2025-07-29T15:23:18Z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  <property fmtid="{D5CDD505-2E9C-101B-9397-08002B2CF9AE}" pid="3" name="MediaServiceImageTags">
    <vt:lpwstr/>
  </property>
</Properties>
</file>