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259" r:id="rId6"/>
    <p:sldId id="257" r:id="rId7"/>
    <p:sldId id="260" r:id="rId8"/>
    <p:sldId id="261" r:id="rId9"/>
    <p:sldId id="258" r:id="rId10"/>
    <p:sldId id="262" r:id="rId11"/>
    <p:sldId id="263" r:id="rId12"/>
    <p:sldId id="265" r:id="rId13"/>
    <p:sldId id="274" r:id="rId14"/>
    <p:sldId id="266" r:id="rId15"/>
    <p:sldId id="267" r:id="rId16"/>
    <p:sldId id="268" r:id="rId17"/>
    <p:sldId id="269" r:id="rId18"/>
    <p:sldId id="271" r:id="rId19"/>
    <p:sldId id="270" r:id="rId20"/>
    <p:sldId id="273" r:id="rId21"/>
    <p:sldId id="272" r:id="rId22"/>
    <p:sldId id="276" r:id="rId23"/>
  </p:sldIdLst>
  <p:sldSz cx="12192000" cy="6858000"/>
  <p:notesSz cx="68580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B7809B-1962-C365-4229-0B609993065C}" v="54" dt="2025-07-29T15:03:50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ya Lyne (ETF)" userId="S::amaya.lyne@etf.europa.eu::254d19ee-a2a4-46f8-97d7-ce61c0481289" providerId="AD" clId="Web-{7EB7809B-1962-C365-4229-0B609993065C}"/>
    <pc:docChg chg="modSld">
      <pc:chgData name="Amaya Lyne (ETF)" userId="S::amaya.lyne@etf.europa.eu::254d19ee-a2a4-46f8-97d7-ce61c0481289" providerId="AD" clId="Web-{7EB7809B-1962-C365-4229-0B609993065C}" dt="2025-07-29T15:03:50.658" v="59" actId="20577"/>
      <pc:docMkLst>
        <pc:docMk/>
      </pc:docMkLst>
      <pc:sldChg chg="modSp">
        <pc:chgData name="Amaya Lyne (ETF)" userId="S::amaya.lyne@etf.europa.eu::254d19ee-a2a4-46f8-97d7-ce61c0481289" providerId="AD" clId="Web-{7EB7809B-1962-C365-4229-0B609993065C}" dt="2025-07-29T14:57:35.133" v="17" actId="20577"/>
        <pc:sldMkLst>
          <pc:docMk/>
          <pc:sldMk cId="1904623292" sldId="256"/>
        </pc:sldMkLst>
        <pc:spChg chg="mod">
          <ac:chgData name="Amaya Lyne (ETF)" userId="S::amaya.lyne@etf.europa.eu::254d19ee-a2a4-46f8-97d7-ce61c0481289" providerId="AD" clId="Web-{7EB7809B-1962-C365-4229-0B609993065C}" dt="2025-07-29T14:57:35.133" v="17" actId="20577"/>
          <ac:spMkLst>
            <pc:docMk/>
            <pc:sldMk cId="1904623292" sldId="256"/>
            <ac:spMk id="2" creationId="{93AC72F4-F11F-D602-EAAC-4C194FB827F6}"/>
          </ac:spMkLst>
        </pc:spChg>
      </pc:sldChg>
      <pc:sldChg chg="modSp">
        <pc:chgData name="Amaya Lyne (ETF)" userId="S::amaya.lyne@etf.europa.eu::254d19ee-a2a4-46f8-97d7-ce61c0481289" providerId="AD" clId="Web-{7EB7809B-1962-C365-4229-0B609993065C}" dt="2025-07-29T14:58:31.183" v="32" actId="20577"/>
        <pc:sldMkLst>
          <pc:docMk/>
          <pc:sldMk cId="1710673644" sldId="257"/>
        </pc:sldMkLst>
        <pc:spChg chg="mod">
          <ac:chgData name="Amaya Lyne (ETF)" userId="S::amaya.lyne@etf.europa.eu::254d19ee-a2a4-46f8-97d7-ce61c0481289" providerId="AD" clId="Web-{7EB7809B-1962-C365-4229-0B609993065C}" dt="2025-07-29T14:58:31.183" v="32" actId="20577"/>
          <ac:spMkLst>
            <pc:docMk/>
            <pc:sldMk cId="1710673644" sldId="257"/>
            <ac:spMk id="3" creationId="{A3F67535-75B3-33CF-94C6-1C9CAD17A4D6}"/>
          </ac:spMkLst>
        </pc:spChg>
      </pc:sldChg>
      <pc:sldChg chg="modSp">
        <pc:chgData name="Amaya Lyne (ETF)" userId="S::amaya.lyne@etf.europa.eu::254d19ee-a2a4-46f8-97d7-ce61c0481289" providerId="AD" clId="Web-{7EB7809B-1962-C365-4229-0B609993065C}" dt="2025-07-29T14:59:09.264" v="37" actId="20577"/>
        <pc:sldMkLst>
          <pc:docMk/>
          <pc:sldMk cId="611793129" sldId="260"/>
        </pc:sldMkLst>
        <pc:spChg chg="mod">
          <ac:chgData name="Amaya Lyne (ETF)" userId="S::amaya.lyne@etf.europa.eu::254d19ee-a2a4-46f8-97d7-ce61c0481289" providerId="AD" clId="Web-{7EB7809B-1962-C365-4229-0B609993065C}" dt="2025-07-29T14:59:09.264" v="37" actId="20577"/>
          <ac:spMkLst>
            <pc:docMk/>
            <pc:sldMk cId="611793129" sldId="260"/>
            <ac:spMk id="3" creationId="{5E05045C-5EE4-20CE-4D0B-814FB3829AA9}"/>
          </ac:spMkLst>
        </pc:spChg>
      </pc:sldChg>
      <pc:sldChg chg="modSp">
        <pc:chgData name="Amaya Lyne (ETF)" userId="S::amaya.lyne@etf.europa.eu::254d19ee-a2a4-46f8-97d7-ce61c0481289" providerId="AD" clId="Web-{7EB7809B-1962-C365-4229-0B609993065C}" dt="2025-07-29T15:00:56.552" v="40" actId="20577"/>
        <pc:sldMkLst>
          <pc:docMk/>
          <pc:sldMk cId="2515568400" sldId="263"/>
        </pc:sldMkLst>
        <pc:spChg chg="mod">
          <ac:chgData name="Amaya Lyne (ETF)" userId="S::amaya.lyne@etf.europa.eu::254d19ee-a2a4-46f8-97d7-ce61c0481289" providerId="AD" clId="Web-{7EB7809B-1962-C365-4229-0B609993065C}" dt="2025-07-29T15:00:56.552" v="40" actId="20577"/>
          <ac:spMkLst>
            <pc:docMk/>
            <pc:sldMk cId="2515568400" sldId="263"/>
            <ac:spMk id="3" creationId="{BA82C045-FBE1-5C0E-E22F-114D2CB5DEDA}"/>
          </ac:spMkLst>
        </pc:spChg>
      </pc:sldChg>
      <pc:sldChg chg="modSp">
        <pc:chgData name="Amaya Lyne (ETF)" userId="S::amaya.lyne@etf.europa.eu::254d19ee-a2a4-46f8-97d7-ce61c0481289" providerId="AD" clId="Web-{7EB7809B-1962-C365-4229-0B609993065C}" dt="2025-07-29T15:01:23.945" v="43" actId="20577"/>
        <pc:sldMkLst>
          <pc:docMk/>
          <pc:sldMk cId="1138610615" sldId="265"/>
        </pc:sldMkLst>
        <pc:spChg chg="mod">
          <ac:chgData name="Amaya Lyne (ETF)" userId="S::amaya.lyne@etf.europa.eu::254d19ee-a2a4-46f8-97d7-ce61c0481289" providerId="AD" clId="Web-{7EB7809B-1962-C365-4229-0B609993065C}" dt="2025-07-29T15:01:23.945" v="43" actId="20577"/>
          <ac:spMkLst>
            <pc:docMk/>
            <pc:sldMk cId="1138610615" sldId="265"/>
            <ac:spMk id="3" creationId="{DA16C39B-1727-F0E8-AB83-DD0D3CA3BC49}"/>
          </ac:spMkLst>
        </pc:spChg>
      </pc:sldChg>
      <pc:sldChg chg="modSp">
        <pc:chgData name="Amaya Lyne (ETF)" userId="S::amaya.lyne@etf.europa.eu::254d19ee-a2a4-46f8-97d7-ce61c0481289" providerId="AD" clId="Web-{7EB7809B-1962-C365-4229-0B609993065C}" dt="2025-07-29T15:02:03.541" v="50" actId="20577"/>
        <pc:sldMkLst>
          <pc:docMk/>
          <pc:sldMk cId="1686717202" sldId="266"/>
        </pc:sldMkLst>
        <pc:spChg chg="mod">
          <ac:chgData name="Amaya Lyne (ETF)" userId="S::amaya.lyne@etf.europa.eu::254d19ee-a2a4-46f8-97d7-ce61c0481289" providerId="AD" clId="Web-{7EB7809B-1962-C365-4229-0B609993065C}" dt="2025-07-29T15:02:03.541" v="50" actId="20577"/>
          <ac:spMkLst>
            <pc:docMk/>
            <pc:sldMk cId="1686717202" sldId="266"/>
            <ac:spMk id="3" creationId="{BC94F154-0DDF-E26F-A72B-F914243A3BDA}"/>
          </ac:spMkLst>
        </pc:spChg>
      </pc:sldChg>
      <pc:sldChg chg="modSp">
        <pc:chgData name="Amaya Lyne (ETF)" userId="S::amaya.lyne@etf.europa.eu::254d19ee-a2a4-46f8-97d7-ce61c0481289" providerId="AD" clId="Web-{7EB7809B-1962-C365-4229-0B609993065C}" dt="2025-07-29T15:02:44.028" v="53" actId="20577"/>
        <pc:sldMkLst>
          <pc:docMk/>
          <pc:sldMk cId="2426736845" sldId="268"/>
        </pc:sldMkLst>
        <pc:spChg chg="mod">
          <ac:chgData name="Amaya Lyne (ETF)" userId="S::amaya.lyne@etf.europa.eu::254d19ee-a2a4-46f8-97d7-ce61c0481289" providerId="AD" clId="Web-{7EB7809B-1962-C365-4229-0B609993065C}" dt="2025-07-29T15:02:44.028" v="53" actId="20577"/>
          <ac:spMkLst>
            <pc:docMk/>
            <pc:sldMk cId="2426736845" sldId="268"/>
            <ac:spMk id="3" creationId="{EC073E5C-C587-32E8-510F-5A71D7714774}"/>
          </ac:spMkLst>
        </pc:spChg>
      </pc:sldChg>
      <pc:sldChg chg="modSp">
        <pc:chgData name="Amaya Lyne (ETF)" userId="S::amaya.lyne@etf.europa.eu::254d19ee-a2a4-46f8-97d7-ce61c0481289" providerId="AD" clId="Web-{7EB7809B-1962-C365-4229-0B609993065C}" dt="2025-07-29T15:03:50.658" v="59" actId="20577"/>
        <pc:sldMkLst>
          <pc:docMk/>
          <pc:sldMk cId="2343160686" sldId="270"/>
        </pc:sldMkLst>
        <pc:spChg chg="mod">
          <ac:chgData name="Amaya Lyne (ETF)" userId="S::amaya.lyne@etf.europa.eu::254d19ee-a2a4-46f8-97d7-ce61c0481289" providerId="AD" clId="Web-{7EB7809B-1962-C365-4229-0B609993065C}" dt="2025-07-29T15:03:50.658" v="59" actId="20577"/>
          <ac:spMkLst>
            <pc:docMk/>
            <pc:sldMk cId="2343160686" sldId="270"/>
            <ac:spMk id="3" creationId="{BB2C7529-D0DD-589D-7446-F3E13DEF6F89}"/>
          </ac:spMkLst>
        </pc:spChg>
      </pc:sldChg>
      <pc:sldChg chg="modSp">
        <pc:chgData name="Amaya Lyne (ETF)" userId="S::amaya.lyne@etf.europa.eu::254d19ee-a2a4-46f8-97d7-ce61c0481289" providerId="AD" clId="Web-{7EB7809B-1962-C365-4229-0B609993065C}" dt="2025-07-29T15:03:30.109" v="56" actId="20577"/>
        <pc:sldMkLst>
          <pc:docMk/>
          <pc:sldMk cId="747687734" sldId="271"/>
        </pc:sldMkLst>
        <pc:spChg chg="mod">
          <ac:chgData name="Amaya Lyne (ETF)" userId="S::amaya.lyne@etf.europa.eu::254d19ee-a2a4-46f8-97d7-ce61c0481289" providerId="AD" clId="Web-{7EB7809B-1962-C365-4229-0B609993065C}" dt="2025-07-29T15:03:30.109" v="56" actId="20577"/>
          <ac:spMkLst>
            <pc:docMk/>
            <pc:sldMk cId="747687734" sldId="271"/>
            <ac:spMk id="3" creationId="{BED8D9A5-50FB-8798-BFC3-287A80C838EB}"/>
          </ac:spMkLst>
        </pc:spChg>
      </pc:sldChg>
      <pc:sldChg chg="modSp">
        <pc:chgData name="Amaya Lyne (ETF)" userId="S::amaya.lyne@etf.europa.eu::254d19ee-a2a4-46f8-97d7-ce61c0481289" providerId="AD" clId="Web-{7EB7809B-1962-C365-4229-0B609993065C}" dt="2025-07-29T15:01:38.571" v="46" actId="20577"/>
        <pc:sldMkLst>
          <pc:docMk/>
          <pc:sldMk cId="1971895019" sldId="274"/>
        </pc:sldMkLst>
        <pc:spChg chg="mod">
          <ac:chgData name="Amaya Lyne (ETF)" userId="S::amaya.lyne@etf.europa.eu::254d19ee-a2a4-46f8-97d7-ce61c0481289" providerId="AD" clId="Web-{7EB7809B-1962-C365-4229-0B609993065C}" dt="2025-07-29T15:01:38.571" v="46" actId="20577"/>
          <ac:spMkLst>
            <pc:docMk/>
            <pc:sldMk cId="1971895019" sldId="274"/>
            <ac:spMk id="3" creationId="{CD796074-D61F-A25C-A4F2-2615E5CE322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fld id="{BCF04490-F97A-4FB5-866F-91A8A63BDBA7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t>Cliquez pour modifier les styles de texte maître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fld id="{57A37D54-6F08-4D2D-9B3E-2E6755F2F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4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4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A37D54-6F08-4D2D-9B3E-2E6755F2F9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49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16533-7CAD-5123-D25E-9C5126241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t>Cliquez pour modifier le style de titre principal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87B127-75C8-0246-752A-0BC1CFD27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t>Cliquez pour modifier le style de sous-titre principal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0A2F0-F7E9-ED66-0B4B-47D2E4640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22E57-A669-1F41-9E95-89516DFE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0F50A-2240-7EFB-EF6E-B5C3760E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9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9118E-2B69-09FD-6157-30FC1C4DD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A43B4-9558-B301-93D0-F36561AFF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28DA7-52A4-D619-AE49-49313C83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4684B-A351-8F63-0135-7D83B605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FB8A-3A92-D63C-B665-684833E5D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13B74-992B-FAE7-9979-4161EE485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0C1C3-2499-F802-2B9F-BB9F26185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52399-4948-1CA4-E8B7-FC84C817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B88D4-7CE6-C1B0-C823-F1363E55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1ECE2-79B3-81D2-07CF-948D9D30B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9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4B6B6-8169-44E6-CBF7-D21533421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Cliquez pour modifier le style de titre principal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C003E-ACC3-0821-BA70-93689F050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Cliquez pour modifier les styles de texte maître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EB204-0D74-0D7D-5894-CD8B078AD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D649D-38B0-EA18-6A07-A60708FB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FB986-5122-7E1C-C8B8-9EDB7951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48C20-7A66-8315-0E8F-45E0A4E50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DFDB9-1B74-55F7-046A-6C15E86F5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322BC-F8B2-3F93-61EF-A898E4E2A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9C086-1BA3-98AA-6D05-FBD02D0A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6F11D-B627-1C3B-59E5-BB7FB5D2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8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1241-E727-13EB-D4A9-FC29F2AB7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1B430-2FE2-5025-0FAC-98A221684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7DC78-28F6-C54C-4122-4477D1E29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E3587-2CB8-D05F-C898-92FFA922F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846F4-DB21-4603-8DD4-7F08D80E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AE6FB-8260-3D01-7C6E-9D201624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833C9-44E4-BFB8-08E2-A6DDD87C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A33FB-FE03-F400-2D99-037989AD2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80563-3D94-9C5F-E804-3F07F28AC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3B9A3-5B3B-B0E4-31DC-509978136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21FD1C-677C-4AAC-E8AF-70D12F7E47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5E425B-5381-469C-890E-27DD55E5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D3DE73-C84F-17B0-D870-620D3ACF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7389FB-2CEA-D312-789F-320E22268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7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9A5F9-6517-1FFD-8250-7450AFD0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Cliquez pour modifier le style de titre principal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9E9BA6-8BBD-4A1C-1E62-58FBA355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D6C0F4-D121-8022-A6B6-ECC69CD2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128CD-B786-8992-C093-485CB55D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6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6597A9-8224-0269-C5E5-56BCF8408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412769-E9CC-ED8B-5DD5-A18B0134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F7DBF-0920-16F1-FF73-B18895BC9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8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E238-4282-273A-9615-1F0057E7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7A01A-4132-F436-16A2-F721AA824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A12FD2-C208-AB68-108B-821C5AAF9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C2B31-C4DE-6FA8-269C-EFA4384D0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C23D9-17F0-8A3D-33EB-A8C60175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B52DC-17EB-9589-AB47-A0A84249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5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E7450-1CCD-FFD8-7986-E4D026590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15D5C-692D-52DC-9BAD-863510EAE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D15EE-0B4C-0E3C-7CDC-7E1A9CC6D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0A99C0-F7D8-6B2C-45DD-D3B1E5188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03E415-51D5-3B9B-0C6E-CB59059E1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34CED-5A07-D469-4425-5D5ADB75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9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2E50D-0EF6-914A-AE3B-CB854C07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Cliquez pour modifier le style de titre principal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08128-1DA9-29E8-DB1E-20ECB9F19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Cliquez pour modifier les styles de texte maître</a:t>
            </a:r>
          </a:p>
          <a:p>
            <a:pPr lvl="1"/>
            <a:r>
              <a:t>Deuxième niveau</a:t>
            </a:r>
          </a:p>
          <a:p>
            <a:pPr lvl="2"/>
            <a:r>
              <a:t>Troisième niveau</a:t>
            </a:r>
          </a:p>
          <a:p>
            <a:pPr lvl="3"/>
            <a:r>
              <a:t>Quatrième niveau</a:t>
            </a:r>
          </a:p>
          <a:p>
            <a:pPr lvl="4"/>
            <a:r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36A90-5F6B-FFEF-B7A4-1DB5A57E8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857DA-50F0-43F3-B7B6-766131742753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7BEF2-28E4-F99F-2C70-0EECE420B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38ABA-5FEB-61BB-A82E-A8B8FEEE1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6EE9-3764-48ED-A701-35CD9DCD1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4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72F4-F11F-D602-EAAC-4C194FB82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845" y="373225"/>
            <a:ext cx="11047445" cy="376956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 b="1"/>
            </a:pPr>
            <a:r>
              <a:rPr sz="4800" dirty="0">
                <a:solidFill>
                  <a:schemeClr val="accent1"/>
                </a:solidFill>
              </a:rPr>
              <a:t>Forum du Cadre continental </a:t>
            </a:r>
            <a:r>
              <a:rPr sz="4800" dirty="0" err="1">
                <a:solidFill>
                  <a:schemeClr val="accent1"/>
                </a:solidFill>
              </a:rPr>
              <a:t>africain</a:t>
            </a:r>
            <a:r>
              <a:rPr sz="4800" dirty="0">
                <a:solidFill>
                  <a:schemeClr val="accent1"/>
                </a:solidFill>
              </a:rPr>
              <a:t> </a:t>
            </a:r>
            <a:r>
              <a:rPr lang="en-GB" sz="4800" dirty="0">
                <a:solidFill>
                  <a:schemeClr val="accent1"/>
                </a:solidFill>
              </a:rPr>
              <a:t>des certifications </a:t>
            </a:r>
            <a:r>
              <a:rPr sz="4800" dirty="0">
                <a:solidFill>
                  <a:schemeClr val="accent1"/>
                </a:solidFill>
              </a:rPr>
              <a:t>(</a:t>
            </a:r>
            <a:r>
              <a:rPr lang="en-GB" sz="4800" dirty="0">
                <a:solidFill>
                  <a:schemeClr val="accent1"/>
                </a:solidFill>
              </a:rPr>
              <a:t>ACQF</a:t>
            </a:r>
            <a:r>
              <a:rPr sz="4800" dirty="0">
                <a:solidFill>
                  <a:schemeClr val="accent1"/>
                </a:solidFill>
              </a:rPr>
              <a:t>)</a:t>
            </a:r>
            <a:r>
              <a:rPr dirty="0">
                <a:solidFill>
                  <a:schemeClr val="accent1"/>
                </a:solidFill>
              </a:rPr>
              <a:t> </a:t>
            </a:r>
            <a:br>
              <a:rPr dirty="0"/>
            </a:br>
            <a:r>
              <a:rPr sz="3200" dirty="0" err="1"/>
              <a:t>L'alignement</a:t>
            </a:r>
            <a:r>
              <a:rPr sz="3200" dirty="0"/>
              <a:t> du cadre national des certifications sur </a:t>
            </a:r>
            <a:r>
              <a:rPr sz="3200" dirty="0" err="1"/>
              <a:t>l'enseignement</a:t>
            </a:r>
            <a:r>
              <a:rPr sz="3200" dirty="0"/>
              <a:t> et la formation techniques et </a:t>
            </a:r>
            <a:r>
              <a:rPr sz="3200" dirty="0" err="1"/>
              <a:t>professionnels</a:t>
            </a:r>
            <a:r>
              <a:rPr sz="3200" dirty="0"/>
              <a:t> (EFTP) au Ghana </a:t>
            </a:r>
            <a:br>
              <a:rPr sz="3200" dirty="0"/>
            </a:br>
            <a:r>
              <a:rPr sz="32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A3BCCC-E5AB-1BAD-6F75-F086EDFB0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5" y="4142792"/>
            <a:ext cx="11047445" cy="2612571"/>
          </a:xfrm>
          <a:ln w="28575"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/>
          </a:p>
          <a:p>
            <a:r>
              <a:t>Par </a:t>
            </a:r>
          </a:p>
          <a:p>
            <a:endParaRPr/>
          </a:p>
          <a:p>
            <a:r>
              <a:t>Sampson Damptey Tetey</a:t>
            </a:r>
          </a:p>
          <a:p>
            <a:r>
              <a:t>Directeur, Accréditation, évaluation et certification</a:t>
            </a:r>
          </a:p>
          <a:p>
            <a:r>
              <a:t>Commission de l'enseignement et de la formation techniques et professionnels (EFTP)</a:t>
            </a:r>
          </a:p>
          <a:p>
            <a:endParaRPr/>
          </a:p>
          <a:p>
            <a:r>
              <a:t>30</a:t>
            </a:r>
            <a:r>
              <a:rPr baseline="30000"/>
              <a:t>juillet 2025</a:t>
            </a:r>
            <a:r>
              <a:t> au 1er</a:t>
            </a:r>
            <a:r>
              <a:rPr baseline="30000"/>
              <a:t>août</a:t>
            </a:r>
            <a:r>
              <a:t> 2025</a:t>
            </a:r>
          </a:p>
          <a:p>
            <a:r>
              <a:t>Afrique du Sud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4623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E4C45-4CBB-D65C-E47E-2999DF22FA2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Définition de la formation axée sur les compétences au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96074-D61F-A25C-A4F2-2615E5CE3227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 vert="horz" lIns="91440" tIns="45720" rIns="91440" bIns="45720" anchor="t"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q"/>
              <a:defRPr sz="3200">
                <a:solidFill>
                  <a:prstClr val="black"/>
                </a:solidFill>
              </a:defRPr>
            </a:pPr>
            <a:r>
              <a:rPr b="1" dirty="0"/>
              <a:t>La formation </a:t>
            </a:r>
            <a:r>
              <a:rPr b="1" dirty="0" err="1"/>
              <a:t>basée</a:t>
            </a:r>
            <a:r>
              <a:rPr b="1" dirty="0"/>
              <a:t> sur les </a:t>
            </a:r>
            <a:r>
              <a:rPr b="1" dirty="0" err="1"/>
              <a:t>compétences</a:t>
            </a:r>
            <a:r>
              <a:rPr b="1" dirty="0"/>
              <a:t> </a:t>
            </a:r>
            <a:r>
              <a:rPr dirty="0" err="1"/>
              <a:t>est</a:t>
            </a:r>
            <a:r>
              <a:rPr dirty="0"/>
              <a:t> un </a:t>
            </a:r>
            <a:r>
              <a:rPr dirty="0" err="1"/>
              <a:t>programme</a:t>
            </a:r>
            <a:r>
              <a:rPr dirty="0"/>
              <a:t> </a:t>
            </a:r>
            <a:r>
              <a:rPr b="1" dirty="0" err="1"/>
              <a:t>d'éducation</a:t>
            </a:r>
            <a:r>
              <a:rPr b="1" dirty="0"/>
              <a:t> et de formation </a:t>
            </a:r>
            <a:r>
              <a:rPr b="1" dirty="0" err="1"/>
              <a:t>dirigé</a:t>
            </a:r>
            <a:r>
              <a:rPr b="1" dirty="0"/>
              <a:t> par </a:t>
            </a:r>
            <a:r>
              <a:rPr b="1" dirty="0" err="1"/>
              <a:t>l'industrie</a:t>
            </a:r>
            <a:r>
              <a:rPr dirty="0"/>
              <a:t> et </a:t>
            </a:r>
            <a:r>
              <a:rPr b="1" dirty="0" err="1"/>
              <a:t>axé</a:t>
            </a:r>
            <a:r>
              <a:rPr b="1" dirty="0"/>
              <a:t> sur la </a:t>
            </a:r>
            <a:r>
              <a:rPr b="1" dirty="0" err="1"/>
              <a:t>demande</a:t>
            </a:r>
            <a:r>
              <a:rPr dirty="0"/>
              <a:t> </a:t>
            </a:r>
            <a:r>
              <a:rPr dirty="0" err="1"/>
              <a:t>basé</a:t>
            </a:r>
            <a:r>
              <a:rPr dirty="0"/>
              <a:t> sur des </a:t>
            </a:r>
            <a:r>
              <a:rPr b="1" dirty="0" err="1"/>
              <a:t>normes</a:t>
            </a:r>
            <a:r>
              <a:rPr b="1" dirty="0"/>
              <a:t> </a:t>
            </a:r>
            <a:r>
              <a:rPr b="1" dirty="0" err="1"/>
              <a:t>générées</a:t>
            </a:r>
            <a:r>
              <a:rPr b="1" dirty="0"/>
              <a:t> par </a:t>
            </a:r>
            <a:r>
              <a:rPr b="1" dirty="0" err="1"/>
              <a:t>l'industrie</a:t>
            </a:r>
            <a:r>
              <a:rPr b="1" dirty="0"/>
              <a:t> (</a:t>
            </a:r>
            <a:r>
              <a:rPr b="1" dirty="0" err="1"/>
              <a:t>normes</a:t>
            </a:r>
            <a:r>
              <a:rPr b="1" dirty="0"/>
              <a:t> </a:t>
            </a:r>
            <a:r>
              <a:rPr b="1" dirty="0" err="1"/>
              <a:t>professionnelles</a:t>
            </a:r>
            <a:r>
              <a:rPr b="1" dirty="0"/>
              <a:t>).</a:t>
            </a:r>
          </a:p>
          <a:p>
            <a:pPr marL="0" lvl="0" indent="0">
              <a:buNone/>
            </a:pPr>
            <a:endParaRPr sz="360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q"/>
              <a:defRPr sz="3600">
                <a:solidFill>
                  <a:prstClr val="black"/>
                </a:solidFill>
              </a:defRPr>
            </a:pPr>
            <a:r>
              <a:rPr dirty="0"/>
              <a:t>Les </a:t>
            </a:r>
            <a:r>
              <a:rPr dirty="0" err="1"/>
              <a:t>normes</a:t>
            </a:r>
            <a:r>
              <a:rPr dirty="0"/>
              <a:t> </a:t>
            </a:r>
            <a:r>
              <a:rPr dirty="0" err="1"/>
              <a:t>professionnelles</a:t>
            </a:r>
            <a:r>
              <a:rPr dirty="0"/>
              <a:t> </a:t>
            </a:r>
            <a:r>
              <a:rPr dirty="0" err="1"/>
              <a:t>sont</a:t>
            </a:r>
            <a:r>
              <a:rPr dirty="0"/>
              <a:t> la base sur </a:t>
            </a:r>
            <a:r>
              <a:rPr dirty="0" err="1"/>
              <a:t>laquelle</a:t>
            </a:r>
            <a:r>
              <a:rPr dirty="0"/>
              <a:t> le; </a:t>
            </a:r>
            <a:endParaRPr dirty="0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prstClr val="black"/>
                </a:solidFill>
              </a:defRPr>
            </a:pPr>
            <a:r>
              <a:rPr sz="2600" err="1"/>
              <a:t>Programme</a:t>
            </a:r>
            <a:r>
              <a:rPr sz="2600" dirty="0"/>
              <a:t> (Curriculum), </a:t>
            </a:r>
            <a:endParaRPr sz="2600" dirty="0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prstClr val="black"/>
                </a:solidFill>
              </a:defRPr>
            </a:pPr>
            <a:r>
              <a:rPr sz="2600" dirty="0"/>
              <a:t>Matériel </a:t>
            </a:r>
            <a:r>
              <a:rPr sz="2600" err="1"/>
              <a:t>d'apprentissage</a:t>
            </a:r>
            <a:r>
              <a:rPr sz="2600" dirty="0"/>
              <a:t>, </a:t>
            </a:r>
            <a:endParaRPr sz="2600" dirty="0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prstClr val="black"/>
                </a:solidFill>
              </a:defRPr>
            </a:pPr>
            <a:r>
              <a:rPr sz="2600" dirty="0"/>
              <a:t>Instruments </a:t>
            </a:r>
            <a:r>
              <a:rPr sz="2600" err="1"/>
              <a:t>d'évaluation</a:t>
            </a:r>
            <a:r>
              <a:rPr sz="2600" dirty="0"/>
              <a:t> et </a:t>
            </a:r>
            <a:endParaRPr sz="2600" dirty="0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prstClr val="black"/>
                </a:solidFill>
              </a:defRPr>
            </a:pPr>
            <a:r>
              <a:rPr sz="2600" dirty="0"/>
              <a:t>Les </a:t>
            </a:r>
            <a:r>
              <a:rPr sz="2600" err="1"/>
              <a:t>lignes</a:t>
            </a:r>
            <a:r>
              <a:rPr sz="2600" dirty="0"/>
              <a:t> directrices </a:t>
            </a:r>
            <a:r>
              <a:rPr sz="2600" err="1"/>
              <a:t>en</a:t>
            </a:r>
            <a:r>
              <a:rPr sz="2600" dirty="0"/>
              <a:t> matière de </a:t>
            </a:r>
            <a:r>
              <a:rPr sz="2600" err="1"/>
              <a:t>marquage</a:t>
            </a:r>
            <a:r>
              <a:rPr sz="2600" dirty="0"/>
              <a:t> </a:t>
            </a:r>
            <a:r>
              <a:rPr sz="2600" err="1"/>
              <a:t>sont</a:t>
            </a:r>
            <a:r>
              <a:rPr sz="2600" dirty="0"/>
              <a:t> </a:t>
            </a:r>
            <a:r>
              <a:rPr sz="2600" err="1"/>
              <a:t>conçues</a:t>
            </a:r>
            <a:r>
              <a:rPr sz="2600" dirty="0"/>
              <a:t> et </a:t>
            </a:r>
            <a:r>
              <a:rPr sz="2600" err="1"/>
              <a:t>élaborées</a:t>
            </a:r>
            <a:endParaRPr sz="2600" err="1">
              <a:ea typeface="Calibri"/>
              <a:cs typeface="Calibri"/>
            </a:endParaRP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1895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04396-28C5-A5A2-42F0-310641B5740C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Formation basée sur les compétences au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4F154-0DDF-E26F-A72B-F914243A3BDA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 vert="horz" lIns="91440" tIns="45720" rIns="91440" bIns="45720" anchor="t">
            <a:normAutofit fontScale="92500" lnSpcReduction="20000"/>
          </a:bodyPr>
          <a:lstStyle/>
          <a:p>
            <a:pPr lvl="0">
              <a:defRPr b="1">
                <a:solidFill>
                  <a:prstClr val="black"/>
                </a:solidFill>
              </a:defRPr>
            </a:pPr>
            <a:r>
              <a:rPr dirty="0" err="1"/>
              <a:t>loi</a:t>
            </a:r>
            <a:r>
              <a:rPr dirty="0"/>
              <a:t> no 922 de 2016 sur les </a:t>
            </a:r>
            <a:r>
              <a:rPr dirty="0" err="1"/>
              <a:t>universités</a:t>
            </a:r>
            <a:r>
              <a:rPr dirty="0"/>
              <a:t> techniques, section 3, point c); stipule </a:t>
            </a:r>
            <a:r>
              <a:rPr dirty="0" err="1"/>
              <a:t>ce</a:t>
            </a:r>
            <a:r>
              <a:rPr dirty="0"/>
              <a:t> qui suit: </a:t>
            </a:r>
          </a:p>
          <a:p>
            <a:pPr lvl="1">
              <a:buFont typeface="Wingdings" panose="05000000000000000000" pitchFamily="2" charset="2"/>
              <a:buChar char="ü"/>
              <a:defRPr sz="3600">
                <a:solidFill>
                  <a:prstClr val="black"/>
                </a:solidFill>
              </a:defRPr>
            </a:pPr>
            <a:r>
              <a:rPr lang="en-GB" dirty="0"/>
              <a:t>«</a:t>
            </a:r>
            <a:r>
              <a:rPr dirty="0" err="1"/>
              <a:t>Toutes</a:t>
            </a:r>
            <a:r>
              <a:rPr dirty="0"/>
              <a:t> les </a:t>
            </a:r>
            <a:r>
              <a:rPr dirty="0" err="1"/>
              <a:t>universités</a:t>
            </a:r>
            <a:r>
              <a:rPr dirty="0"/>
              <a:t> techniques </a:t>
            </a:r>
            <a:r>
              <a:rPr dirty="0" err="1"/>
              <a:t>devraient</a:t>
            </a:r>
            <a:r>
              <a:rPr dirty="0"/>
              <a:t> </a:t>
            </a:r>
            <a:r>
              <a:rPr dirty="0" err="1"/>
              <a:t>utiliser</a:t>
            </a:r>
            <a:r>
              <a:rPr dirty="0"/>
              <a:t> </a:t>
            </a:r>
            <a:r>
              <a:rPr dirty="0" err="1"/>
              <a:t>une</a:t>
            </a:r>
            <a:r>
              <a:rPr dirty="0"/>
              <a:t> </a:t>
            </a:r>
            <a:r>
              <a:rPr dirty="0" err="1"/>
              <a:t>approche</a:t>
            </a:r>
            <a:r>
              <a:rPr dirty="0"/>
              <a:t> </a:t>
            </a:r>
            <a:r>
              <a:rPr dirty="0" err="1"/>
              <a:t>axée</a:t>
            </a:r>
            <a:r>
              <a:rPr dirty="0"/>
              <a:t> sur la formation </a:t>
            </a:r>
            <a:r>
              <a:rPr dirty="0" err="1"/>
              <a:t>axée</a:t>
            </a:r>
            <a:r>
              <a:rPr dirty="0"/>
              <a:t> sur les </a:t>
            </a:r>
            <a:r>
              <a:rPr dirty="0" err="1"/>
              <a:t>compétences</a:t>
            </a:r>
            <a:r>
              <a:rPr dirty="0"/>
              <a:t> et la pratique dans </a:t>
            </a:r>
            <a:r>
              <a:rPr dirty="0" err="1"/>
              <a:t>l’enseignement</a:t>
            </a:r>
            <a:r>
              <a:rPr dirty="0"/>
              <a:t>, </a:t>
            </a:r>
            <a:r>
              <a:rPr dirty="0" err="1"/>
              <a:t>l’organisation</a:t>
            </a:r>
            <a:r>
              <a:rPr dirty="0"/>
              <a:t> et la prestation des </a:t>
            </a:r>
            <a:r>
              <a:rPr dirty="0" err="1"/>
              <a:t>cours</a:t>
            </a:r>
            <a:r>
              <a:rPr dirty="0"/>
              <a:t>.</a:t>
            </a:r>
            <a:endParaRPr dirty="0">
              <a:ea typeface="Calibri"/>
              <a:cs typeface="Calibri"/>
            </a:endParaRPr>
          </a:p>
          <a:p>
            <a:pPr marL="0" lvl="0" indent="0">
              <a:buNone/>
            </a:pPr>
            <a:endParaRPr>
              <a:solidFill>
                <a:prstClr val="black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defRPr>
                <a:solidFill>
                  <a:prstClr val="black"/>
                </a:solidFill>
              </a:defRPr>
            </a:pPr>
            <a:r>
              <a:rPr dirty="0"/>
              <a:t> </a:t>
            </a:r>
            <a:r>
              <a:rPr sz="3600"/>
              <a:t>La page 37 du </a:t>
            </a:r>
            <a:r>
              <a:rPr sz="3600" b="1"/>
              <a:t>plan </a:t>
            </a:r>
            <a:r>
              <a:rPr sz="3600" b="1" err="1"/>
              <a:t>stratégique</a:t>
            </a:r>
            <a:r>
              <a:rPr sz="3600" b="1"/>
              <a:t> </a:t>
            </a:r>
            <a:r>
              <a:rPr sz="3600" b="1" err="1"/>
              <a:t>en</a:t>
            </a:r>
            <a:r>
              <a:rPr sz="3600" b="1"/>
              <a:t> matière </a:t>
            </a:r>
            <a:r>
              <a:rPr sz="3600" b="1" err="1"/>
              <a:t>d’éducation</a:t>
            </a:r>
            <a:r>
              <a:rPr sz="3600" b="1"/>
              <a:t> 2018-2030 </a:t>
            </a:r>
            <a:r>
              <a:rPr sz="3600" b="1" err="1"/>
              <a:t>indique</a:t>
            </a:r>
            <a:r>
              <a:rPr sz="3600" b="1"/>
              <a:t>: «</a:t>
            </a:r>
            <a:r>
              <a:rPr sz="3600" b="1" err="1"/>
              <a:t>Renforcement</a:t>
            </a:r>
            <a:r>
              <a:rPr sz="3600"/>
              <a:t> du </a:t>
            </a:r>
            <a:r>
              <a:rPr sz="3600" err="1"/>
              <a:t>développement</a:t>
            </a:r>
            <a:r>
              <a:rPr sz="3600"/>
              <a:t> des </a:t>
            </a:r>
            <a:r>
              <a:rPr sz="3600" err="1"/>
              <a:t>compétences</a:t>
            </a:r>
            <a:r>
              <a:rPr sz="3600"/>
              <a:t> dans </a:t>
            </a:r>
            <a:r>
              <a:rPr sz="3600" err="1"/>
              <a:t>l’EFTP</a:t>
            </a:r>
            <a:r>
              <a:rPr sz="3600"/>
              <a:t> </a:t>
            </a:r>
            <a:r>
              <a:rPr sz="3600" err="1"/>
              <a:t>fondé</a:t>
            </a:r>
            <a:r>
              <a:rPr sz="3600"/>
              <a:t> sur les </a:t>
            </a:r>
            <a:r>
              <a:rPr sz="3600" err="1"/>
              <a:t>compétences</a:t>
            </a:r>
            <a:r>
              <a:rPr sz="3600"/>
              <a:t>». </a:t>
            </a:r>
          </a:p>
          <a:p>
            <a:endParaRPr sz="3600"/>
          </a:p>
        </p:txBody>
      </p:sp>
    </p:spTree>
    <p:extLst>
      <p:ext uri="{BB962C8B-B14F-4D97-AF65-F5344CB8AC3E}">
        <p14:creationId xmlns:p14="http://schemas.microsoft.com/office/powerpoint/2010/main" val="1686717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FBAB-F939-63C1-6508-4221BE4AB7F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Cadre national des certifications de l'EFTP à 8 niveaux pour le secteur de l'EFTP au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CD8AE-70BB-CFAA-582C-AEB49EF7F256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t>Niveau 8: Docteur en technologie (D. Tech)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t>Niveau 7 : Maîtrise en technologie (M. Tech)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t>Niveau 6 : Baccalauréat en technologie (B. Tech)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t>Niveau 5: Diplôme national supérieur (HND)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t>Niveau 4: Certificat national II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t>Niveau 3: Certificat national I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t>Niveau 2: Compétence nationale II</a:t>
            </a:r>
          </a:p>
          <a:p>
            <a:pPr lvl="0">
              <a:lnSpc>
                <a:spcPct val="100000"/>
              </a:lnSpc>
              <a:defRPr>
                <a:solidFill>
                  <a:prstClr val="black"/>
                </a:solidFill>
              </a:defRPr>
            </a:pPr>
            <a:r>
              <a:t>Niveau 1: Compétences nationales I 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882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C6E78-39DE-48D8-4934-C52E3A882B1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Principales caractéristiques du NTVETQF à 8 niveaux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73E5C-C587-32E8-510F-5A71D771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8522"/>
          </a:xfrm>
          <a:ln w="28575">
            <a:solidFill>
              <a:schemeClr val="tx1"/>
            </a:solidFill>
          </a:ln>
        </p:spPr>
        <p:txBody>
          <a:bodyPr vert="horz" lIns="91440" tIns="45720" rIns="91440" bIns="45720" anchor="t">
            <a:normAutofit fontScale="92500" lnSpcReduction="10000"/>
          </a:bodyPr>
          <a:lstStyle/>
          <a:p>
            <a:pPr marL="0" indent="0">
              <a:buNone/>
              <a:defRPr b="1"/>
            </a:pPr>
            <a:r>
              <a:rPr dirty="0"/>
              <a:t>Le NTVETQF </a:t>
            </a:r>
            <a:r>
              <a:rPr dirty="0" err="1"/>
              <a:t>exige</a:t>
            </a:r>
            <a:r>
              <a:rPr dirty="0"/>
              <a:t> </a:t>
            </a:r>
            <a:r>
              <a:rPr dirty="0" err="1"/>
              <a:t>ce</a:t>
            </a:r>
            <a:r>
              <a:rPr dirty="0"/>
              <a:t> qui suit:</a:t>
            </a: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sz="2600" err="1"/>
              <a:t>Évaluation</a:t>
            </a:r>
            <a:r>
              <a:rPr sz="2600" dirty="0"/>
              <a:t> et certification des </a:t>
            </a:r>
            <a:r>
              <a:rPr sz="2600" err="1"/>
              <a:t>programmes</a:t>
            </a:r>
            <a:r>
              <a:rPr sz="2600" dirty="0"/>
              <a:t> </a:t>
            </a:r>
            <a:r>
              <a:rPr sz="2600" err="1"/>
              <a:t>complets</a:t>
            </a:r>
            <a:r>
              <a:rPr sz="2600" dirty="0"/>
              <a:t> de TCC </a:t>
            </a:r>
            <a:r>
              <a:rPr sz="2600" err="1"/>
              <a:t>uniquement</a:t>
            </a:r>
            <a:endParaRPr sz="2600" err="1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sz="2600" err="1"/>
              <a:t>L'accréditation</a:t>
            </a:r>
            <a:r>
              <a:rPr sz="2600" dirty="0"/>
              <a:t> des institutions, des </a:t>
            </a:r>
            <a:r>
              <a:rPr sz="2600" err="1"/>
              <a:t>centres</a:t>
            </a:r>
            <a:r>
              <a:rPr sz="2600" dirty="0"/>
              <a:t>, des </a:t>
            </a:r>
            <a:r>
              <a:rPr sz="2600" err="1"/>
              <a:t>programmes</a:t>
            </a:r>
            <a:r>
              <a:rPr sz="2600" dirty="0"/>
              <a:t>, des </a:t>
            </a:r>
            <a:r>
              <a:rPr sz="2600" err="1"/>
              <a:t>facilitateurs</a:t>
            </a:r>
            <a:r>
              <a:rPr sz="2600" dirty="0"/>
              <a:t>, des </a:t>
            </a:r>
            <a:r>
              <a:rPr sz="2600" err="1"/>
              <a:t>évaluateurs</a:t>
            </a:r>
            <a:r>
              <a:rPr sz="2600" dirty="0"/>
              <a:t>, des </a:t>
            </a:r>
            <a:r>
              <a:rPr sz="2600" err="1"/>
              <a:t>vérificateurs</a:t>
            </a:r>
            <a:r>
              <a:rPr sz="2600" dirty="0"/>
              <a:t> internes et externes </a:t>
            </a:r>
            <a:r>
              <a:rPr sz="2600" err="1"/>
              <a:t>est</a:t>
            </a:r>
            <a:r>
              <a:rPr sz="2600" dirty="0"/>
              <a:t> </a:t>
            </a:r>
            <a:r>
              <a:rPr sz="2600" err="1"/>
              <a:t>requise</a:t>
            </a:r>
            <a:endParaRPr sz="2600" err="1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sz="2600" dirty="0"/>
              <a:t>Il a des </a:t>
            </a:r>
            <a:r>
              <a:rPr sz="2600" err="1"/>
              <a:t>descripteurs</a:t>
            </a:r>
            <a:r>
              <a:rPr sz="2600" dirty="0"/>
              <a:t> de </a:t>
            </a:r>
            <a:r>
              <a:rPr sz="2600" err="1"/>
              <a:t>niveau</a:t>
            </a:r>
            <a:r>
              <a:rPr sz="2600" dirty="0"/>
              <a:t> (</a:t>
            </a:r>
            <a:r>
              <a:rPr sz="2600" err="1"/>
              <a:t>Connaissances</a:t>
            </a:r>
            <a:r>
              <a:rPr sz="2600" dirty="0"/>
              <a:t>, </a:t>
            </a:r>
            <a:r>
              <a:rPr sz="2600" err="1"/>
              <a:t>Compétences</a:t>
            </a:r>
            <a:r>
              <a:rPr sz="2600" dirty="0"/>
              <a:t> et Attitude) </a:t>
            </a:r>
            <a:endParaRPr sz="2600" dirty="0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sz="2600" dirty="0"/>
              <a:t>Il </a:t>
            </a:r>
            <a:r>
              <a:rPr sz="2600" err="1"/>
              <a:t>nécessite</a:t>
            </a:r>
            <a:r>
              <a:rPr sz="2600" dirty="0"/>
              <a:t> des accumulations de </a:t>
            </a:r>
            <a:r>
              <a:rPr sz="2600" err="1"/>
              <a:t>crédit</a:t>
            </a:r>
            <a:r>
              <a:rPr sz="2600" dirty="0"/>
              <a:t> pour les </a:t>
            </a:r>
            <a:r>
              <a:rPr sz="2600" err="1"/>
              <a:t>programmes</a:t>
            </a:r>
            <a:r>
              <a:rPr sz="2600" dirty="0"/>
              <a:t> Core et au choix</a:t>
            </a:r>
            <a:endParaRPr sz="2600" dirty="0">
              <a:solidFill>
                <a:schemeClr val="accent1"/>
              </a:solidFill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sz="2600" err="1"/>
              <a:t>Évaluation</a:t>
            </a:r>
            <a:r>
              <a:rPr sz="2600" dirty="0"/>
              <a:t> formative </a:t>
            </a:r>
            <a:r>
              <a:rPr sz="2600" err="1"/>
              <a:t>utilisée</a:t>
            </a:r>
            <a:r>
              <a:rPr sz="2600" dirty="0"/>
              <a:t> </a:t>
            </a:r>
            <a:r>
              <a:rPr sz="2600" err="1"/>
              <a:t>lors</a:t>
            </a:r>
            <a:r>
              <a:rPr sz="2600" dirty="0"/>
              <a:t> de la facilitation pour </a:t>
            </a:r>
            <a:r>
              <a:rPr sz="2600" err="1"/>
              <a:t>déterminer</a:t>
            </a:r>
            <a:r>
              <a:rPr sz="2600" dirty="0"/>
              <a:t> les </a:t>
            </a:r>
            <a:r>
              <a:rPr sz="2600" err="1"/>
              <a:t>progrès</a:t>
            </a:r>
            <a:r>
              <a:rPr sz="2600" dirty="0"/>
              <a:t> de </a:t>
            </a:r>
            <a:r>
              <a:rPr sz="2600" err="1"/>
              <a:t>l’apprentissage</a:t>
            </a:r>
            <a:r>
              <a:rPr sz="2600" dirty="0"/>
              <a:t> de </a:t>
            </a:r>
            <a:r>
              <a:rPr sz="2600" err="1"/>
              <a:t>l’apprenant</a:t>
            </a:r>
            <a:r>
              <a:rPr sz="2600" dirty="0"/>
              <a:t> </a:t>
            </a:r>
            <a:endParaRPr sz="2600" dirty="0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sz="2600" err="1"/>
              <a:t>Évaluation</a:t>
            </a:r>
            <a:r>
              <a:rPr sz="2600" dirty="0"/>
              <a:t> </a:t>
            </a:r>
            <a:r>
              <a:rPr sz="2600" err="1"/>
              <a:t>sommative</a:t>
            </a:r>
            <a:r>
              <a:rPr sz="2600" dirty="0"/>
              <a:t> </a:t>
            </a:r>
            <a:r>
              <a:rPr sz="2600" err="1"/>
              <a:t>utilisée</a:t>
            </a:r>
            <a:r>
              <a:rPr sz="2600" dirty="0"/>
              <a:t> à la fin de </a:t>
            </a:r>
            <a:r>
              <a:rPr sz="2600" err="1"/>
              <a:t>chaque</a:t>
            </a:r>
            <a:r>
              <a:rPr sz="2600" dirty="0"/>
              <a:t> </a:t>
            </a:r>
            <a:r>
              <a:rPr sz="2600" err="1"/>
              <a:t>unité</a:t>
            </a:r>
            <a:r>
              <a:rPr sz="2600" dirty="0"/>
              <a:t> et pour la certification des </a:t>
            </a:r>
            <a:r>
              <a:rPr sz="2600" err="1"/>
              <a:t>apprenants</a:t>
            </a:r>
            <a:endParaRPr sz="2600" err="1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2800">
                <a:solidFill>
                  <a:schemeClr val="accent1"/>
                </a:solidFill>
              </a:defRPr>
            </a:pPr>
            <a:r>
              <a:rPr sz="2600" dirty="0"/>
              <a:t>Système de </a:t>
            </a:r>
            <a:r>
              <a:rPr sz="2600" err="1"/>
              <a:t>vérification</a:t>
            </a:r>
            <a:r>
              <a:rPr sz="2600" dirty="0"/>
              <a:t> externe </a:t>
            </a:r>
            <a:r>
              <a:rPr sz="2600" err="1"/>
              <a:t>utilisé</a:t>
            </a:r>
            <a:r>
              <a:rPr sz="2600" dirty="0"/>
              <a:t> pour confirmer </a:t>
            </a:r>
            <a:r>
              <a:rPr sz="2600" err="1"/>
              <a:t>l’évaluation</a:t>
            </a:r>
            <a:r>
              <a:rPr sz="2600" dirty="0"/>
              <a:t> </a:t>
            </a:r>
            <a:r>
              <a:rPr sz="2600" err="1"/>
              <a:t>sommative</a:t>
            </a:r>
            <a:endParaRPr sz="2600" err="1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6736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1E13B-F4FD-EA65-D58F-5ABB49A07304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Principales caractéristiques du NTVETQF à 8 niveaux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C5107-7C9F-2DEC-A1FC-8FEC980D3A2B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 sz="3200" b="1"/>
            </a:pPr>
            <a:r>
              <a:t>le cadre national des certifications de l’EFTP;</a:t>
            </a:r>
          </a:p>
          <a:p>
            <a:pPr lvl="1">
              <a:buFont typeface="Wingdings" panose="05000000000000000000" pitchFamily="2" charset="2"/>
              <a:buChar char="§"/>
              <a:defRPr sz="3200">
                <a:solidFill>
                  <a:schemeClr val="accent1"/>
                </a:solidFill>
              </a:defRPr>
            </a:pPr>
            <a:r>
              <a:t>Le NTVETQF a été approuvé pour la première fois par le Parlement du Ghana au titre de l’ancien instrument législatif COTVET L.I. 2195 en 2012 en vue de sa mise en œuvre.</a:t>
            </a:r>
          </a:p>
          <a:p>
            <a:pPr marL="457200" lvl="1" indent="0">
              <a:buNone/>
            </a:pPr>
            <a:endParaRPr sz="3200">
              <a:solidFill>
                <a:schemeClr val="accent1"/>
              </a:solidFill>
            </a:endParaRPr>
          </a:p>
          <a:p>
            <a:pPr lvl="1">
              <a:buFont typeface="Wingdings" panose="05000000000000000000" pitchFamily="2" charset="2"/>
              <a:buChar char="§"/>
              <a:defRPr sz="3200">
                <a:solidFill>
                  <a:schemeClr val="accent1"/>
                </a:solidFill>
              </a:defRPr>
            </a:pPr>
            <a:r>
              <a:t>Le NTVETQF a été renforcé dans la nouvelle loi ERBA 1023 de 2020 en tant que cadre de qualification pour le secteur de l'EFTP au Ghana.</a:t>
            </a:r>
          </a:p>
        </p:txBody>
      </p:sp>
    </p:spTree>
    <p:extLst>
      <p:ext uri="{BB962C8B-B14F-4D97-AF65-F5344CB8AC3E}">
        <p14:creationId xmlns:p14="http://schemas.microsoft.com/office/powerpoint/2010/main" val="598723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C4874-520A-88D8-7D2D-EF500C62C1E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Accréditation conjointe entre GTEC et CTVET au niveau tertiaire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8D9A5-50FB-8798-BFC3-287A80C83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836"/>
          </a:xfrm>
          <a:ln w="28575">
            <a:solidFill>
              <a:schemeClr val="tx1"/>
            </a:solidFill>
          </a:ln>
        </p:spPr>
        <p:txBody>
          <a:bodyPr vert="horz" lIns="91440" tIns="45720" rIns="91440" bIns="45720" anchor="t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  <a:defRPr b="1">
                <a:solidFill>
                  <a:schemeClr val="accent1"/>
                </a:solidFill>
              </a:defRPr>
            </a:pPr>
            <a:r>
              <a:rPr dirty="0" err="1"/>
              <a:t>Partie</a:t>
            </a:r>
            <a:r>
              <a:rPr dirty="0"/>
              <a:t> 2 de </a:t>
            </a:r>
            <a:r>
              <a:rPr dirty="0" err="1"/>
              <a:t>l’ERBA</a:t>
            </a:r>
            <a:r>
              <a:rPr dirty="0"/>
              <a:t> (CTVET)</a:t>
            </a:r>
          </a:p>
          <a:p>
            <a:pPr marL="0" indent="0">
              <a:buNone/>
              <a:defRPr b="1"/>
            </a:pPr>
            <a:r>
              <a:rPr dirty="0"/>
              <a:t>43 (2)</a:t>
            </a:r>
            <a:endParaRPr dirty="0"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sz="2600" dirty="0"/>
              <a:t>La Commission, </a:t>
            </a:r>
            <a:r>
              <a:rPr sz="2600" err="1"/>
              <a:t>en</a:t>
            </a:r>
            <a:r>
              <a:rPr sz="2600" dirty="0"/>
              <a:t> collaboration avec la Commission de </a:t>
            </a:r>
            <a:r>
              <a:rPr sz="2600" err="1"/>
              <a:t>l'enseignement</a:t>
            </a:r>
            <a:r>
              <a:rPr sz="2600" dirty="0"/>
              <a:t> supérieur du Ghana, </a:t>
            </a:r>
            <a:r>
              <a:rPr sz="2600" err="1"/>
              <a:t>accrédite</a:t>
            </a:r>
            <a:r>
              <a:rPr sz="2600" dirty="0"/>
              <a:t> les </a:t>
            </a:r>
            <a:r>
              <a:rPr sz="2600" err="1"/>
              <a:t>programmes</a:t>
            </a:r>
            <a:r>
              <a:rPr sz="2600" dirty="0"/>
              <a:t> et </a:t>
            </a:r>
            <a:r>
              <a:rPr sz="2600" err="1"/>
              <a:t>établissements</a:t>
            </a:r>
            <a:r>
              <a:rPr sz="2600" dirty="0"/>
              <a:t> </a:t>
            </a:r>
            <a:r>
              <a:rPr sz="2600" err="1"/>
              <a:t>d'enseignement</a:t>
            </a:r>
            <a:r>
              <a:rPr sz="2600" dirty="0"/>
              <a:t> et de formation techniques et </a:t>
            </a:r>
            <a:r>
              <a:rPr sz="2600" err="1"/>
              <a:t>professionnels</a:t>
            </a:r>
            <a:r>
              <a:rPr sz="2600" dirty="0"/>
              <a:t> au </a:t>
            </a:r>
            <a:r>
              <a:rPr sz="2600" err="1"/>
              <a:t>niveau</a:t>
            </a:r>
            <a:r>
              <a:rPr sz="2600" dirty="0"/>
              <a:t> </a:t>
            </a:r>
            <a:r>
              <a:rPr sz="2600" err="1"/>
              <a:t>tertiaire</a:t>
            </a:r>
            <a:r>
              <a:rPr sz="2600" dirty="0"/>
              <a:t>.</a:t>
            </a:r>
            <a:endParaRPr sz="2600" dirty="0">
              <a:ea typeface="Calibri"/>
              <a:cs typeface="Calibri"/>
            </a:endParaRPr>
          </a:p>
          <a:p>
            <a:pPr marL="0" indent="0">
              <a:buNone/>
            </a:pPr>
            <a:endParaRPr/>
          </a:p>
          <a:p>
            <a:pPr>
              <a:buFont typeface="Wingdings" panose="05000000000000000000" pitchFamily="2" charset="2"/>
              <a:buChar char="q"/>
              <a:defRPr b="1">
                <a:solidFill>
                  <a:schemeClr val="accent1"/>
                </a:solidFill>
              </a:defRPr>
            </a:pPr>
            <a:r>
              <a:rPr dirty="0" err="1"/>
              <a:t>Partie</a:t>
            </a:r>
            <a:r>
              <a:rPr dirty="0"/>
              <a:t> 1 de </a:t>
            </a:r>
            <a:r>
              <a:rPr dirty="0" err="1"/>
              <a:t>l’ERBA</a:t>
            </a:r>
            <a:r>
              <a:rPr dirty="0"/>
              <a:t> (GTEC)</a:t>
            </a:r>
            <a:endParaRPr dirty="0">
              <a:ea typeface="Calibri"/>
              <a:cs typeface="Calibri"/>
            </a:endParaRPr>
          </a:p>
          <a:p>
            <a:pPr marL="0" indent="0">
              <a:buNone/>
              <a:defRPr b="1"/>
            </a:pPr>
            <a:r>
              <a:rPr dirty="0"/>
              <a:t>8, 3 a)</a:t>
            </a:r>
            <a:endParaRPr dirty="0"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sz="2600" dirty="0"/>
              <a:t>La Commission, </a:t>
            </a:r>
            <a:r>
              <a:rPr sz="2600" err="1"/>
              <a:t>en</a:t>
            </a:r>
            <a:r>
              <a:rPr sz="2600" dirty="0"/>
              <a:t> liaison avec la Commission de </a:t>
            </a:r>
            <a:r>
              <a:rPr sz="2600" err="1"/>
              <a:t>l'enseignement</a:t>
            </a:r>
            <a:r>
              <a:rPr sz="2600" dirty="0"/>
              <a:t> et de la formation techniques et </a:t>
            </a:r>
            <a:r>
              <a:rPr sz="2600" err="1"/>
              <a:t>professionnels</a:t>
            </a:r>
            <a:r>
              <a:rPr sz="2600" dirty="0"/>
              <a:t>, </a:t>
            </a:r>
            <a:r>
              <a:rPr sz="2600" err="1"/>
              <a:t>accrédite</a:t>
            </a:r>
            <a:r>
              <a:rPr sz="2600" dirty="0"/>
              <a:t> les </a:t>
            </a:r>
            <a:r>
              <a:rPr sz="2600" err="1"/>
              <a:t>programmes</a:t>
            </a:r>
            <a:r>
              <a:rPr sz="2600" dirty="0"/>
              <a:t> et les </a:t>
            </a:r>
            <a:r>
              <a:rPr sz="2600" err="1"/>
              <a:t>établissements</a:t>
            </a:r>
            <a:r>
              <a:rPr sz="2600" dirty="0"/>
              <a:t> </a:t>
            </a:r>
            <a:r>
              <a:rPr sz="2600" err="1"/>
              <a:t>d'enseignement</a:t>
            </a:r>
            <a:r>
              <a:rPr sz="2600" dirty="0"/>
              <a:t> et de formation techniques et </a:t>
            </a:r>
            <a:r>
              <a:rPr sz="2600" err="1"/>
              <a:t>professionnels</a:t>
            </a:r>
            <a:r>
              <a:rPr sz="2600" dirty="0"/>
              <a:t> au </a:t>
            </a:r>
            <a:r>
              <a:rPr sz="2600" err="1"/>
              <a:t>niveau</a:t>
            </a:r>
            <a:r>
              <a:rPr sz="2600" dirty="0"/>
              <a:t> </a:t>
            </a:r>
            <a:r>
              <a:rPr sz="2600" err="1"/>
              <a:t>tertiaire</a:t>
            </a:r>
            <a:r>
              <a:rPr sz="2600" dirty="0"/>
              <a:t>.</a:t>
            </a:r>
            <a:endParaRPr sz="2600" dirty="0">
              <a:ea typeface="Calibri"/>
              <a:cs typeface="Calibri"/>
            </a:endParaRP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7687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CF48-18CC-931D-3D30-EE3FD7D48183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Cadre national de qualification pour le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C7529-D0DD-589D-7446-F3E13DEF6F89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 vert="horz" lIns="91440" tIns="45720" rIns="91440" bIns="45720" anchor="t">
            <a:normAutofit lnSpcReduction="10000"/>
          </a:bodyPr>
          <a:lstStyle/>
          <a:p>
            <a:pPr marL="0" indent="0">
              <a:buNone/>
              <a:defRPr sz="3600" b="1">
                <a:solidFill>
                  <a:schemeClr val="accent1"/>
                </a:solidFill>
              </a:defRPr>
            </a:pPr>
            <a:r>
              <a:rPr dirty="0"/>
              <a:t>GTEC 8, 4(a)</a:t>
            </a:r>
          </a:p>
          <a:p>
            <a:r>
              <a:rPr dirty="0"/>
              <a:t>La Commission (GTEC) </a:t>
            </a:r>
            <a:r>
              <a:rPr dirty="0" err="1"/>
              <a:t>élabore</a:t>
            </a:r>
            <a:r>
              <a:rPr dirty="0"/>
              <a:t> et met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œuvre</a:t>
            </a:r>
            <a:r>
              <a:rPr dirty="0"/>
              <a:t>, </a:t>
            </a:r>
            <a:r>
              <a:rPr dirty="0" err="1"/>
              <a:t>en</a:t>
            </a:r>
            <a:r>
              <a:rPr dirty="0"/>
              <a:t> collaboration avec les </a:t>
            </a:r>
            <a:r>
              <a:rPr dirty="0" err="1"/>
              <a:t>organismes</a:t>
            </a:r>
            <a:r>
              <a:rPr dirty="0"/>
              <a:t> de </a:t>
            </a:r>
            <a:r>
              <a:rPr dirty="0" err="1"/>
              <a:t>réglementation</a:t>
            </a:r>
            <a:r>
              <a:rPr dirty="0"/>
              <a:t> </a:t>
            </a:r>
            <a:r>
              <a:rPr dirty="0" err="1"/>
              <a:t>compétents</a:t>
            </a:r>
            <a:r>
              <a:rPr dirty="0"/>
              <a:t> et les institutions </a:t>
            </a:r>
            <a:r>
              <a:rPr dirty="0" err="1"/>
              <a:t>concernées</a:t>
            </a:r>
            <a:r>
              <a:rPr dirty="0"/>
              <a:t>, un cadre national de certification et un cadre de certification des </a:t>
            </a:r>
            <a:r>
              <a:rPr dirty="0" err="1"/>
              <a:t>apprenants</a:t>
            </a:r>
            <a:r>
              <a:rPr dirty="0"/>
              <a:t> au </a:t>
            </a:r>
            <a:r>
              <a:rPr dirty="0" err="1"/>
              <a:t>niveau</a:t>
            </a:r>
            <a:r>
              <a:rPr dirty="0"/>
              <a:t> </a:t>
            </a:r>
            <a:r>
              <a:rPr dirty="0" err="1"/>
              <a:t>tertiaire</a:t>
            </a:r>
            <a:r>
              <a:rPr dirty="0"/>
              <a:t>.</a:t>
            </a:r>
            <a:endParaRPr dirty="0">
              <a:ea typeface="Calibri"/>
              <a:cs typeface="Calibri"/>
            </a:endParaRPr>
          </a:p>
          <a:p>
            <a:pPr marL="0" indent="0">
              <a:buNone/>
            </a:pPr>
            <a:endParaRPr>
              <a:ea typeface="Calibri" panose="020F0502020204030204"/>
              <a:cs typeface="Calibri" panose="020F0502020204030204"/>
            </a:endParaRPr>
          </a:p>
          <a:p>
            <a:r>
              <a:rPr dirty="0" err="1"/>
              <a:t>Conformément</a:t>
            </a:r>
            <a:r>
              <a:rPr dirty="0"/>
              <a:t> à la disposition ci-dessus, le GTEC, </a:t>
            </a:r>
            <a:r>
              <a:rPr dirty="0" err="1"/>
              <a:t>en</a:t>
            </a:r>
            <a:r>
              <a:rPr dirty="0"/>
              <a:t> collaboration avec le CTVET et </a:t>
            </a:r>
            <a:r>
              <a:rPr dirty="0" err="1"/>
              <a:t>d’autres</a:t>
            </a:r>
            <a:r>
              <a:rPr dirty="0"/>
              <a:t> institutions </a:t>
            </a:r>
            <a:r>
              <a:rPr dirty="0" err="1"/>
              <a:t>concernées</a:t>
            </a:r>
            <a:r>
              <a:rPr dirty="0"/>
              <a:t>, a </a:t>
            </a:r>
            <a:r>
              <a:rPr dirty="0" err="1"/>
              <a:t>élaboré</a:t>
            </a:r>
            <a:r>
              <a:rPr dirty="0"/>
              <a:t> un </a:t>
            </a:r>
            <a:r>
              <a:rPr dirty="0" err="1"/>
              <a:t>cadre</a:t>
            </a:r>
            <a:r>
              <a:rPr b="1" dirty="0" err="1">
                <a:solidFill>
                  <a:schemeClr val="accent1"/>
                </a:solidFill>
              </a:rPr>
              <a:t>national</a:t>
            </a:r>
            <a:r>
              <a:rPr b="1" dirty="0">
                <a:solidFill>
                  <a:schemeClr val="accent1"/>
                </a:solidFill>
              </a:rPr>
              <a:t> des certifications (Ghana National Qualifications Framework, </a:t>
            </a:r>
            <a:r>
              <a:rPr b="1" dirty="0" err="1">
                <a:solidFill>
                  <a:schemeClr val="accent1"/>
                </a:solidFill>
              </a:rPr>
              <a:t>GhNQF</a:t>
            </a:r>
            <a:r>
              <a:rPr b="1" dirty="0">
                <a:solidFill>
                  <a:schemeClr val="accent1"/>
                </a:solidFill>
              </a:rPr>
              <a:t>) </a:t>
            </a:r>
            <a:r>
              <a:rPr dirty="0"/>
              <a:t> </a:t>
            </a:r>
            <a:r>
              <a:rPr dirty="0" err="1"/>
              <a:t>complet</a:t>
            </a:r>
            <a:r>
              <a:rPr dirty="0"/>
              <a:t>.</a:t>
            </a:r>
            <a:endParaRPr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3160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C28E6-B1A9-0CA4-CFC3-FF72F490AE1B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Le CNC à 10 niveaux et d’autres politiques et lignes directrices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0E941-17B9-2641-44E6-D02429939D97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t>CNC complet à 10 niveaux qui intègre toutes les composantes du secteur de l’éducation et de la formation, de l’enseignement de base, pré-tertiaire à l’enseignement supérieur.</a:t>
            </a:r>
          </a:p>
          <a:p>
            <a:pPr marL="0" indent="0">
              <a:buNone/>
            </a:pPr>
            <a:endParaRPr/>
          </a:p>
          <a:p>
            <a:pPr>
              <a:buFont typeface="Wingdings" panose="05000000000000000000" pitchFamily="2" charset="2"/>
              <a:buChar char="§"/>
            </a:pPr>
            <a:r>
              <a:t>Politique et directives du Système ghanéen d'accumulation et de transfert de crédits (CATS)</a:t>
            </a:r>
          </a:p>
          <a:p>
            <a:pPr marL="0" indent="0">
              <a:buNone/>
            </a:pPr>
            <a:endParaRPr/>
          </a:p>
          <a:p>
            <a:pPr>
              <a:buFont typeface="Wingdings" panose="05000000000000000000" pitchFamily="2" charset="2"/>
              <a:buChar char="§"/>
            </a:pPr>
            <a:r>
              <a:t>La reconnaissance par le Ghana de la politique d'apprentissage antérieur</a:t>
            </a:r>
          </a:p>
          <a:p>
            <a:pPr>
              <a:buFont typeface="Wingdings" panose="05000000000000000000" pitchFamily="2" charset="2"/>
              <a:buChar char="§"/>
            </a:pPr>
            <a:endParaRPr/>
          </a:p>
          <a:p>
            <a:pPr marL="0" indent="0">
              <a:buNone/>
            </a:pPr>
            <a:endParaRPr/>
          </a:p>
          <a:p>
            <a:pPr>
              <a:buFont typeface="Wingdings" panose="05000000000000000000" pitchFamily="2" charset="2"/>
              <a:buChar char="§"/>
            </a:pPr>
            <a:endParaRPr b="1"/>
          </a:p>
          <a:p>
            <a:pPr marL="0" indent="0">
              <a:buNone/>
            </a:pPr>
            <a:endParaRPr b="1"/>
          </a:p>
          <a:p>
            <a:pPr marL="0" indent="0">
              <a:buNone/>
            </a:pPr>
            <a:endParaRPr b="1"/>
          </a:p>
        </p:txBody>
      </p:sp>
    </p:spTree>
    <p:extLst>
      <p:ext uri="{BB962C8B-B14F-4D97-AF65-F5344CB8AC3E}">
        <p14:creationId xmlns:p14="http://schemas.microsoft.com/office/powerpoint/2010/main" val="2142683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8FD5-7724-A31A-49C3-41CDA04940F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>
              <a:defRPr sz="4000" b="1"/>
            </a:pPr>
            <a:r>
              <a:t>Le projet de cadre national des certifications du Ghana à 10 niveaux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9A9527-EE0A-CDA0-25CF-F97F3CAB11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655" y="1834956"/>
            <a:ext cx="7786690" cy="4830632"/>
          </a:xfrm>
        </p:spPr>
      </p:pic>
    </p:spTree>
    <p:extLst>
      <p:ext uri="{BB962C8B-B14F-4D97-AF65-F5344CB8AC3E}">
        <p14:creationId xmlns:p14="http://schemas.microsoft.com/office/powerpoint/2010/main" val="2120019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40DF2-7197-DA52-3A95-EF616E770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463" y="3216619"/>
            <a:ext cx="8150088" cy="1325563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Merci beaucoup</a:t>
            </a:r>
          </a:p>
        </p:txBody>
      </p:sp>
    </p:spTree>
    <p:extLst>
      <p:ext uri="{BB962C8B-B14F-4D97-AF65-F5344CB8AC3E}">
        <p14:creationId xmlns:p14="http://schemas.microsoft.com/office/powerpoint/2010/main" val="3768880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05A62-064C-4A67-83BA-0BA557B9ADB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Lois harmonisées pour le système éducatif au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C50B-8BEB-0693-E389-B1EF5172F263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r>
              <a:t>Deux documents juridiques</a:t>
            </a:r>
          </a:p>
          <a:p>
            <a:pPr lvl="1">
              <a:defRPr sz="3200" b="1">
                <a:solidFill>
                  <a:schemeClr val="accent1"/>
                </a:solidFill>
              </a:defRPr>
            </a:pPr>
            <a:r>
              <a:t>Loi sur les organismes de réglementation de l’éducation (ERBA) 1023 de 2020</a:t>
            </a:r>
          </a:p>
          <a:p>
            <a:pPr lvl="1">
              <a:defRPr sz="3200">
                <a:solidFill>
                  <a:schemeClr val="accent1"/>
                </a:solidFill>
              </a:defRPr>
            </a:pPr>
            <a:r>
              <a:t>Loi no 1049 de 2020 sur l’enseignement préscolaire (P.E.)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573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BF267-8E7D-8390-B040-7549218280B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>
                <a:solidFill>
                  <a:prstClr val="black"/>
                </a:solidFill>
              </a:defRPr>
            </a:pPr>
            <a:r>
              <a:t>Loi no 1023 de 2020 sur les organismes de réglementation de l’éducation (ERBA)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67535-75B3-33CF-94C6-1C9CAD17A4D6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 vert="horz" lIns="91440" tIns="45720" rIns="91440" bIns="45720" anchor="t">
            <a:normAutofit fontScale="92500"/>
          </a:bodyPr>
          <a:lstStyle/>
          <a:p>
            <a:pPr marL="0" indent="0">
              <a:buNone/>
              <a:defRPr sz="4000" b="1"/>
            </a:pPr>
            <a:r>
              <a:rPr dirty="0"/>
              <a:t>Loi no 1023 de 2020 sur les </a:t>
            </a:r>
            <a:r>
              <a:rPr dirty="0" err="1"/>
              <a:t>organismes</a:t>
            </a:r>
            <a:r>
              <a:rPr dirty="0"/>
              <a:t> de </a:t>
            </a:r>
            <a:r>
              <a:rPr dirty="0" err="1"/>
              <a:t>réglementation</a:t>
            </a:r>
            <a:r>
              <a:rPr dirty="0"/>
              <a:t> de </a:t>
            </a:r>
            <a:r>
              <a:rPr dirty="0" err="1"/>
              <a:t>l’éducation</a:t>
            </a:r>
            <a:r>
              <a:rPr dirty="0"/>
              <a:t> (ERBA)</a:t>
            </a:r>
          </a:p>
          <a:p>
            <a:pPr lvl="1">
              <a:defRPr sz="2800" b="1">
                <a:solidFill>
                  <a:schemeClr val="accent2"/>
                </a:solidFill>
              </a:defRPr>
            </a:pPr>
            <a:r>
              <a:rPr err="1"/>
              <a:t>Partie</a:t>
            </a:r>
            <a:r>
              <a:rPr dirty="0"/>
              <a:t> 1 Commission de </a:t>
            </a:r>
            <a:r>
              <a:rPr err="1"/>
              <a:t>l'enseignement</a:t>
            </a:r>
            <a:r>
              <a:rPr dirty="0"/>
              <a:t> supérieur du Ghana</a:t>
            </a:r>
            <a:endParaRPr dirty="0">
              <a:ea typeface="Calibri"/>
              <a:cs typeface="Calibri"/>
            </a:endParaRPr>
          </a:p>
          <a:p>
            <a:pPr lvl="1">
              <a:defRPr sz="2800" b="1">
                <a:solidFill>
                  <a:schemeClr val="accent2"/>
                </a:solidFill>
              </a:defRPr>
            </a:pPr>
            <a:r>
              <a:rPr err="1"/>
              <a:t>Partie</a:t>
            </a:r>
            <a:r>
              <a:rPr dirty="0"/>
              <a:t> 2 Commission de </a:t>
            </a:r>
            <a:r>
              <a:rPr err="1"/>
              <a:t>l'enseignement</a:t>
            </a:r>
            <a:r>
              <a:rPr dirty="0"/>
              <a:t> technique et </a:t>
            </a:r>
            <a:r>
              <a:rPr err="1"/>
              <a:t>professionnel</a:t>
            </a:r>
            <a:r>
              <a:rPr dirty="0"/>
              <a:t>      </a:t>
            </a:r>
            <a:endParaRPr dirty="0">
              <a:ea typeface="Calibri"/>
              <a:cs typeface="Calibri"/>
            </a:endParaRPr>
          </a:p>
          <a:p>
            <a:pPr marL="457200" lvl="1" indent="0">
              <a:buNone/>
              <a:defRPr sz="2800" b="1">
                <a:solidFill>
                  <a:schemeClr val="accent2"/>
                </a:solidFill>
              </a:defRPr>
            </a:pPr>
            <a:r>
              <a:rPr dirty="0"/>
              <a:t>   Formation (EFTP) </a:t>
            </a:r>
            <a:endParaRPr dirty="0">
              <a:ea typeface="Calibri"/>
              <a:cs typeface="Calibri"/>
            </a:endParaRPr>
          </a:p>
          <a:p>
            <a:pPr lvl="1">
              <a:defRPr sz="2800">
                <a:solidFill>
                  <a:schemeClr val="accent1"/>
                </a:solidFill>
              </a:defRPr>
            </a:pPr>
            <a:r>
              <a:rPr err="1"/>
              <a:t>Partie</a:t>
            </a:r>
            <a:r>
              <a:rPr dirty="0"/>
              <a:t> 3 Conseil national de </a:t>
            </a:r>
            <a:r>
              <a:rPr err="1"/>
              <a:t>l'enseignement</a:t>
            </a:r>
            <a:endParaRPr err="1">
              <a:ea typeface="Calibri"/>
              <a:cs typeface="Calibri"/>
            </a:endParaRPr>
          </a:p>
          <a:p>
            <a:pPr lvl="1">
              <a:defRPr sz="2800">
                <a:solidFill>
                  <a:schemeClr val="accent1"/>
                </a:solidFill>
              </a:defRPr>
            </a:pPr>
            <a:r>
              <a:rPr err="1"/>
              <a:t>Partie</a:t>
            </a:r>
            <a:r>
              <a:rPr dirty="0"/>
              <a:t> 4 Autorité de </a:t>
            </a:r>
            <a:r>
              <a:rPr err="1"/>
              <a:t>l'Inspection</a:t>
            </a:r>
            <a:r>
              <a:rPr dirty="0"/>
              <a:t> </a:t>
            </a:r>
            <a:r>
              <a:rPr err="1"/>
              <a:t>nationale</a:t>
            </a:r>
            <a:r>
              <a:rPr dirty="0"/>
              <a:t> des écoles</a:t>
            </a:r>
            <a:endParaRPr dirty="0">
              <a:ea typeface="Calibri"/>
              <a:cs typeface="Calibri"/>
            </a:endParaRPr>
          </a:p>
          <a:p>
            <a:pPr lvl="1">
              <a:defRPr sz="2800">
                <a:solidFill>
                  <a:schemeClr val="accent1"/>
                </a:solidFill>
              </a:defRPr>
            </a:pPr>
            <a:r>
              <a:rPr err="1"/>
              <a:t>Partie</a:t>
            </a:r>
            <a:r>
              <a:rPr dirty="0"/>
              <a:t> 5 Conseil national des </a:t>
            </a:r>
            <a:r>
              <a:rPr err="1"/>
              <a:t>programmes</a:t>
            </a:r>
            <a:r>
              <a:rPr dirty="0"/>
              <a:t> </a:t>
            </a:r>
            <a:r>
              <a:rPr err="1"/>
              <a:t>d'études</a:t>
            </a:r>
            <a:r>
              <a:rPr dirty="0"/>
              <a:t> et de </a:t>
            </a:r>
            <a:r>
              <a:rPr err="1"/>
              <a:t>l'évaluation</a:t>
            </a:r>
            <a:endParaRPr err="1">
              <a:ea typeface="Calibri"/>
              <a:cs typeface="Calibri"/>
            </a:endParaRPr>
          </a:p>
          <a:p>
            <a:pPr lvl="1">
              <a:defRPr sz="2800"/>
            </a:pPr>
            <a:r>
              <a:rPr err="1"/>
              <a:t>Partie</a:t>
            </a:r>
            <a:r>
              <a:rPr dirty="0"/>
              <a:t> 6 </a:t>
            </a:r>
            <a:r>
              <a:rPr err="1"/>
              <a:t>Administratif</a:t>
            </a:r>
            <a:r>
              <a:rPr dirty="0"/>
              <a:t>, financier et divers  </a:t>
            </a:r>
            <a:endParaRPr dirty="0">
              <a:ea typeface="Calibri"/>
              <a:cs typeface="Calibri"/>
            </a:endParaRPr>
          </a:p>
          <a:p>
            <a:endParaRPr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067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76B2C-91A4-8146-B276-509D45DA9BC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>
                <a:solidFill>
                  <a:prstClr val="black"/>
                </a:solidFill>
              </a:defRPr>
            </a:pPr>
            <a:r>
              <a:t>Loi no 1023 de 2020 sur les organismes de réglementation de l’éducation (ERBA)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5045C-5EE4-20CE-4D0B-814FB3829AA9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 vert="horz" lIns="91440" tIns="45720" rIns="91440" bIns="45720" anchor="t">
            <a:norm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sz="3600" b="1" dirty="0">
                <a:solidFill>
                  <a:prstClr val="black"/>
                </a:solidFill>
              </a:rPr>
              <a:t>ERBA 1023 de 2020 </a:t>
            </a:r>
            <a:r>
              <a:rPr sz="3200" dirty="0">
                <a:solidFill>
                  <a:prstClr val="black"/>
                </a:solidFill>
              </a:rPr>
              <a:t>a </a:t>
            </a:r>
            <a:r>
              <a:rPr sz="3200" dirty="0" err="1">
                <a:solidFill>
                  <a:prstClr val="black"/>
                </a:solidFill>
              </a:rPr>
              <a:t>fusionné</a:t>
            </a:r>
            <a:r>
              <a:rPr sz="3200" dirty="0">
                <a:solidFill>
                  <a:prstClr val="black"/>
                </a:solidFill>
              </a:rPr>
              <a:t> les </a:t>
            </a:r>
            <a:r>
              <a:rPr sz="3200" dirty="0" err="1">
                <a:solidFill>
                  <a:prstClr val="black"/>
                </a:solidFill>
              </a:rPr>
              <a:t>anciens</a:t>
            </a:r>
            <a:r>
              <a:rPr sz="3200" dirty="0">
                <a:solidFill>
                  <a:prstClr val="black"/>
                </a:solidFill>
              </a:rPr>
              <a:t> </a:t>
            </a:r>
            <a:r>
              <a:rPr sz="3200" b="1" dirty="0">
                <a:solidFill>
                  <a:prstClr val="black"/>
                </a:solidFill>
              </a:rPr>
              <a:t>NABPTEX</a:t>
            </a:r>
            <a:r>
              <a:rPr sz="3200" dirty="0">
                <a:solidFill>
                  <a:prstClr val="black"/>
                </a:solidFill>
              </a:rPr>
              <a:t> et </a:t>
            </a:r>
            <a:r>
              <a:rPr sz="3200" b="1" dirty="0">
                <a:solidFill>
                  <a:prstClr val="black"/>
                </a:solidFill>
              </a:rPr>
              <a:t>COTVET</a:t>
            </a:r>
            <a:r>
              <a:rPr sz="3200" dirty="0">
                <a:solidFill>
                  <a:prstClr val="black"/>
                </a:solidFill>
              </a:rPr>
              <a:t> </a:t>
            </a:r>
            <a:r>
              <a:rPr sz="3200" dirty="0" err="1">
                <a:solidFill>
                  <a:prstClr val="black"/>
                </a:solidFill>
              </a:rPr>
              <a:t>en</a:t>
            </a:r>
            <a:r>
              <a:rPr sz="3200" dirty="0">
                <a:solidFill>
                  <a:prstClr val="black"/>
                </a:solidFill>
              </a:rPr>
              <a:t> un </a:t>
            </a:r>
            <a:r>
              <a:rPr sz="3200" b="1" dirty="0" err="1">
                <a:solidFill>
                  <a:srgbClr val="4472C4"/>
                </a:solidFill>
              </a:rPr>
              <a:t>nouvel</a:t>
            </a:r>
            <a:r>
              <a:rPr sz="3200" b="1" dirty="0">
                <a:solidFill>
                  <a:srgbClr val="4472C4"/>
                </a:solidFill>
              </a:rPr>
              <a:t> </a:t>
            </a:r>
            <a:r>
              <a:rPr sz="3200" b="1" dirty="0" err="1">
                <a:solidFill>
                  <a:srgbClr val="4472C4"/>
                </a:solidFill>
              </a:rPr>
              <a:t>organe</a:t>
            </a:r>
            <a:r>
              <a:rPr sz="3200" b="1" dirty="0">
                <a:solidFill>
                  <a:srgbClr val="4472C4"/>
                </a:solidFill>
              </a:rPr>
              <a:t> </a:t>
            </a:r>
            <a:r>
              <a:rPr sz="3200" dirty="0" err="1">
                <a:solidFill>
                  <a:prstClr val="black"/>
                </a:solidFill>
              </a:rPr>
              <a:t>appelé</a:t>
            </a:r>
            <a:r>
              <a:rPr sz="3200" dirty="0">
                <a:solidFill>
                  <a:prstClr val="black"/>
                </a:solidFill>
              </a:rPr>
              <a:t>;</a:t>
            </a:r>
          </a:p>
          <a:p>
            <a:pPr lvl="1" algn="just">
              <a:buFont typeface="Wingdings" panose="05000000000000000000" pitchFamily="2" charset="2"/>
              <a:buChar char="ü"/>
              <a:defRPr sz="3200" b="1">
                <a:solidFill>
                  <a:srgbClr val="4472C4"/>
                </a:solidFill>
              </a:defRPr>
            </a:pPr>
            <a:r>
              <a:rPr sz="2800" dirty="0"/>
              <a:t>Commission de </a:t>
            </a:r>
            <a:r>
              <a:rPr sz="2800" err="1"/>
              <a:t>l'enseignement</a:t>
            </a:r>
            <a:r>
              <a:rPr sz="2800" dirty="0"/>
              <a:t> technique et </a:t>
            </a:r>
            <a:r>
              <a:rPr sz="2800" err="1"/>
              <a:t>professionnel</a:t>
            </a:r>
            <a:r>
              <a:rPr sz="2800" dirty="0"/>
              <a:t>  </a:t>
            </a:r>
            <a:endParaRPr sz="2800" dirty="0">
              <a:ea typeface="Calibri"/>
              <a:cs typeface="Calibri"/>
            </a:endParaRPr>
          </a:p>
          <a:p>
            <a:pPr marL="457200" lvl="1" indent="0" algn="just">
              <a:buNone/>
              <a:defRPr sz="3200" b="1">
                <a:solidFill>
                  <a:srgbClr val="4472C4"/>
                </a:solidFill>
              </a:defRPr>
            </a:pPr>
            <a:r>
              <a:rPr sz="2800" dirty="0"/>
              <a:t>    Formation (EFTP).</a:t>
            </a:r>
            <a:endParaRPr sz="2800" dirty="0">
              <a:ea typeface="Calibri"/>
              <a:cs typeface="Calibri"/>
            </a:endParaRPr>
          </a:p>
          <a:p>
            <a:pPr marL="457200" lvl="1" indent="0" algn="just">
              <a:buNone/>
            </a:pPr>
            <a:endParaRPr b="1">
              <a:solidFill>
                <a:prstClr val="black"/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sz="3600" b="1" dirty="0">
                <a:solidFill>
                  <a:prstClr val="black"/>
                </a:solidFill>
              </a:rPr>
              <a:t>ERBA 1023 de 2020 </a:t>
            </a:r>
            <a:r>
              <a:rPr sz="3200" dirty="0">
                <a:solidFill>
                  <a:prstClr val="black"/>
                </a:solidFill>
              </a:rPr>
              <a:t>a </a:t>
            </a:r>
            <a:r>
              <a:rPr sz="3200" dirty="0" err="1">
                <a:solidFill>
                  <a:prstClr val="black"/>
                </a:solidFill>
              </a:rPr>
              <a:t>fusionné</a:t>
            </a:r>
            <a:r>
              <a:rPr sz="3200" dirty="0">
                <a:solidFill>
                  <a:prstClr val="black"/>
                </a:solidFill>
              </a:rPr>
              <a:t> l’ancienne </a:t>
            </a:r>
            <a:r>
              <a:rPr sz="3200" b="1" dirty="0">
                <a:solidFill>
                  <a:prstClr val="black"/>
                </a:solidFill>
              </a:rPr>
              <a:t>NCTE et la NAB</a:t>
            </a:r>
            <a:r>
              <a:rPr sz="3200" dirty="0">
                <a:solidFill>
                  <a:prstClr val="black"/>
                </a:solidFill>
              </a:rPr>
              <a:t> </a:t>
            </a:r>
            <a:r>
              <a:rPr sz="3200" dirty="0" err="1">
                <a:solidFill>
                  <a:prstClr val="black"/>
                </a:solidFill>
              </a:rPr>
              <a:t>en</a:t>
            </a:r>
            <a:r>
              <a:rPr sz="3200" dirty="0">
                <a:solidFill>
                  <a:prstClr val="black"/>
                </a:solidFill>
              </a:rPr>
              <a:t> un </a:t>
            </a:r>
            <a:r>
              <a:rPr sz="3200" b="1" dirty="0" err="1">
                <a:solidFill>
                  <a:srgbClr val="4472C4"/>
                </a:solidFill>
              </a:rPr>
              <a:t>nouvel</a:t>
            </a:r>
            <a:r>
              <a:rPr sz="3200" b="1" dirty="0">
                <a:solidFill>
                  <a:srgbClr val="4472C4"/>
                </a:solidFill>
              </a:rPr>
              <a:t> </a:t>
            </a:r>
            <a:r>
              <a:rPr sz="3200" b="1" dirty="0" err="1">
                <a:solidFill>
                  <a:srgbClr val="4472C4"/>
                </a:solidFill>
              </a:rPr>
              <a:t>organisme</a:t>
            </a:r>
            <a:r>
              <a:rPr sz="3200" b="1" dirty="0">
                <a:solidFill>
                  <a:srgbClr val="4472C4"/>
                </a:solidFill>
              </a:rPr>
              <a:t> </a:t>
            </a:r>
            <a:r>
              <a:rPr sz="3200" dirty="0" err="1">
                <a:solidFill>
                  <a:prstClr val="black"/>
                </a:solidFill>
              </a:rPr>
              <a:t>appelé</a:t>
            </a:r>
            <a:r>
              <a:rPr sz="3200" dirty="0">
                <a:solidFill>
                  <a:prstClr val="black"/>
                </a:solidFill>
              </a:rPr>
              <a:t>;</a:t>
            </a:r>
            <a:endParaRPr sz="3200" dirty="0">
              <a:solidFill>
                <a:prstClr val="black"/>
              </a:solidFill>
              <a:ea typeface="Calibri"/>
              <a:cs typeface="Calibri"/>
            </a:endParaRPr>
          </a:p>
          <a:p>
            <a:pPr lvl="1" algn="just">
              <a:buFont typeface="Wingdings" panose="05000000000000000000" pitchFamily="2" charset="2"/>
              <a:buChar char="ü"/>
              <a:defRPr sz="3200" b="1">
                <a:solidFill>
                  <a:srgbClr val="4472C4"/>
                </a:solidFill>
              </a:defRPr>
            </a:pPr>
            <a:r>
              <a:rPr sz="2800" dirty="0"/>
              <a:t>Commission </a:t>
            </a:r>
            <a:r>
              <a:rPr sz="2800" err="1"/>
              <a:t>ghanéenne</a:t>
            </a:r>
            <a:r>
              <a:rPr sz="2800" dirty="0"/>
              <a:t> de </a:t>
            </a:r>
            <a:r>
              <a:rPr sz="2800" err="1"/>
              <a:t>l'enseignement</a:t>
            </a:r>
            <a:r>
              <a:rPr sz="2800" dirty="0"/>
              <a:t> supérieur (GTEC).</a:t>
            </a:r>
            <a:endParaRPr sz="2800" b="1" dirty="0">
              <a:solidFill>
                <a:prstClr val="black"/>
              </a:solidFill>
            </a:endParaRPr>
          </a:p>
          <a:p>
            <a:endParaRPr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79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3002-C47E-5DB2-4845-7BCE5AC30906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L'objet de GTEC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11839-43F9-2D25-12B3-7B53913A7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647784" cy="4547183"/>
          </a:xfrm>
          <a:ln w="28575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  <a:defRPr sz="3200"/>
            </a:pPr>
            <a:r>
              <a:t>Les objectifs du GTEC sont de réglementer l'enseignement supérieur sous toutes ses formes en vue de promouvoir;</a:t>
            </a:r>
          </a:p>
          <a:p>
            <a:pPr marL="971550" lvl="1" indent="-514350">
              <a:buFont typeface="+mj-lt"/>
              <a:buAutoNum type="alphaLcPeriod"/>
              <a:defRPr sz="2800"/>
            </a:pPr>
            <a:r>
              <a:t>administration et accréditation efficientes et efficaces des établissements d’enseignement supérieur</a:t>
            </a:r>
          </a:p>
          <a:p>
            <a:pPr marL="971550" lvl="1" indent="-514350">
              <a:buFont typeface="+mj-lt"/>
              <a:buAutoNum type="alphaLcPeriod"/>
              <a:defRPr sz="2800"/>
            </a:pPr>
            <a:r>
              <a:t>principes de la fourniture d'une qualité de service constante par les établissements d'enseignement supérieur</a:t>
            </a:r>
          </a:p>
          <a:p>
            <a:pPr marL="971550" lvl="1" indent="-514350">
              <a:buFont typeface="+mj-lt"/>
              <a:buAutoNum type="alphaLcPeriod"/>
              <a:defRPr sz="2800"/>
            </a:pPr>
            <a:r>
              <a:t>la promotion et l'application des connaissances par l'enseignement, la recherche scientifique et la collaboration avec l'industrie et le secteur public; et </a:t>
            </a:r>
          </a:p>
          <a:p>
            <a:pPr marL="971550" lvl="1" indent="-514350">
              <a:buFont typeface="+mj-lt"/>
              <a:buAutoNum type="alphaLcPeriod"/>
              <a:defRPr sz="2800"/>
            </a:pPr>
            <a:r>
              <a:t>le développement d'un capital humain approprié pour le progrès durable de l'économie nationale</a:t>
            </a:r>
          </a:p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980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7FE77-3F6C-B8D7-C4CE-18F18311717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L'objet de CTVET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CF1FA-6F81-1A03-563F-C2BC38B3DE8B}"/>
              </a:ext>
            </a:extLst>
          </p:cNvPr>
          <p:cNvSpPr>
            <a:spLocks noGrp="1"/>
          </p:cNvSpPr>
          <p:nvPr>
            <p:ph idx="1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  <a:defRPr sz="3200" b="1"/>
            </a:pPr>
            <a:r>
              <a:t>L'objet de CTVET</a:t>
            </a:r>
          </a:p>
          <a:p>
            <a:pPr marL="457200" lvl="1" indent="0">
              <a:buNone/>
              <a:defRPr sz="3600"/>
            </a:pPr>
            <a:r>
              <a:t>Les objectifs de la Commission sont les suivants:</a:t>
            </a:r>
          </a:p>
          <a:p>
            <a:pPr lvl="2">
              <a:buFont typeface="Wingdings" panose="05000000000000000000" pitchFamily="2" charset="2"/>
              <a:buChar char="ü"/>
              <a:defRPr sz="3600">
                <a:solidFill>
                  <a:schemeClr val="accent1"/>
                </a:solidFill>
              </a:defRPr>
            </a:pPr>
            <a:r>
              <a:t>réglementer, </a:t>
            </a:r>
          </a:p>
          <a:p>
            <a:pPr lvl="2">
              <a:buFont typeface="Wingdings" panose="05000000000000000000" pitchFamily="2" charset="2"/>
              <a:buChar char="ü"/>
              <a:defRPr sz="3600">
                <a:solidFill>
                  <a:schemeClr val="accent1"/>
                </a:solidFill>
              </a:defRPr>
            </a:pPr>
            <a:r>
              <a:t>promouvoir et </a:t>
            </a:r>
          </a:p>
          <a:p>
            <a:pPr lvl="2">
              <a:buFont typeface="Wingdings" panose="05000000000000000000" pitchFamily="2" charset="2"/>
              <a:buChar char="ü"/>
              <a:defRPr sz="3600">
                <a:solidFill>
                  <a:schemeClr val="accent1"/>
                </a:solidFill>
              </a:defRPr>
            </a:pPr>
            <a:r>
              <a:t>administrer </a:t>
            </a:r>
          </a:p>
          <a:p>
            <a:pPr marL="457200" lvl="1" indent="0">
              <a:buNone/>
            </a:pPr>
            <a:r>
              <a:rPr sz="3600"/>
              <a:t>l'enseignement et la formation techniques et professionnels pour la transformation </a:t>
            </a:r>
            <a:r>
              <a:rPr sz="3500"/>
              <a:t>et l'innovation au service du développement durable </a:t>
            </a:r>
          </a:p>
          <a:p>
            <a:endParaRPr sz="3500"/>
          </a:p>
        </p:txBody>
      </p:sp>
    </p:spTree>
    <p:extLst>
      <p:ext uri="{BB962C8B-B14F-4D97-AF65-F5344CB8AC3E}">
        <p14:creationId xmlns:p14="http://schemas.microsoft.com/office/powerpoint/2010/main" val="2245975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74462-C3A1-D5A8-FF6B-C908B62FF56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Fonctions spécifiques CTVET sélectionnées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438AC-39E8-7B52-65F2-DA9AC57B5107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  <a:defRPr sz="3200" b="1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t>CTVET dans le cadre de l’ERBA 1023 de 2020</a:t>
            </a:r>
          </a:p>
          <a:p>
            <a:pPr marL="457200" lvl="1" indent="0">
              <a:buNone/>
              <a:defRPr sz="3200" b="1">
                <a:solidFill>
                  <a:schemeClr val="accent2"/>
                </a:solidFill>
                <a:cs typeface="Times New Roman" panose="02020603050405020304" pitchFamily="18" charset="0"/>
              </a:defRPr>
            </a:pPr>
            <a:r>
              <a:t>43, 1 m);</a:t>
            </a:r>
          </a:p>
          <a:p>
            <a:pPr marL="914400" lvl="2" indent="0">
              <a:buNone/>
              <a:defRPr sz="3200">
                <a:cs typeface="Times New Roman" panose="02020603050405020304" pitchFamily="18" charset="0"/>
              </a:defRPr>
            </a:pPr>
            <a:r>
              <a:t>Accréditer;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t>programmes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t>institutions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t>centres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t>facilitateurs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cs typeface="Times New Roman" panose="02020603050405020304" pitchFamily="18" charset="0"/>
              </a:defRPr>
            </a:pPr>
            <a:r>
              <a:rPr>
                <a:solidFill>
                  <a:schemeClr val="accent1"/>
                </a:solidFill>
              </a:rPr>
              <a:t>notateurs </a:t>
            </a:r>
            <a:r>
              <a:t>et </a:t>
            </a:r>
          </a:p>
          <a:p>
            <a:pPr lvl="3">
              <a:buFont typeface="Wingdings" panose="05000000000000000000" pitchFamily="2" charset="2"/>
              <a:buChar char="ü"/>
              <a:defRPr sz="3000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t>vérificateurs </a:t>
            </a:r>
          </a:p>
          <a:p>
            <a:pPr marL="914400" lvl="2" indent="0">
              <a:buNone/>
              <a:defRPr sz="3200">
                <a:cs typeface="Times New Roman" panose="02020603050405020304" pitchFamily="18" charset="0"/>
              </a:defRPr>
            </a:pPr>
            <a:r>
              <a:t>dans les établissements </a:t>
            </a:r>
            <a:r>
              <a:rPr b="1"/>
              <a:t>d’enseignement et de formation formels,</a:t>
            </a:r>
            <a:r>
              <a:t> </a:t>
            </a:r>
            <a:r>
              <a:rPr b="1"/>
              <a:t>informels,</a:t>
            </a:r>
            <a:r>
              <a:t> </a:t>
            </a:r>
            <a:r>
              <a:rPr b="1"/>
              <a:t>non formels,</a:t>
            </a:r>
            <a:r>
              <a:t> techniques et professionnels afin d’assurer une prestation de qualité</a:t>
            </a:r>
            <a:endParaRPr sz="3200">
              <a:latin typeface="+mn-lt"/>
              <a:cs typeface="Times New Roman" panose="02020603050405020304" pitchFamily="18" charset="0"/>
            </a:endParaRPr>
          </a:p>
          <a:p>
            <a:endParaRPr sz="320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1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19771-3402-D440-26A8-739DDA7C90D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>
              <a:defRPr b="1"/>
            </a:pPr>
            <a:r>
              <a:t>Fonctions spécifiques CTVET sélectionnées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2C045-FBE1-5C0E-E22F-114D2CB5DEDA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 vert="horz" lIns="91440" tIns="45720" rIns="91440" bIns="45720" anchor="t"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  <a:defRPr sz="3600" b="1">
                <a:solidFill>
                  <a:schemeClr val="accent1"/>
                </a:solidFill>
                <a:cs typeface="Times New Roman" panose="02020603050405020304" pitchFamily="18" charset="0"/>
              </a:defRPr>
            </a:pPr>
            <a:r>
              <a:rPr dirty="0">
                <a:cs typeface="Times New Roman"/>
              </a:rPr>
              <a:t>CTVET dans le cadre de </a:t>
            </a:r>
            <a:r>
              <a:rPr dirty="0" err="1">
                <a:cs typeface="Times New Roman"/>
              </a:rPr>
              <a:t>l’ERBA</a:t>
            </a:r>
            <a:r>
              <a:rPr dirty="0">
                <a:cs typeface="Times New Roman"/>
              </a:rPr>
              <a:t> 1023, 2020</a:t>
            </a:r>
          </a:p>
          <a:p>
            <a:pPr marL="457200" lvl="1" indent="0">
              <a:buNone/>
              <a:defRPr sz="3200" b="1">
                <a:solidFill>
                  <a:schemeClr val="accent2"/>
                </a:solidFill>
                <a:cs typeface="Times New Roman" panose="02020603050405020304" pitchFamily="18" charset="0"/>
              </a:defRPr>
            </a:pPr>
            <a:r>
              <a:rPr dirty="0">
                <a:cs typeface="Times New Roman"/>
              </a:rPr>
              <a:t>43, 1 c)</a:t>
            </a:r>
            <a:endParaRPr dirty="0">
              <a:ea typeface="Calibri"/>
              <a:cs typeface="Times New Roman"/>
            </a:endParaRPr>
          </a:p>
          <a:p>
            <a:pPr marL="914400" lvl="2" indent="0">
              <a:buNone/>
              <a:defRPr>
                <a:cs typeface="Times New Roman" panose="02020603050405020304" pitchFamily="18" charset="0"/>
              </a:defRPr>
            </a:pPr>
            <a:r>
              <a:rPr sz="3000" err="1">
                <a:cs typeface="Times New Roman"/>
              </a:rPr>
              <a:t>élaborer</a:t>
            </a:r>
            <a:r>
              <a:rPr sz="3000" dirty="0">
                <a:cs typeface="Times New Roman"/>
              </a:rPr>
              <a:t> et </a:t>
            </a:r>
            <a:r>
              <a:rPr sz="3000" err="1">
                <a:cs typeface="Times New Roman"/>
              </a:rPr>
              <a:t>mettre</a:t>
            </a:r>
            <a:r>
              <a:rPr sz="3000" dirty="0">
                <a:cs typeface="Times New Roman"/>
              </a:rPr>
              <a:t> </a:t>
            </a:r>
            <a:r>
              <a:rPr sz="3000" err="1">
                <a:cs typeface="Times New Roman"/>
              </a:rPr>
              <a:t>en</a:t>
            </a:r>
            <a:r>
              <a:rPr sz="3000" dirty="0">
                <a:cs typeface="Times New Roman"/>
              </a:rPr>
              <a:t> </a:t>
            </a:r>
            <a:r>
              <a:rPr sz="3000" err="1">
                <a:cs typeface="Times New Roman"/>
              </a:rPr>
              <a:t>œuvre</a:t>
            </a:r>
            <a:r>
              <a:rPr sz="3000" dirty="0">
                <a:cs typeface="Times New Roman"/>
              </a:rPr>
              <a:t> un </a:t>
            </a:r>
            <a:r>
              <a:rPr sz="3000" err="1">
                <a:cs typeface="Times New Roman"/>
              </a:rPr>
              <a:t>système</a:t>
            </a:r>
            <a:r>
              <a:rPr sz="3000" dirty="0">
                <a:cs typeface="Times New Roman"/>
              </a:rPr>
              <a:t> national </a:t>
            </a:r>
            <a:r>
              <a:rPr sz="3000" err="1">
                <a:cs typeface="Times New Roman"/>
              </a:rPr>
              <a:t>d'évaluation</a:t>
            </a:r>
            <a:r>
              <a:rPr sz="3000" dirty="0">
                <a:cs typeface="Times New Roman"/>
              </a:rPr>
              <a:t> et de certification dans le </a:t>
            </a:r>
            <a:r>
              <a:rPr sz="3000" err="1">
                <a:cs typeface="Times New Roman"/>
              </a:rPr>
              <a:t>secteur</a:t>
            </a:r>
            <a:r>
              <a:rPr sz="3000" dirty="0">
                <a:cs typeface="Times New Roman"/>
              </a:rPr>
              <a:t> de </a:t>
            </a:r>
            <a:r>
              <a:rPr sz="3000" err="1">
                <a:cs typeface="Times New Roman"/>
              </a:rPr>
              <a:t>l'enseignement</a:t>
            </a:r>
            <a:r>
              <a:rPr sz="3000" dirty="0">
                <a:cs typeface="Times New Roman"/>
              </a:rPr>
              <a:t> et de la formation techniques et </a:t>
            </a:r>
            <a:r>
              <a:rPr sz="3000" err="1">
                <a:cs typeface="Times New Roman"/>
              </a:rPr>
              <a:t>professionnels</a:t>
            </a:r>
            <a:r>
              <a:rPr sz="3000" dirty="0">
                <a:cs typeface="Times New Roman"/>
              </a:rPr>
              <a:t>;</a:t>
            </a:r>
            <a:endParaRPr sz="3000" dirty="0">
              <a:ea typeface="Calibri"/>
              <a:cs typeface="Times New Roman"/>
            </a:endParaRPr>
          </a:p>
          <a:p>
            <a:pPr marL="914400" lvl="2" indent="0">
              <a:buNone/>
            </a:pPr>
            <a:endParaRPr sz="2800">
              <a:latin typeface="+mn-lt"/>
              <a:cs typeface="Times New Roman" panose="02020603050405020304" pitchFamily="18" charset="0"/>
            </a:endParaRPr>
          </a:p>
          <a:p>
            <a:pPr marL="457200" lvl="1" indent="0">
              <a:buNone/>
              <a:defRPr sz="3200" b="1">
                <a:solidFill>
                  <a:schemeClr val="accent2"/>
                </a:solidFill>
                <a:cs typeface="Times New Roman" panose="02020603050405020304" pitchFamily="18" charset="0"/>
              </a:defRPr>
            </a:pPr>
            <a:r>
              <a:rPr dirty="0">
                <a:cs typeface="Times New Roman"/>
              </a:rPr>
              <a:t>43.1 n)</a:t>
            </a:r>
            <a:endParaRPr dirty="0">
              <a:ea typeface="Calibri"/>
              <a:cs typeface="Times New Roman"/>
            </a:endParaRPr>
          </a:p>
          <a:p>
            <a:pPr marL="914400" lvl="2" indent="0">
              <a:buNone/>
              <a:defRPr sz="3200">
                <a:cs typeface="Times New Roman" panose="02020603050405020304" pitchFamily="18" charset="0"/>
              </a:defRPr>
            </a:pPr>
            <a:r>
              <a:rPr sz="3000" err="1">
                <a:cs typeface="Times New Roman"/>
              </a:rPr>
              <a:t>collaborer</a:t>
            </a:r>
            <a:r>
              <a:rPr sz="3000" dirty="0">
                <a:cs typeface="Times New Roman"/>
              </a:rPr>
              <a:t> avec les </a:t>
            </a:r>
            <a:r>
              <a:rPr sz="3000" err="1">
                <a:cs typeface="Times New Roman"/>
              </a:rPr>
              <a:t>établissements</a:t>
            </a:r>
            <a:r>
              <a:rPr sz="3000" dirty="0">
                <a:cs typeface="Times New Roman"/>
              </a:rPr>
              <a:t> </a:t>
            </a:r>
            <a:r>
              <a:rPr sz="3000" err="1">
                <a:cs typeface="Times New Roman"/>
              </a:rPr>
              <a:t>d’enseignement</a:t>
            </a:r>
            <a:r>
              <a:rPr sz="3000" dirty="0">
                <a:cs typeface="Times New Roman"/>
              </a:rPr>
              <a:t> supérieur et les </a:t>
            </a:r>
            <a:r>
              <a:rPr sz="3000" err="1">
                <a:cs typeface="Times New Roman"/>
              </a:rPr>
              <a:t>agences</a:t>
            </a:r>
            <a:r>
              <a:rPr sz="3000" dirty="0">
                <a:cs typeface="Times New Roman"/>
              </a:rPr>
              <a:t> </a:t>
            </a:r>
            <a:r>
              <a:rPr sz="3000" err="1">
                <a:cs typeface="Times New Roman"/>
              </a:rPr>
              <a:t>compétentes</a:t>
            </a:r>
            <a:r>
              <a:rPr sz="3000" dirty="0">
                <a:cs typeface="Times New Roman"/>
              </a:rPr>
              <a:t> pour </a:t>
            </a:r>
            <a:r>
              <a:rPr sz="3000" err="1">
                <a:cs typeface="Times New Roman"/>
              </a:rPr>
              <a:t>mettre</a:t>
            </a:r>
            <a:r>
              <a:rPr sz="3000" dirty="0">
                <a:cs typeface="Times New Roman"/>
              </a:rPr>
              <a:t> </a:t>
            </a:r>
            <a:r>
              <a:rPr sz="3000" err="1">
                <a:cs typeface="Times New Roman"/>
              </a:rPr>
              <a:t>en</a:t>
            </a:r>
            <a:r>
              <a:rPr sz="3000" dirty="0">
                <a:cs typeface="Times New Roman"/>
              </a:rPr>
              <a:t> </a:t>
            </a:r>
            <a:r>
              <a:rPr sz="3000" err="1">
                <a:cs typeface="Times New Roman"/>
              </a:rPr>
              <a:t>œuvre</a:t>
            </a:r>
            <a:r>
              <a:rPr sz="3000" dirty="0">
                <a:cs typeface="Times New Roman"/>
              </a:rPr>
              <a:t> des </a:t>
            </a:r>
            <a:r>
              <a:rPr sz="3000" err="1">
                <a:cs typeface="Times New Roman"/>
              </a:rPr>
              <a:t>programmes</a:t>
            </a:r>
            <a:r>
              <a:rPr sz="3000" dirty="0">
                <a:cs typeface="Times New Roman"/>
              </a:rPr>
              <a:t> de formation </a:t>
            </a:r>
            <a:r>
              <a:rPr sz="3000" err="1">
                <a:cs typeface="Times New Roman"/>
              </a:rPr>
              <a:t>fondés</a:t>
            </a:r>
            <a:r>
              <a:rPr sz="3000" dirty="0">
                <a:cs typeface="Times New Roman"/>
              </a:rPr>
              <a:t> sur les </a:t>
            </a:r>
            <a:r>
              <a:rPr sz="3000" err="1">
                <a:cs typeface="Times New Roman"/>
              </a:rPr>
              <a:t>compétences</a:t>
            </a:r>
            <a:r>
              <a:rPr sz="3000" dirty="0">
                <a:cs typeface="Times New Roman"/>
              </a:rPr>
              <a:t> sur le </a:t>
            </a:r>
            <a:r>
              <a:rPr sz="3000" b="1" dirty="0">
                <a:solidFill>
                  <a:schemeClr val="accent1"/>
                </a:solidFill>
                <a:cs typeface="Times New Roman"/>
              </a:rPr>
              <a:t>cadre national de certification de </a:t>
            </a:r>
            <a:r>
              <a:rPr sz="3000" b="1" err="1">
                <a:solidFill>
                  <a:schemeClr val="accent1"/>
                </a:solidFill>
                <a:cs typeface="Times New Roman"/>
              </a:rPr>
              <a:t>l’enseignement</a:t>
            </a:r>
            <a:r>
              <a:rPr sz="3000" b="1" dirty="0">
                <a:solidFill>
                  <a:schemeClr val="accent1"/>
                </a:solidFill>
                <a:cs typeface="Times New Roman"/>
              </a:rPr>
              <a:t> et de la formation techniques et </a:t>
            </a:r>
            <a:r>
              <a:rPr sz="3000" b="1" err="1">
                <a:solidFill>
                  <a:schemeClr val="accent1"/>
                </a:solidFill>
                <a:cs typeface="Times New Roman"/>
              </a:rPr>
              <a:t>professionnels</a:t>
            </a:r>
            <a:r>
              <a:rPr sz="3000" b="1" dirty="0">
                <a:solidFill>
                  <a:schemeClr val="accent1"/>
                </a:solidFill>
                <a:cs typeface="Times New Roman"/>
              </a:rPr>
              <a:t>;</a:t>
            </a:r>
            <a:endParaRPr sz="3000" b="1" dirty="0">
              <a:solidFill>
                <a:schemeClr val="accent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5568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3813-08F1-7D65-8B7D-14AEE85A7D17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algn="ctr">
              <a:defRPr b="1"/>
            </a:pPr>
            <a:r>
              <a:t>Deux grands domaines de réforme de l'EFTP au Ghana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6C39B-1727-F0E8-AB83-DD0D3CA3BC49}"/>
              </a:ext>
            </a:extLst>
          </p:cNvPr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 vert="horz" lIns="91440" tIns="45720" rIns="91440" bIns="45720" anchor="t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  <a:defRPr sz="3600" b="1">
                <a:solidFill>
                  <a:schemeClr val="accent1"/>
                </a:solidFill>
              </a:defRPr>
            </a:pPr>
            <a:r>
              <a:rPr dirty="0"/>
              <a:t>ERBA Act 1023 met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évidence</a:t>
            </a:r>
            <a:r>
              <a:rPr dirty="0"/>
              <a:t> deux </a:t>
            </a:r>
            <a:r>
              <a:rPr dirty="0" err="1"/>
              <a:t>grandes</a:t>
            </a:r>
            <a:r>
              <a:rPr dirty="0"/>
              <a:t> politiques pour </a:t>
            </a:r>
            <a:r>
              <a:rPr dirty="0" err="1"/>
              <a:t>l'EFTP</a:t>
            </a:r>
            <a:r>
              <a:rPr dirty="0"/>
              <a:t> au Ghana;</a:t>
            </a:r>
          </a:p>
          <a:p>
            <a:pPr lvl="1">
              <a:buFont typeface="Wingdings" panose="05000000000000000000" pitchFamily="2" charset="2"/>
              <a:buChar char="ü"/>
              <a:defRPr sz="3600"/>
            </a:pPr>
            <a:r>
              <a:rPr sz="3500" dirty="0"/>
              <a:t>Formation </a:t>
            </a:r>
            <a:r>
              <a:rPr sz="3500" err="1"/>
              <a:t>basée</a:t>
            </a:r>
            <a:r>
              <a:rPr sz="3500" dirty="0"/>
              <a:t> sur les </a:t>
            </a:r>
            <a:r>
              <a:rPr sz="3500" err="1"/>
              <a:t>compétences</a:t>
            </a:r>
            <a:r>
              <a:rPr sz="3500" dirty="0"/>
              <a:t> </a:t>
            </a:r>
            <a:r>
              <a:rPr sz="3500" err="1"/>
              <a:t>en</a:t>
            </a:r>
            <a:r>
              <a:rPr sz="3500" dirty="0"/>
              <a:t> tant que </a:t>
            </a:r>
            <a:r>
              <a:rPr sz="3500" err="1"/>
              <a:t>programme</a:t>
            </a:r>
            <a:r>
              <a:rPr sz="3500" dirty="0"/>
              <a:t> </a:t>
            </a:r>
            <a:r>
              <a:rPr sz="3500" err="1"/>
              <a:t>d'études</a:t>
            </a:r>
            <a:r>
              <a:rPr sz="3500" dirty="0"/>
              <a:t> pour </a:t>
            </a:r>
            <a:r>
              <a:rPr sz="3500" err="1"/>
              <a:t>toutes</a:t>
            </a:r>
            <a:r>
              <a:rPr sz="3500" dirty="0"/>
              <a:t> les institutions </a:t>
            </a:r>
            <a:r>
              <a:rPr sz="3500" err="1"/>
              <a:t>d'EFTP</a:t>
            </a:r>
            <a:r>
              <a:rPr sz="3500" dirty="0"/>
              <a:t> au Ghana </a:t>
            </a:r>
            <a:endParaRPr sz="3500" dirty="0">
              <a:ea typeface="Calibri"/>
              <a:cs typeface="Calibri"/>
            </a:endParaRPr>
          </a:p>
          <a:p>
            <a:pPr marL="457200" lvl="1" indent="0">
              <a:buNone/>
              <a:defRPr sz="3600"/>
            </a:pPr>
            <a:r>
              <a:rPr sz="3500" dirty="0"/>
              <a:t>   (Pré-</a:t>
            </a:r>
            <a:r>
              <a:rPr sz="3500" err="1"/>
              <a:t>Tertiaire</a:t>
            </a:r>
            <a:r>
              <a:rPr sz="3500" dirty="0"/>
              <a:t>, </a:t>
            </a:r>
            <a:r>
              <a:rPr sz="3500" err="1"/>
              <a:t>tertiaire</a:t>
            </a:r>
            <a:r>
              <a:rPr sz="3500" dirty="0"/>
              <a:t>, </a:t>
            </a:r>
            <a:r>
              <a:rPr sz="3500" err="1"/>
              <a:t>privé</a:t>
            </a:r>
            <a:r>
              <a:rPr sz="3500" dirty="0"/>
              <a:t>, public, </a:t>
            </a:r>
            <a:r>
              <a:rPr sz="3500" err="1"/>
              <a:t>formel</a:t>
            </a:r>
            <a:r>
              <a:rPr sz="3500" dirty="0"/>
              <a:t> </a:t>
            </a:r>
            <a:r>
              <a:rPr sz="3500" err="1"/>
              <a:t>informel</a:t>
            </a:r>
            <a:r>
              <a:rPr sz="3500" dirty="0"/>
              <a:t> </a:t>
            </a:r>
            <a:endParaRPr sz="3500" dirty="0">
              <a:ea typeface="Calibri"/>
              <a:cs typeface="Calibri"/>
            </a:endParaRPr>
          </a:p>
          <a:p>
            <a:pPr marL="457200" lvl="1" indent="0">
              <a:buNone/>
              <a:defRPr sz="3600"/>
            </a:pPr>
            <a:r>
              <a:rPr sz="3500" dirty="0"/>
              <a:t>     et non </a:t>
            </a:r>
            <a:r>
              <a:rPr sz="3500" err="1"/>
              <a:t>formelles</a:t>
            </a:r>
            <a:r>
              <a:rPr sz="3500" dirty="0"/>
              <a:t>)</a:t>
            </a:r>
            <a:endParaRPr sz="3500" dirty="0">
              <a:ea typeface="Calibri"/>
              <a:cs typeface="Calibri"/>
            </a:endParaRPr>
          </a:p>
          <a:p>
            <a:pPr lvl="1">
              <a:buFont typeface="Wingdings" panose="05000000000000000000" pitchFamily="2" charset="2"/>
              <a:buChar char="ü"/>
              <a:defRPr sz="3600"/>
            </a:pPr>
            <a:r>
              <a:rPr sz="3500" dirty="0"/>
              <a:t>8-Enseignement technique et </a:t>
            </a:r>
            <a:r>
              <a:rPr sz="3500" err="1"/>
              <a:t>professionnel</a:t>
            </a:r>
            <a:r>
              <a:rPr sz="3500" dirty="0"/>
              <a:t> national et </a:t>
            </a:r>
            <a:endParaRPr sz="3500" dirty="0">
              <a:ea typeface="Calibri"/>
              <a:cs typeface="Calibri"/>
            </a:endParaRPr>
          </a:p>
          <a:p>
            <a:pPr marL="457200" lvl="1" indent="0">
              <a:buNone/>
              <a:defRPr sz="3600"/>
            </a:pPr>
            <a:r>
              <a:rPr sz="3500" dirty="0"/>
              <a:t>    Cadre des certifications de formation (NTVETQF)</a:t>
            </a:r>
            <a:endParaRPr sz="3500" dirty="0">
              <a:ea typeface="Calibri"/>
              <a:cs typeface="Calibri"/>
            </a:endParaRPr>
          </a:p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8610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ef24fd-2dda-45b0-83fd-a9e6f5cd7406">
      <Terms xmlns="http://schemas.microsoft.com/office/infopath/2007/PartnerControls"/>
    </lcf76f155ced4ddcb4097134ff3c332f>
    <TaxCatchAll xmlns="9cf1f23c-94c0-4dcc-a7fa-999e323c924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203B17F16D040A1E444A021DFF119" ma:contentTypeVersion="13" ma:contentTypeDescription="Create a new document." ma:contentTypeScope="" ma:versionID="a4477b7aaefebf49d9f3fa8c19f258ff">
  <xsd:schema xmlns:xsd="http://www.w3.org/2001/XMLSchema" xmlns:xs="http://www.w3.org/2001/XMLSchema" xmlns:p="http://schemas.microsoft.com/office/2006/metadata/properties" xmlns:ns2="05ef24fd-2dda-45b0-83fd-a9e6f5cd7406" xmlns:ns3="9cf1f23c-94c0-4dcc-a7fa-999e323c9245" targetNamespace="http://schemas.microsoft.com/office/2006/metadata/properties" ma:root="true" ma:fieldsID="b45f155593f15e42cc3a772c45272010" ns2:_="" ns3:_="">
    <xsd:import namespace="05ef24fd-2dda-45b0-83fd-a9e6f5cd7406"/>
    <xsd:import namespace="9cf1f23c-94c0-4dcc-a7fa-999e323c92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24fd-2dda-45b0-83fd-a9e6f5cd7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1f23c-94c0-4dcc-a7fa-999e323c924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c3438c5-9aa0-4ee5-85a2-9e811049bc4c}" ma:internalName="TaxCatchAll" ma:showField="CatchAllData" ma:web="9cf1f23c-94c0-4dcc-a7fa-999e323c92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AD2308-0BF1-428B-B727-4EEC2364BE14}">
  <ds:schemaRefs>
    <ds:schemaRef ds:uri="http://schemas.microsoft.com/office/2006/metadata/properties"/>
    <ds:schemaRef ds:uri="http://schemas.microsoft.com/office/infopath/2007/PartnerControls"/>
    <ds:schemaRef ds:uri="05ef24fd-2dda-45b0-83fd-a9e6f5cd7406"/>
    <ds:schemaRef ds:uri="9cf1f23c-94c0-4dcc-a7fa-999e323c9245"/>
  </ds:schemaRefs>
</ds:datastoreItem>
</file>

<file path=customXml/itemProps2.xml><?xml version="1.0" encoding="utf-8"?>
<ds:datastoreItem xmlns:ds="http://schemas.openxmlformats.org/officeDocument/2006/customXml" ds:itemID="{5FCF2481-2799-4870-A13E-F492EE5C07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630D48-D3D4-4200-A974-146F98C1B1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ef24fd-2dda-45b0-83fd-a9e6f5cd7406"/>
    <ds:schemaRef ds:uri="9cf1f23c-94c0-4dcc-a7fa-999e323c9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1070</Words>
  <Application>Microsoft Office PowerPoint</Application>
  <PresentationFormat>Widescreen</PresentationFormat>
  <Paragraphs>131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Forum du Cadre continental africain des certifications (ACQF)  L'alignement du cadre national des certifications sur l'enseignement et la formation techniques et professionnels (EFTP) au Ghana   </vt:lpstr>
      <vt:lpstr>Lois harmonisées pour le système éducatif au Ghana</vt:lpstr>
      <vt:lpstr>Loi no 1023 de 2020 sur les organismes de réglementation de l’éducation (ERBA) </vt:lpstr>
      <vt:lpstr>Loi no 1023 de 2020 sur les organismes de réglementation de l’éducation (ERBA) </vt:lpstr>
      <vt:lpstr>L'objet de GTEC</vt:lpstr>
      <vt:lpstr>L'objet de CTVET</vt:lpstr>
      <vt:lpstr>Fonctions spécifiques CTVET sélectionnées</vt:lpstr>
      <vt:lpstr>Fonctions spécifiques CTVET sélectionnées</vt:lpstr>
      <vt:lpstr>Deux grands domaines de réforme de l'EFTP au Ghana</vt:lpstr>
      <vt:lpstr>Définition de la formation axée sur les compétences au Ghana</vt:lpstr>
      <vt:lpstr>Formation basée sur les compétences au Ghana</vt:lpstr>
      <vt:lpstr>Cadre national des certifications de l'EFTP à 8 niveaux pour le secteur de l'EFTP au Ghana</vt:lpstr>
      <vt:lpstr>Principales caractéristiques du NTVETQF à 8 niveaux </vt:lpstr>
      <vt:lpstr>Principales caractéristiques du NTVETQF à 8 niveaux </vt:lpstr>
      <vt:lpstr>Accréditation conjointe entre GTEC et CTVET au niveau tertiaire</vt:lpstr>
      <vt:lpstr>Cadre national de qualification pour le Ghana</vt:lpstr>
      <vt:lpstr>Le CNC à 10 niveaux et d’autres politiques et lignes directrices</vt:lpstr>
      <vt:lpstr>Le projet de cadre national des certifications du Ghana à 10 niveaux</vt:lpstr>
      <vt:lpstr>Merci beaucoup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Sampson Tetey Damptey</dc:creator>
  <cp:lastModifiedBy>Sampson Tetey Damptey</cp:lastModifiedBy>
  <cp:revision>48</cp:revision>
  <dcterms:created xsi:type="dcterms:W3CDTF">2025-07-20T07:34:15Z</dcterms:created>
  <dcterms:modified xsi:type="dcterms:W3CDTF">2025-07-29T15:03:56Z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0x0101009B2203B17F16D040A1E444A021DFF119</vt:lpwstr>
  </property>
  <property fmtid="{D5CDD505-2E9C-101B-9397-08002B2CF9AE}" pid="3" name="MediaServiceImageTags">
    <vt:lpwstr/>
  </property>
</Properties>
</file>