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6" r:id="rId10"/>
    <p:sldId id="261" r:id="rId11"/>
    <p:sldId id="262" r:id="rId12"/>
    <p:sldId id="263" r:id="rId13"/>
    <p:sldId id="267" r:id="rId14"/>
    <p:sldId id="265" r:id="rId15"/>
    <p:sldId id="264" r:id="rId16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BF288-B0C6-DF7A-ECEC-20AC64FD5D39}" v="153" dt="2025-07-29T14:44:02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715"/>
  </p:normalViewPr>
  <p:slideViewPr>
    <p:cSldViewPr snapToGrid="0">
      <p:cViewPr varScale="1">
        <p:scale>
          <a:sx n="118" d="100"/>
          <a:sy n="118" d="100"/>
        </p:scale>
        <p:origin x="4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ya Lyne (ETF)" userId="S::amaya.lyne@etf.europa.eu::254d19ee-a2a4-46f8-97d7-ce61c0481289" providerId="AD" clId="Web-{47BBF288-B0C6-DF7A-ECEC-20AC64FD5D39}"/>
    <pc:docChg chg="modSld">
      <pc:chgData name="Amaya Lyne (ETF)" userId="S::amaya.lyne@etf.europa.eu::254d19ee-a2a4-46f8-97d7-ce61c0481289" providerId="AD" clId="Web-{47BBF288-B0C6-DF7A-ECEC-20AC64FD5D39}" dt="2025-07-29T14:44:02.716" v="100" actId="1076"/>
      <pc:docMkLst>
        <pc:docMk/>
      </pc:docMkLst>
      <pc:sldChg chg="modSp">
        <pc:chgData name="Amaya Lyne (ETF)" userId="S::amaya.lyne@etf.europa.eu::254d19ee-a2a4-46f8-97d7-ce61c0481289" providerId="AD" clId="Web-{47BBF288-B0C6-DF7A-ECEC-20AC64FD5D39}" dt="2025-07-29T14:44:02.716" v="100" actId="1076"/>
        <pc:sldMkLst>
          <pc:docMk/>
          <pc:sldMk cId="3061728750" sldId="257"/>
        </pc:sldMkLst>
        <pc:spChg chg="mod">
          <ac:chgData name="Amaya Lyne (ETF)" userId="S::amaya.lyne@etf.europa.eu::254d19ee-a2a4-46f8-97d7-ce61c0481289" providerId="AD" clId="Web-{47BBF288-B0C6-DF7A-ECEC-20AC64FD5D39}" dt="2025-07-29T14:24:50.703" v="3" actId="20577"/>
          <ac:spMkLst>
            <pc:docMk/>
            <pc:sldMk cId="3061728750" sldId="257"/>
            <ac:spMk id="2" creationId="{F9EBC53E-C86B-9443-76F5-95EDBB9DECA1}"/>
          </ac:spMkLst>
        </pc:spChg>
        <pc:spChg chg="mod">
          <ac:chgData name="Amaya Lyne (ETF)" userId="S::amaya.lyne@etf.europa.eu::254d19ee-a2a4-46f8-97d7-ce61c0481289" providerId="AD" clId="Web-{47BBF288-B0C6-DF7A-ECEC-20AC64FD5D39}" dt="2025-07-29T14:44:02.716" v="100" actId="1076"/>
          <ac:spMkLst>
            <pc:docMk/>
            <pc:sldMk cId="3061728750" sldId="257"/>
            <ac:spMk id="7" creationId="{2E6579F9-E996-A32B-252B-781177235F39}"/>
          </ac:spMkLst>
        </pc:spChg>
      </pc:sldChg>
      <pc:sldChg chg="delSp modSp">
        <pc:chgData name="Amaya Lyne (ETF)" userId="S::amaya.lyne@etf.europa.eu::254d19ee-a2a4-46f8-97d7-ce61c0481289" providerId="AD" clId="Web-{47BBF288-B0C6-DF7A-ECEC-20AC64FD5D39}" dt="2025-07-29T14:43:55.513" v="99" actId="1076"/>
        <pc:sldMkLst>
          <pc:docMk/>
          <pc:sldMk cId="2934164552" sldId="258"/>
        </pc:sldMkLst>
        <pc:spChg chg="mod">
          <ac:chgData name="Amaya Lyne (ETF)" userId="S::amaya.lyne@etf.europa.eu::254d19ee-a2a4-46f8-97d7-ce61c0481289" providerId="AD" clId="Web-{47BBF288-B0C6-DF7A-ECEC-20AC64FD5D39}" dt="2025-07-29T14:43:55.513" v="99" actId="1076"/>
          <ac:spMkLst>
            <pc:docMk/>
            <pc:sldMk cId="2934164552" sldId="258"/>
            <ac:spMk id="2" creationId="{B056E58D-8918-0589-1902-054C0002D9FD}"/>
          </ac:spMkLst>
        </pc:spChg>
        <pc:spChg chg="del">
          <ac:chgData name="Amaya Lyne (ETF)" userId="S::amaya.lyne@etf.europa.eu::254d19ee-a2a4-46f8-97d7-ce61c0481289" providerId="AD" clId="Web-{47BBF288-B0C6-DF7A-ECEC-20AC64FD5D39}" dt="2025-07-29T14:43:36.512" v="95"/>
          <ac:spMkLst>
            <pc:docMk/>
            <pc:sldMk cId="2934164552" sldId="258"/>
            <ac:spMk id="6" creationId="{6A9D7E7D-1F1F-EF07-2323-BE8475609026}"/>
          </ac:spMkLst>
        </pc:spChg>
        <pc:spChg chg="mod">
          <ac:chgData name="Amaya Lyne (ETF)" userId="S::amaya.lyne@etf.europa.eu::254d19ee-a2a4-46f8-97d7-ce61c0481289" providerId="AD" clId="Web-{47BBF288-B0C6-DF7A-ECEC-20AC64FD5D39}" dt="2025-07-29T14:43:06.042" v="94" actId="20577"/>
          <ac:spMkLst>
            <pc:docMk/>
            <pc:sldMk cId="2934164552" sldId="258"/>
            <ac:spMk id="7" creationId="{370BBF5C-34C2-8CA5-C7F3-834904BBAACE}"/>
          </ac:spMkLst>
        </pc:spChg>
        <pc:spChg chg="mod">
          <ac:chgData name="Amaya Lyne (ETF)" userId="S::amaya.lyne@etf.europa.eu::254d19ee-a2a4-46f8-97d7-ce61c0481289" providerId="AD" clId="Web-{47BBF288-B0C6-DF7A-ECEC-20AC64FD5D39}" dt="2025-07-29T14:30:19.059" v="23" actId="1076"/>
          <ac:spMkLst>
            <pc:docMk/>
            <pc:sldMk cId="2934164552" sldId="258"/>
            <ac:spMk id="8" creationId="{8D3C7D94-0F45-905E-D787-F0E67E53C592}"/>
          </ac:spMkLst>
        </pc:spChg>
      </pc:sldChg>
      <pc:sldChg chg="modSp">
        <pc:chgData name="Amaya Lyne (ETF)" userId="S::amaya.lyne@etf.europa.eu::254d19ee-a2a4-46f8-97d7-ce61c0481289" providerId="AD" clId="Web-{47BBF288-B0C6-DF7A-ECEC-20AC64FD5D39}" dt="2025-07-29T14:42:59.276" v="91" actId="1076"/>
        <pc:sldMkLst>
          <pc:docMk/>
          <pc:sldMk cId="4001034089" sldId="259"/>
        </pc:sldMkLst>
        <pc:spChg chg="mod">
          <ac:chgData name="Amaya Lyne (ETF)" userId="S::amaya.lyne@etf.europa.eu::254d19ee-a2a4-46f8-97d7-ce61c0481289" providerId="AD" clId="Web-{47BBF288-B0C6-DF7A-ECEC-20AC64FD5D39}" dt="2025-07-29T14:30:28.529" v="24" actId="20577"/>
          <ac:spMkLst>
            <pc:docMk/>
            <pc:sldMk cId="4001034089" sldId="259"/>
            <ac:spMk id="2" creationId="{1EDAB2DE-D0E5-FFDD-EA6E-26A2985C541B}"/>
          </ac:spMkLst>
        </pc:spChg>
        <pc:spChg chg="mod">
          <ac:chgData name="Amaya Lyne (ETF)" userId="S::amaya.lyne@etf.europa.eu::254d19ee-a2a4-46f8-97d7-ce61c0481289" providerId="AD" clId="Web-{47BBF288-B0C6-DF7A-ECEC-20AC64FD5D39}" dt="2025-07-29T14:42:59.276" v="91" actId="1076"/>
          <ac:spMkLst>
            <pc:docMk/>
            <pc:sldMk cId="4001034089" sldId="259"/>
            <ac:spMk id="6" creationId="{DDD27F15-A83C-4AE4-BF35-49906D834808}"/>
          </ac:spMkLst>
        </pc:spChg>
        <pc:spChg chg="mod">
          <ac:chgData name="Amaya Lyne (ETF)" userId="S::amaya.lyne@etf.europa.eu::254d19ee-a2a4-46f8-97d7-ce61c0481289" providerId="AD" clId="Web-{47BBF288-B0C6-DF7A-ECEC-20AC64FD5D39}" dt="2025-07-29T14:42:56.979" v="90" actId="20577"/>
          <ac:spMkLst>
            <pc:docMk/>
            <pc:sldMk cId="4001034089" sldId="259"/>
            <ac:spMk id="7" creationId="{C7550ACC-1F06-2D7F-D047-79884F1C2FCF}"/>
          </ac:spMkLst>
        </pc:spChg>
      </pc:sldChg>
      <pc:sldChg chg="modSp">
        <pc:chgData name="Amaya Lyne (ETF)" userId="S::amaya.lyne@etf.europa.eu::254d19ee-a2a4-46f8-97d7-ce61c0481289" providerId="AD" clId="Web-{47BBF288-B0C6-DF7A-ECEC-20AC64FD5D39}" dt="2025-07-29T14:42:48.292" v="87"/>
        <pc:sldMkLst>
          <pc:docMk/>
          <pc:sldMk cId="3209705317" sldId="260"/>
        </pc:sldMkLst>
        <pc:graphicFrameChg chg="mod modGraphic">
          <ac:chgData name="Amaya Lyne (ETF)" userId="S::amaya.lyne@etf.europa.eu::254d19ee-a2a4-46f8-97d7-ce61c0481289" providerId="AD" clId="Web-{47BBF288-B0C6-DF7A-ECEC-20AC64FD5D39}" dt="2025-07-29T14:42:48.292" v="87"/>
          <ac:graphicFrameMkLst>
            <pc:docMk/>
            <pc:sldMk cId="3209705317" sldId="260"/>
            <ac:graphicFrameMk id="6" creationId="{1DF841A0-BF1D-6514-9AD0-2C43F7B7B6B2}"/>
          </ac:graphicFrameMkLst>
        </pc:graphicFrameChg>
      </pc:sldChg>
      <pc:sldChg chg="modSp">
        <pc:chgData name="Amaya Lyne (ETF)" userId="S::amaya.lyne@etf.europa.eu::254d19ee-a2a4-46f8-97d7-ce61c0481289" providerId="AD" clId="Web-{47BBF288-B0C6-DF7A-ECEC-20AC64FD5D39}" dt="2025-07-29T14:37:17.435" v="50" actId="20577"/>
        <pc:sldMkLst>
          <pc:docMk/>
          <pc:sldMk cId="3369409977" sldId="262"/>
        </pc:sldMkLst>
        <pc:spChg chg="mod">
          <ac:chgData name="Amaya Lyne (ETF)" userId="S::amaya.lyne@etf.europa.eu::254d19ee-a2a4-46f8-97d7-ce61c0481289" providerId="AD" clId="Web-{47BBF288-B0C6-DF7A-ECEC-20AC64FD5D39}" dt="2025-07-29T14:36:29.730" v="42" actId="20577"/>
          <ac:spMkLst>
            <pc:docMk/>
            <pc:sldMk cId="3369409977" sldId="262"/>
            <ac:spMk id="8" creationId="{F6A10B0F-8217-3505-81BB-7AD88E58BA5D}"/>
          </ac:spMkLst>
        </pc:spChg>
        <pc:spChg chg="mod">
          <ac:chgData name="Amaya Lyne (ETF)" userId="S::amaya.lyne@etf.europa.eu::254d19ee-a2a4-46f8-97d7-ce61c0481289" providerId="AD" clId="Web-{47BBF288-B0C6-DF7A-ECEC-20AC64FD5D39}" dt="2025-07-29T14:37:01.638" v="45" actId="20577"/>
          <ac:spMkLst>
            <pc:docMk/>
            <pc:sldMk cId="3369409977" sldId="262"/>
            <ac:spMk id="10" creationId="{56071911-EBA2-8ECD-5662-D5AE2FA2DFFE}"/>
          </ac:spMkLst>
        </pc:spChg>
        <pc:spChg chg="mod">
          <ac:chgData name="Amaya Lyne (ETF)" userId="S::amaya.lyne@etf.europa.eu::254d19ee-a2a4-46f8-97d7-ce61c0481289" providerId="AD" clId="Web-{47BBF288-B0C6-DF7A-ECEC-20AC64FD5D39}" dt="2025-07-29T14:37:17.435" v="50" actId="20577"/>
          <ac:spMkLst>
            <pc:docMk/>
            <pc:sldMk cId="3369409977" sldId="262"/>
            <ac:spMk id="11" creationId="{273633E9-BB5F-2A98-2929-CEEEDC99FB85}"/>
          </ac:spMkLst>
        </pc:spChg>
      </pc:sldChg>
      <pc:sldChg chg="modSp">
        <pc:chgData name="Amaya Lyne (ETF)" userId="S::amaya.lyne@etf.europa.eu::254d19ee-a2a4-46f8-97d7-ce61c0481289" providerId="AD" clId="Web-{47BBF288-B0C6-DF7A-ECEC-20AC64FD5D39}" dt="2025-07-29T14:42:24.166" v="69" actId="1076"/>
        <pc:sldMkLst>
          <pc:docMk/>
          <pc:sldMk cId="1260312664" sldId="263"/>
        </pc:sldMkLst>
        <pc:spChg chg="mod">
          <ac:chgData name="Amaya Lyne (ETF)" userId="S::amaya.lyne@etf.europa.eu::254d19ee-a2a4-46f8-97d7-ce61c0481289" providerId="AD" clId="Web-{47BBF288-B0C6-DF7A-ECEC-20AC64FD5D39}" dt="2025-07-29T14:42:24.166" v="69" actId="1076"/>
          <ac:spMkLst>
            <pc:docMk/>
            <pc:sldMk cId="1260312664" sldId="263"/>
            <ac:spMk id="3" creationId="{5E1EBC27-D8D1-2E6D-925E-3FA8DC0CE91E}"/>
          </ac:spMkLst>
        </pc:spChg>
        <pc:picChg chg="mod">
          <ac:chgData name="Amaya Lyne (ETF)" userId="S::amaya.lyne@etf.europa.eu::254d19ee-a2a4-46f8-97d7-ce61c0481289" providerId="AD" clId="Web-{47BBF288-B0C6-DF7A-ECEC-20AC64FD5D39}" dt="2025-07-29T14:42:23.088" v="68" actId="1076"/>
          <ac:picMkLst>
            <pc:docMk/>
            <pc:sldMk cId="1260312664" sldId="263"/>
            <ac:picMk id="5" creationId="{F375ACA6-AC42-DB73-BE69-BEE8ECDFF53C}"/>
          </ac:picMkLst>
        </pc:picChg>
      </pc:sldChg>
      <pc:sldChg chg="modSp">
        <pc:chgData name="Amaya Lyne (ETF)" userId="S::amaya.lyne@etf.europa.eu::254d19ee-a2a4-46f8-97d7-ce61c0481289" providerId="AD" clId="Web-{47BBF288-B0C6-DF7A-ECEC-20AC64FD5D39}" dt="2025-07-29T14:42:03.477" v="66" actId="1076"/>
        <pc:sldMkLst>
          <pc:docMk/>
          <pc:sldMk cId="391129962" sldId="264"/>
        </pc:sldMkLst>
        <pc:spChg chg="mod">
          <ac:chgData name="Amaya Lyne (ETF)" userId="S::amaya.lyne@etf.europa.eu::254d19ee-a2a4-46f8-97d7-ce61c0481289" providerId="AD" clId="Web-{47BBF288-B0C6-DF7A-ECEC-20AC64FD5D39}" dt="2025-07-29T14:42:03.477" v="66" actId="1076"/>
          <ac:spMkLst>
            <pc:docMk/>
            <pc:sldMk cId="391129962" sldId="264"/>
            <ac:spMk id="3" creationId="{54526594-734B-731C-12FF-ED619B6C8A52}"/>
          </ac:spMkLst>
        </pc:spChg>
        <pc:spChg chg="mod">
          <ac:chgData name="Amaya Lyne (ETF)" userId="S::amaya.lyne@etf.europa.eu::254d19ee-a2a4-46f8-97d7-ce61c0481289" providerId="AD" clId="Web-{47BBF288-B0C6-DF7A-ECEC-20AC64FD5D39}" dt="2025-07-29T14:40:39.693" v="65" actId="1076"/>
          <ac:spMkLst>
            <pc:docMk/>
            <pc:sldMk cId="391129962" sldId="264"/>
            <ac:spMk id="6" creationId="{EB79A50A-3A64-F4B4-FC6D-B2213F813866}"/>
          </ac:spMkLst>
        </pc:spChg>
        <pc:picChg chg="mod">
          <ac:chgData name="Amaya Lyne (ETF)" userId="S::amaya.lyne@etf.europa.eu::254d19ee-a2a4-46f8-97d7-ce61c0481289" providerId="AD" clId="Web-{47BBF288-B0C6-DF7A-ECEC-20AC64FD5D39}" dt="2025-07-29T14:40:38.537" v="64" actId="1076"/>
          <ac:picMkLst>
            <pc:docMk/>
            <pc:sldMk cId="391129962" sldId="264"/>
            <ac:picMk id="11" creationId="{E61A0C5C-E29B-6A0B-EA7A-86441071959E}"/>
          </ac:picMkLst>
        </pc:picChg>
      </pc:sldChg>
      <pc:sldChg chg="modSp">
        <pc:chgData name="Amaya Lyne (ETF)" userId="S::amaya.lyne@etf.europa.eu::254d19ee-a2a4-46f8-97d7-ce61c0481289" providerId="AD" clId="Web-{47BBF288-B0C6-DF7A-ECEC-20AC64FD5D39}" dt="2025-07-29T14:40:20.723" v="62" actId="1076"/>
        <pc:sldMkLst>
          <pc:docMk/>
          <pc:sldMk cId="577756674" sldId="265"/>
        </pc:sldMkLst>
        <pc:spChg chg="mod">
          <ac:chgData name="Amaya Lyne (ETF)" userId="S::amaya.lyne@etf.europa.eu::254d19ee-a2a4-46f8-97d7-ce61c0481289" providerId="AD" clId="Web-{47BBF288-B0C6-DF7A-ECEC-20AC64FD5D39}" dt="2025-07-29T14:40:20.723" v="62" actId="1076"/>
          <ac:spMkLst>
            <pc:docMk/>
            <pc:sldMk cId="577756674" sldId="265"/>
            <ac:spMk id="6" creationId="{C8FFD1AF-1803-4C73-20AC-C2512C229393}"/>
          </ac:spMkLst>
        </pc:spChg>
        <pc:picChg chg="mod">
          <ac:chgData name="Amaya Lyne (ETF)" userId="S::amaya.lyne@etf.europa.eu::254d19ee-a2a4-46f8-97d7-ce61c0481289" providerId="AD" clId="Web-{47BBF288-B0C6-DF7A-ECEC-20AC64FD5D39}" dt="2025-07-29T14:39:34.003" v="61" actId="1076"/>
          <ac:picMkLst>
            <pc:docMk/>
            <pc:sldMk cId="577756674" sldId="265"/>
            <ac:picMk id="9" creationId="{74189200-3B3A-E877-A271-175FCEEF62E5}"/>
          </ac:picMkLst>
        </pc:picChg>
      </pc:sldChg>
      <pc:sldChg chg="modSp">
        <pc:chgData name="Amaya Lyne (ETF)" userId="S::amaya.lyne@etf.europa.eu::254d19ee-a2a4-46f8-97d7-ce61c0481289" providerId="AD" clId="Web-{47BBF288-B0C6-DF7A-ECEC-20AC64FD5D39}" dt="2025-07-29T14:35:37.306" v="40" actId="20577"/>
        <pc:sldMkLst>
          <pc:docMk/>
          <pc:sldMk cId="575928926" sldId="266"/>
        </pc:sldMkLst>
        <pc:spChg chg="mod">
          <ac:chgData name="Amaya Lyne (ETF)" userId="S::amaya.lyne@etf.europa.eu::254d19ee-a2a4-46f8-97d7-ce61c0481289" providerId="AD" clId="Web-{47BBF288-B0C6-DF7A-ECEC-20AC64FD5D39}" dt="2025-07-29T14:35:37.306" v="40" actId="20577"/>
          <ac:spMkLst>
            <pc:docMk/>
            <pc:sldMk cId="575928926" sldId="266"/>
            <ac:spMk id="14" creationId="{E26F3042-EFB8-E83A-780D-508BF98EAB6A}"/>
          </ac:spMkLst>
        </pc:spChg>
      </pc:sldChg>
      <pc:sldChg chg="modSp">
        <pc:chgData name="Amaya Lyne (ETF)" userId="S::amaya.lyne@etf.europa.eu::254d19ee-a2a4-46f8-97d7-ce61c0481289" providerId="AD" clId="Web-{47BBF288-B0C6-DF7A-ECEC-20AC64FD5D39}" dt="2025-07-29T14:38:33.188" v="57" actId="1076"/>
        <pc:sldMkLst>
          <pc:docMk/>
          <pc:sldMk cId="3541528320" sldId="267"/>
        </pc:sldMkLst>
        <pc:spChg chg="mod">
          <ac:chgData name="Amaya Lyne (ETF)" userId="S::amaya.lyne@etf.europa.eu::254d19ee-a2a4-46f8-97d7-ce61c0481289" providerId="AD" clId="Web-{47BBF288-B0C6-DF7A-ECEC-20AC64FD5D39}" dt="2025-07-29T14:38:33.188" v="57" actId="1076"/>
          <ac:spMkLst>
            <pc:docMk/>
            <pc:sldMk cId="3541528320" sldId="267"/>
            <ac:spMk id="3" creationId="{941A0F75-9992-FF16-E3DD-DA28BED850C8}"/>
          </ac:spMkLst>
        </pc:spChg>
        <pc:spChg chg="mod">
          <ac:chgData name="Amaya Lyne (ETF)" userId="S::amaya.lyne@etf.europa.eu::254d19ee-a2a4-46f8-97d7-ce61c0481289" providerId="AD" clId="Web-{47BBF288-B0C6-DF7A-ECEC-20AC64FD5D39}" dt="2025-07-29T14:38:29.766" v="56" actId="20577"/>
          <ac:spMkLst>
            <pc:docMk/>
            <pc:sldMk cId="3541528320" sldId="267"/>
            <ac:spMk id="4" creationId="{A5A5DF7E-13AE-60AB-EF2C-E28918C4F3C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5666-D00A-7F80-6227-30B3E9827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Cliquez pour modifier le style de titre principal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1D294-3D4A-DA1F-9321-61556C1AF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Cliquez pour modifier le style de sous-titre principal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53DD9-4CF4-9A4B-BEA6-DD27864D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EE0E5-5541-33E7-62A0-44ED2E6D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3B2B8-4555-B6E4-1FE3-C8C8E3E6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C95E-13C2-BF34-4236-00E25028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266E6-D76B-E66D-1EC6-B76B52DF7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28DBD-7C94-20E1-CF31-99946AEA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4B473-1322-16C4-5763-CAEF53FA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729E2-DD64-9467-6B33-27AB8068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BCE22-E0F1-0C13-7887-7FC754E65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96122-A9E6-2641-9B24-992654C5B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60471-20B8-6517-CB8A-C060A119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D5C20-863B-459A-A958-67466E99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267B3-F2E7-361C-60AB-075FCE1F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7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71968-1835-BE26-34AB-F76E9336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Cliquez pour modifier le style de titre principal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4D3F-34AE-6298-84E0-028CC60CF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Cliquez pour 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F0D21-9F42-E292-1DDC-2F0A14E7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452F5-4FE1-25D2-4033-90DE975B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C9849-7436-C1CE-EC66-B64DF62A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6B82A-F82A-FDB9-6DE3-8007C3AA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A42D8-F997-F291-5958-A27CDD164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CD72D-1DD3-C4CE-23F4-4BBECB32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61077-7F60-2930-ECE0-89A80648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AD690-D809-070C-3A6C-1244A7AA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3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4BFE-B2D8-362A-CDB3-8A6AB053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56CA-2CCE-AF2C-5EC8-356288AD5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6766-986F-50CF-408F-CA1D16C5E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A5602-49AD-B104-E298-FCC49788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A147C-BC0A-CED7-77D8-05F3A654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E3ED3-C19A-6B41-C494-DB5452DF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7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59E0-86FB-9122-16D2-F3FE2F3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6FE3B-71AF-4BA5-5C7C-63633BF9D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ABA0B-6FA8-B881-48B8-D8D106C1D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47C88-0486-5EA8-9576-FDD0EDECB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1C941-7D28-8F4B-0C91-BD7FFC3CD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C6F76-651E-5541-A42B-736BAD9D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7D5B8-207A-2244-F789-580F45F8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2F79D-719B-754C-6128-527CC18D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FE4C-0C51-60E8-9A03-FAFBE709A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3CBF4-D2A0-98C3-9ADE-1BE8D105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9F7A5-A8A7-128D-965D-8A23CDB6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C337C-0C2A-AC39-4881-2E97B824A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8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597BF-D280-8516-88CB-8C265F21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D681C-3B10-12CF-1363-76FB57CF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44076-3331-29C6-B96E-EB3841CA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3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A199-8BA5-8F7D-9987-029B4018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BE224-2EE1-749E-8649-179BAC68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5E96A-E726-EA8E-B220-095556172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513D3-7087-9D14-AC33-0F0881D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B4087-DD02-5376-73C3-0BDB398B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BE09E-C7AF-2C57-FDD0-21CC53C5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1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867C-87EA-2AB2-D96B-27E3D3BB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9F897-21A6-B248-7CEA-A8E685319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11B50-6DF1-1149-DD9B-754347603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41EED-C737-BF54-775C-991997C0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C15F2-210B-646F-F573-B4FECE3F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95485-8CCD-FE82-5475-26249EDC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7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587032-9240-63E5-37E7-863ABE36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Cliquez pour modifier le style de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B2D9E-08EB-B2EB-D3FF-526A78A39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Cliquez pour 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333F0-17A1-9188-91D9-FE71B2EC3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5D736-DFF8-6539-676A-0EC4B654F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A6C5B-25BF-273D-DBB7-08B70B073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2525B6-3AAD-4542-8889-8D95149B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5" name="Picture 4" descr="A skull with a hole in the side  AI-generated content may be incorrect.">
            <a:extLst>
              <a:ext uri="{FF2B5EF4-FFF2-40B4-BE49-F238E27FC236}">
                <a16:creationId xmlns:a16="http://schemas.microsoft.com/office/drawing/2014/main" id="{93C3DB59-33BC-43C2-3548-9398559C30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5E8A4-A3BA-9433-634D-B52FABCEC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Le péril et la promesse: Les nouvelles technologies numériques et l'ACQF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E3BE9-E6EB-D23D-13B1-9EC9BA3CD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fontScale="92500" lnSpcReduction="20000"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Martin Hall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Professeur émérite, Graduate School of Business, Université du Cap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Directeur non exécutif, Advanced Secure Technologies Ltd</a:t>
            </a:r>
          </a:p>
        </p:txBody>
      </p:sp>
    </p:spTree>
    <p:extLst>
      <p:ext uri="{BB962C8B-B14F-4D97-AF65-F5344CB8AC3E}">
        <p14:creationId xmlns:p14="http://schemas.microsoft.com/office/powerpoint/2010/main" val="825890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92245-2A4B-DF3E-93AC-CD8242C8F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yellow circular design with a lock  AI-generated content may be incorrect.">
            <a:extLst>
              <a:ext uri="{FF2B5EF4-FFF2-40B4-BE49-F238E27FC236}">
                <a16:creationId xmlns:a16="http://schemas.microsoft.com/office/drawing/2014/main" id="{747E0A5E-CA9C-4A47-B236-462AF3925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1" y="0"/>
            <a:ext cx="12218811" cy="687308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51BF3-D0FF-959A-BCC7-A2D8984B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r>
              <a:t>Authentification activée numériquement: un exemple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941A0F75-9992-FF16-E3DD-DA28BED850C8}"/>
              </a:ext>
            </a:extLst>
          </p:cNvPr>
          <p:cNvSpPr txBox="1">
            <a:spLocks/>
          </p:cNvSpPr>
          <p:nvPr/>
        </p:nvSpPr>
        <p:spPr>
          <a:xfrm>
            <a:off x="838199" y="1969730"/>
            <a:ext cx="7502237" cy="3512713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/>
            </a:pPr>
            <a:r>
              <a:rPr sz="2000" dirty="0"/>
              <a:t>HEDD </a:t>
            </a:r>
            <a:r>
              <a:rPr sz="2000" err="1"/>
              <a:t>est</a:t>
            </a:r>
            <a:r>
              <a:rPr sz="2000" dirty="0"/>
              <a:t> la division de </a:t>
            </a:r>
            <a:r>
              <a:rPr sz="2000" err="1"/>
              <a:t>Jisc</a:t>
            </a:r>
            <a:r>
              <a:rPr sz="2000" dirty="0"/>
              <a:t>, </a:t>
            </a:r>
            <a:r>
              <a:rPr sz="2000" err="1"/>
              <a:t>l'OBNL</a:t>
            </a:r>
            <a:r>
              <a:rPr sz="2000" dirty="0"/>
              <a:t> qui </a:t>
            </a:r>
            <a:r>
              <a:rPr sz="2000" err="1"/>
              <a:t>fournit</a:t>
            </a:r>
            <a:r>
              <a:rPr sz="2000" dirty="0"/>
              <a:t> des services </a:t>
            </a:r>
            <a:r>
              <a:rPr sz="2000" err="1"/>
              <a:t>numériques</a:t>
            </a:r>
            <a:r>
              <a:rPr sz="2000" dirty="0"/>
              <a:t> à </a:t>
            </a:r>
            <a:r>
              <a:rPr sz="2000" err="1"/>
              <a:t>toutes</a:t>
            </a:r>
            <a:r>
              <a:rPr sz="2000" dirty="0"/>
              <a:t> les </a:t>
            </a:r>
            <a:r>
              <a:rPr sz="2000" err="1"/>
              <a:t>universités</a:t>
            </a:r>
            <a:r>
              <a:rPr sz="2000" dirty="0"/>
              <a:t> </a:t>
            </a:r>
            <a:r>
              <a:rPr sz="2000" err="1"/>
              <a:t>britanniques</a:t>
            </a:r>
            <a:r>
              <a:rPr sz="2000" dirty="0"/>
              <a:t>. Le service </a:t>
            </a:r>
            <a:r>
              <a:rPr sz="2000" err="1"/>
              <a:t>entièrement</a:t>
            </a:r>
            <a:r>
              <a:rPr sz="2000" dirty="0"/>
              <a:t> </a:t>
            </a:r>
            <a:r>
              <a:rPr sz="2000" err="1"/>
              <a:t>automatisé</a:t>
            </a:r>
            <a:r>
              <a:rPr sz="2000" dirty="0"/>
              <a:t> de HEDD </a:t>
            </a:r>
            <a:r>
              <a:rPr sz="2000" err="1"/>
              <a:t>fonctionne</a:t>
            </a:r>
            <a:r>
              <a:rPr sz="2000" dirty="0"/>
              <a:t> de </a:t>
            </a:r>
            <a:r>
              <a:rPr sz="2000" err="1"/>
              <a:t>cette</a:t>
            </a:r>
            <a:r>
              <a:rPr sz="2000" dirty="0"/>
              <a:t> manière:</a:t>
            </a:r>
            <a:endParaRPr lang="en-US" sz="2000" dirty="0"/>
          </a:p>
          <a:p>
            <a:pPr>
              <a:buFont typeface="Wingdings" pitchFamily="2" charset="2"/>
              <a:buChar char="q"/>
              <a:defRPr sz="2400"/>
            </a:pPr>
            <a:r>
              <a:rPr sz="2000" dirty="0"/>
              <a:t> le </a:t>
            </a:r>
            <a:r>
              <a:rPr sz="2000" dirty="0" err="1"/>
              <a:t>système</a:t>
            </a:r>
            <a:r>
              <a:rPr sz="2000" dirty="0"/>
              <a:t> de </a:t>
            </a:r>
            <a:r>
              <a:rPr sz="2000" dirty="0" err="1"/>
              <a:t>certificats</a:t>
            </a:r>
            <a:r>
              <a:rPr sz="2000" dirty="0"/>
              <a:t> </a:t>
            </a:r>
            <a:r>
              <a:rPr sz="2000" dirty="0" err="1"/>
              <a:t>numériques</a:t>
            </a:r>
            <a:r>
              <a:rPr sz="2000" dirty="0"/>
              <a:t> </a:t>
            </a:r>
            <a:r>
              <a:rPr sz="2000" dirty="0" err="1"/>
              <a:t>sécurisés</a:t>
            </a:r>
            <a:r>
              <a:rPr sz="2000" dirty="0"/>
              <a:t> de </a:t>
            </a:r>
            <a:r>
              <a:rPr sz="2000" dirty="0" err="1"/>
              <a:t>l’émetteur</a:t>
            </a:r>
            <a:r>
              <a:rPr sz="2000" dirty="0"/>
              <a:t> </a:t>
            </a:r>
            <a:r>
              <a:rPr sz="2000" dirty="0" err="1"/>
              <a:t>est</a:t>
            </a:r>
            <a:r>
              <a:rPr sz="2000" dirty="0"/>
              <a:t> </a:t>
            </a:r>
            <a:r>
              <a:rPr sz="2000" dirty="0" err="1"/>
              <a:t>entièrement</a:t>
            </a:r>
            <a:r>
              <a:rPr sz="2000" dirty="0"/>
              <a:t> </a:t>
            </a:r>
            <a:r>
              <a:rPr sz="2000" dirty="0" err="1"/>
              <a:t>intégré</a:t>
            </a:r>
            <a:r>
              <a:rPr sz="2000" dirty="0"/>
              <a:t> au </a:t>
            </a:r>
            <a:r>
              <a:rPr sz="2000" dirty="0" err="1"/>
              <a:t>domaine</a:t>
            </a:r>
            <a:r>
              <a:rPr sz="2000" dirty="0"/>
              <a:t> web de HEDD, </a:t>
            </a:r>
            <a:r>
              <a:rPr sz="2000" dirty="0" err="1"/>
              <a:t>ce</a:t>
            </a:r>
            <a:r>
              <a:rPr sz="2000" dirty="0"/>
              <a:t> qui </a:t>
            </a:r>
            <a:r>
              <a:rPr sz="2000" dirty="0" err="1"/>
              <a:t>supprime</a:t>
            </a:r>
            <a:r>
              <a:rPr sz="2000" dirty="0"/>
              <a:t> la </a:t>
            </a:r>
            <a:r>
              <a:rPr sz="2000" dirty="0" err="1"/>
              <a:t>nécessité</a:t>
            </a:r>
            <a:r>
              <a:rPr sz="2000" dirty="0"/>
              <a:t> de bases de données </a:t>
            </a:r>
            <a:r>
              <a:rPr sz="2000" dirty="0" err="1"/>
              <a:t>centrales</a:t>
            </a:r>
            <a:r>
              <a:rPr sz="2000" dirty="0"/>
              <a:t> et d’un </a:t>
            </a:r>
            <a:r>
              <a:rPr sz="2000" dirty="0" err="1"/>
              <a:t>traitement</a:t>
            </a:r>
            <a:r>
              <a:rPr sz="2000" dirty="0"/>
              <a:t> </a:t>
            </a:r>
            <a:r>
              <a:rPr sz="2000" dirty="0" err="1"/>
              <a:t>manuel</a:t>
            </a:r>
            <a:r>
              <a:rPr sz="2000" dirty="0"/>
              <a:t>;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sz="2000" dirty="0"/>
              <a:t>Le tiers demandant </a:t>
            </a:r>
            <a:r>
              <a:rPr sz="2000" dirty="0" err="1"/>
              <a:t>l'authentification</a:t>
            </a:r>
            <a:r>
              <a:rPr sz="2000" dirty="0"/>
              <a:t> </a:t>
            </a:r>
            <a:r>
              <a:rPr sz="2000" dirty="0" err="1"/>
              <a:t>obtient</a:t>
            </a:r>
            <a:r>
              <a:rPr sz="2000" dirty="0"/>
              <a:t> </a:t>
            </a:r>
            <a:r>
              <a:rPr sz="2000" dirty="0" err="1"/>
              <a:t>l'autorisation</a:t>
            </a:r>
            <a:r>
              <a:rPr sz="2000" dirty="0"/>
              <a:t> du </a:t>
            </a:r>
            <a:r>
              <a:rPr sz="2000" dirty="0" err="1"/>
              <a:t>titulaire</a:t>
            </a:r>
            <a:r>
              <a:rPr sz="2000" dirty="0"/>
              <a:t> des </a:t>
            </a:r>
            <a:r>
              <a:rPr sz="2000" dirty="0" err="1"/>
              <a:t>informations</a:t>
            </a:r>
            <a:r>
              <a:rPr sz="2000" dirty="0"/>
              <a:t> </a:t>
            </a:r>
            <a:r>
              <a:rPr sz="2000" dirty="0" err="1"/>
              <a:t>d'identification</a:t>
            </a:r>
            <a:r>
              <a:rPr sz="2000" dirty="0"/>
              <a:t> et </a:t>
            </a:r>
            <a:r>
              <a:rPr sz="2000" dirty="0" err="1"/>
              <a:t>enregistre</a:t>
            </a:r>
            <a:r>
              <a:rPr sz="2000" dirty="0"/>
              <a:t> </a:t>
            </a:r>
            <a:r>
              <a:rPr sz="2000" dirty="0" err="1"/>
              <a:t>l'application</a:t>
            </a:r>
            <a:r>
              <a:rPr sz="2000" dirty="0"/>
              <a:t> sur la page Web HEDD, </a:t>
            </a:r>
            <a:r>
              <a:rPr sz="2000" dirty="0" err="1"/>
              <a:t>en</a:t>
            </a:r>
            <a:r>
              <a:rPr sz="2000" dirty="0"/>
              <a:t> </a:t>
            </a:r>
            <a:r>
              <a:rPr sz="2000" dirty="0" err="1"/>
              <a:t>payant</a:t>
            </a:r>
            <a:r>
              <a:rPr sz="2000" dirty="0"/>
              <a:t> les frais </a:t>
            </a:r>
            <a:r>
              <a:rPr sz="2000" dirty="0" err="1"/>
              <a:t>requis</a:t>
            </a:r>
            <a:endParaRPr sz="2000" dirty="0"/>
          </a:p>
        </p:txBody>
      </p:sp>
      <p:pic>
        <p:nvPicPr>
          <p:cNvPr id="6" name="Picture 5" descr="A black and green logo  AI-generated content may be incorrect.">
            <a:extLst>
              <a:ext uri="{FF2B5EF4-FFF2-40B4-BE49-F238E27FC236}">
                <a16:creationId xmlns:a16="http://schemas.microsoft.com/office/drawing/2014/main" id="{8598FF60-8703-A3DB-4BD6-A0F7EDD3C4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34" t="8352" r="25312" b="21569"/>
          <a:stretch>
            <a:fillRect/>
          </a:stretch>
        </p:blipFill>
        <p:spPr>
          <a:xfrm>
            <a:off x="7757649" y="1654598"/>
            <a:ext cx="4461161" cy="3548803"/>
          </a:xfrm>
          <a:prstGeom prst="rect">
            <a:avLst/>
          </a:prstGeom>
        </p:spPr>
      </p:pic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A5A5DF7E-13AE-60AB-EF2C-E28918C4F3CA}"/>
              </a:ext>
            </a:extLst>
          </p:cNvPr>
          <p:cNvSpPr txBox="1">
            <a:spLocks/>
          </p:cNvSpPr>
          <p:nvPr/>
        </p:nvSpPr>
        <p:spPr>
          <a:xfrm>
            <a:off x="838199" y="5481850"/>
            <a:ext cx="11145983" cy="1376149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 sz="2400"/>
            </a:pPr>
            <a:r>
              <a:rPr sz="2000" dirty="0"/>
              <a:t>HEDD </a:t>
            </a:r>
            <a:r>
              <a:rPr sz="2000" dirty="0" err="1"/>
              <a:t>vérifie</a:t>
            </a:r>
            <a:r>
              <a:rPr sz="2000" dirty="0"/>
              <a:t> </a:t>
            </a:r>
            <a:r>
              <a:rPr sz="2000" dirty="0" err="1"/>
              <a:t>automatiquement</a:t>
            </a:r>
            <a:r>
              <a:rPr sz="2000" dirty="0"/>
              <a:t> que </a:t>
            </a:r>
            <a:r>
              <a:rPr sz="2000" dirty="0" err="1"/>
              <a:t>l’autorisation</a:t>
            </a:r>
            <a:r>
              <a:rPr sz="2000" dirty="0"/>
              <a:t> a </a:t>
            </a:r>
            <a:r>
              <a:rPr sz="2000" dirty="0" err="1"/>
              <a:t>été</a:t>
            </a:r>
            <a:r>
              <a:rPr sz="2000" dirty="0"/>
              <a:t> </a:t>
            </a:r>
            <a:r>
              <a:rPr sz="2000" dirty="0" err="1"/>
              <a:t>accordée</a:t>
            </a:r>
            <a:r>
              <a:rPr sz="2000" dirty="0"/>
              <a:t>, </a:t>
            </a:r>
            <a:r>
              <a:rPr sz="2000" dirty="0" err="1"/>
              <a:t>authentifie</a:t>
            </a:r>
            <a:r>
              <a:rPr sz="2000" dirty="0"/>
              <a:t> la qualification par rapport à la base de données </a:t>
            </a:r>
            <a:r>
              <a:rPr sz="2000" dirty="0" err="1"/>
              <a:t>sécurisée</a:t>
            </a:r>
            <a:r>
              <a:rPr sz="2000" dirty="0"/>
              <a:t> de </a:t>
            </a:r>
            <a:r>
              <a:rPr sz="2000" dirty="0" err="1"/>
              <a:t>l’émetteur</a:t>
            </a:r>
            <a:r>
              <a:rPr sz="2000" dirty="0"/>
              <a:t> et communique le </a:t>
            </a:r>
            <a:r>
              <a:rPr sz="2000" dirty="0" err="1"/>
              <a:t>résultat</a:t>
            </a:r>
            <a:r>
              <a:rPr sz="2000" dirty="0"/>
              <a:t> au tiers, </a:t>
            </a:r>
            <a:r>
              <a:rPr sz="2000" dirty="0" err="1"/>
              <a:t>en</a:t>
            </a:r>
            <a:r>
              <a:rPr sz="2000" dirty="0"/>
              <a:t> </a:t>
            </a:r>
            <a:r>
              <a:rPr sz="2000" dirty="0" err="1"/>
              <a:t>conservant</a:t>
            </a:r>
            <a:r>
              <a:rPr sz="2000" dirty="0"/>
              <a:t> un </a:t>
            </a:r>
            <a:r>
              <a:rPr sz="2000" dirty="0" err="1"/>
              <a:t>enregistrement</a:t>
            </a:r>
            <a:r>
              <a:rPr sz="2000" dirty="0"/>
              <a:t> </a:t>
            </a:r>
            <a:r>
              <a:rPr sz="2000" dirty="0" err="1"/>
              <a:t>complet</a:t>
            </a:r>
            <a:r>
              <a:rPr sz="2000" dirty="0"/>
              <a:t> de la transaction </a:t>
            </a:r>
            <a:r>
              <a:rPr sz="2000" dirty="0" err="1"/>
              <a:t>d’authentification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152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AF556-8F19-BC77-456F-7986CD426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9" name="Picture 8" descr="Angle view of circuit shaped like a brain">
            <a:extLst>
              <a:ext uri="{FF2B5EF4-FFF2-40B4-BE49-F238E27FC236}">
                <a16:creationId xmlns:a16="http://schemas.microsoft.com/office/drawing/2014/main" id="{74189200-3B3A-E877-A271-175FCEEF62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9355"/>
          <a:stretch>
            <a:fillRect/>
          </a:stretch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C11DF9-DA48-2740-15AB-44971E7D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3" y="0"/>
            <a:ext cx="10515600" cy="1325563"/>
          </a:xfrm>
        </p:spPr>
        <p:txBody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r>
              <a:t>Intelligence artificielle générative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C8FFD1AF-1803-4C73-20AC-C2512C229393}"/>
              </a:ext>
            </a:extLst>
          </p:cNvPr>
          <p:cNvSpPr txBox="1">
            <a:spLocks/>
          </p:cNvSpPr>
          <p:nvPr/>
        </p:nvSpPr>
        <p:spPr>
          <a:xfrm>
            <a:off x="830515" y="1329392"/>
            <a:ext cx="10051473" cy="4446783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 sz="2400"/>
            </a:pPr>
            <a:r>
              <a:rPr sz="2000" dirty="0"/>
              <a:t> Planification des </a:t>
            </a:r>
            <a:r>
              <a:rPr sz="2000" err="1"/>
              <a:t>programmes</a:t>
            </a:r>
            <a:r>
              <a:rPr sz="2000" dirty="0"/>
              <a:t> et conception des </a:t>
            </a:r>
            <a:r>
              <a:rPr sz="2000" err="1"/>
              <a:t>cours</a:t>
            </a:r>
            <a:r>
              <a:rPr sz="2000" dirty="0"/>
              <a:t>: la recherche de très </a:t>
            </a:r>
            <a:r>
              <a:rPr sz="2000" err="1"/>
              <a:t>grandes</a:t>
            </a:r>
            <a:r>
              <a:rPr sz="2000" dirty="0"/>
              <a:t> </a:t>
            </a:r>
            <a:r>
              <a:rPr sz="2000" err="1"/>
              <a:t>quantités</a:t>
            </a:r>
            <a:r>
              <a:rPr sz="2000" dirty="0"/>
              <a:t> de données </a:t>
            </a:r>
            <a:r>
              <a:rPr sz="2000" err="1"/>
              <a:t>accessibles</a:t>
            </a:r>
            <a:r>
              <a:rPr sz="2000" dirty="0"/>
              <a:t> au public par rapport à des invites </a:t>
            </a:r>
            <a:r>
              <a:rPr sz="2000" err="1"/>
              <a:t>soigneusement</a:t>
            </a:r>
            <a:r>
              <a:rPr sz="2000" dirty="0"/>
              <a:t> </a:t>
            </a:r>
            <a:r>
              <a:rPr sz="2000" err="1"/>
              <a:t>conçues</a:t>
            </a:r>
            <a:r>
              <a:rPr sz="2000" dirty="0"/>
              <a:t>, la production de rapports </a:t>
            </a:r>
            <a:r>
              <a:rPr sz="2000" err="1"/>
              <a:t>succincts</a:t>
            </a:r>
            <a:r>
              <a:rPr sz="2000" dirty="0"/>
              <a:t> aux formats de </a:t>
            </a:r>
            <a:r>
              <a:rPr sz="2000" err="1"/>
              <a:t>présentation</a:t>
            </a:r>
            <a:r>
              <a:rPr sz="2000" dirty="0"/>
              <a:t> </a:t>
            </a:r>
            <a:r>
              <a:rPr sz="2000" err="1"/>
              <a:t>spécifiés</a:t>
            </a:r>
            <a:r>
              <a:rPr sz="2000" dirty="0"/>
              <a:t> </a:t>
            </a:r>
            <a:endParaRPr lang="en-US" sz="2000" dirty="0"/>
          </a:p>
          <a:p>
            <a:pPr>
              <a:buFont typeface="Wingdings" pitchFamily="2" charset="2"/>
              <a:buChar char="q"/>
              <a:defRPr sz="2400"/>
            </a:pPr>
            <a:r>
              <a:rPr sz="2000" dirty="0"/>
              <a:t> </a:t>
            </a:r>
            <a:r>
              <a:rPr sz="2000" err="1"/>
              <a:t>Tutorat</a:t>
            </a:r>
            <a:r>
              <a:rPr sz="2000" dirty="0"/>
              <a:t> personnel: agents </a:t>
            </a:r>
            <a:r>
              <a:rPr sz="2000" err="1"/>
              <a:t>intelligents</a:t>
            </a:r>
            <a:r>
              <a:rPr sz="2000" dirty="0"/>
              <a:t> </a:t>
            </a:r>
            <a:r>
              <a:rPr sz="2000" err="1"/>
              <a:t>formés</a:t>
            </a:r>
            <a:r>
              <a:rPr sz="2000" dirty="0"/>
              <a:t> pour </a:t>
            </a:r>
            <a:r>
              <a:rPr sz="2000" err="1"/>
              <a:t>répondre</a:t>
            </a:r>
            <a:r>
              <a:rPr sz="2000" dirty="0"/>
              <a:t> aux </a:t>
            </a:r>
            <a:r>
              <a:rPr sz="2000" err="1"/>
              <a:t>demandes</a:t>
            </a:r>
            <a:r>
              <a:rPr sz="2000" dirty="0"/>
              <a:t> des </a:t>
            </a:r>
            <a:r>
              <a:rPr sz="2000" err="1"/>
              <a:t>étudiants</a:t>
            </a:r>
            <a:r>
              <a:rPr sz="2000" dirty="0"/>
              <a:t> avec </a:t>
            </a:r>
            <a:r>
              <a:rPr sz="2000" err="1"/>
              <a:t>une</a:t>
            </a:r>
            <a:r>
              <a:rPr sz="2000" dirty="0"/>
              <a:t> </a:t>
            </a:r>
            <a:r>
              <a:rPr sz="2000" err="1"/>
              <a:t>série</a:t>
            </a:r>
            <a:r>
              <a:rPr sz="2000" dirty="0"/>
              <a:t> de questions qui </a:t>
            </a:r>
            <a:r>
              <a:rPr sz="2000" err="1"/>
              <a:t>conduisent</a:t>
            </a:r>
            <a:r>
              <a:rPr sz="2000" dirty="0"/>
              <a:t> </a:t>
            </a:r>
            <a:r>
              <a:rPr sz="2000" err="1"/>
              <a:t>l'apprenant</a:t>
            </a:r>
            <a:r>
              <a:rPr sz="2000" dirty="0"/>
              <a:t> à </a:t>
            </a:r>
            <a:r>
              <a:rPr sz="2000" err="1"/>
              <a:t>découvrir</a:t>
            </a:r>
            <a:r>
              <a:rPr sz="2000" dirty="0"/>
              <a:t> la solution pour </a:t>
            </a:r>
            <a:r>
              <a:rPr sz="2000" err="1"/>
              <a:t>eux-mêmes</a:t>
            </a:r>
            <a:r>
              <a:rPr sz="2000" dirty="0"/>
              <a:t> 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sz="2000" dirty="0"/>
              <a:t> </a:t>
            </a:r>
            <a:r>
              <a:rPr sz="2000" err="1"/>
              <a:t>Accès</a:t>
            </a:r>
            <a:r>
              <a:rPr sz="2000" dirty="0"/>
              <a:t> à </a:t>
            </a:r>
            <a:r>
              <a:rPr sz="2000" err="1"/>
              <a:t>l'information</a:t>
            </a:r>
            <a:r>
              <a:rPr sz="2000" dirty="0"/>
              <a:t>: la </a:t>
            </a:r>
            <a:r>
              <a:rPr sz="2000" err="1"/>
              <a:t>capacité</a:t>
            </a:r>
            <a:r>
              <a:rPr sz="2000" dirty="0"/>
              <a:t> </a:t>
            </a:r>
            <a:r>
              <a:rPr sz="2000" err="1"/>
              <a:t>d'accéder</a:t>
            </a:r>
            <a:r>
              <a:rPr sz="2000" dirty="0"/>
              <a:t> à des sources de </a:t>
            </a:r>
            <a:r>
              <a:rPr sz="2000" err="1"/>
              <a:t>connaissances</a:t>
            </a:r>
            <a:r>
              <a:rPr sz="2000" dirty="0"/>
              <a:t> très </a:t>
            </a:r>
            <a:r>
              <a:rPr sz="2000" err="1"/>
              <a:t>rapidement</a:t>
            </a:r>
            <a:r>
              <a:rPr sz="2000" dirty="0"/>
              <a:t> et de manière exhaustive, et </a:t>
            </a:r>
            <a:r>
              <a:rPr sz="2000" err="1"/>
              <a:t>d'assembler</a:t>
            </a:r>
            <a:r>
              <a:rPr sz="2000" dirty="0"/>
              <a:t> des résumés </a:t>
            </a:r>
            <a:r>
              <a:rPr sz="2000" err="1"/>
              <a:t>succincts</a:t>
            </a:r>
            <a:r>
              <a:rPr sz="2000" dirty="0"/>
              <a:t> et </a:t>
            </a:r>
            <a:r>
              <a:rPr sz="2000" err="1"/>
              <a:t>entièrement</a:t>
            </a:r>
            <a:r>
              <a:rPr sz="2000" dirty="0"/>
              <a:t> </a:t>
            </a:r>
            <a:r>
              <a:rPr sz="2000" err="1"/>
              <a:t>référencés</a:t>
            </a:r>
            <a:r>
              <a:rPr sz="2000" dirty="0"/>
              <a:t>;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sz="2000" dirty="0"/>
              <a:t> Nouvelles </a:t>
            </a:r>
            <a:r>
              <a:rPr sz="2000" err="1"/>
              <a:t>formes</a:t>
            </a:r>
            <a:r>
              <a:rPr sz="2000" dirty="0"/>
              <a:t> </a:t>
            </a:r>
            <a:r>
              <a:rPr sz="2000" err="1"/>
              <a:t>d'évaluation</a:t>
            </a:r>
            <a:r>
              <a:rPr sz="2000" dirty="0"/>
              <a:t>: </a:t>
            </a:r>
            <a:r>
              <a:rPr sz="2000" err="1"/>
              <a:t>évaluation</a:t>
            </a:r>
            <a:r>
              <a:rPr sz="2000" dirty="0"/>
              <a:t> formative continue et missions </a:t>
            </a:r>
            <a:r>
              <a:rPr sz="2000" err="1"/>
              <a:t>individualisées</a:t>
            </a:r>
            <a:r>
              <a:rPr sz="2000" dirty="0"/>
              <a:t>, </a:t>
            </a:r>
            <a:r>
              <a:rPr sz="2000" err="1"/>
              <a:t>basées</a:t>
            </a:r>
            <a:r>
              <a:rPr sz="2000" dirty="0"/>
              <a:t> sur des </a:t>
            </a:r>
            <a:r>
              <a:rPr sz="2000" err="1"/>
              <a:t>projets</a:t>
            </a:r>
            <a:r>
              <a:rPr sz="2000" dirty="0"/>
              <a:t>, </a:t>
            </a:r>
            <a:r>
              <a:rPr sz="2000" err="1"/>
              <a:t>rendues</a:t>
            </a:r>
            <a:r>
              <a:rPr sz="2000" dirty="0"/>
              <a:t> possibles par les assistants </a:t>
            </a:r>
            <a:r>
              <a:rPr sz="2000" err="1"/>
              <a:t>pédagogiques</a:t>
            </a:r>
            <a:r>
              <a:rPr sz="2000" dirty="0"/>
              <a:t> </a:t>
            </a:r>
            <a:r>
              <a:rPr sz="2000" err="1"/>
              <a:t>GenAI</a:t>
            </a:r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4C95F-8DDB-1183-759E-F5414ED4B9B6}"/>
              </a:ext>
            </a:extLst>
          </p:cNvPr>
          <p:cNvSpPr txBox="1"/>
          <p:nvPr/>
        </p:nvSpPr>
        <p:spPr>
          <a:xfrm>
            <a:off x="1015263" y="5577167"/>
            <a:ext cx="95081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t>Adapté à la première livraison mobile pour remédier à la fracture numérique en Afrique</a:t>
            </a:r>
          </a:p>
        </p:txBody>
      </p:sp>
      <p:pic>
        <p:nvPicPr>
          <p:cNvPr id="10" name="Picture 9" descr="A green and white text on a black background  AI-generated content may be incorrect.">
            <a:extLst>
              <a:ext uri="{FF2B5EF4-FFF2-40B4-BE49-F238E27FC236}">
                <a16:creationId xmlns:a16="http://schemas.microsoft.com/office/drawing/2014/main" id="{3CD91864-F1FE-2B64-94FA-0C5EE6E39C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0" t="29572" r="28719" b="29956"/>
          <a:stretch>
            <a:fillRect/>
          </a:stretch>
        </p:blipFill>
        <p:spPr>
          <a:xfrm>
            <a:off x="10013578" y="5628607"/>
            <a:ext cx="2043952" cy="9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B9E4-BD09-4DB8-F7C5-13014D911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human skull and a human skull  AI-generated content may be incorrect.">
            <a:extLst>
              <a:ext uri="{FF2B5EF4-FFF2-40B4-BE49-F238E27FC236}">
                <a16:creationId xmlns:a16="http://schemas.microsoft.com/office/drawing/2014/main" id="{E61A0C5C-E29B-6A0B-EA7A-864410719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12192000" cy="688768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C8AD2-BBD9-395D-B31F-282DB7C7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45" y="129597"/>
            <a:ext cx="11492346" cy="1325563"/>
          </a:xfrm>
        </p:spPr>
        <p:txBody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r>
              <a:t>Rien n'est différent, tout a changé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26594-734B-731C-12FF-ED619B6C8A52}"/>
              </a:ext>
            </a:extLst>
          </p:cNvPr>
          <p:cNvSpPr txBox="1"/>
          <p:nvPr/>
        </p:nvSpPr>
        <p:spPr>
          <a:xfrm>
            <a:off x="1025995" y="5447633"/>
            <a:ext cx="9203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chemeClr val="accent1"/>
                </a:solidFill>
              </a:defRPr>
            </a:pPr>
            <a:r>
              <a:t>«Il était une fois un océan. Mais maintenant, c'est une chaîne de montagnes. Quelque chose d'imparable s'est mis en branle. Rien n’est différent, mais tout a changé» Paul Simon, poète, 2010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6C93C-CCB9-5C09-AF8F-A57527011D70}"/>
              </a:ext>
            </a:extLst>
          </p:cNvPr>
          <p:cNvSpPr txBox="1"/>
          <p:nvPr/>
        </p:nvSpPr>
        <p:spPr>
          <a:xfrm>
            <a:off x="710463" y="1164215"/>
            <a:ext cx="95081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chemeClr val="accent1"/>
                </a:solidFill>
              </a:defRPr>
            </a:pPr>
            <a:r>
              <a:t>«Il n’y a aucune chance que l’iPhone obtienne une part de marché significative» Steve Balmer, PDG de Microsoft, 2007</a:t>
            </a:r>
          </a:p>
        </p:txBody>
      </p:sp>
      <p:pic>
        <p:nvPicPr>
          <p:cNvPr id="5" name="Picture 4" descr="A green and white text on a black background  AI-generated content may be incorrect.">
            <a:extLst>
              <a:ext uri="{FF2B5EF4-FFF2-40B4-BE49-F238E27FC236}">
                <a16:creationId xmlns:a16="http://schemas.microsoft.com/office/drawing/2014/main" id="{39F84F98-AB2A-5F9F-3383-210B91A4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0" t="29572" r="28719" b="29956"/>
          <a:stretch>
            <a:fillRect/>
          </a:stretch>
        </p:blipFill>
        <p:spPr>
          <a:xfrm>
            <a:off x="10013578" y="5628607"/>
            <a:ext cx="2043952" cy="999841"/>
          </a:xfrm>
          <a:prstGeom prst="rect">
            <a:avLst/>
          </a:prstGeom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EB79A50A-3A64-F4B4-FC6D-B2213F813866}"/>
              </a:ext>
            </a:extLst>
          </p:cNvPr>
          <p:cNvSpPr txBox="1">
            <a:spLocks/>
          </p:cNvSpPr>
          <p:nvPr/>
        </p:nvSpPr>
        <p:spPr>
          <a:xfrm>
            <a:off x="935181" y="2309459"/>
            <a:ext cx="10051473" cy="3512713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 sz="2400"/>
            </a:pPr>
            <a:r>
              <a:t> Définition des caractéristiques du changement exponentiel: de longues périodes de développement lent conduisant à des éruptions soudaines et transformatrices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t> Les technologies numériques sont là pour rester, et le changement exponentiel continuera d'entraîner des perturbations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t> Ne prenez rien pour acquis et évaluez continuellement les dangers et les promesses des nouvelles innovations au fur et à mesure qu'elles arrivent sur le marché.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12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ilhouette of a person's head  AI-generated content may be incorrect.">
            <a:extLst>
              <a:ext uri="{FF2B5EF4-FFF2-40B4-BE49-F238E27FC236}">
                <a16:creationId xmlns:a16="http://schemas.microsoft.com/office/drawing/2014/main" id="{8C4EA442-8892-0502-BFCC-A7FDC74E4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58354" y="0"/>
            <a:ext cx="12133646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EBC53E-C86B-9443-76F5-95EDBB9D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957457" cy="1325563"/>
          </a:xfrm>
        </p:spPr>
        <p:txBody>
          <a:bodyPr/>
          <a:lstStyle/>
          <a:p>
            <a:pPr>
              <a:defRPr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dirty="0" err="1"/>
              <a:t>Principaux</a:t>
            </a:r>
            <a:r>
              <a:rPr dirty="0"/>
              <a:t> </a:t>
            </a:r>
            <a:r>
              <a:rPr dirty="0" err="1"/>
              <a:t>objectifs</a:t>
            </a:r>
            <a:r>
              <a:rPr dirty="0"/>
              <a:t> </a:t>
            </a:r>
            <a:r>
              <a:rPr lang="en-GB" dirty="0"/>
              <a:t>de </a:t>
            </a:r>
            <a:r>
              <a:rPr lang="en-GB" dirty="0" err="1"/>
              <a:t>l'ACQF</a:t>
            </a:r>
            <a:endParaRPr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3BED5-B6FF-6481-5B99-CEED62C78B09}"/>
              </a:ext>
            </a:extLst>
          </p:cNvPr>
          <p:cNvSpPr txBox="1"/>
          <p:nvPr/>
        </p:nvSpPr>
        <p:spPr>
          <a:xfrm>
            <a:off x="591670" y="2159421"/>
            <a:ext cx="6360459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t>Comparabilité des qualifications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t>Faciliter la mobilité des apprenants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t>Des partenariats qui transcendent les frontières nationales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t>Partage d'informations à travers l'UA et dans le monde entier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579F9-E996-A32B-252B-781177235F39}"/>
              </a:ext>
            </a:extLst>
          </p:cNvPr>
          <p:cNvSpPr txBox="1"/>
          <p:nvPr/>
        </p:nvSpPr>
        <p:spPr>
          <a:xfrm>
            <a:off x="230072" y="5461827"/>
            <a:ext cx="102286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t>Atteindre chacun de ces objectifs de manière efficace et efficiente peut bénéficier des technologies numériques nouvelles et émergentes</a:t>
            </a:r>
          </a:p>
        </p:txBody>
      </p:sp>
      <p:pic>
        <p:nvPicPr>
          <p:cNvPr id="11" name="Picture 10" descr="A green and white text on a black background  AI-generated content may be incorrect.">
            <a:extLst>
              <a:ext uri="{FF2B5EF4-FFF2-40B4-BE49-F238E27FC236}">
                <a16:creationId xmlns:a16="http://schemas.microsoft.com/office/drawing/2014/main" id="{4ACBC48C-EB74-C639-6715-530D16A8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0" t="29572" r="28719" b="29956"/>
          <a:stretch>
            <a:fillRect/>
          </a:stretch>
        </p:blipFill>
        <p:spPr>
          <a:xfrm>
            <a:off x="10148048" y="5880390"/>
            <a:ext cx="2043952" cy="9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2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25EF8-9225-D480-3EF1-B6D4ABC8A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n elephant walking in a field  AI-generated content may be incorrect.">
            <a:extLst>
              <a:ext uri="{FF2B5EF4-FFF2-40B4-BE49-F238E27FC236}">
                <a16:creationId xmlns:a16="http://schemas.microsoft.com/office/drawing/2014/main" id="{D9CBE691-1143-B450-63CD-33E3EC046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56E58D-8918-0589-1902-054C0002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4307" y="375857"/>
            <a:ext cx="7784142" cy="1336295"/>
          </a:xfrm>
        </p:spPr>
        <p:txBody>
          <a:bodyPr/>
          <a:lstStyle/>
          <a:p>
            <a:pPr algn="ctr">
              <a:defRPr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dirty="0" err="1"/>
              <a:t>Équité</a:t>
            </a:r>
            <a:r>
              <a:rPr dirty="0"/>
              <a:t> </a:t>
            </a:r>
            <a:r>
              <a:rPr dirty="0" err="1"/>
              <a:t>d'accès</a:t>
            </a:r>
            <a:r>
              <a:rPr dirty="0"/>
              <a:t> à</a:t>
            </a:r>
            <a:r>
              <a:rPr lang="en-GB" dirty="0"/>
              <a:t> </a:t>
            </a:r>
            <a:r>
              <a:rPr dirty="0" err="1"/>
              <a:t>l'internet</a:t>
            </a:r>
            <a:endParaRPr lang="en-US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BBF5C-34C2-8CA5-C7F3-834904BBAACE}"/>
              </a:ext>
            </a:extLst>
          </p:cNvPr>
          <p:cNvSpPr txBox="1"/>
          <p:nvPr/>
        </p:nvSpPr>
        <p:spPr>
          <a:xfrm>
            <a:off x="591670" y="1809798"/>
            <a:ext cx="11217267" cy="37087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sz="2000" dirty="0"/>
              <a:t>1998: 95 % des points de </a:t>
            </a:r>
            <a:r>
              <a:rPr sz="2000" err="1"/>
              <a:t>connexion</a:t>
            </a:r>
            <a:r>
              <a:rPr sz="2000" dirty="0"/>
              <a:t> internet </a:t>
            </a:r>
            <a:r>
              <a:rPr sz="2000" err="1"/>
              <a:t>en</a:t>
            </a:r>
            <a:r>
              <a:rPr sz="2000" dirty="0"/>
              <a:t> Afrique se </a:t>
            </a:r>
            <a:r>
              <a:rPr sz="2000" err="1"/>
              <a:t>trouvaient</a:t>
            </a:r>
            <a:r>
              <a:rPr sz="2000" dirty="0"/>
              <a:t> </a:t>
            </a:r>
            <a:r>
              <a:rPr sz="2000" err="1"/>
              <a:t>en</a:t>
            </a:r>
            <a:r>
              <a:rPr sz="2000" dirty="0"/>
              <a:t> Afrique du Sud. </a:t>
            </a:r>
            <a:r>
              <a:rPr sz="2000" err="1"/>
              <a:t>Égypte</a:t>
            </a:r>
            <a:r>
              <a:rPr sz="2000" dirty="0"/>
              <a:t> </a:t>
            </a:r>
            <a:r>
              <a:rPr lang="en-GB" sz="2000" dirty="0"/>
              <a:t>2eme avec </a:t>
            </a:r>
            <a:r>
              <a:rPr sz="2000" dirty="0"/>
              <a:t>2% de </a:t>
            </a:r>
            <a:r>
              <a:rPr sz="2000" err="1"/>
              <a:t>connectivité</a:t>
            </a:r>
            <a:r>
              <a:rPr sz="2000" dirty="0"/>
              <a:t> </a:t>
            </a:r>
            <a:r>
              <a:rPr sz="2000" err="1"/>
              <a:t>continentale</a:t>
            </a:r>
            <a:endParaRPr lang="en-US" sz="200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sz="2000" err="1"/>
              <a:t>Aujourd’hui</a:t>
            </a:r>
            <a:r>
              <a:rPr sz="2000" dirty="0"/>
              <a:t>, 68 % de la population </a:t>
            </a:r>
            <a:r>
              <a:rPr sz="2000" err="1"/>
              <a:t>mondiale</a:t>
            </a:r>
            <a:r>
              <a:rPr sz="2000" dirty="0"/>
              <a:t> </a:t>
            </a:r>
            <a:r>
              <a:rPr sz="2000" err="1"/>
              <a:t>est</a:t>
            </a:r>
            <a:r>
              <a:rPr sz="2000" dirty="0"/>
              <a:t> </a:t>
            </a:r>
            <a:r>
              <a:rPr sz="2000" err="1"/>
              <a:t>en</a:t>
            </a:r>
            <a:r>
              <a:rPr sz="2000" dirty="0"/>
              <a:t> </a:t>
            </a:r>
            <a:r>
              <a:rPr sz="2000" err="1"/>
              <a:t>ligne</a:t>
            </a:r>
            <a:r>
              <a:rPr sz="2000" dirty="0"/>
              <a:t>.  Mais </a:t>
            </a:r>
            <a:r>
              <a:rPr sz="2000" err="1"/>
              <a:t>en</a:t>
            </a:r>
            <a:r>
              <a:rPr sz="2000" dirty="0"/>
              <a:t> Afrique, </a:t>
            </a:r>
            <a:r>
              <a:rPr sz="2000" err="1"/>
              <a:t>seulement</a:t>
            </a:r>
            <a:r>
              <a:rPr sz="2000" dirty="0"/>
              <a:t> 38% de la population </a:t>
            </a:r>
            <a:r>
              <a:rPr sz="2000" err="1"/>
              <a:t>est</a:t>
            </a:r>
            <a:r>
              <a:rPr sz="2000" dirty="0"/>
              <a:t> </a:t>
            </a:r>
            <a:r>
              <a:rPr sz="2000" err="1"/>
              <a:t>en</a:t>
            </a:r>
            <a:r>
              <a:rPr sz="2000" dirty="0"/>
              <a:t> </a:t>
            </a:r>
            <a:r>
              <a:rPr sz="2000" err="1"/>
              <a:t>ligne</a:t>
            </a:r>
            <a:r>
              <a:rPr sz="2000" dirty="0"/>
              <a:t>, et les femmes </a:t>
            </a:r>
            <a:r>
              <a:rPr sz="2000" err="1"/>
              <a:t>sont</a:t>
            </a:r>
            <a:r>
              <a:rPr sz="2000" dirty="0"/>
              <a:t> 37% </a:t>
            </a:r>
            <a:r>
              <a:rPr sz="2000" err="1"/>
              <a:t>moins</a:t>
            </a:r>
            <a:r>
              <a:rPr sz="2000" dirty="0"/>
              <a:t> </a:t>
            </a:r>
            <a:r>
              <a:rPr sz="2000" err="1"/>
              <a:t>susceptibles</a:t>
            </a:r>
            <a:r>
              <a:rPr sz="2000" dirty="0"/>
              <a:t> d'être </a:t>
            </a:r>
            <a:r>
              <a:rPr sz="2000" err="1"/>
              <a:t>en</a:t>
            </a:r>
            <a:r>
              <a:rPr sz="2000" dirty="0"/>
              <a:t> </a:t>
            </a:r>
            <a:r>
              <a:rPr sz="2000" err="1"/>
              <a:t>ligne</a:t>
            </a:r>
            <a:r>
              <a:rPr sz="2000" dirty="0"/>
              <a:t> que les hommes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sz="2000" dirty="0"/>
              <a:t>86% de </a:t>
            </a:r>
            <a:r>
              <a:rPr sz="2000" err="1"/>
              <a:t>ceux</a:t>
            </a:r>
            <a:r>
              <a:rPr sz="2000" dirty="0"/>
              <a:t> qui </a:t>
            </a:r>
            <a:r>
              <a:rPr sz="2000" err="1"/>
              <a:t>ont</a:t>
            </a:r>
            <a:r>
              <a:rPr sz="2000" dirty="0"/>
              <a:t> </a:t>
            </a:r>
            <a:r>
              <a:rPr sz="2000" err="1"/>
              <a:t>accès</a:t>
            </a:r>
            <a:r>
              <a:rPr sz="2000" dirty="0"/>
              <a:t> à Internet </a:t>
            </a:r>
            <a:r>
              <a:rPr sz="2000" err="1"/>
              <a:t>en</a:t>
            </a:r>
            <a:r>
              <a:rPr sz="2000" dirty="0"/>
              <a:t> Afrique </a:t>
            </a:r>
            <a:r>
              <a:rPr sz="2000" err="1"/>
              <a:t>sont</a:t>
            </a:r>
            <a:r>
              <a:rPr sz="2000" dirty="0"/>
              <a:t> </a:t>
            </a:r>
            <a:r>
              <a:rPr sz="2000" err="1"/>
              <a:t>uniquement</a:t>
            </a:r>
            <a:r>
              <a:rPr sz="2000" dirty="0"/>
              <a:t> mobiles, </a:t>
            </a:r>
            <a:r>
              <a:rPr sz="2000" err="1"/>
              <a:t>en</a:t>
            </a:r>
            <a:r>
              <a:rPr sz="2000" dirty="0"/>
              <a:t> </a:t>
            </a:r>
            <a:r>
              <a:rPr sz="2000" err="1"/>
              <a:t>fonction</a:t>
            </a:r>
            <a:r>
              <a:rPr sz="2000" dirty="0"/>
              <a:t> des petits </a:t>
            </a:r>
            <a:r>
              <a:rPr sz="2000" err="1"/>
              <a:t>écrans</a:t>
            </a:r>
            <a:r>
              <a:rPr sz="2000" dirty="0"/>
              <a:t> et de la </a:t>
            </a:r>
            <a:r>
              <a:rPr sz="2000" err="1"/>
              <a:t>qualité</a:t>
            </a:r>
            <a:r>
              <a:rPr sz="2000" dirty="0"/>
              <a:t> variable du réseau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sz="2000" err="1"/>
              <a:t>L’objectif</a:t>
            </a:r>
            <a:r>
              <a:rPr sz="2000" dirty="0"/>
              <a:t> global de la Commission des Nations </a:t>
            </a:r>
            <a:r>
              <a:rPr sz="2000" err="1"/>
              <a:t>unies</a:t>
            </a:r>
            <a:r>
              <a:rPr sz="2000" dirty="0"/>
              <a:t> sur le haut </a:t>
            </a:r>
            <a:r>
              <a:rPr sz="2000" err="1"/>
              <a:t>débit</a:t>
            </a:r>
            <a:r>
              <a:rPr sz="2000" dirty="0"/>
              <a:t> </a:t>
            </a:r>
            <a:r>
              <a:rPr sz="2000" err="1"/>
              <a:t>en</a:t>
            </a:r>
            <a:r>
              <a:rPr sz="2000" dirty="0"/>
              <a:t> matière </a:t>
            </a:r>
            <a:r>
              <a:rPr sz="2000" err="1"/>
              <a:t>d’accessibilité</a:t>
            </a:r>
            <a:r>
              <a:rPr sz="2000" dirty="0"/>
              <a:t> financière </a:t>
            </a:r>
            <a:r>
              <a:rPr sz="2000" err="1"/>
              <a:t>est</a:t>
            </a:r>
            <a:r>
              <a:rPr sz="2000" dirty="0"/>
              <a:t> </a:t>
            </a:r>
            <a:r>
              <a:rPr sz="2000" err="1"/>
              <a:t>qu’un</a:t>
            </a:r>
            <a:r>
              <a:rPr sz="2000" dirty="0"/>
              <a:t> plan de données mobiles </a:t>
            </a:r>
            <a:r>
              <a:rPr sz="2000" err="1"/>
              <a:t>d’entrée</a:t>
            </a:r>
            <a:r>
              <a:rPr sz="2000" dirty="0"/>
              <a:t> de </a:t>
            </a:r>
            <a:r>
              <a:rPr sz="2000" err="1"/>
              <a:t>gamme</a:t>
            </a:r>
            <a:r>
              <a:rPr sz="2000" dirty="0"/>
              <a:t> de 2 Go par </a:t>
            </a:r>
            <a:r>
              <a:rPr sz="2000" err="1"/>
              <a:t>mois</a:t>
            </a:r>
            <a:r>
              <a:rPr sz="2000" dirty="0"/>
              <a:t> ne </a:t>
            </a:r>
            <a:r>
              <a:rPr sz="2000" err="1"/>
              <a:t>dépasse</a:t>
            </a:r>
            <a:r>
              <a:rPr sz="2000" dirty="0"/>
              <a:t> pas 2 % du </a:t>
            </a:r>
            <a:r>
              <a:rPr sz="2000" err="1"/>
              <a:t>revenu</a:t>
            </a:r>
            <a:r>
              <a:rPr sz="2000" dirty="0"/>
              <a:t> </a:t>
            </a:r>
            <a:r>
              <a:rPr sz="2000" err="1"/>
              <a:t>mensuel</a:t>
            </a:r>
            <a:r>
              <a:rPr sz="2000" dirty="0"/>
              <a:t> moyen par habitant. Mais </a:t>
            </a:r>
            <a:r>
              <a:rPr sz="2000" err="1"/>
              <a:t>en</a:t>
            </a:r>
            <a:r>
              <a:rPr sz="2000" dirty="0"/>
              <a:t> 2024, le </a:t>
            </a:r>
            <a:r>
              <a:rPr sz="2000" err="1"/>
              <a:t>coût</a:t>
            </a:r>
            <a:r>
              <a:rPr sz="2000" dirty="0"/>
              <a:t> moyen pour les pays </a:t>
            </a:r>
            <a:r>
              <a:rPr sz="2000" err="1"/>
              <a:t>d'Afrique</a:t>
            </a:r>
            <a:r>
              <a:rPr sz="2000" dirty="0"/>
              <a:t> </a:t>
            </a:r>
            <a:r>
              <a:rPr sz="2000" err="1"/>
              <a:t>était</a:t>
            </a:r>
            <a:r>
              <a:rPr sz="2000" dirty="0"/>
              <a:t> de 4,2 % par habitant.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C7D94-0F45-905E-D787-F0E67E53C592}"/>
              </a:ext>
            </a:extLst>
          </p:cNvPr>
          <p:cNvSpPr txBox="1"/>
          <p:nvPr/>
        </p:nvSpPr>
        <p:spPr>
          <a:xfrm>
            <a:off x="197875" y="5976982"/>
            <a:ext cx="10699293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sz="2000" err="1"/>
              <a:t>L’accès</a:t>
            </a:r>
            <a:r>
              <a:rPr sz="2000" dirty="0"/>
              <a:t> </a:t>
            </a:r>
            <a:r>
              <a:rPr sz="2000" err="1"/>
              <a:t>équitable</a:t>
            </a:r>
            <a:r>
              <a:rPr sz="2000" dirty="0"/>
              <a:t> à </a:t>
            </a:r>
            <a:r>
              <a:rPr sz="2000" err="1"/>
              <a:t>l’internet</a:t>
            </a:r>
            <a:r>
              <a:rPr sz="2000" dirty="0"/>
              <a:t> </a:t>
            </a:r>
            <a:r>
              <a:rPr sz="2000" err="1"/>
              <a:t>est</a:t>
            </a:r>
            <a:r>
              <a:rPr sz="2000" dirty="0"/>
              <a:t> </a:t>
            </a:r>
            <a:r>
              <a:rPr sz="2000" err="1"/>
              <a:t>une</a:t>
            </a:r>
            <a:r>
              <a:rPr sz="2000" dirty="0"/>
              <a:t> condition </a:t>
            </a:r>
            <a:r>
              <a:rPr sz="2000" err="1"/>
              <a:t>propice</a:t>
            </a:r>
            <a:r>
              <a:rPr sz="2000" dirty="0"/>
              <a:t> à la </a:t>
            </a:r>
            <a:r>
              <a:rPr sz="2000" err="1"/>
              <a:t>prospérité</a:t>
            </a:r>
            <a:r>
              <a:rPr sz="2000" dirty="0"/>
              <a:t> </a:t>
            </a:r>
            <a:r>
              <a:rPr sz="2000" err="1"/>
              <a:t>en</a:t>
            </a:r>
            <a:r>
              <a:rPr sz="2000" dirty="0"/>
              <a:t> Afrique et </a:t>
            </a:r>
            <a:r>
              <a:rPr sz="2000" err="1"/>
              <a:t>une</a:t>
            </a:r>
            <a:r>
              <a:rPr sz="2000" dirty="0"/>
              <a:t> condition </a:t>
            </a:r>
            <a:r>
              <a:rPr sz="2000" err="1"/>
              <a:t>nécessaire</a:t>
            </a:r>
            <a:r>
              <a:rPr sz="2000" dirty="0"/>
              <a:t> pour </a:t>
            </a:r>
            <a:r>
              <a:rPr sz="2000" err="1"/>
              <a:t>atteindre</a:t>
            </a:r>
            <a:r>
              <a:rPr sz="2000" dirty="0"/>
              <a:t> les </a:t>
            </a:r>
            <a:r>
              <a:rPr sz="2000" err="1"/>
              <a:t>principaux</a:t>
            </a:r>
            <a:r>
              <a:rPr sz="2000" dirty="0"/>
              <a:t> </a:t>
            </a:r>
            <a:r>
              <a:rPr sz="2000" err="1"/>
              <a:t>objectifs</a:t>
            </a:r>
            <a:r>
              <a:rPr sz="2000" dirty="0"/>
              <a:t> </a:t>
            </a:r>
            <a:r>
              <a:rPr lang="en-GB" sz="2000" dirty="0"/>
              <a:t>de </a:t>
            </a:r>
            <a:r>
              <a:rPr lang="en-GB" sz="2000" err="1"/>
              <a:t>l'ACQF</a:t>
            </a:r>
            <a:r>
              <a:rPr sz="2000" dirty="0"/>
              <a:t>.</a:t>
            </a:r>
            <a:endParaRPr lang="en-US" sz="2000" dirty="0"/>
          </a:p>
        </p:txBody>
      </p:sp>
      <p:pic>
        <p:nvPicPr>
          <p:cNvPr id="9" name="Picture 8" descr="A green and white text on a black background  AI-generated content may be incorrect.">
            <a:extLst>
              <a:ext uri="{FF2B5EF4-FFF2-40B4-BE49-F238E27FC236}">
                <a16:creationId xmlns:a16="http://schemas.microsoft.com/office/drawing/2014/main" id="{E6C233AE-D3B0-0002-2F23-2041DB7CDA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0" t="29572" r="28719" b="29956"/>
          <a:stretch>
            <a:fillRect/>
          </a:stretch>
        </p:blipFill>
        <p:spPr>
          <a:xfrm>
            <a:off x="10756276" y="5979004"/>
            <a:ext cx="1437096" cy="70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6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CDD97-9EB9-C1E1-997A-0688C53C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mask and using a computer  AI-generated content may be incorrect.">
            <a:extLst>
              <a:ext uri="{FF2B5EF4-FFF2-40B4-BE49-F238E27FC236}">
                <a16:creationId xmlns:a16="http://schemas.microsoft.com/office/drawing/2014/main" id="{87B134E6-701B-1916-D76F-36C2492C7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13366" y="-25214"/>
            <a:ext cx="12303977" cy="69209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DAB2DE-D0E5-FFDD-EA6E-26A2985C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dirty="0" err="1"/>
              <a:t>Pourquoi</a:t>
            </a:r>
            <a:r>
              <a:rPr dirty="0"/>
              <a:t> la </a:t>
            </a:r>
            <a:r>
              <a:rPr dirty="0" err="1"/>
              <a:t>fraude</a:t>
            </a:r>
            <a:r>
              <a:rPr dirty="0"/>
              <a:t> aux qualifications </a:t>
            </a:r>
            <a:br>
              <a:rPr lang="en-US" dirty="0"/>
            </a:br>
            <a:r>
              <a:rPr dirty="0" err="1"/>
              <a:t>est-elle</a:t>
            </a:r>
            <a:r>
              <a:rPr dirty="0"/>
              <a:t> </a:t>
            </a:r>
            <a:r>
              <a:rPr dirty="0" err="1"/>
              <a:t>importante</a:t>
            </a:r>
            <a:r>
              <a:rPr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D27F15-A83C-4AE4-BF35-49906D834808}"/>
              </a:ext>
            </a:extLst>
          </p:cNvPr>
          <p:cNvSpPr txBox="1"/>
          <p:nvPr/>
        </p:nvSpPr>
        <p:spPr>
          <a:xfrm>
            <a:off x="-11849" y="5238151"/>
            <a:ext cx="1213364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dirty="0"/>
              <a:t>La </a:t>
            </a:r>
            <a:r>
              <a:rPr dirty="0" err="1"/>
              <a:t>fraude</a:t>
            </a:r>
            <a:r>
              <a:rPr dirty="0"/>
              <a:t> à la qualification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souvent</a:t>
            </a:r>
            <a:r>
              <a:rPr dirty="0"/>
              <a:t> </a:t>
            </a:r>
            <a:r>
              <a:rPr dirty="0" err="1"/>
              <a:t>transnationale</a:t>
            </a:r>
            <a:r>
              <a:rPr dirty="0"/>
              <a:t>, </a:t>
            </a:r>
            <a:r>
              <a:rPr dirty="0" err="1"/>
              <a:t>échappant</a:t>
            </a:r>
            <a:r>
              <a:rPr dirty="0"/>
              <a:t> à la </a:t>
            </a:r>
            <a:r>
              <a:rPr dirty="0" err="1"/>
              <a:t>juridiction</a:t>
            </a:r>
            <a:r>
              <a:rPr dirty="0"/>
              <a:t> locale. </a:t>
            </a:r>
            <a:r>
              <a:rPr lang="en-GB" dirty="0"/>
              <a:t>L'ACQF </a:t>
            </a:r>
            <a:r>
              <a:rPr lang="en-GB" dirty="0" err="1"/>
              <a:t>est</a:t>
            </a:r>
            <a:r>
              <a:rPr dirty="0"/>
              <a:t> le </a:t>
            </a:r>
            <a:r>
              <a:rPr dirty="0" err="1"/>
              <a:t>mécanisme</a:t>
            </a:r>
            <a:r>
              <a:rPr dirty="0"/>
              <a:t> </a:t>
            </a:r>
            <a:r>
              <a:rPr dirty="0" err="1"/>
              <a:t>idéal</a:t>
            </a:r>
            <a:r>
              <a:rPr dirty="0"/>
              <a:t> pour aider les États </a:t>
            </a:r>
            <a:r>
              <a:rPr dirty="0" err="1"/>
              <a:t>membres</a:t>
            </a:r>
            <a:r>
              <a:rPr dirty="0"/>
              <a:t> de </a:t>
            </a:r>
            <a:r>
              <a:rPr dirty="0" err="1"/>
              <a:t>l'UA</a:t>
            </a:r>
            <a:r>
              <a:rPr dirty="0"/>
              <a:t> à </a:t>
            </a:r>
            <a:r>
              <a:rPr dirty="0" err="1"/>
              <a:t>rétablir</a:t>
            </a:r>
            <a:r>
              <a:rPr dirty="0"/>
              <a:t> la </a:t>
            </a:r>
            <a:r>
              <a:rPr dirty="0" err="1"/>
              <a:t>confiance</a:t>
            </a:r>
            <a:r>
              <a:rPr dirty="0"/>
              <a:t> dans </a:t>
            </a:r>
            <a:r>
              <a:rPr dirty="0" err="1"/>
              <a:t>l'intégrité</a:t>
            </a:r>
            <a:r>
              <a:rPr dirty="0"/>
              <a:t> des qualifications.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50ACC-1F06-2D7F-D047-79884F1C2FCF}"/>
              </a:ext>
            </a:extLst>
          </p:cNvPr>
          <p:cNvSpPr txBox="1"/>
          <p:nvPr/>
        </p:nvSpPr>
        <p:spPr>
          <a:xfrm>
            <a:off x="591670" y="1809798"/>
            <a:ext cx="11217267" cy="30162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sz="2000" dirty="0"/>
              <a:t>Le succès d'un cadre national des certifications </a:t>
            </a:r>
            <a:r>
              <a:rPr sz="2000" err="1"/>
              <a:t>dépend</a:t>
            </a:r>
            <a:r>
              <a:rPr sz="2000" dirty="0"/>
              <a:t> de la </a:t>
            </a:r>
            <a:r>
              <a:rPr sz="2000" err="1"/>
              <a:t>confiance</a:t>
            </a:r>
            <a:r>
              <a:rPr sz="2000" dirty="0"/>
              <a:t> dans les certifications </a:t>
            </a:r>
            <a:r>
              <a:rPr sz="2000" err="1"/>
              <a:t>qu'il</a:t>
            </a:r>
            <a:r>
              <a:rPr sz="2000" dirty="0"/>
              <a:t> </a:t>
            </a:r>
            <a:r>
              <a:rPr sz="2000" err="1"/>
              <a:t>enregistre</a:t>
            </a:r>
            <a:r>
              <a:rPr sz="2000" dirty="0"/>
              <a:t> et </a:t>
            </a:r>
            <a:r>
              <a:rPr sz="2000" err="1"/>
              <a:t>certifie</a:t>
            </a:r>
            <a:r>
              <a:rPr sz="2000" dirty="0"/>
              <a:t>.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sz="2000" dirty="0"/>
              <a:t>La </a:t>
            </a:r>
            <a:r>
              <a:rPr sz="2000" err="1"/>
              <a:t>fraude</a:t>
            </a:r>
            <a:r>
              <a:rPr sz="2000" dirty="0"/>
              <a:t> à la qualification </a:t>
            </a:r>
            <a:r>
              <a:rPr sz="2000" err="1"/>
              <a:t>représente</a:t>
            </a:r>
            <a:r>
              <a:rPr sz="2000" dirty="0"/>
              <a:t> 50 milliards de dollars par an dans </a:t>
            </a:r>
            <a:r>
              <a:rPr sz="2000" err="1"/>
              <a:t>l'industrie</a:t>
            </a:r>
            <a:r>
              <a:rPr sz="2000" dirty="0"/>
              <a:t> </a:t>
            </a:r>
            <a:r>
              <a:rPr sz="2000" err="1"/>
              <a:t>mondiale</a:t>
            </a:r>
            <a:r>
              <a:rPr sz="2000" dirty="0"/>
              <a:t>, qui </a:t>
            </a:r>
            <a:r>
              <a:rPr sz="2000" err="1"/>
              <a:t>croît</a:t>
            </a:r>
            <a:r>
              <a:rPr sz="2000" dirty="0"/>
              <a:t> </a:t>
            </a:r>
            <a:r>
              <a:rPr sz="2000" err="1"/>
              <a:t>rapidement</a:t>
            </a:r>
            <a:r>
              <a:rPr sz="2000" dirty="0"/>
              <a:t> </a:t>
            </a:r>
            <a:r>
              <a:rPr sz="2000" err="1"/>
              <a:t>en</a:t>
            </a:r>
            <a:r>
              <a:rPr sz="2000" dirty="0"/>
              <a:t> </a:t>
            </a:r>
            <a:r>
              <a:rPr sz="2000" err="1"/>
              <a:t>utilisant</a:t>
            </a:r>
            <a:r>
              <a:rPr sz="2000" dirty="0"/>
              <a:t> de </a:t>
            </a:r>
            <a:r>
              <a:rPr sz="2000" err="1"/>
              <a:t>nouvelles</a:t>
            </a:r>
            <a:r>
              <a:rPr sz="2000" dirty="0"/>
              <a:t> technologies </a:t>
            </a:r>
            <a:r>
              <a:rPr sz="2000" err="1"/>
              <a:t>numériques</a:t>
            </a:r>
            <a:r>
              <a:rPr sz="2000" dirty="0"/>
              <a:t> </a:t>
            </a:r>
            <a:r>
              <a:rPr sz="2000" err="1"/>
              <a:t>telles</a:t>
            </a:r>
            <a:r>
              <a:rPr sz="2000" dirty="0"/>
              <a:t> que </a:t>
            </a:r>
            <a:r>
              <a:rPr sz="2000" err="1"/>
              <a:t>l'intelligence</a:t>
            </a:r>
            <a:r>
              <a:rPr sz="2000" dirty="0"/>
              <a:t> </a:t>
            </a:r>
            <a:r>
              <a:rPr sz="2000" err="1"/>
              <a:t>artificielle</a:t>
            </a:r>
            <a:endParaRPr sz="200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sz="2000" dirty="0"/>
              <a:t>Les </a:t>
            </a:r>
            <a:r>
              <a:rPr sz="2000" err="1"/>
              <a:t>preuves</a:t>
            </a:r>
            <a:r>
              <a:rPr sz="2000" dirty="0"/>
              <a:t> de </a:t>
            </a:r>
            <a:r>
              <a:rPr sz="2000" err="1"/>
              <a:t>l'ampleur</a:t>
            </a:r>
            <a:r>
              <a:rPr sz="2000" dirty="0"/>
              <a:t> de la </a:t>
            </a:r>
            <a:r>
              <a:rPr sz="2000" err="1"/>
              <a:t>fraude</a:t>
            </a:r>
            <a:r>
              <a:rPr sz="2000" dirty="0"/>
              <a:t> </a:t>
            </a:r>
            <a:r>
              <a:rPr sz="2000" err="1"/>
              <a:t>en</a:t>
            </a:r>
            <a:r>
              <a:rPr sz="2000" dirty="0"/>
              <a:t> matière de qualification </a:t>
            </a:r>
            <a:r>
              <a:rPr sz="2000" err="1"/>
              <a:t>en</a:t>
            </a:r>
            <a:r>
              <a:rPr sz="2000" dirty="0"/>
              <a:t> Afrique </a:t>
            </a:r>
            <a:r>
              <a:rPr sz="2000" err="1"/>
              <a:t>sont</a:t>
            </a:r>
            <a:r>
              <a:rPr sz="2000" dirty="0"/>
              <a:t> </a:t>
            </a:r>
            <a:r>
              <a:rPr sz="2000" err="1"/>
              <a:t>incomplètes</a:t>
            </a:r>
            <a:r>
              <a:rPr sz="2000" dirty="0"/>
              <a:t> et </a:t>
            </a:r>
            <a:r>
              <a:rPr sz="2000" err="1"/>
              <a:t>disponibles</a:t>
            </a:r>
            <a:r>
              <a:rPr sz="2000" dirty="0"/>
              <a:t> pour </a:t>
            </a:r>
            <a:r>
              <a:rPr sz="2000" err="1"/>
              <a:t>seulement</a:t>
            </a:r>
            <a:r>
              <a:rPr sz="2000" dirty="0"/>
              <a:t> 29 pays. Mais des </a:t>
            </a:r>
            <a:r>
              <a:rPr sz="2000" err="1"/>
              <a:t>preuves</a:t>
            </a:r>
            <a:r>
              <a:rPr sz="2000" dirty="0"/>
              <a:t> </a:t>
            </a:r>
            <a:r>
              <a:rPr sz="2000" err="1"/>
              <a:t>représentatives</a:t>
            </a:r>
            <a:r>
              <a:rPr sz="2000" dirty="0"/>
              <a:t> du Maroc, de </a:t>
            </a:r>
            <a:r>
              <a:rPr sz="2000" err="1"/>
              <a:t>l'Égypte</a:t>
            </a:r>
            <a:r>
              <a:rPr sz="2000" dirty="0"/>
              <a:t>, du Nigeria, du </a:t>
            </a:r>
            <a:r>
              <a:rPr sz="2000" err="1"/>
              <a:t>Bénin</a:t>
            </a:r>
            <a:r>
              <a:rPr sz="2000" dirty="0"/>
              <a:t>, de la Sierra Leone, du Kenya, de la </a:t>
            </a:r>
            <a:r>
              <a:rPr sz="2000" err="1"/>
              <a:t>Somalie</a:t>
            </a:r>
            <a:r>
              <a:rPr sz="2000" dirty="0"/>
              <a:t> et de </a:t>
            </a:r>
            <a:r>
              <a:rPr sz="2000" err="1"/>
              <a:t>l'Afrique</a:t>
            </a:r>
            <a:r>
              <a:rPr sz="2000" dirty="0"/>
              <a:t> du Sud </a:t>
            </a:r>
            <a:r>
              <a:rPr sz="2000" err="1"/>
              <a:t>confirment</a:t>
            </a:r>
            <a:r>
              <a:rPr sz="2000" dirty="0"/>
              <a:t> que la </a:t>
            </a:r>
            <a:r>
              <a:rPr sz="2000" err="1"/>
              <a:t>fraude</a:t>
            </a:r>
            <a:r>
              <a:rPr sz="2000" dirty="0"/>
              <a:t> aux qualifications </a:t>
            </a:r>
            <a:r>
              <a:rPr sz="2000" err="1"/>
              <a:t>est</a:t>
            </a:r>
            <a:r>
              <a:rPr sz="2000" dirty="0"/>
              <a:t> </a:t>
            </a:r>
            <a:r>
              <a:rPr sz="2000" err="1"/>
              <a:t>une</a:t>
            </a:r>
            <a:r>
              <a:rPr sz="2000" dirty="0"/>
              <a:t> question </a:t>
            </a:r>
            <a:r>
              <a:rPr sz="2000" err="1"/>
              <a:t>panafricaine</a:t>
            </a:r>
            <a:endParaRPr sz="2000"/>
          </a:p>
        </p:txBody>
      </p:sp>
      <p:pic>
        <p:nvPicPr>
          <p:cNvPr id="8" name="Picture 7" descr="A green and white text on a black background  AI-generated content may be incorrect.">
            <a:extLst>
              <a:ext uri="{FF2B5EF4-FFF2-40B4-BE49-F238E27FC236}">
                <a16:creationId xmlns:a16="http://schemas.microsoft.com/office/drawing/2014/main" id="{BE5B358C-74F5-3782-0A32-F12939B7F7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0" t="29572" r="28719" b="29956"/>
          <a:stretch>
            <a:fillRect/>
          </a:stretch>
        </p:blipFill>
        <p:spPr>
          <a:xfrm>
            <a:off x="10148048" y="133212"/>
            <a:ext cx="2043952" cy="9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3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98296-3A46-54A8-B8AC-8C8DFE341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chain  AI-generated content may be incorrect.">
            <a:extLst>
              <a:ext uri="{FF2B5EF4-FFF2-40B4-BE49-F238E27FC236}">
                <a16:creationId xmlns:a16="http://schemas.microsoft.com/office/drawing/2014/main" id="{4B4AB2EC-EB9E-33B2-EBEC-00C169D15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3DDAF9-BEE4-8A55-FE50-6D037513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t>Identification numérique sécurisée: vers une architecture de confiance zéro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F841A0-BF1D-6514-9AD0-2C43F7B7B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020383"/>
              </p:ext>
            </p:extLst>
          </p:nvPr>
        </p:nvGraphicFramePr>
        <p:xfrm>
          <a:off x="1002554" y="1690688"/>
          <a:ext cx="814294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941">
                  <a:extLst>
                    <a:ext uri="{9D8B030D-6E8A-4147-A177-3AD203B41FA5}">
                      <a16:colId xmlns:a16="http://schemas.microsoft.com/office/drawing/2014/main" val="2359839441"/>
                    </a:ext>
                  </a:extLst>
                </a:gridCol>
                <a:gridCol w="2484717">
                  <a:extLst>
                    <a:ext uri="{9D8B030D-6E8A-4147-A177-3AD203B41FA5}">
                      <a16:colId xmlns:a16="http://schemas.microsoft.com/office/drawing/2014/main" val="3900213095"/>
                    </a:ext>
                  </a:extLst>
                </a:gridCol>
                <a:gridCol w="2420471">
                  <a:extLst>
                    <a:ext uri="{9D8B030D-6E8A-4147-A177-3AD203B41FA5}">
                      <a16:colId xmlns:a16="http://schemas.microsoft.com/office/drawing/2014/main" val="1240913842"/>
                    </a:ext>
                  </a:extLst>
                </a:gridCol>
                <a:gridCol w="1190812">
                  <a:extLst>
                    <a:ext uri="{9D8B030D-6E8A-4147-A177-3AD203B41FA5}">
                      <a16:colId xmlns:a16="http://schemas.microsoft.com/office/drawing/2014/main" val="2054693861"/>
                    </a:ext>
                  </a:extLst>
                </a:gridCol>
              </a:tblGrid>
              <a:tr h="399788"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baseline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chemeClr val="bg1"/>
                          </a:solidFill>
                        </a:defRPr>
                      </a:pPr>
                      <a:r>
                        <a:rPr dirty="0" err="1"/>
                        <a:t>authentification</a:t>
                      </a:r>
                    </a:p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baseline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chemeClr val="bg1"/>
                          </a:solidFill>
                        </a:defRPr>
                      </a:pPr>
                      <a:r>
                        <a:rPr dirty="0" err="1"/>
                        <a:t>vérification</a:t>
                      </a:r>
                    </a:p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6396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b="1" baseline="0" dirty="0">
                        <a:solidFill>
                          <a:schemeClr val="bg1"/>
                        </a:solidFill>
                      </a:endParaRPr>
                    </a:p>
                    <a:p>
                      <a:endParaRPr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</a:rPr>
                        <a:t>Étape 1:</a:t>
                      </a:r>
                    </a:p>
                    <a:p>
                      <a:pPr algn="ctr"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</a:rPr>
                        <a:t>Sécurité du </a:t>
                      </a:r>
                      <a:r>
                        <a:rPr b="1" err="1">
                          <a:solidFill>
                            <a:schemeClr val="bg1"/>
                          </a:solidFill>
                        </a:rPr>
                        <a:t>périmètre</a:t>
                      </a:r>
                      <a:endParaRPr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Protection </a:t>
                      </a:r>
                      <a:r>
                        <a:rPr dirty="0" err="1"/>
                        <a:t>minimale</a:t>
                      </a:r>
                    </a:p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Non disponible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</a:rPr>
                        <a:t>Niveau 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381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Protection par mot de passe </a:t>
                      </a:r>
                      <a:r>
                        <a:rPr dirty="0" err="1"/>
                        <a:t>gérée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Manuel, </a:t>
                      </a:r>
                      <a:r>
                        <a:rPr dirty="0" err="1"/>
                        <a:t>retardé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partiel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</a:rPr>
                        <a:t>Niveau 2</a:t>
                      </a:r>
                    </a:p>
                    <a:p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3869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err="1"/>
                        <a:t>Authentification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multifactorielle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dirty="0"/>
                        <a:t>Manuel, </a:t>
                      </a:r>
                      <a:r>
                        <a:rPr dirty="0" err="1"/>
                        <a:t>retardé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partiel</a:t>
                      </a:r>
                    </a:p>
                    <a:p>
                      <a:endParaRPr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</a:rPr>
                        <a:t>Niveau 3</a:t>
                      </a:r>
                    </a:p>
                    <a:p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397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b="1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</a:rPr>
                        <a:t>Étape 2: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</a:rPr>
                        <a:t>Architecture de </a:t>
                      </a:r>
                      <a:r>
                        <a:rPr b="1" err="1">
                          <a:solidFill>
                            <a:schemeClr val="bg1"/>
                          </a:solidFill>
                        </a:rPr>
                        <a:t>confiance</a:t>
                      </a:r>
                      <a:r>
                        <a:rPr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b="1" err="1">
                          <a:solidFill>
                            <a:schemeClr val="bg1"/>
                          </a:solidFill>
                        </a:rPr>
                        <a:t>zéro</a:t>
                      </a:r>
                      <a:endParaRPr b="1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err="1"/>
                        <a:t>Chiffrement</a:t>
                      </a:r>
                      <a:r>
                        <a:rPr dirty="0"/>
                        <a:t> numérique</a:t>
                      </a:r>
                    </a:p>
                    <a:p>
                      <a:endParaRPr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dirty="0" err="1"/>
                        <a:t>Automatisé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instantané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complet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</a:rPr>
                        <a:t>Niveau 4</a:t>
                      </a:r>
                    </a:p>
                    <a:p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306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Sécurité adaptative </a:t>
                      </a:r>
                      <a:r>
                        <a:rPr dirty="0" err="1"/>
                        <a:t>intégrée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dirty="0" err="1"/>
                        <a:t>Automatisé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instantané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complet</a:t>
                      </a:r>
                      <a:r>
                        <a:rPr dirty="0"/>
                        <a:t> et dans le </a:t>
                      </a:r>
                      <a:r>
                        <a:rPr dirty="0" err="1"/>
                        <a:t>domaine</a:t>
                      </a:r>
                      <a:r>
                        <a:rPr dirty="0"/>
                        <a:t> de </a:t>
                      </a:r>
                      <a:r>
                        <a:rPr dirty="0" err="1"/>
                        <a:t>l’émetteur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</a:rPr>
                        <a:t>Niveau 5</a:t>
                      </a:r>
                    </a:p>
                    <a:p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33399"/>
                  </a:ext>
                </a:extLst>
              </a:tr>
            </a:tbl>
          </a:graphicData>
        </a:graphic>
      </p:graphicFrame>
      <p:pic>
        <p:nvPicPr>
          <p:cNvPr id="7" name="Picture 6" descr="A green and white text on a black background  AI-generated content may be incorrect.">
            <a:extLst>
              <a:ext uri="{FF2B5EF4-FFF2-40B4-BE49-F238E27FC236}">
                <a16:creationId xmlns:a16="http://schemas.microsoft.com/office/drawing/2014/main" id="{DB8198CE-A092-36E2-0F9A-46D1EFE6E5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0" t="29572" r="28719" b="29956"/>
          <a:stretch>
            <a:fillRect/>
          </a:stretch>
        </p:blipFill>
        <p:spPr>
          <a:xfrm>
            <a:off x="10013578" y="5628607"/>
            <a:ext cx="2043952" cy="9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0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and black chain  Description automatically generated">
            <a:extLst>
              <a:ext uri="{FF2B5EF4-FFF2-40B4-BE49-F238E27FC236}">
                <a16:creationId xmlns:a16="http://schemas.microsoft.com/office/drawing/2014/main" id="{FED2AC30-F52B-75A4-15CE-A1B33E3CF8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3319" r="38437"/>
          <a:stretch/>
        </p:blipFill>
        <p:spPr>
          <a:xfrm>
            <a:off x="7537342" y="968188"/>
            <a:ext cx="4524646" cy="5796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DE947-E413-14ED-CA59-3B7FD140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40272" cy="1325563"/>
          </a:xfrm>
        </p:spPr>
        <p:txBody>
          <a:bodyPr>
            <a:normAutofit/>
          </a:bodyPr>
          <a:lstStyle/>
          <a:p>
            <a:pPr>
              <a:defRPr b="1">
                <a:solidFill>
                  <a:schemeClr val="accent1"/>
                </a:solidFill>
              </a:defRPr>
            </a:pPr>
            <a:r>
              <a:t>Pourquoi l’architecture de confiance zéro de niveau 5 est importante – un exemple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26F3042-EFB8-E83A-780D-508BF98EA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82" y="2107996"/>
            <a:ext cx="6997554" cy="4653189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sz="2000" dirty="0" err="1"/>
              <a:t>Chiffrement</a:t>
            </a:r>
            <a:r>
              <a:rPr lang="en-GB" sz="2000" dirty="0"/>
              <a:t> digital</a:t>
            </a:r>
            <a:r>
              <a:rPr sz="2000" dirty="0"/>
              <a:t>, avec </a:t>
            </a:r>
            <a:r>
              <a:rPr sz="2000" dirty="0" err="1"/>
              <a:t>chaque</a:t>
            </a:r>
            <a:r>
              <a:rPr sz="2000" dirty="0"/>
              <a:t> </a:t>
            </a:r>
            <a:r>
              <a:rPr sz="2000" dirty="0" err="1"/>
              <a:t>identifiant</a:t>
            </a:r>
            <a:r>
              <a:rPr sz="2000" dirty="0"/>
              <a:t> </a:t>
            </a:r>
            <a:r>
              <a:rPr sz="2000" dirty="0" err="1"/>
              <a:t>sécurisé</a:t>
            </a:r>
            <a:r>
              <a:rPr sz="2000" dirty="0"/>
              <a:t> à </a:t>
            </a:r>
            <a:r>
              <a:rPr sz="2000" dirty="0" err="1"/>
              <a:t>l'aide</a:t>
            </a:r>
            <a:r>
              <a:rPr sz="2000" dirty="0"/>
              <a:t> </a:t>
            </a:r>
            <a:r>
              <a:rPr sz="2000" dirty="0" err="1"/>
              <a:t>d'une</a:t>
            </a:r>
            <a:r>
              <a:rPr sz="2000" dirty="0"/>
              <a:t> application blockchain et sans </a:t>
            </a:r>
            <a:r>
              <a:rPr sz="2000" dirty="0" err="1"/>
              <a:t>altération</a:t>
            </a:r>
            <a:endParaRPr lang="en-US" sz="2000" dirty="0" err="1"/>
          </a:p>
          <a:p>
            <a:pPr>
              <a:buFont typeface="Wingdings" pitchFamily="2" charset="2"/>
              <a:buChar char="q"/>
              <a:defRPr sz="2400"/>
            </a:pPr>
            <a:r>
              <a:rPr sz="2000" dirty="0"/>
              <a:t>Les </a:t>
            </a:r>
            <a:r>
              <a:rPr sz="2000" err="1"/>
              <a:t>informations</a:t>
            </a:r>
            <a:r>
              <a:rPr sz="2000" dirty="0"/>
              <a:t> </a:t>
            </a:r>
            <a:r>
              <a:rPr sz="2000" err="1"/>
              <a:t>d’identification</a:t>
            </a:r>
            <a:r>
              <a:rPr sz="2000" dirty="0"/>
              <a:t> </a:t>
            </a:r>
            <a:r>
              <a:rPr sz="2000" err="1"/>
              <a:t>sont</a:t>
            </a:r>
            <a:r>
              <a:rPr sz="2000" dirty="0"/>
              <a:t> </a:t>
            </a:r>
            <a:r>
              <a:rPr sz="2000" err="1"/>
              <a:t>stockées</a:t>
            </a:r>
            <a:r>
              <a:rPr sz="2000" dirty="0"/>
              <a:t> et </a:t>
            </a:r>
            <a:r>
              <a:rPr sz="2000" err="1"/>
              <a:t>vérifiées</a:t>
            </a:r>
            <a:r>
              <a:rPr sz="2000" dirty="0"/>
              <a:t> dans le </a:t>
            </a:r>
            <a:r>
              <a:rPr sz="2000" err="1"/>
              <a:t>domaine</a:t>
            </a:r>
            <a:r>
              <a:rPr sz="2000" dirty="0"/>
              <a:t> numérique </a:t>
            </a:r>
            <a:r>
              <a:rPr sz="2000" err="1"/>
              <a:t>sécurisé</a:t>
            </a:r>
            <a:r>
              <a:rPr sz="2000" dirty="0"/>
              <a:t> de </a:t>
            </a:r>
            <a:r>
              <a:rPr sz="2000" err="1"/>
              <a:t>l’organisation</a:t>
            </a:r>
            <a:r>
              <a:rPr sz="2000" dirty="0"/>
              <a:t> </a:t>
            </a:r>
            <a:r>
              <a:rPr sz="2000" err="1"/>
              <a:t>émettrice</a:t>
            </a:r>
            <a:r>
              <a:rPr sz="2000" dirty="0"/>
              <a:t>. 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sz="2000" dirty="0"/>
              <a:t>La </a:t>
            </a:r>
            <a:r>
              <a:rPr sz="2000" err="1"/>
              <a:t>vérification</a:t>
            </a:r>
            <a:r>
              <a:rPr sz="2000" dirty="0"/>
              <a:t> </a:t>
            </a:r>
            <a:r>
              <a:rPr sz="2000" err="1"/>
              <a:t>est</a:t>
            </a:r>
            <a:r>
              <a:rPr sz="2000" dirty="0"/>
              <a:t> </a:t>
            </a:r>
            <a:r>
              <a:rPr sz="2000" err="1"/>
              <a:t>instantanée</a:t>
            </a:r>
            <a:r>
              <a:rPr sz="2000" dirty="0"/>
              <a:t>, </a:t>
            </a:r>
            <a:r>
              <a:rPr sz="2000" err="1"/>
              <a:t>entièrement</a:t>
            </a:r>
            <a:r>
              <a:rPr sz="2000" dirty="0"/>
              <a:t> </a:t>
            </a:r>
            <a:r>
              <a:rPr sz="2000" err="1"/>
              <a:t>automatisée</a:t>
            </a:r>
            <a:r>
              <a:rPr sz="2000" dirty="0"/>
              <a:t> et </a:t>
            </a:r>
            <a:r>
              <a:rPr sz="2000" err="1"/>
              <a:t>gratuite</a:t>
            </a:r>
            <a:r>
              <a:rPr sz="2000" dirty="0"/>
              <a:t>, avec un </a:t>
            </a:r>
            <a:r>
              <a:rPr sz="2000" err="1"/>
              <a:t>accès</a:t>
            </a:r>
            <a:r>
              <a:rPr sz="2000" dirty="0"/>
              <a:t> </a:t>
            </a:r>
            <a:r>
              <a:rPr sz="2000" err="1"/>
              <a:t>contrôlé</a:t>
            </a:r>
            <a:r>
              <a:rPr sz="2000" dirty="0"/>
              <a:t> par le </a:t>
            </a:r>
            <a:r>
              <a:rPr sz="2000" err="1"/>
              <a:t>titulaire</a:t>
            </a:r>
            <a:r>
              <a:rPr sz="2000" dirty="0"/>
              <a:t> de la qualification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sz="2000" dirty="0"/>
              <a:t>La </a:t>
            </a:r>
            <a:r>
              <a:rPr sz="2000" err="1"/>
              <a:t>sécurité</a:t>
            </a:r>
            <a:r>
              <a:rPr sz="2000" dirty="0"/>
              <a:t> adaptative suit le </a:t>
            </a:r>
            <a:r>
              <a:rPr sz="2000" err="1"/>
              <a:t>rythme</a:t>
            </a:r>
            <a:r>
              <a:rPr sz="2000" dirty="0"/>
              <a:t> des </a:t>
            </a:r>
            <a:r>
              <a:rPr sz="2000" err="1"/>
              <a:t>capacités</a:t>
            </a:r>
            <a:r>
              <a:rPr sz="2000" dirty="0"/>
              <a:t> </a:t>
            </a:r>
            <a:r>
              <a:rPr sz="2000" err="1"/>
              <a:t>numériques</a:t>
            </a:r>
            <a:r>
              <a:rPr sz="2000" dirty="0"/>
              <a:t> </a:t>
            </a:r>
            <a:r>
              <a:rPr sz="2000" err="1"/>
              <a:t>côté</a:t>
            </a:r>
            <a:r>
              <a:rPr sz="2000" dirty="0"/>
              <a:t> </a:t>
            </a:r>
            <a:r>
              <a:rPr sz="2000" err="1"/>
              <a:t>obscur</a:t>
            </a:r>
            <a:r>
              <a:rPr sz="2000" dirty="0"/>
              <a:t>, par </a:t>
            </a:r>
            <a:r>
              <a:rPr sz="2000" err="1"/>
              <a:t>exemple</a:t>
            </a:r>
            <a:r>
              <a:rPr sz="2000" dirty="0"/>
              <a:t> </a:t>
            </a:r>
            <a:r>
              <a:rPr sz="2000" err="1"/>
              <a:t>en</a:t>
            </a:r>
            <a:r>
              <a:rPr sz="2000" dirty="0"/>
              <a:t> </a:t>
            </a:r>
            <a:r>
              <a:rPr sz="2000" err="1"/>
              <a:t>intégrant</a:t>
            </a:r>
            <a:r>
              <a:rPr sz="2000" dirty="0"/>
              <a:t> la reconnaissance </a:t>
            </a:r>
            <a:r>
              <a:rPr sz="2000" err="1"/>
              <a:t>faciale</a:t>
            </a:r>
            <a:r>
              <a:rPr sz="2000" dirty="0"/>
              <a:t> </a:t>
            </a:r>
            <a:r>
              <a:rPr sz="2000" err="1"/>
              <a:t>biométrique</a:t>
            </a:r>
            <a:r>
              <a:rPr sz="2000" dirty="0"/>
              <a:t> pour </a:t>
            </a:r>
            <a:r>
              <a:rPr sz="2000" err="1"/>
              <a:t>prévenir</a:t>
            </a:r>
            <a:r>
              <a:rPr sz="2000" dirty="0"/>
              <a:t> </a:t>
            </a:r>
            <a:r>
              <a:rPr sz="2000" err="1"/>
              <a:t>l'usurpation</a:t>
            </a:r>
            <a:r>
              <a:rPr sz="2000" dirty="0"/>
              <a:t> </a:t>
            </a:r>
            <a:r>
              <a:rPr sz="2000" err="1"/>
              <a:t>d'identité</a:t>
            </a:r>
            <a:endParaRPr sz="2000"/>
          </a:p>
          <a:p>
            <a:pPr>
              <a:buFont typeface="Wingdings" pitchFamily="2" charset="2"/>
              <a:buChar char="q"/>
              <a:defRPr sz="2400"/>
            </a:pPr>
            <a:r>
              <a:rPr sz="2000" dirty="0"/>
              <a:t>Conforme à la </a:t>
            </a:r>
            <a:r>
              <a:rPr sz="2000" err="1"/>
              <a:t>norme</a:t>
            </a:r>
            <a:r>
              <a:rPr sz="2000" dirty="0"/>
              <a:t> W3C </a:t>
            </a:r>
            <a:r>
              <a:rPr sz="2000" err="1"/>
              <a:t>actuelle</a:t>
            </a:r>
            <a:r>
              <a:rPr sz="2000" dirty="0"/>
              <a:t> pour les </a:t>
            </a:r>
            <a:r>
              <a:rPr sz="2000" err="1"/>
              <a:t>informations</a:t>
            </a:r>
            <a:r>
              <a:rPr sz="2000" dirty="0"/>
              <a:t> </a:t>
            </a:r>
            <a:r>
              <a:rPr sz="2000" err="1"/>
              <a:t>d'identification</a:t>
            </a:r>
            <a:r>
              <a:rPr sz="2000" dirty="0"/>
              <a:t> </a:t>
            </a:r>
            <a:r>
              <a:rPr sz="2000" err="1"/>
              <a:t>vérifiées</a:t>
            </a:r>
            <a:endParaRPr sz="2000"/>
          </a:p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57592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8E494-5430-DB77-EAA3-CE00AE0D3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logo  AI-generated content may be incorrect.">
            <a:extLst>
              <a:ext uri="{FF2B5EF4-FFF2-40B4-BE49-F238E27FC236}">
                <a16:creationId xmlns:a16="http://schemas.microsoft.com/office/drawing/2014/main" id="{1910D334-B578-B2AA-4AF9-C777A5DC3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12232259" cy="688064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B7CB6-1184-A684-04E0-D0B32D2C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16" y="979713"/>
            <a:ext cx="10515600" cy="1325563"/>
          </a:xfrm>
        </p:spPr>
        <p:txBody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r>
              <a:t>Trois technologies numériques qui aideront l'ACQF à atteindre ses principaux objectifs: 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0275993D-F6D9-E00D-CED4-18F2091E637E}"/>
              </a:ext>
            </a:extLst>
          </p:cNvPr>
          <p:cNvSpPr txBox="1">
            <a:spLocks/>
          </p:cNvSpPr>
          <p:nvPr/>
        </p:nvSpPr>
        <p:spPr>
          <a:xfrm>
            <a:off x="1101416" y="2836165"/>
            <a:ext cx="6997554" cy="218802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t> Microcertification</a:t>
            </a:r>
            <a:endParaRPr sz="2400"/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sz="2400"/>
              <a:t> Q</a:t>
            </a:r>
            <a:r>
              <a:t>ualification des services d'authentification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t> Intelligence artificielle générative</a:t>
            </a:r>
          </a:p>
          <a:p>
            <a:pPr marL="0" indent="0"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7237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5E30C-D872-6629-EA93-8EEC95907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5727B-31F9-3AA0-FAB3-0CD727F1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22" y="631517"/>
            <a:ext cx="5044331" cy="1325563"/>
          </a:xfrm>
        </p:spPr>
        <p:txBody>
          <a:bodyPr>
            <a:normAutofit fontScale="90000"/>
          </a:bodyPr>
          <a:lstStyle/>
          <a:p>
            <a:pPr>
              <a:defRPr b="1">
                <a:solidFill>
                  <a:schemeClr val="accent1"/>
                </a:solidFill>
              </a:defRPr>
            </a:pPr>
            <a:r>
              <a:t>Microcertification: badges numériques sécurisés</a:t>
            </a:r>
          </a:p>
        </p:txBody>
      </p:sp>
      <p:pic>
        <p:nvPicPr>
          <p:cNvPr id="5" name="Picture 4" descr="A green and white text on a black background  AI-generated content may be incorrect.">
            <a:extLst>
              <a:ext uri="{FF2B5EF4-FFF2-40B4-BE49-F238E27FC236}">
                <a16:creationId xmlns:a16="http://schemas.microsoft.com/office/drawing/2014/main" id="{42DB2588-6105-8BD0-0DFE-80271759D3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0" t="29572" r="28719" b="29956"/>
          <a:stretch>
            <a:fillRect/>
          </a:stretch>
        </p:blipFill>
        <p:spPr>
          <a:xfrm>
            <a:off x="10013578" y="5628607"/>
            <a:ext cx="2043952" cy="999841"/>
          </a:xfrm>
          <a:prstGeom prst="rect">
            <a:avLst/>
          </a:prstGeom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F6A10B0F-8217-3505-81BB-7AD88E58BA5D}"/>
              </a:ext>
            </a:extLst>
          </p:cNvPr>
          <p:cNvSpPr txBox="1">
            <a:spLocks/>
          </p:cNvSpPr>
          <p:nvPr/>
        </p:nvSpPr>
        <p:spPr>
          <a:xfrm>
            <a:off x="321604" y="2437998"/>
            <a:ext cx="5687310" cy="2869179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 sz="2200"/>
            </a:pPr>
            <a:r>
              <a:rPr sz="2000" dirty="0"/>
              <a:t>Une </a:t>
            </a:r>
            <a:r>
              <a:rPr sz="2000" err="1"/>
              <a:t>microcertification</a:t>
            </a:r>
            <a:r>
              <a:rPr sz="2000" dirty="0"/>
              <a:t> </a:t>
            </a:r>
            <a:r>
              <a:rPr sz="2000" err="1"/>
              <a:t>est</a:t>
            </a:r>
            <a:r>
              <a:rPr sz="2000" dirty="0"/>
              <a:t> </a:t>
            </a:r>
            <a:r>
              <a:rPr sz="2000" err="1"/>
              <a:t>une</a:t>
            </a:r>
            <a:r>
              <a:rPr sz="2000" dirty="0"/>
              <a:t> petite </a:t>
            </a:r>
            <a:r>
              <a:rPr sz="2000" err="1"/>
              <a:t>unité</a:t>
            </a:r>
            <a:r>
              <a:rPr sz="2000" dirty="0"/>
              <a:t> </a:t>
            </a:r>
            <a:r>
              <a:rPr sz="2000" err="1"/>
              <a:t>d'apprentissage</a:t>
            </a:r>
            <a:r>
              <a:rPr sz="2000" dirty="0"/>
              <a:t> </a:t>
            </a:r>
            <a:r>
              <a:rPr sz="2000" err="1"/>
              <a:t>autonome</a:t>
            </a:r>
            <a:r>
              <a:rPr sz="2000" dirty="0"/>
              <a:t>.</a:t>
            </a:r>
            <a:endParaRPr lang="en-US" sz="2000" dirty="0"/>
          </a:p>
          <a:p>
            <a:pPr>
              <a:buFont typeface="Wingdings" pitchFamily="2" charset="2"/>
              <a:buChar char="q"/>
              <a:defRPr sz="2200"/>
            </a:pPr>
            <a:r>
              <a:rPr sz="2000" dirty="0"/>
              <a:t>Les badges </a:t>
            </a:r>
            <a:r>
              <a:rPr sz="2000" err="1"/>
              <a:t>numériques</a:t>
            </a:r>
            <a:r>
              <a:rPr sz="2000" dirty="0"/>
              <a:t> </a:t>
            </a:r>
            <a:r>
              <a:rPr sz="2000" err="1"/>
              <a:t>sécurisés</a:t>
            </a:r>
            <a:r>
              <a:rPr sz="2000" dirty="0"/>
              <a:t> </a:t>
            </a:r>
            <a:r>
              <a:rPr sz="2000" err="1"/>
              <a:t>permettent</a:t>
            </a:r>
            <a:r>
              <a:rPr sz="2000" dirty="0"/>
              <a:t> </a:t>
            </a:r>
            <a:r>
              <a:rPr sz="2000" err="1"/>
              <a:t>l'accessibilité</a:t>
            </a:r>
            <a:r>
              <a:rPr sz="2000" dirty="0"/>
              <a:t>, la </a:t>
            </a:r>
            <a:r>
              <a:rPr sz="2000" err="1"/>
              <a:t>portabilité</a:t>
            </a:r>
            <a:r>
              <a:rPr sz="2000" dirty="0"/>
              <a:t> et la </a:t>
            </a:r>
            <a:r>
              <a:rPr sz="2000" err="1"/>
              <a:t>vérification</a:t>
            </a:r>
            <a:endParaRPr sz="2000"/>
          </a:p>
          <a:p>
            <a:pPr>
              <a:buFont typeface="Wingdings" pitchFamily="2" charset="2"/>
              <a:buChar char="q"/>
              <a:defRPr sz="2200"/>
            </a:pPr>
            <a:r>
              <a:rPr sz="2000" dirty="0"/>
              <a:t>Un badge </a:t>
            </a:r>
            <a:r>
              <a:rPr sz="2000" err="1"/>
              <a:t>sécurisé</a:t>
            </a:r>
            <a:r>
              <a:rPr sz="2000" dirty="0"/>
              <a:t> a </a:t>
            </a:r>
            <a:r>
              <a:rPr sz="2000" err="1"/>
              <a:t>une</a:t>
            </a:r>
            <a:r>
              <a:rPr sz="2000" dirty="0"/>
              <a:t> image </a:t>
            </a:r>
            <a:r>
              <a:rPr sz="2000" err="1"/>
              <a:t>représentant</a:t>
            </a:r>
            <a:r>
              <a:rPr sz="2000" dirty="0"/>
              <a:t> le corps </a:t>
            </a:r>
            <a:r>
              <a:rPr sz="2000" err="1"/>
              <a:t>d'attribution</a:t>
            </a:r>
            <a:r>
              <a:rPr sz="2000" dirty="0"/>
              <a:t> et </a:t>
            </a:r>
            <a:r>
              <a:rPr sz="2000" err="1"/>
              <a:t>contient</a:t>
            </a:r>
            <a:r>
              <a:rPr sz="2000" dirty="0"/>
              <a:t> des champs de </a:t>
            </a:r>
            <a:r>
              <a:rPr sz="2000" err="1"/>
              <a:t>métadonnées</a:t>
            </a:r>
            <a:r>
              <a:rPr sz="2000" dirty="0"/>
              <a:t> sans </a:t>
            </a:r>
            <a:r>
              <a:rPr sz="2000" err="1"/>
              <a:t>altération</a:t>
            </a:r>
            <a:r>
              <a:rPr sz="2000" dirty="0"/>
              <a:t> qui </a:t>
            </a:r>
            <a:r>
              <a:rPr sz="2000" err="1"/>
              <a:t>définissent</a:t>
            </a:r>
            <a:r>
              <a:rPr sz="2000" dirty="0"/>
              <a:t> les </a:t>
            </a:r>
            <a:r>
              <a:rPr sz="2000" err="1"/>
              <a:t>informations</a:t>
            </a:r>
            <a:r>
              <a:rPr sz="2000" dirty="0"/>
              <a:t> </a:t>
            </a:r>
            <a:r>
              <a:rPr sz="2000" err="1"/>
              <a:t>d'identification</a:t>
            </a:r>
            <a:endParaRPr sz="200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56071911-EBA2-8ECD-5662-D5AE2FA2DFFE}"/>
              </a:ext>
            </a:extLst>
          </p:cNvPr>
          <p:cNvSpPr txBox="1">
            <a:spLocks/>
          </p:cNvSpPr>
          <p:nvPr/>
        </p:nvSpPr>
        <p:spPr>
          <a:xfrm>
            <a:off x="6183086" y="2849145"/>
            <a:ext cx="5687310" cy="2523892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 sz="2200"/>
            </a:pPr>
            <a:r>
              <a:rPr sz="2000" dirty="0"/>
              <a:t>Pour </a:t>
            </a:r>
            <a:r>
              <a:rPr sz="2000" err="1"/>
              <a:t>l'ACQF</a:t>
            </a:r>
            <a:r>
              <a:rPr sz="2000" dirty="0"/>
              <a:t>, la </a:t>
            </a:r>
            <a:r>
              <a:rPr sz="2000" err="1"/>
              <a:t>microcertification</a:t>
            </a:r>
            <a:r>
              <a:rPr sz="2000" dirty="0"/>
              <a:t> avec des badges </a:t>
            </a:r>
            <a:r>
              <a:rPr sz="2000" err="1"/>
              <a:t>numériques</a:t>
            </a:r>
            <a:r>
              <a:rPr sz="2000" dirty="0"/>
              <a:t> </a:t>
            </a:r>
            <a:r>
              <a:rPr sz="2000" err="1"/>
              <a:t>sécurisés</a:t>
            </a:r>
            <a:r>
              <a:rPr sz="2000" dirty="0"/>
              <a:t> </a:t>
            </a:r>
            <a:r>
              <a:rPr sz="2000" err="1"/>
              <a:t>facilitera</a:t>
            </a:r>
            <a:r>
              <a:rPr sz="2000" dirty="0"/>
              <a:t> la </a:t>
            </a:r>
            <a:r>
              <a:rPr sz="2000" err="1"/>
              <a:t>mobilité</a:t>
            </a:r>
            <a:r>
              <a:rPr sz="2000" dirty="0"/>
              <a:t> des </a:t>
            </a:r>
            <a:r>
              <a:rPr sz="2000" err="1"/>
              <a:t>apprenants</a:t>
            </a:r>
            <a:r>
              <a:rPr sz="2000" dirty="0"/>
              <a:t> entre les pays de </a:t>
            </a:r>
            <a:r>
              <a:rPr sz="2000" err="1"/>
              <a:t>l'UA</a:t>
            </a:r>
            <a:endParaRPr lang="en-US" sz="2000" err="1"/>
          </a:p>
          <a:p>
            <a:pPr>
              <a:buFont typeface="Wingdings" pitchFamily="2" charset="2"/>
              <a:buChar char="q"/>
            </a:pPr>
            <a:r>
              <a:rPr sz="2000" dirty="0"/>
              <a:t>Pour </a:t>
            </a:r>
            <a:r>
              <a:rPr sz="2000" dirty="0" err="1"/>
              <a:t>l'ACQF</a:t>
            </a:r>
            <a:r>
              <a:rPr sz="2000" dirty="0"/>
              <a:t>, la </a:t>
            </a:r>
            <a:r>
              <a:rPr sz="2000" dirty="0" err="1"/>
              <a:t>microcertification</a:t>
            </a:r>
            <a:r>
              <a:rPr sz="2000" dirty="0"/>
              <a:t> avec badges </a:t>
            </a:r>
            <a:r>
              <a:rPr sz="2000" dirty="0" err="1"/>
              <a:t>numériques</a:t>
            </a:r>
            <a:r>
              <a:rPr sz="2000" dirty="0"/>
              <a:t> </a:t>
            </a:r>
            <a:r>
              <a:rPr sz="2000" dirty="0" err="1"/>
              <a:t>sécurisés</a:t>
            </a:r>
            <a:r>
              <a:rPr sz="2000" dirty="0"/>
              <a:t> </a:t>
            </a:r>
            <a:r>
              <a:rPr lang="en-GB" sz="2000" dirty="0" err="1"/>
              <a:t>permettra</a:t>
            </a:r>
            <a:r>
              <a:rPr lang="en-GB" sz="2000" dirty="0"/>
              <a:t> </a:t>
            </a:r>
            <a:r>
              <a:rPr lang="en-GB" sz="2000" dirty="0" err="1"/>
              <a:t>une</a:t>
            </a:r>
            <a:r>
              <a:rPr sz="2000" dirty="0"/>
              <a:t> collaboration entre </a:t>
            </a:r>
            <a:r>
              <a:rPr sz="2000" dirty="0" err="1"/>
              <a:t>universités</a:t>
            </a:r>
            <a:r>
              <a:rPr sz="2000" dirty="0"/>
              <a:t> de </a:t>
            </a:r>
            <a:r>
              <a:rPr sz="2000" dirty="0" err="1"/>
              <a:t>différents</a:t>
            </a:r>
            <a:r>
              <a:rPr sz="2000" dirty="0"/>
              <a:t> pays</a:t>
            </a:r>
          </a:p>
          <a:p>
            <a:endParaRPr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633E9-BB5F-2A98-2929-CEEEDC99FB85}"/>
              </a:ext>
            </a:extLst>
          </p:cNvPr>
          <p:cNvSpPr txBox="1"/>
          <p:nvPr/>
        </p:nvSpPr>
        <p:spPr>
          <a:xfrm>
            <a:off x="408689" y="5463531"/>
            <a:ext cx="950819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dirty="0"/>
              <a:t>La </a:t>
            </a:r>
            <a:r>
              <a:rPr dirty="0" err="1"/>
              <a:t>microcertification</a:t>
            </a:r>
            <a:r>
              <a:rPr dirty="0"/>
              <a:t> avec des badges </a:t>
            </a:r>
            <a:r>
              <a:rPr dirty="0" err="1"/>
              <a:t>numériques</a:t>
            </a:r>
            <a:r>
              <a:rPr dirty="0"/>
              <a:t> </a:t>
            </a:r>
            <a:r>
              <a:rPr dirty="0" err="1"/>
              <a:t>sécurisés</a:t>
            </a:r>
            <a:r>
              <a:rPr dirty="0"/>
              <a:t> </a:t>
            </a:r>
            <a:r>
              <a:rPr dirty="0" err="1"/>
              <a:t>facilitera</a:t>
            </a:r>
            <a:r>
              <a:rPr dirty="0"/>
              <a:t> </a:t>
            </a:r>
            <a:r>
              <a:rPr dirty="0" err="1"/>
              <a:t>l’objectif</a:t>
            </a:r>
            <a:r>
              <a:rPr dirty="0"/>
              <a:t> </a:t>
            </a:r>
            <a:r>
              <a:rPr lang="en-GB" dirty="0"/>
              <a:t>de </a:t>
            </a:r>
            <a:r>
              <a:rPr lang="en-GB" dirty="0" err="1"/>
              <a:t>l'ACQF</a:t>
            </a:r>
            <a:r>
              <a:rPr lang="en-GB" dirty="0"/>
              <a:t> de</a:t>
            </a:r>
            <a:r>
              <a:rPr dirty="0"/>
              <a:t> </a:t>
            </a:r>
            <a:r>
              <a:rPr dirty="0" err="1"/>
              <a:t>créer</a:t>
            </a:r>
            <a:r>
              <a:rPr dirty="0"/>
              <a:t> «un </a:t>
            </a:r>
            <a:r>
              <a:rPr dirty="0" err="1"/>
              <a:t>espace</a:t>
            </a:r>
            <a:r>
              <a:rPr dirty="0"/>
              <a:t> </a:t>
            </a:r>
            <a:r>
              <a:rPr dirty="0" err="1"/>
              <a:t>africain</a:t>
            </a:r>
            <a:r>
              <a:rPr dirty="0"/>
              <a:t> de </a:t>
            </a:r>
            <a:r>
              <a:rPr dirty="0" err="1"/>
              <a:t>l’éducation</a:t>
            </a:r>
            <a:r>
              <a:rPr dirty="0"/>
              <a:t> et des certifications».</a:t>
            </a:r>
          </a:p>
        </p:txBody>
      </p:sp>
      <p:pic>
        <p:nvPicPr>
          <p:cNvPr id="15" name="Content Placeholder 14" descr="A close-up of a computer security system  AI-generated content may be incorrect.">
            <a:extLst>
              <a:ext uri="{FF2B5EF4-FFF2-40B4-BE49-F238E27FC236}">
                <a16:creationId xmlns:a16="http://schemas.microsoft.com/office/drawing/2014/main" id="{529198C5-9D11-4B8E-FC66-DE091388C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-21069" t="76226" r="53907" b="-36545"/>
          <a:stretch>
            <a:fillRect/>
          </a:stretch>
        </p:blipFill>
        <p:spPr>
          <a:xfrm>
            <a:off x="3532909" y="2626161"/>
            <a:ext cx="5195456" cy="2624712"/>
          </a:xfrm>
        </p:spPr>
      </p:pic>
      <p:pic>
        <p:nvPicPr>
          <p:cNvPr id="17" name="Picture 16" descr="A computer screen shot of a computer  AI-generated content may be incorrect.">
            <a:extLst>
              <a:ext uri="{FF2B5EF4-FFF2-40B4-BE49-F238E27FC236}">
                <a16:creationId xmlns:a16="http://schemas.microsoft.com/office/drawing/2014/main" id="{1F1709C8-1901-04BB-D688-D75D754C79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564" t="27277" r="13993" b="23915"/>
          <a:stretch>
            <a:fillRect/>
          </a:stretch>
        </p:blipFill>
        <p:spPr>
          <a:xfrm>
            <a:off x="5651371" y="194140"/>
            <a:ext cx="6393258" cy="256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0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9067A-FA6E-2124-2C98-D06E8006C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yellow circular design with a lock  AI-generated content may be incorrect.">
            <a:extLst>
              <a:ext uri="{FF2B5EF4-FFF2-40B4-BE49-F238E27FC236}">
                <a16:creationId xmlns:a16="http://schemas.microsoft.com/office/drawing/2014/main" id="{F375ACA6-AC42-DB73-BE69-BEE8ECDFF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1" y="0"/>
            <a:ext cx="12218811" cy="687308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8607BF-45CE-9367-3521-FBFE779C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r>
              <a:t>Services d'authentification des qualifications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5E1EBC27-D8D1-2E6D-925E-3FA8DC0CE91E}"/>
              </a:ext>
            </a:extLst>
          </p:cNvPr>
          <p:cNvSpPr txBox="1">
            <a:spLocks/>
          </p:cNvSpPr>
          <p:nvPr/>
        </p:nvSpPr>
        <p:spPr>
          <a:xfrm>
            <a:off x="838200" y="2121051"/>
            <a:ext cx="10051473" cy="3512713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 sz="2400"/>
            </a:pPr>
            <a:r>
              <a:t> Les anciens services d’authentification dépendent des informations fournies par les universités, les organismes adjudicateurs et les bases de données centrales: coûteux à exécuter, longs temps de réponse et sujets à des erreurs de saisie</a:t>
            </a:r>
            <a:br/>
            <a:endParaRPr sz="2400"/>
          </a:p>
          <a:p>
            <a:pPr>
              <a:buFont typeface="Wingdings" pitchFamily="2" charset="2"/>
              <a:buChar char="q"/>
              <a:defRPr sz="2400"/>
            </a:pPr>
            <a:r>
              <a:t> Étape 2 Zero Trust Architecture permet une authentification instantanée presque sans frais, remplaçant les services manuels et les bases de données centrales, réduisant considérablement les coûts, le risque d'erreur et la vulnérabilité à la fraude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D5049-5F63-5D22-8842-CAA5DCB12549}"/>
              </a:ext>
            </a:extLst>
          </p:cNvPr>
          <p:cNvSpPr txBox="1"/>
          <p:nvPr/>
        </p:nvSpPr>
        <p:spPr>
          <a:xfrm>
            <a:off x="838200" y="5588222"/>
            <a:ext cx="9508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t>Voici comment cela fonctionne...</a:t>
            </a:r>
          </a:p>
        </p:txBody>
      </p:sp>
      <p:pic>
        <p:nvPicPr>
          <p:cNvPr id="8" name="Picture 7" descr="A green and white text on a black background  AI-generated content may be incorrect.">
            <a:extLst>
              <a:ext uri="{FF2B5EF4-FFF2-40B4-BE49-F238E27FC236}">
                <a16:creationId xmlns:a16="http://schemas.microsoft.com/office/drawing/2014/main" id="{F88842F1-8461-A04D-B7D6-744C32478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0" t="29572" r="28719" b="29956"/>
          <a:stretch>
            <a:fillRect/>
          </a:stretch>
        </p:blipFill>
        <p:spPr>
          <a:xfrm>
            <a:off x="10013578" y="5628607"/>
            <a:ext cx="2043952" cy="9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12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9B0E23-29B5-4111-B389-5C5AE15C7818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customXml/itemProps2.xml><?xml version="1.0" encoding="utf-8"?>
<ds:datastoreItem xmlns:ds="http://schemas.openxmlformats.org/officeDocument/2006/customXml" ds:itemID="{07E5A590-5A1F-46AC-B601-87FD4F056C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6B0067-CE88-4D20-B2F8-57D8FF8703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1040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 péril et la promesse: Les nouvelles technologies numériques et l'ACQF</vt:lpstr>
      <vt:lpstr>Principaux objectifs de l'ACQF</vt:lpstr>
      <vt:lpstr>Équité d'accès à l'internet</vt:lpstr>
      <vt:lpstr>Pourquoi la fraude aux qualifications  est-elle importante?</vt:lpstr>
      <vt:lpstr>Identification numérique sécurisée: vers une architecture de confiance zéro</vt:lpstr>
      <vt:lpstr>Pourquoi l’architecture de confiance zéro de niveau 5 est importante – un exemple</vt:lpstr>
      <vt:lpstr>Trois technologies numériques qui aideront l'ACQF à atteindre ses principaux objectifs: </vt:lpstr>
      <vt:lpstr>Microcertification: badges numériques sécurisés</vt:lpstr>
      <vt:lpstr>Services d'authentification des qualifications</vt:lpstr>
      <vt:lpstr>Authentification activée numériquement: un exemple</vt:lpstr>
      <vt:lpstr>Intelligence artificielle générative</vt:lpstr>
      <vt:lpstr>Rien n'est différent, tout a changé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Hall</dc:creator>
  <cp:lastModifiedBy>Martin Hall</cp:lastModifiedBy>
  <cp:revision>68</cp:revision>
  <dcterms:created xsi:type="dcterms:W3CDTF">2025-07-19T13:48:22Z</dcterms:created>
  <dcterms:modified xsi:type="dcterms:W3CDTF">2025-07-29T14:44:07Z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  <property fmtid="{D5CDD505-2E9C-101B-9397-08002B2CF9AE}" pid="3" name="MediaServiceImageTags">
    <vt:lpwstr/>
  </property>
</Properties>
</file>