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59" r:id="rId7"/>
    <p:sldId id="275" r:id="rId8"/>
    <p:sldId id="285" r:id="rId9"/>
    <p:sldId id="277" r:id="rId10"/>
    <p:sldId id="278" r:id="rId11"/>
    <p:sldId id="280" r:id="rId12"/>
    <p:sldId id="284" r:id="rId13"/>
    <p:sldId id="281" r:id="rId14"/>
    <p:sldId id="282" r:id="rId15"/>
    <p:sldId id="283" r:id="rId16"/>
    <p:sldId id="286" r:id="rId17"/>
    <p:sldId id="279"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1" autoAdjust="0"/>
    <p:restoredTop sz="68910" autoAdjust="0"/>
  </p:normalViewPr>
  <p:slideViewPr>
    <p:cSldViewPr snapToGrid="0">
      <p:cViewPr varScale="1">
        <p:scale>
          <a:sx n="40" d="100"/>
          <a:sy n="40" d="100"/>
        </p:scale>
        <p:origin x="1196" y="48"/>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iconchunking_colorful5">
  <dgm:title val="iconchunking_colorful5"/>
  <dgm:desc val="iconchunking_colorful5"/>
  <dgm:catLst>
    <dgm:cat type="Other" pri="2"/>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A4241-EE9F-4C68-BBB9-DD3BF62CFD2C}" type="doc">
      <dgm:prSet loTypeId="urn:microsoft.com/office/officeart/2005/8/layout/default" loCatId="list" qsTypeId="urn:microsoft.com/office/officeart/2005/8/quickstyle/simple1" qsCatId="simple" csTypeId="urn:microsoft.com/office/officeart/2005/8/colors/iconchunking_colorful5" csCatId="other" phldr="1"/>
      <dgm:spPr/>
      <dgm:t>
        <a:bodyPr/>
        <a:lstStyle/>
        <a:p>
          <a:endParaRPr lang="en-US"/>
        </a:p>
      </dgm:t>
    </dgm:pt>
    <dgm:pt modelId="{D45006C0-BE4A-4241-836B-7474C80F7951}">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b="1" dirty="0"/>
            <a:t>Introduction: The importance of Qualifications Frameworks</a:t>
          </a:r>
          <a:endParaRPr lang="en-US" sz="1600" dirty="0"/>
        </a:p>
      </dgm:t>
    </dgm:pt>
    <dgm:pt modelId="{9F731C56-B47A-42D6-8EA0-DBB0B42F3FFC}" type="parTrans" cxnId="{2A9D03A5-4247-442E-8B69-8BEB92FA9BF9}">
      <dgm:prSet/>
      <dgm:spPr/>
      <dgm:t>
        <a:bodyPr/>
        <a:lstStyle/>
        <a:p>
          <a:endParaRPr lang="en-US" sz="1800"/>
        </a:p>
      </dgm:t>
    </dgm:pt>
    <dgm:pt modelId="{02DAEB8F-FC83-4FE7-81E4-1B4837765E26}" type="sibTrans" cxnId="{2A9D03A5-4247-442E-8B69-8BEB92FA9BF9}">
      <dgm:prSet/>
      <dgm:spPr/>
      <dgm:t>
        <a:bodyPr/>
        <a:lstStyle/>
        <a:p>
          <a:endParaRPr lang="en-US" sz="1800"/>
        </a:p>
      </dgm:t>
    </dgm:pt>
    <dgm:pt modelId="{4532355A-FD3D-45D1-99A2-939D6C1E271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b="1" dirty="0"/>
            <a:t>General Principles and Processes</a:t>
          </a:r>
          <a:endParaRPr lang="en-US" sz="1600" dirty="0"/>
        </a:p>
      </dgm:t>
    </dgm:pt>
    <dgm:pt modelId="{5F3BEC9A-C51F-4A37-B9B0-3D1C45F15E8E}" type="parTrans" cxnId="{655F9657-ADEC-40AD-80F0-BD230721A6D3}">
      <dgm:prSet/>
      <dgm:spPr/>
      <dgm:t>
        <a:bodyPr/>
        <a:lstStyle/>
        <a:p>
          <a:endParaRPr lang="en-US" sz="1800"/>
        </a:p>
      </dgm:t>
    </dgm:pt>
    <dgm:pt modelId="{5933EFDC-CC22-45F0-A57B-0EC1BA4CC163}" type="sibTrans" cxnId="{655F9657-ADEC-40AD-80F0-BD230721A6D3}">
      <dgm:prSet/>
      <dgm:spPr/>
      <dgm:t>
        <a:bodyPr/>
        <a:lstStyle/>
        <a:p>
          <a:endParaRPr lang="en-US" sz="1800"/>
        </a:p>
      </dgm:t>
    </dgm:pt>
    <dgm:pt modelId="{2D041605-D130-4F3C-8F92-C56B5FF838E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b="1" dirty="0"/>
            <a:t>Process of SNQF to ACQF Referencing</a:t>
          </a:r>
          <a:endParaRPr lang="en-US" sz="1600" dirty="0"/>
        </a:p>
      </dgm:t>
    </dgm:pt>
    <dgm:pt modelId="{A02BD9A2-1B6F-4470-BEA6-26501B67BD46}" type="parTrans" cxnId="{FA80CA08-AB6B-4BA6-B15D-CAC18571135B}">
      <dgm:prSet/>
      <dgm:spPr/>
      <dgm:t>
        <a:bodyPr/>
        <a:lstStyle/>
        <a:p>
          <a:endParaRPr lang="en-US" sz="1800"/>
        </a:p>
      </dgm:t>
    </dgm:pt>
    <dgm:pt modelId="{D3E31BAA-F23C-4DC7-95DA-223EF45E08C4}" type="sibTrans" cxnId="{FA80CA08-AB6B-4BA6-B15D-CAC18571135B}">
      <dgm:prSet/>
      <dgm:spPr/>
      <dgm:t>
        <a:bodyPr/>
        <a:lstStyle/>
        <a:p>
          <a:endParaRPr lang="en-US" sz="1800"/>
        </a:p>
      </dgm:t>
    </dgm:pt>
    <dgm:pt modelId="{F31307D0-03F7-4A37-B0C6-A026CC190CF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b="1" dirty="0"/>
            <a:t>Outcomes of SQA's Referencing Journey</a:t>
          </a:r>
          <a:endParaRPr lang="en-US" sz="1600" dirty="0"/>
        </a:p>
      </dgm:t>
    </dgm:pt>
    <dgm:pt modelId="{28471EBB-6EB2-4014-B057-BFF9D5D16453}" type="parTrans" cxnId="{BAA70A3C-6637-450C-AEC1-1D5B139FF02E}">
      <dgm:prSet/>
      <dgm:spPr/>
      <dgm:t>
        <a:bodyPr/>
        <a:lstStyle/>
        <a:p>
          <a:endParaRPr lang="en-US" sz="1800"/>
        </a:p>
      </dgm:t>
    </dgm:pt>
    <dgm:pt modelId="{DFEBF483-0FE4-435B-AE58-FDB9D9D20559}" type="sibTrans" cxnId="{BAA70A3C-6637-450C-AEC1-1D5B139FF02E}">
      <dgm:prSet/>
      <dgm:spPr/>
      <dgm:t>
        <a:bodyPr/>
        <a:lstStyle/>
        <a:p>
          <a:endParaRPr lang="en-US" sz="1800"/>
        </a:p>
      </dgm:t>
    </dgm:pt>
    <dgm:pt modelId="{AEDB6E59-B101-49C2-8104-C6F0200CA7AE}">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dirty="0"/>
            <a:t>Diagram of the Seychelles Education System</a:t>
          </a:r>
        </a:p>
      </dgm:t>
    </dgm:pt>
    <dgm:pt modelId="{E0323F69-0AC3-4C36-A2F3-D10644DAC5CC}" type="parTrans" cxnId="{92E44F9A-8DB3-4B02-8615-AC9BE0BF488B}">
      <dgm:prSet/>
      <dgm:spPr/>
      <dgm:t>
        <a:bodyPr/>
        <a:lstStyle/>
        <a:p>
          <a:endParaRPr lang="en-US"/>
        </a:p>
      </dgm:t>
    </dgm:pt>
    <dgm:pt modelId="{40D4923C-4700-430D-9C5E-DB590515462E}" type="sibTrans" cxnId="{92E44F9A-8DB3-4B02-8615-AC9BE0BF488B}">
      <dgm:prSet/>
      <dgm:spPr/>
      <dgm:t>
        <a:bodyPr/>
        <a:lstStyle/>
        <a:p>
          <a:endParaRPr lang="en-US"/>
        </a:p>
      </dgm:t>
    </dgm:pt>
    <dgm:pt modelId="{CF60A534-68E2-41AF-8E10-C10D702A6B87}">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b="1" dirty="0"/>
            <a:t>Progress of SNQF to ACQF Referencing</a:t>
          </a:r>
          <a:endParaRPr lang="en-US" sz="1600" dirty="0"/>
        </a:p>
      </dgm:t>
    </dgm:pt>
    <dgm:pt modelId="{55792E72-6672-4058-A18D-54AE90932BEC}" type="parTrans" cxnId="{F5F9CD1E-3CCD-439F-BF91-64C47B887F8B}">
      <dgm:prSet/>
      <dgm:spPr/>
      <dgm:t>
        <a:bodyPr/>
        <a:lstStyle/>
        <a:p>
          <a:endParaRPr lang="en-US"/>
        </a:p>
      </dgm:t>
    </dgm:pt>
    <dgm:pt modelId="{E02A8985-DF9F-4B0B-92A3-EE51AD9F9CDD}" type="sibTrans" cxnId="{F5F9CD1E-3CCD-439F-BF91-64C47B887F8B}">
      <dgm:prSet/>
      <dgm:spPr/>
      <dgm:t>
        <a:bodyPr/>
        <a:lstStyle/>
        <a:p>
          <a:endParaRPr lang="en-US"/>
        </a:p>
      </dgm:t>
    </dgm:pt>
    <dgm:pt modelId="{C7FB20BD-9702-4BEF-80A3-6366EC27C6E9}">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dirty="0"/>
            <a:t>SNQF to ACQF level to level comparison map</a:t>
          </a:r>
        </a:p>
      </dgm:t>
    </dgm:pt>
    <dgm:pt modelId="{CA85A494-AD9E-4607-8B9B-DEE5E1467F14}" type="parTrans" cxnId="{D291A368-2EF9-4D4B-935A-B8C29417FC45}">
      <dgm:prSet/>
      <dgm:spPr/>
      <dgm:t>
        <a:bodyPr/>
        <a:lstStyle/>
        <a:p>
          <a:endParaRPr lang="en-US"/>
        </a:p>
      </dgm:t>
    </dgm:pt>
    <dgm:pt modelId="{BDD5BBBC-9EAF-453F-8C7F-1035EDCA85D5}" type="sibTrans" cxnId="{D291A368-2EF9-4D4B-935A-B8C29417FC45}">
      <dgm:prSet/>
      <dgm:spPr/>
      <dgm:t>
        <a:bodyPr/>
        <a:lstStyle/>
        <a:p>
          <a:endParaRPr lang="en-US"/>
        </a:p>
      </dgm:t>
    </dgm:pt>
    <dgm:pt modelId="{41C5015E-7E9C-46FD-83C5-3BF2EB23CFF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US" sz="1600"/>
            <a:t>Issues to be addressed</a:t>
          </a:r>
          <a:endParaRPr lang="en-US" sz="1600" dirty="0"/>
        </a:p>
      </dgm:t>
    </dgm:pt>
    <dgm:pt modelId="{4E579D27-2B44-4954-876B-F55F5448CA29}" type="parTrans" cxnId="{91E79A09-7F29-4A59-8488-8DD23E47CF18}">
      <dgm:prSet/>
      <dgm:spPr/>
      <dgm:t>
        <a:bodyPr/>
        <a:lstStyle/>
        <a:p>
          <a:endParaRPr lang="en-US"/>
        </a:p>
      </dgm:t>
    </dgm:pt>
    <dgm:pt modelId="{1BB76389-1976-4296-9492-FADC52DAF20B}" type="sibTrans" cxnId="{91E79A09-7F29-4A59-8488-8DD23E47CF18}">
      <dgm:prSet/>
      <dgm:spPr/>
      <dgm:t>
        <a:bodyPr/>
        <a:lstStyle/>
        <a:p>
          <a:endParaRPr lang="en-US"/>
        </a:p>
      </dgm:t>
    </dgm:pt>
    <dgm:pt modelId="{0E8F2440-72A2-4149-94E8-878B08D8CB88}" type="pres">
      <dgm:prSet presAssocID="{A70A4241-EE9F-4C68-BBB9-DD3BF62CFD2C}" presName="diagram" presStyleCnt="0">
        <dgm:presLayoutVars>
          <dgm:dir/>
          <dgm:resizeHandles val="exact"/>
        </dgm:presLayoutVars>
      </dgm:prSet>
      <dgm:spPr/>
    </dgm:pt>
    <dgm:pt modelId="{67E3A498-0445-49A4-B03D-C267891E6F87}" type="pres">
      <dgm:prSet presAssocID="{D45006C0-BE4A-4241-836B-7474C80F7951}" presName="node" presStyleLbl="node1" presStyleIdx="0" presStyleCnt="8">
        <dgm:presLayoutVars>
          <dgm:bulletEnabled val="1"/>
        </dgm:presLayoutVars>
      </dgm:prSet>
      <dgm:spPr/>
    </dgm:pt>
    <dgm:pt modelId="{F7D1E235-E20D-4B65-959F-1F8D5F22C3CE}" type="pres">
      <dgm:prSet presAssocID="{02DAEB8F-FC83-4FE7-81E4-1B4837765E26}" presName="sibTrans" presStyleCnt="0"/>
      <dgm:spPr/>
    </dgm:pt>
    <dgm:pt modelId="{5B4E3E5D-A04A-4042-A7BA-C6B4BD588134}" type="pres">
      <dgm:prSet presAssocID="{4532355A-FD3D-45D1-99A2-939D6C1E271B}" presName="node" presStyleLbl="node1" presStyleIdx="1" presStyleCnt="8">
        <dgm:presLayoutVars>
          <dgm:bulletEnabled val="1"/>
        </dgm:presLayoutVars>
      </dgm:prSet>
      <dgm:spPr/>
    </dgm:pt>
    <dgm:pt modelId="{817AE9D2-C666-4449-9BB4-67827318FDB6}" type="pres">
      <dgm:prSet presAssocID="{5933EFDC-CC22-45F0-A57B-0EC1BA4CC163}" presName="sibTrans" presStyleCnt="0"/>
      <dgm:spPr/>
    </dgm:pt>
    <dgm:pt modelId="{A786A2EC-364D-426A-A8A5-BC191E6DA8E0}" type="pres">
      <dgm:prSet presAssocID="{AEDB6E59-B101-49C2-8104-C6F0200CA7AE}" presName="node" presStyleLbl="node1" presStyleIdx="2" presStyleCnt="8">
        <dgm:presLayoutVars>
          <dgm:bulletEnabled val="1"/>
        </dgm:presLayoutVars>
      </dgm:prSet>
      <dgm:spPr/>
    </dgm:pt>
    <dgm:pt modelId="{D789DC60-1127-40E1-9B2F-6D7B6167A55F}" type="pres">
      <dgm:prSet presAssocID="{40D4923C-4700-430D-9C5E-DB590515462E}" presName="sibTrans" presStyleCnt="0"/>
      <dgm:spPr/>
    </dgm:pt>
    <dgm:pt modelId="{F71633FD-AE75-4037-94F6-2802A8288F46}" type="pres">
      <dgm:prSet presAssocID="{2D041605-D130-4F3C-8F92-C56B5FF838E0}" presName="node" presStyleLbl="node1" presStyleIdx="3" presStyleCnt="8">
        <dgm:presLayoutVars>
          <dgm:bulletEnabled val="1"/>
        </dgm:presLayoutVars>
      </dgm:prSet>
      <dgm:spPr/>
    </dgm:pt>
    <dgm:pt modelId="{E64DFDC1-1A65-4E48-A193-CB9C6FF99446}" type="pres">
      <dgm:prSet presAssocID="{D3E31BAA-F23C-4DC7-95DA-223EF45E08C4}" presName="sibTrans" presStyleCnt="0"/>
      <dgm:spPr/>
    </dgm:pt>
    <dgm:pt modelId="{DD7AA83D-2996-4B38-83D0-AABB9D42B005}" type="pres">
      <dgm:prSet presAssocID="{F31307D0-03F7-4A37-B0C6-A026CC190CFB}" presName="node" presStyleLbl="node1" presStyleIdx="4" presStyleCnt="8">
        <dgm:presLayoutVars>
          <dgm:bulletEnabled val="1"/>
        </dgm:presLayoutVars>
      </dgm:prSet>
      <dgm:spPr/>
    </dgm:pt>
    <dgm:pt modelId="{F5EE226D-9E12-4D6E-8027-19DBC41B0664}" type="pres">
      <dgm:prSet presAssocID="{DFEBF483-0FE4-435B-AE58-FDB9D9D20559}" presName="sibTrans" presStyleCnt="0"/>
      <dgm:spPr/>
    </dgm:pt>
    <dgm:pt modelId="{9B8AE7F2-9A3B-4822-8402-5BAB573DF024}" type="pres">
      <dgm:prSet presAssocID="{C7FB20BD-9702-4BEF-80A3-6366EC27C6E9}" presName="node" presStyleLbl="node1" presStyleIdx="5" presStyleCnt="8">
        <dgm:presLayoutVars>
          <dgm:bulletEnabled val="1"/>
        </dgm:presLayoutVars>
      </dgm:prSet>
      <dgm:spPr/>
    </dgm:pt>
    <dgm:pt modelId="{1FAA7DF8-265B-4722-922F-A228E0DBBB1B}" type="pres">
      <dgm:prSet presAssocID="{BDD5BBBC-9EAF-453F-8C7F-1035EDCA85D5}" presName="sibTrans" presStyleCnt="0"/>
      <dgm:spPr/>
    </dgm:pt>
    <dgm:pt modelId="{99D71EA2-78A4-406B-8F02-54D5D04E6055}" type="pres">
      <dgm:prSet presAssocID="{41C5015E-7E9C-46FD-83C5-3BF2EB23CFF0}" presName="node" presStyleLbl="node1" presStyleIdx="6" presStyleCnt="8">
        <dgm:presLayoutVars>
          <dgm:bulletEnabled val="1"/>
        </dgm:presLayoutVars>
      </dgm:prSet>
      <dgm:spPr/>
    </dgm:pt>
    <dgm:pt modelId="{3C520947-9F08-4177-A109-1E84E8302F09}" type="pres">
      <dgm:prSet presAssocID="{1BB76389-1976-4296-9492-FADC52DAF20B}" presName="sibTrans" presStyleCnt="0"/>
      <dgm:spPr/>
    </dgm:pt>
    <dgm:pt modelId="{C36C4966-C5AE-42FD-9120-E28F8CBDAC01}" type="pres">
      <dgm:prSet presAssocID="{CF60A534-68E2-41AF-8E10-C10D702A6B87}" presName="node" presStyleLbl="node1" presStyleIdx="7" presStyleCnt="8">
        <dgm:presLayoutVars>
          <dgm:bulletEnabled val="1"/>
        </dgm:presLayoutVars>
      </dgm:prSet>
      <dgm:spPr/>
    </dgm:pt>
  </dgm:ptLst>
  <dgm:cxnLst>
    <dgm:cxn modelId="{FA80CA08-AB6B-4BA6-B15D-CAC18571135B}" srcId="{A70A4241-EE9F-4C68-BBB9-DD3BF62CFD2C}" destId="{2D041605-D130-4F3C-8F92-C56B5FF838E0}" srcOrd="3" destOrd="0" parTransId="{A02BD9A2-1B6F-4470-BEA6-26501B67BD46}" sibTransId="{D3E31BAA-F23C-4DC7-95DA-223EF45E08C4}"/>
    <dgm:cxn modelId="{91E79A09-7F29-4A59-8488-8DD23E47CF18}" srcId="{A70A4241-EE9F-4C68-BBB9-DD3BF62CFD2C}" destId="{41C5015E-7E9C-46FD-83C5-3BF2EB23CFF0}" srcOrd="6" destOrd="0" parTransId="{4E579D27-2B44-4954-876B-F55F5448CA29}" sibTransId="{1BB76389-1976-4296-9492-FADC52DAF20B}"/>
    <dgm:cxn modelId="{2D40000C-82F6-456C-B070-A708D944BAFF}" type="presOf" srcId="{F31307D0-03F7-4A37-B0C6-A026CC190CFB}" destId="{DD7AA83D-2996-4B38-83D0-AABB9D42B005}" srcOrd="0" destOrd="0" presId="urn:microsoft.com/office/officeart/2005/8/layout/default"/>
    <dgm:cxn modelId="{94F67316-F0FD-4A53-86F5-9533193A61EF}" type="presOf" srcId="{D45006C0-BE4A-4241-836B-7474C80F7951}" destId="{67E3A498-0445-49A4-B03D-C267891E6F87}" srcOrd="0" destOrd="0" presId="urn:microsoft.com/office/officeart/2005/8/layout/default"/>
    <dgm:cxn modelId="{F5F9CD1E-3CCD-439F-BF91-64C47B887F8B}" srcId="{A70A4241-EE9F-4C68-BBB9-DD3BF62CFD2C}" destId="{CF60A534-68E2-41AF-8E10-C10D702A6B87}" srcOrd="7" destOrd="0" parTransId="{55792E72-6672-4058-A18D-54AE90932BEC}" sibTransId="{E02A8985-DF9F-4B0B-92A3-EE51AD9F9CDD}"/>
    <dgm:cxn modelId="{9242D723-DA7A-4C78-BA97-0DEE060AFBC3}" type="presOf" srcId="{2D041605-D130-4F3C-8F92-C56B5FF838E0}" destId="{F71633FD-AE75-4037-94F6-2802A8288F46}" srcOrd="0" destOrd="0" presId="urn:microsoft.com/office/officeart/2005/8/layout/default"/>
    <dgm:cxn modelId="{BFF35326-6882-4172-9C12-AF3A04DE05C0}" type="presOf" srcId="{AEDB6E59-B101-49C2-8104-C6F0200CA7AE}" destId="{A786A2EC-364D-426A-A8A5-BC191E6DA8E0}" srcOrd="0" destOrd="0" presId="urn:microsoft.com/office/officeart/2005/8/layout/default"/>
    <dgm:cxn modelId="{2B5C8926-7F0E-4BFB-8715-09D0A688035F}" type="presOf" srcId="{4532355A-FD3D-45D1-99A2-939D6C1E271B}" destId="{5B4E3E5D-A04A-4042-A7BA-C6B4BD588134}" srcOrd="0" destOrd="0" presId="urn:microsoft.com/office/officeart/2005/8/layout/default"/>
    <dgm:cxn modelId="{BE69BC28-57B8-4AF5-87E9-1E55401CBB94}" type="presOf" srcId="{41C5015E-7E9C-46FD-83C5-3BF2EB23CFF0}" destId="{99D71EA2-78A4-406B-8F02-54D5D04E6055}" srcOrd="0" destOrd="0" presId="urn:microsoft.com/office/officeart/2005/8/layout/default"/>
    <dgm:cxn modelId="{2EE7212F-94E1-4EB9-9CA1-EB4FC2F0E1D0}" type="presOf" srcId="{CF60A534-68E2-41AF-8E10-C10D702A6B87}" destId="{C36C4966-C5AE-42FD-9120-E28F8CBDAC01}" srcOrd="0" destOrd="0" presId="urn:microsoft.com/office/officeart/2005/8/layout/default"/>
    <dgm:cxn modelId="{BAA70A3C-6637-450C-AEC1-1D5B139FF02E}" srcId="{A70A4241-EE9F-4C68-BBB9-DD3BF62CFD2C}" destId="{F31307D0-03F7-4A37-B0C6-A026CC190CFB}" srcOrd="4" destOrd="0" parTransId="{28471EBB-6EB2-4014-B057-BFF9D5D16453}" sibTransId="{DFEBF483-0FE4-435B-AE58-FDB9D9D20559}"/>
    <dgm:cxn modelId="{D291A368-2EF9-4D4B-935A-B8C29417FC45}" srcId="{A70A4241-EE9F-4C68-BBB9-DD3BF62CFD2C}" destId="{C7FB20BD-9702-4BEF-80A3-6366EC27C6E9}" srcOrd="5" destOrd="0" parTransId="{CA85A494-AD9E-4607-8B9B-DEE5E1467F14}" sibTransId="{BDD5BBBC-9EAF-453F-8C7F-1035EDCA85D5}"/>
    <dgm:cxn modelId="{655F9657-ADEC-40AD-80F0-BD230721A6D3}" srcId="{A70A4241-EE9F-4C68-BBB9-DD3BF62CFD2C}" destId="{4532355A-FD3D-45D1-99A2-939D6C1E271B}" srcOrd="1" destOrd="0" parTransId="{5F3BEC9A-C51F-4A37-B9B0-3D1C45F15E8E}" sibTransId="{5933EFDC-CC22-45F0-A57B-0EC1BA4CC163}"/>
    <dgm:cxn modelId="{92E44F9A-8DB3-4B02-8615-AC9BE0BF488B}" srcId="{A70A4241-EE9F-4C68-BBB9-DD3BF62CFD2C}" destId="{AEDB6E59-B101-49C2-8104-C6F0200CA7AE}" srcOrd="2" destOrd="0" parTransId="{E0323F69-0AC3-4C36-A2F3-D10644DAC5CC}" sibTransId="{40D4923C-4700-430D-9C5E-DB590515462E}"/>
    <dgm:cxn modelId="{2A9D03A5-4247-442E-8B69-8BEB92FA9BF9}" srcId="{A70A4241-EE9F-4C68-BBB9-DD3BF62CFD2C}" destId="{D45006C0-BE4A-4241-836B-7474C80F7951}" srcOrd="0" destOrd="0" parTransId="{9F731C56-B47A-42D6-8EA0-DBB0B42F3FFC}" sibTransId="{02DAEB8F-FC83-4FE7-81E4-1B4837765E26}"/>
    <dgm:cxn modelId="{E041D5C2-E894-4FFA-9189-48F74AC97221}" type="presOf" srcId="{C7FB20BD-9702-4BEF-80A3-6366EC27C6E9}" destId="{9B8AE7F2-9A3B-4822-8402-5BAB573DF024}" srcOrd="0" destOrd="0" presId="urn:microsoft.com/office/officeart/2005/8/layout/default"/>
    <dgm:cxn modelId="{C83F6AD5-B0A1-4F3C-825A-6CAA99E2443A}" type="presOf" srcId="{A70A4241-EE9F-4C68-BBB9-DD3BF62CFD2C}" destId="{0E8F2440-72A2-4149-94E8-878B08D8CB88}" srcOrd="0" destOrd="0" presId="urn:microsoft.com/office/officeart/2005/8/layout/default"/>
    <dgm:cxn modelId="{6687DB64-9E3E-4B35-BDE9-E1AB1A6438E8}" type="presParOf" srcId="{0E8F2440-72A2-4149-94E8-878B08D8CB88}" destId="{67E3A498-0445-49A4-B03D-C267891E6F87}" srcOrd="0" destOrd="0" presId="urn:microsoft.com/office/officeart/2005/8/layout/default"/>
    <dgm:cxn modelId="{574D5715-4F1F-4798-9DD0-D1AE0681342B}" type="presParOf" srcId="{0E8F2440-72A2-4149-94E8-878B08D8CB88}" destId="{F7D1E235-E20D-4B65-959F-1F8D5F22C3CE}" srcOrd="1" destOrd="0" presId="urn:microsoft.com/office/officeart/2005/8/layout/default"/>
    <dgm:cxn modelId="{85EE25A2-6E00-4E46-AAC1-A1BE993D61C8}" type="presParOf" srcId="{0E8F2440-72A2-4149-94E8-878B08D8CB88}" destId="{5B4E3E5D-A04A-4042-A7BA-C6B4BD588134}" srcOrd="2" destOrd="0" presId="urn:microsoft.com/office/officeart/2005/8/layout/default"/>
    <dgm:cxn modelId="{FD8311A5-EDF3-416C-9B99-981E050A50B9}" type="presParOf" srcId="{0E8F2440-72A2-4149-94E8-878B08D8CB88}" destId="{817AE9D2-C666-4449-9BB4-67827318FDB6}" srcOrd="3" destOrd="0" presId="urn:microsoft.com/office/officeart/2005/8/layout/default"/>
    <dgm:cxn modelId="{887EDE67-178E-4BC0-9A48-09F5EBD7D318}" type="presParOf" srcId="{0E8F2440-72A2-4149-94E8-878B08D8CB88}" destId="{A786A2EC-364D-426A-A8A5-BC191E6DA8E0}" srcOrd="4" destOrd="0" presId="urn:microsoft.com/office/officeart/2005/8/layout/default"/>
    <dgm:cxn modelId="{CBC794F4-0836-4BB2-AD5B-F4670389E21D}" type="presParOf" srcId="{0E8F2440-72A2-4149-94E8-878B08D8CB88}" destId="{D789DC60-1127-40E1-9B2F-6D7B6167A55F}" srcOrd="5" destOrd="0" presId="urn:microsoft.com/office/officeart/2005/8/layout/default"/>
    <dgm:cxn modelId="{500C4695-099B-4E62-B997-E1D8D508D09A}" type="presParOf" srcId="{0E8F2440-72A2-4149-94E8-878B08D8CB88}" destId="{F71633FD-AE75-4037-94F6-2802A8288F46}" srcOrd="6" destOrd="0" presId="urn:microsoft.com/office/officeart/2005/8/layout/default"/>
    <dgm:cxn modelId="{F717C942-ED82-4AF5-A7B5-419416A16F6E}" type="presParOf" srcId="{0E8F2440-72A2-4149-94E8-878B08D8CB88}" destId="{E64DFDC1-1A65-4E48-A193-CB9C6FF99446}" srcOrd="7" destOrd="0" presId="urn:microsoft.com/office/officeart/2005/8/layout/default"/>
    <dgm:cxn modelId="{7AEB0756-10D9-4721-B5C9-48C064E30D1E}" type="presParOf" srcId="{0E8F2440-72A2-4149-94E8-878B08D8CB88}" destId="{DD7AA83D-2996-4B38-83D0-AABB9D42B005}" srcOrd="8" destOrd="0" presId="urn:microsoft.com/office/officeart/2005/8/layout/default"/>
    <dgm:cxn modelId="{A664553C-2AB3-45EA-8D0E-4D6E18D2A729}" type="presParOf" srcId="{0E8F2440-72A2-4149-94E8-878B08D8CB88}" destId="{F5EE226D-9E12-4D6E-8027-19DBC41B0664}" srcOrd="9" destOrd="0" presId="urn:microsoft.com/office/officeart/2005/8/layout/default"/>
    <dgm:cxn modelId="{00C2ABB6-D7F8-40ED-8E5A-E9F313B898F4}" type="presParOf" srcId="{0E8F2440-72A2-4149-94E8-878B08D8CB88}" destId="{9B8AE7F2-9A3B-4822-8402-5BAB573DF024}" srcOrd="10" destOrd="0" presId="urn:microsoft.com/office/officeart/2005/8/layout/default"/>
    <dgm:cxn modelId="{EAEA0C37-80A3-44FE-A64F-E5BFD797286E}" type="presParOf" srcId="{0E8F2440-72A2-4149-94E8-878B08D8CB88}" destId="{1FAA7DF8-265B-4722-922F-A228E0DBBB1B}" srcOrd="11" destOrd="0" presId="urn:microsoft.com/office/officeart/2005/8/layout/default"/>
    <dgm:cxn modelId="{96EAD907-0264-445F-AD8C-B2159B7631A1}" type="presParOf" srcId="{0E8F2440-72A2-4149-94E8-878B08D8CB88}" destId="{99D71EA2-78A4-406B-8F02-54D5D04E6055}" srcOrd="12" destOrd="0" presId="urn:microsoft.com/office/officeart/2005/8/layout/default"/>
    <dgm:cxn modelId="{49D39A26-04C6-41BC-8B81-46D85A21661A}" type="presParOf" srcId="{0E8F2440-72A2-4149-94E8-878B08D8CB88}" destId="{3C520947-9F08-4177-A109-1E84E8302F09}" srcOrd="13" destOrd="0" presId="urn:microsoft.com/office/officeart/2005/8/layout/default"/>
    <dgm:cxn modelId="{205652DB-BC8F-4139-A2B1-791A7C88D7D9}" type="presParOf" srcId="{0E8F2440-72A2-4149-94E8-878B08D8CB88}" destId="{C36C4966-C5AE-42FD-9120-E28F8CBDAC01}" srcOrd="14" destOrd="0" presId="urn:microsoft.com/office/officeart/2005/8/layout/defaul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A498-0445-49A4-B03D-C267891E6F87}">
      <dsp:nvSpPr>
        <dsp:cNvPr id="0" name=""/>
        <dsp:cNvSpPr/>
      </dsp:nvSpPr>
      <dsp:spPr>
        <a:xfrm>
          <a:off x="814506"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Introduction: The importance of Qualifications Frameworks</a:t>
          </a:r>
          <a:endParaRPr lang="en-US" sz="1600" kern="1200" dirty="0"/>
        </a:p>
      </dsp:txBody>
      <dsp:txXfrm>
        <a:off x="814506" y="1216"/>
        <a:ext cx="2002208" cy="1201325"/>
      </dsp:txXfrm>
    </dsp:sp>
    <dsp:sp modelId="{5B4E3E5D-A04A-4042-A7BA-C6B4BD588134}">
      <dsp:nvSpPr>
        <dsp:cNvPr id="0" name=""/>
        <dsp:cNvSpPr/>
      </dsp:nvSpPr>
      <dsp:spPr>
        <a:xfrm>
          <a:off x="301693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General Principles and Processes</a:t>
          </a:r>
          <a:endParaRPr lang="en-US" sz="1600" kern="1200" dirty="0"/>
        </a:p>
      </dsp:txBody>
      <dsp:txXfrm>
        <a:off x="3016935" y="1216"/>
        <a:ext cx="2002208" cy="1201325"/>
      </dsp:txXfrm>
    </dsp:sp>
    <dsp:sp modelId="{A786A2EC-364D-426A-A8A5-BC191E6DA8E0}">
      <dsp:nvSpPr>
        <dsp:cNvPr id="0" name=""/>
        <dsp:cNvSpPr/>
      </dsp:nvSpPr>
      <dsp:spPr>
        <a:xfrm>
          <a:off x="521936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Diagram of the Seychelles Education System</a:t>
          </a:r>
        </a:p>
      </dsp:txBody>
      <dsp:txXfrm>
        <a:off x="5219365" y="1216"/>
        <a:ext cx="2002208" cy="1201325"/>
      </dsp:txXfrm>
    </dsp:sp>
    <dsp:sp modelId="{F71633FD-AE75-4037-94F6-2802A8288F46}">
      <dsp:nvSpPr>
        <dsp:cNvPr id="0" name=""/>
        <dsp:cNvSpPr/>
      </dsp:nvSpPr>
      <dsp:spPr>
        <a:xfrm>
          <a:off x="7421794"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Process of SNQF to ACQF Referencing</a:t>
          </a:r>
          <a:endParaRPr lang="en-US" sz="1600" kern="1200" dirty="0"/>
        </a:p>
      </dsp:txBody>
      <dsp:txXfrm>
        <a:off x="7421794" y="1216"/>
        <a:ext cx="2002208" cy="1201325"/>
      </dsp:txXfrm>
    </dsp:sp>
    <dsp:sp modelId="{DD7AA83D-2996-4B38-83D0-AABB9D42B005}">
      <dsp:nvSpPr>
        <dsp:cNvPr id="0" name=""/>
        <dsp:cNvSpPr/>
      </dsp:nvSpPr>
      <dsp:spPr>
        <a:xfrm>
          <a:off x="814506"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Outcomes of SQA's Referencing Journey</a:t>
          </a:r>
          <a:endParaRPr lang="en-US" sz="1600" kern="1200" dirty="0"/>
        </a:p>
      </dsp:txBody>
      <dsp:txXfrm>
        <a:off x="814506" y="1402762"/>
        <a:ext cx="2002208" cy="1201325"/>
      </dsp:txXfrm>
    </dsp:sp>
    <dsp:sp modelId="{9B8AE7F2-9A3B-4822-8402-5BAB573DF024}">
      <dsp:nvSpPr>
        <dsp:cNvPr id="0" name=""/>
        <dsp:cNvSpPr/>
      </dsp:nvSpPr>
      <dsp:spPr>
        <a:xfrm>
          <a:off x="301693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SNQF to ACQF level to level comparison map</a:t>
          </a:r>
        </a:p>
      </dsp:txBody>
      <dsp:txXfrm>
        <a:off x="3016935" y="1402762"/>
        <a:ext cx="2002208" cy="1201325"/>
      </dsp:txXfrm>
    </dsp:sp>
    <dsp:sp modelId="{99D71EA2-78A4-406B-8F02-54D5D04E6055}">
      <dsp:nvSpPr>
        <dsp:cNvPr id="0" name=""/>
        <dsp:cNvSpPr/>
      </dsp:nvSpPr>
      <dsp:spPr>
        <a:xfrm>
          <a:off x="521936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Issues to be addressed</a:t>
          </a:r>
          <a:endParaRPr lang="en-US" sz="1600" kern="1200" dirty="0"/>
        </a:p>
      </dsp:txBody>
      <dsp:txXfrm>
        <a:off x="5219365" y="1402762"/>
        <a:ext cx="2002208" cy="1201325"/>
      </dsp:txXfrm>
    </dsp:sp>
    <dsp:sp modelId="{C36C4966-C5AE-42FD-9120-E28F8CBDAC01}">
      <dsp:nvSpPr>
        <dsp:cNvPr id="0" name=""/>
        <dsp:cNvSpPr/>
      </dsp:nvSpPr>
      <dsp:spPr>
        <a:xfrm>
          <a:off x="7421794"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Progress of SNQF to ACQF Referencing</a:t>
          </a:r>
          <a:endParaRPr lang="en-US" sz="1600" kern="1200" dirty="0"/>
        </a:p>
      </dsp:txBody>
      <dsp:txXfrm>
        <a:off x="7421794" y="1402762"/>
        <a:ext cx="2002208" cy="1201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7/24/2025</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0E602-17AB-462D-97EB-415C7E6D4A8D}" type="datetimeFigureOut">
              <a:rPr lang="en-US" smtClean="0"/>
              <a:t>7/24/2025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CF3A1-9863-43A3-B39B-8E6FEFD6E20B}" type="slidenum">
              <a:rPr lang="en-US" smtClean="0"/>
              <a:t>‹#›</a:t>
            </a:fld>
            <a:endParaRPr lang="en-US" dirty="0"/>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a:t>
            </a:fld>
            <a:endParaRPr lang="en-US" dirty="0"/>
          </a:p>
        </p:txBody>
      </p:sp>
    </p:spTree>
    <p:extLst>
      <p:ext uri="{BB962C8B-B14F-4D97-AF65-F5344CB8AC3E}">
        <p14:creationId xmlns:p14="http://schemas.microsoft.com/office/powerpoint/2010/main" val="197894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10</a:t>
            </a:fld>
            <a:endParaRPr lang="en-US" dirty="0"/>
          </a:p>
        </p:txBody>
      </p:sp>
    </p:spTree>
    <p:extLst>
      <p:ext uri="{BB962C8B-B14F-4D97-AF65-F5344CB8AC3E}">
        <p14:creationId xmlns:p14="http://schemas.microsoft.com/office/powerpoint/2010/main" val="351492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11</a:t>
            </a:fld>
            <a:endParaRPr lang="en-US" dirty="0"/>
          </a:p>
        </p:txBody>
      </p:sp>
    </p:spTree>
    <p:extLst>
      <p:ext uri="{BB962C8B-B14F-4D97-AF65-F5344CB8AC3E}">
        <p14:creationId xmlns:p14="http://schemas.microsoft.com/office/powerpoint/2010/main" val="19915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12</a:t>
            </a:fld>
            <a:endParaRPr lang="en-US" dirty="0"/>
          </a:p>
        </p:txBody>
      </p:sp>
    </p:spTree>
    <p:extLst>
      <p:ext uri="{BB962C8B-B14F-4D97-AF65-F5344CB8AC3E}">
        <p14:creationId xmlns:p14="http://schemas.microsoft.com/office/powerpoint/2010/main" val="324204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Absence of a Centralised Information Management System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constrains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evidence-based monitoring, planning, and decision-making. We need it to support transparency, traceability, and strategic oversight especially in the increasingly digitalised and fast-moving world</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Weak internal quality assurance mechanisms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Internal self-assessment processes at the SQA are being done, but they not adequately structured or documented. We need to work on a formal internal quality assurance (QA) policy or framework.</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Need for external review</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SQA needs to subject itself to periodic external review by regional, continental or international QA bodies but due to various reasons, mostly linked to lack of resources, it has not yet been able to do so</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Inadequate stakeholder involvement in qualification design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development of qualifications and standards requires stronger collaboration with industry, professional councils, and other stakeholders, to ensure that qualifications reflect real-world competencies and workforce needs.</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Definition and scope of the three domains of learning of the SNQF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mentioned this when I was talking about the structural comparison of the SNQF to ACQF. SQA now needs to define the domains of learning of the SNQF as well as provide details of the scope of each.</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Lack of systematic data on qualification effectiveness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is no established mechanism for collecting and analysing data on the quality and impact of qualifications for learners, employers, and society. There is a destination survey but the information gathered is not shared and the way that the survey is carried out is also not well-known. Such data is vital for ensuring accountability, guiding reforms, and building trust in the national qualifications system</a:t>
            </a:r>
            <a:endParaRPr lang="en-US" dirty="0"/>
          </a:p>
        </p:txBody>
      </p:sp>
      <p:sp>
        <p:nvSpPr>
          <p:cNvPr id="4" name="Slide Number Placeholder 3"/>
          <p:cNvSpPr>
            <a:spLocks noGrp="1"/>
          </p:cNvSpPr>
          <p:nvPr>
            <p:ph type="sldNum" sz="quarter" idx="10"/>
          </p:nvPr>
        </p:nvSpPr>
        <p:spPr/>
        <p:txBody>
          <a:bodyPr/>
          <a:lstStyle/>
          <a:p>
            <a:fld id="{0B9CF3A1-9863-43A3-B39B-8E6FEFD6E20B}" type="slidenum">
              <a:rPr lang="en-US" smtClean="0"/>
              <a:t>13</a:t>
            </a:fld>
            <a:endParaRPr lang="en-US" dirty="0"/>
          </a:p>
        </p:txBody>
      </p:sp>
    </p:spTree>
    <p:extLst>
      <p:ext uri="{BB962C8B-B14F-4D97-AF65-F5344CB8AC3E}">
        <p14:creationId xmlns:p14="http://schemas.microsoft.com/office/powerpoint/2010/main" val="403957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14</a:t>
            </a:fld>
            <a:endParaRPr lang="en-US" dirty="0"/>
          </a:p>
        </p:txBody>
      </p:sp>
    </p:spTree>
    <p:extLst>
      <p:ext uri="{BB962C8B-B14F-4D97-AF65-F5344CB8AC3E}">
        <p14:creationId xmlns:p14="http://schemas.microsoft.com/office/powerpoint/2010/main" val="6973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15</a:t>
            </a:fld>
            <a:endParaRPr lang="en-US" dirty="0"/>
          </a:p>
        </p:txBody>
      </p:sp>
    </p:spTree>
    <p:extLst>
      <p:ext uri="{BB962C8B-B14F-4D97-AF65-F5344CB8AC3E}">
        <p14:creationId xmlns:p14="http://schemas.microsoft.com/office/powerpoint/2010/main" val="57871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a:t>
            </a:fld>
            <a:endParaRPr lang="en-US" dirty="0"/>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3</a:t>
            </a:fld>
            <a:endParaRPr lang="en-US" dirty="0"/>
          </a:p>
        </p:txBody>
      </p:sp>
    </p:spTree>
    <p:extLst>
      <p:ext uri="{BB962C8B-B14F-4D97-AF65-F5344CB8AC3E}">
        <p14:creationId xmlns:p14="http://schemas.microsoft.com/office/powerpoint/2010/main" val="320821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4</a:t>
            </a:fld>
            <a:endParaRPr lang="en-US" dirty="0"/>
          </a:p>
        </p:txBody>
      </p:sp>
    </p:spTree>
    <p:extLst>
      <p:ext uri="{BB962C8B-B14F-4D97-AF65-F5344CB8AC3E}">
        <p14:creationId xmlns:p14="http://schemas.microsoft.com/office/powerpoint/2010/main" val="309277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CF3A1-9863-43A3-B39B-8E6FEFD6E20B}" type="slidenum">
              <a:rPr lang="en-US" smtClean="0"/>
              <a:t>5</a:t>
            </a:fld>
            <a:endParaRPr lang="en-US" dirty="0"/>
          </a:p>
        </p:txBody>
      </p:sp>
    </p:spTree>
    <p:extLst>
      <p:ext uri="{BB962C8B-B14F-4D97-AF65-F5344CB8AC3E}">
        <p14:creationId xmlns:p14="http://schemas.microsoft.com/office/powerpoint/2010/main" val="307512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process of the SNQF to ACQF referencing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we set up the National Referencing Team.</a:t>
            </a:r>
          </a:p>
          <a:p>
            <a:r>
              <a:rPr lang="en-US" sz="1200" kern="1200" dirty="0">
                <a:solidFill>
                  <a:schemeClr val="tx1"/>
                </a:solidFill>
                <a:effectLst/>
                <a:latin typeface="+mn-lt"/>
                <a:ea typeface="+mn-ea"/>
                <a:cs typeface="+mn-cs"/>
              </a:rPr>
              <a:t>For Seychelles the National Referencing Team is comprised of the SQA CEO and 3 Principal Officers of the SQA.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blocked meeting times to ensure time was dedicated to the exercise so that it could be completed in a timely manner.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divided the work according to the referencing guidelines; each member had a section of the document and some sections were worked on as a team, for instance the summary and conclusions.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ensured to consult with relevant stakeholders to get accurate information, such as the Ministry of Education, National Bureau of Statistics among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worked on the technical analysis as a team, we would do that during the set meetings.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we finalized the Referencing Report </a:t>
            </a:r>
          </a:p>
        </p:txBody>
      </p:sp>
      <p:sp>
        <p:nvSpPr>
          <p:cNvPr id="4" name="Slide Number Placeholder 3"/>
          <p:cNvSpPr>
            <a:spLocks noGrp="1"/>
          </p:cNvSpPr>
          <p:nvPr>
            <p:ph type="sldNum" sz="quarter" idx="5"/>
          </p:nvPr>
        </p:nvSpPr>
        <p:spPr/>
        <p:txBody>
          <a:bodyPr/>
          <a:lstStyle/>
          <a:p>
            <a:fld id="{0B9CF3A1-9863-43A3-B39B-8E6FEFD6E20B}" type="slidenum">
              <a:rPr lang="en-US" smtClean="0"/>
              <a:t>6</a:t>
            </a:fld>
            <a:endParaRPr lang="en-US" dirty="0"/>
          </a:p>
        </p:txBody>
      </p:sp>
    </p:spTree>
    <p:extLst>
      <p:ext uri="{BB962C8B-B14F-4D97-AF65-F5344CB8AC3E}">
        <p14:creationId xmlns:p14="http://schemas.microsoft.com/office/powerpoint/2010/main" val="72491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Conceptual comparison:</a:t>
            </a:r>
          </a:p>
          <a:p>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both frameworks, the level descriptors are written as a hierarchy of learning </a:t>
            </a:r>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level descriptors for both frameworks show how the three domains of knowledge, skills and autonomy and responsibility increase in breadth, depth and complexity when moving from lower to higher levels.</a:t>
            </a:r>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Both frameworks use concepts/statements which are very broad, and this is more prominent at the level of the ACQF.  </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0B9CF3A1-9863-43A3-B39B-8E6FEFD6E20B}" type="slidenum">
              <a:rPr lang="en-US" smtClean="0"/>
              <a:t>7</a:t>
            </a:fld>
            <a:endParaRPr lang="en-US" dirty="0"/>
          </a:p>
        </p:txBody>
      </p:sp>
    </p:spTree>
    <p:extLst>
      <p:ext uri="{BB962C8B-B14F-4D97-AF65-F5344CB8AC3E}">
        <p14:creationId xmlns:p14="http://schemas.microsoft.com/office/powerpoint/2010/main" val="246444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8</a:t>
            </a:fld>
            <a:endParaRPr lang="en-US" dirty="0"/>
          </a:p>
        </p:txBody>
      </p:sp>
    </p:spTree>
    <p:extLst>
      <p:ext uri="{BB962C8B-B14F-4D97-AF65-F5344CB8AC3E}">
        <p14:creationId xmlns:p14="http://schemas.microsoft.com/office/powerpoint/2010/main" val="141538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9</a:t>
            </a:fld>
            <a:endParaRPr lang="en-US" dirty="0"/>
          </a:p>
        </p:txBody>
      </p:sp>
    </p:spTree>
    <p:extLst>
      <p:ext uri="{BB962C8B-B14F-4D97-AF65-F5344CB8AC3E}">
        <p14:creationId xmlns:p14="http://schemas.microsoft.com/office/powerpoint/2010/main" val="220099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2"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2000"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6"/>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1" y="720000"/>
            <a:ext cx="6818300" cy="5382000"/>
          </a:xfrm>
        </p:spPr>
        <p:txBody>
          <a:bodyPr anchor="ctr">
            <a:normAutofit/>
          </a:bodyPr>
          <a:lstStyle>
            <a:lvl1pPr marL="0" indent="0" algn="ctr">
              <a:buNone/>
              <a:defRPr sz="1800" i="1"/>
            </a:lvl1pPr>
          </a:lstStyle>
          <a:p>
            <a:r>
              <a:rPr lang="en-US" dirty="0"/>
              <a:t>Insert Your Picture Here</a:t>
            </a:r>
          </a:p>
        </p:txBody>
      </p:sp>
    </p:spTree>
    <p:extLst>
      <p:ext uri="{BB962C8B-B14F-4D97-AF65-F5344CB8AC3E}">
        <p14:creationId xmlns:p14="http://schemas.microsoft.com/office/powerpoint/2010/main" val="38744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a:t>Click to edit Master title style</a:t>
            </a:r>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Tree>
    <p:extLst>
      <p:ext uri="{BB962C8B-B14F-4D97-AF65-F5344CB8AC3E}">
        <p14:creationId xmlns:p14="http://schemas.microsoft.com/office/powerpoint/2010/main" val="10051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1" y="894523"/>
            <a:ext cx="2577549" cy="1858617"/>
          </a:xfrm>
        </p:spPr>
        <p:txBody>
          <a:bodyPr anchor="b">
            <a:normAutofit/>
          </a:bodyPr>
          <a:lstStyle>
            <a:lvl1pPr algn="ctr">
              <a:defRPr sz="3200" i="0">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3" y="3856385"/>
            <a:ext cx="2577548" cy="210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3" y="0"/>
            <a:ext cx="2211763"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8" y="213693"/>
            <a:ext cx="2279373" cy="1858617"/>
          </a:xfrm>
        </p:spPr>
        <p:txBody>
          <a:bodyPr anchor="b">
            <a:normAutofit/>
          </a:bodyPr>
          <a:lstStyle>
            <a:lvl1pPr algn="ctr">
              <a:defRPr sz="3200" i="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2"/>
            <a:ext cx="2520000" cy="3454357"/>
          </a:xfrm>
        </p:spPr>
        <p:txBody>
          <a:bodyPr anchor="ctr"/>
          <a:lstStyle>
            <a:lvl1pPr marL="0" indent="0" algn="ctr">
              <a:buNone/>
              <a:defRPr i="1">
                <a:solidFill>
                  <a:schemeClr val="bg1"/>
                </a:solidFill>
              </a:defRPr>
            </a:lvl1pPr>
          </a:lstStyle>
          <a:p>
            <a:r>
              <a:rPr lang="en-US" dirty="0"/>
              <a:t>Insert Your Picture Here</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4" y="2674146"/>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Write something memorable…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7"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Tree>
    <p:extLst>
      <p:ext uri="{BB962C8B-B14F-4D97-AF65-F5344CB8AC3E}">
        <p14:creationId xmlns:p14="http://schemas.microsoft.com/office/powerpoint/2010/main" val="17521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rPr lang="en-US" dirty="0"/>
              <a:t>Insert Your Picture Here</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3" y="360002"/>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5871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1" y="985840"/>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1" y="4005265"/>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9"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9" y="1737875"/>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1" y="1737875"/>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7"/>
            <a:ext cx="10515600" cy="41378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9" y="6236851"/>
            <a:ext cx="4114800" cy="150101"/>
          </a:xfrm>
          <a:prstGeom prst="rect">
            <a:avLst/>
          </a:prstGeom>
        </p:spPr>
        <p:txBody>
          <a:bodyPr vert="horz" lIns="91440" tIns="45720" rIns="91440" bIns="45720" rtlCol="0" anchor="ctr"/>
          <a:lstStyle>
            <a:lvl1pPr algn="l">
              <a:defRPr sz="1200" i="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51"/>
            <a:ext cx="2743200" cy="150101"/>
          </a:xfrm>
          <a:prstGeom prst="rect">
            <a:avLst/>
          </a:prstGeom>
        </p:spPr>
        <p:txBody>
          <a:bodyPr vert="horz" lIns="91440" tIns="45720" rIns="91440" bIns="45720" rtlCol="0" anchor="ctr"/>
          <a:lstStyle>
            <a:lvl1pPr algn="r">
              <a:defRPr sz="1200">
                <a:solidFill>
                  <a:schemeClr val="tx1">
                    <a:tint val="75000"/>
                  </a:schemeClr>
                </a:solidFill>
              </a:defRPr>
            </a:lvl1p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Lst>
  <p:txStyles>
    <p:titleStyle>
      <a:lvl1pPr algn="ctr" defTabSz="914400" rtl="0" eaLnBrk="1" latinLnBrk="0" hangingPunct="1">
        <a:lnSpc>
          <a:spcPct val="90000"/>
        </a:lnSpc>
        <a:spcBef>
          <a:spcPct val="0"/>
        </a:spcBef>
        <a:buNone/>
        <a:defRPr sz="4400" i="0" kern="1200" spc="-15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ctrTitle"/>
          </p:nvPr>
        </p:nvSpPr>
        <p:spPr>
          <a:xfrm>
            <a:off x="7649397" y="1639001"/>
            <a:ext cx="3777241" cy="2375731"/>
          </a:xfrm>
        </p:spPr>
        <p:txBody>
          <a:bodyPr>
            <a:noAutofit/>
          </a:bodyPr>
          <a:lstStyle/>
          <a:p>
            <a:r>
              <a:rPr lang="en-US" sz="4000" b="1" dirty="0">
                <a:effectLst>
                  <a:outerShdw blurRad="38100" dist="38100" dir="2700000" algn="tl">
                    <a:srgbClr val="000000">
                      <a:alpha val="43137"/>
                    </a:srgbClr>
                  </a:outerShdw>
                </a:effectLst>
              </a:rPr>
              <a:t>SQA’s referencing journey: Enhancing quality, recognition and mobility</a:t>
            </a:r>
            <a:br>
              <a:rPr lang="en-US" sz="3600" dirty="0"/>
            </a:br>
            <a:endParaRPr lang="en-US" sz="3600" dirty="0"/>
          </a:p>
        </p:txBody>
      </p:sp>
      <p:sp>
        <p:nvSpPr>
          <p:cNvPr id="5" name="Subtitle 4">
            <a:extLst>
              <a:ext uri="{FF2B5EF4-FFF2-40B4-BE49-F238E27FC236}">
                <a16:creationId xmlns:a16="http://schemas.microsoft.com/office/drawing/2014/main" id="{D6AC3F12-360E-4CF2-98CE-B7BC1F2858CA}"/>
              </a:ext>
            </a:extLst>
          </p:cNvPr>
          <p:cNvSpPr>
            <a:spLocks noGrp="1"/>
          </p:cNvSpPr>
          <p:nvPr>
            <p:ph type="subTitle" idx="1"/>
          </p:nvPr>
        </p:nvSpPr>
        <p:spPr/>
        <p:txBody>
          <a:bodyPr>
            <a:normAutofit/>
          </a:bodyPr>
          <a:lstStyle/>
          <a:p>
            <a:r>
              <a:rPr lang="en-US" sz="1800" dirty="0"/>
              <a:t>Seychelles Qualifications Authority</a:t>
            </a:r>
          </a:p>
          <a:p>
            <a:r>
              <a:rPr lang="en-US" sz="1800" dirty="0"/>
              <a:t>30 July 2025</a:t>
            </a:r>
          </a:p>
        </p:txBody>
      </p:sp>
      <p:pic>
        <p:nvPicPr>
          <p:cNvPr id="12" name="Picture Placeholder 11">
            <a:extLst>
              <a:ext uri="{FF2B5EF4-FFF2-40B4-BE49-F238E27FC236}">
                <a16:creationId xmlns:a16="http://schemas.microsoft.com/office/drawing/2014/main" id="{4E1D3972-2DD0-4391-858D-59E2607DB48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84" t="2678" r="10154" b="5702"/>
          <a:stretch/>
        </p:blipFill>
        <p:spPr>
          <a:xfrm>
            <a:off x="477672" y="668740"/>
            <a:ext cx="6474432" cy="5104262"/>
          </a:xfrm>
        </p:spPr>
      </p:pic>
      <p:sp>
        <p:nvSpPr>
          <p:cNvPr id="6" name="Title 3">
            <a:extLst>
              <a:ext uri="{FF2B5EF4-FFF2-40B4-BE49-F238E27FC236}">
                <a16:creationId xmlns:a16="http://schemas.microsoft.com/office/drawing/2014/main" id="{B27D730A-05C3-4824-99A7-4911AE0DFCDD}"/>
              </a:ext>
            </a:extLst>
          </p:cNvPr>
          <p:cNvSpPr txBox="1">
            <a:spLocks/>
          </p:cNvSpPr>
          <p:nvPr/>
        </p:nvSpPr>
        <p:spPr>
          <a:xfrm>
            <a:off x="7649397" y="4014732"/>
            <a:ext cx="3810515" cy="1315323"/>
          </a:xfrm>
          <a:prstGeom prst="rect">
            <a:avLst/>
          </a:prstGeom>
        </p:spPr>
        <p:txBody>
          <a:bodyPr vert="horz" lIns="0" tIns="0" rIns="0" bIns="0" rtlCol="0" anchor="b">
            <a:noAutofit/>
          </a:bodyPr>
          <a:lstStyle>
            <a:lvl1pPr algn="ctr" defTabSz="914400" rtl="0" eaLnBrk="1" latinLnBrk="0" hangingPunct="1">
              <a:lnSpc>
                <a:spcPct val="80000"/>
              </a:lnSpc>
              <a:spcBef>
                <a:spcPct val="0"/>
              </a:spcBef>
              <a:buNone/>
              <a:defRPr sz="4800" i="0" kern="1200" spc="-150">
                <a:solidFill>
                  <a:schemeClr val="bg1"/>
                </a:solidFill>
                <a:latin typeface="+mj-lt"/>
                <a:ea typeface="+mj-ea"/>
                <a:cs typeface="+mj-cs"/>
              </a:defRPr>
            </a:lvl1pPr>
          </a:lstStyle>
          <a:p>
            <a:r>
              <a:rPr lang="en-US" sz="2800" dirty="0"/>
              <a:t>From National Frameworks to Continental Alignment</a:t>
            </a:r>
          </a:p>
          <a:p>
            <a:br>
              <a:rPr lang="en-US" sz="3200" dirty="0"/>
            </a:br>
            <a:endParaRPr lang="en-US" sz="3200" dirty="0"/>
          </a:p>
        </p:txBody>
      </p:sp>
    </p:spTree>
    <p:extLst>
      <p:ext uri="{BB962C8B-B14F-4D97-AF65-F5344CB8AC3E}">
        <p14:creationId xmlns:p14="http://schemas.microsoft.com/office/powerpoint/2010/main" val="25371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effectLst>
                  <a:outerShdw blurRad="38100" dist="38100" dir="2700000" algn="tl">
                    <a:srgbClr val="000000">
                      <a:alpha val="43137"/>
                    </a:srgbClr>
                  </a:outerShdw>
                </a:effectLst>
              </a:rPr>
              <a:t>Outcomes of SQA's Referencing Journey </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fontScale="92500" lnSpcReduction="20000"/>
          </a:bodyPr>
          <a:lstStyle/>
          <a:p>
            <a:r>
              <a:rPr lang="en-US" b="1" dirty="0"/>
              <a:t>Some differences were also noticed:</a:t>
            </a:r>
          </a:p>
          <a:p>
            <a:pPr algn="l"/>
            <a:r>
              <a:rPr lang="en-US" b="1" dirty="0">
                <a:solidFill>
                  <a:srgbClr val="FFFF00"/>
                </a:solidFill>
                <a:effectLst>
                  <a:outerShdw blurRad="38100" dist="38100" dir="2700000" algn="tl">
                    <a:srgbClr val="000000">
                      <a:alpha val="43137"/>
                    </a:srgbClr>
                  </a:outerShdw>
                </a:effectLst>
              </a:rPr>
              <a:t>Structural comparison: </a:t>
            </a:r>
            <a:r>
              <a:rPr lang="en-US" dirty="0"/>
              <a:t>SNQF does not define the domains of learning and does not provide details of the scope of the 3 domains, compared to ACQF.</a:t>
            </a:r>
          </a:p>
          <a:p>
            <a:pPr algn="l"/>
            <a:r>
              <a:rPr lang="en-US" b="1" dirty="0">
                <a:solidFill>
                  <a:srgbClr val="FFFF00"/>
                </a:solidFill>
                <a:effectLst>
                  <a:outerShdw blurRad="38100" dist="38100" dir="2700000" algn="tl">
                    <a:srgbClr val="000000">
                      <a:alpha val="43137"/>
                    </a:srgbClr>
                  </a:outerShdw>
                </a:effectLst>
              </a:rPr>
              <a:t>Conceptual and technical comparison: </a:t>
            </a:r>
            <a:r>
              <a:rPr lang="en-US" dirty="0"/>
              <a:t>formulation of the level descriptors are different, notably in levels 3 and 5 in relation to autonomy and responsibility; ACQF level descriptors are more generic as it is a meta and reference framework, SNQF’s are specific as they are linked to qualification types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5" name="TextBox 4"/>
          <p:cNvSpPr txBox="1"/>
          <p:nvPr/>
        </p:nvSpPr>
        <p:spPr>
          <a:xfrm>
            <a:off x="3209540" y="1846082"/>
            <a:ext cx="338554" cy="369332"/>
          </a:xfrm>
          <a:prstGeom prst="rect">
            <a:avLst/>
          </a:prstGeom>
          <a:noFill/>
        </p:spPr>
        <p:txBody>
          <a:bodyPr wrap="none" rtlCol="0">
            <a:spAutoFit/>
          </a:bodyPr>
          <a:lstStyle/>
          <a:p>
            <a:r>
              <a:rPr lang="en-US" b="1" dirty="0">
                <a:solidFill>
                  <a:schemeClr val="bg1"/>
                </a:solidFill>
                <a:latin typeface="Arial Black" panose="020B0A04020102020204" pitchFamily="34" charset="0"/>
              </a:rPr>
              <a:t>3</a:t>
            </a:r>
          </a:p>
        </p:txBody>
      </p:sp>
    </p:spTree>
    <p:extLst>
      <p:ext uri="{BB962C8B-B14F-4D97-AF65-F5344CB8AC3E}">
        <p14:creationId xmlns:p14="http://schemas.microsoft.com/office/powerpoint/2010/main" val="375998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effectLst>
                  <a:outerShdw blurRad="38100" dist="38100" dir="2700000" algn="tl">
                    <a:srgbClr val="000000">
                      <a:alpha val="43137"/>
                    </a:srgbClr>
                  </a:outerShdw>
                </a:effectLst>
              </a:rPr>
              <a:t>Outcomes of SQA's Referencing Journey </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r>
              <a:rPr lang="en-US" b="1" dirty="0"/>
              <a:t>Some minor differences were also noticed: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4" name="Picture 3"/>
          <p:cNvPicPr>
            <a:picLocks noChangeAspect="1"/>
          </p:cNvPicPr>
          <p:nvPr/>
        </p:nvPicPr>
        <p:blipFill>
          <a:blip r:embed="rId4"/>
          <a:stretch>
            <a:fillRect/>
          </a:stretch>
        </p:blipFill>
        <p:spPr>
          <a:xfrm>
            <a:off x="40995" y="366090"/>
            <a:ext cx="12087931" cy="6034710"/>
          </a:xfrm>
          <a:prstGeom prst="rect">
            <a:avLst/>
          </a:prstGeom>
        </p:spPr>
      </p:pic>
      <p:sp>
        <p:nvSpPr>
          <p:cNvPr id="6" name="TextBox 5"/>
          <p:cNvSpPr txBox="1"/>
          <p:nvPr/>
        </p:nvSpPr>
        <p:spPr>
          <a:xfrm>
            <a:off x="3280580" y="0"/>
            <a:ext cx="338554" cy="369332"/>
          </a:xfrm>
          <a:prstGeom prst="rect">
            <a:avLst/>
          </a:prstGeom>
          <a:noFill/>
        </p:spPr>
        <p:txBody>
          <a:bodyPr wrap="none" rtlCol="0">
            <a:spAutoFit/>
          </a:bodyPr>
          <a:lstStyle/>
          <a:p>
            <a:r>
              <a:rPr lang="en-US" b="1" dirty="0">
                <a:solidFill>
                  <a:schemeClr val="bg1"/>
                </a:solidFill>
                <a:latin typeface="Arial Black" panose="020B0A04020102020204" pitchFamily="34" charset="0"/>
              </a:rPr>
              <a:t>4</a:t>
            </a:r>
          </a:p>
        </p:txBody>
      </p:sp>
    </p:spTree>
    <p:extLst>
      <p:ext uri="{BB962C8B-B14F-4D97-AF65-F5344CB8AC3E}">
        <p14:creationId xmlns:p14="http://schemas.microsoft.com/office/powerpoint/2010/main" val="387084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effectLst>
                  <a:outerShdw blurRad="38100" dist="38100" dir="2700000" algn="tl">
                    <a:srgbClr val="000000">
                      <a:alpha val="43137"/>
                    </a:srgbClr>
                  </a:outerShdw>
                </a:effectLst>
              </a:rPr>
              <a:t>Outcomes of SQA's Referencing Journey </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r>
              <a:rPr lang="en-US" b="1" dirty="0"/>
              <a:t>Some minor differences were also noticed: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247650" y="269288"/>
            <a:ext cx="11741666" cy="6388186"/>
          </a:xfrm>
          <a:prstGeom prst="rect">
            <a:avLst/>
          </a:prstGeom>
        </p:spPr>
      </p:pic>
      <p:sp>
        <p:nvSpPr>
          <p:cNvPr id="8" name="TextBox 7"/>
          <p:cNvSpPr txBox="1"/>
          <p:nvPr/>
        </p:nvSpPr>
        <p:spPr>
          <a:xfrm>
            <a:off x="3335236" y="-22292"/>
            <a:ext cx="338554" cy="369332"/>
          </a:xfrm>
          <a:prstGeom prst="rect">
            <a:avLst/>
          </a:prstGeom>
          <a:noFill/>
        </p:spPr>
        <p:txBody>
          <a:bodyPr wrap="none" rtlCol="0">
            <a:spAutoFit/>
          </a:bodyPr>
          <a:lstStyle/>
          <a:p>
            <a:r>
              <a:rPr lang="en-US" b="1" dirty="0">
                <a:solidFill>
                  <a:schemeClr val="bg1"/>
                </a:solidFill>
                <a:latin typeface="Arial Black" panose="020B0A04020102020204" pitchFamily="34" charset="0"/>
              </a:rPr>
              <a:t>5</a:t>
            </a:r>
          </a:p>
        </p:txBody>
      </p:sp>
    </p:spTree>
    <p:extLst>
      <p:ext uri="{BB962C8B-B14F-4D97-AF65-F5344CB8AC3E}">
        <p14:creationId xmlns:p14="http://schemas.microsoft.com/office/powerpoint/2010/main" val="309477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Issues to be addressed</a:t>
            </a:r>
          </a:p>
        </p:txBody>
      </p:sp>
      <p:sp>
        <p:nvSpPr>
          <p:cNvPr id="3" name="Picture Placeholder 2"/>
          <p:cNvSpPr>
            <a:spLocks noGrp="1"/>
          </p:cNvSpPr>
          <p:nvPr>
            <p:ph type="pic" sz="quarter" idx="12"/>
          </p:nvPr>
        </p:nvSpPr>
        <p:spPr/>
        <p:txBody>
          <a:bodyPr/>
          <a:lstStyle/>
          <a:p>
            <a:endParaRPr lang="en-US"/>
          </a:p>
        </p:txBody>
      </p:sp>
      <p:sp>
        <p:nvSpPr>
          <p:cNvPr id="4" name="Text Placeholder 3"/>
          <p:cNvSpPr>
            <a:spLocks noGrp="1"/>
          </p:cNvSpPr>
          <p:nvPr>
            <p:ph type="body" sz="quarter" idx="13"/>
          </p:nvPr>
        </p:nvSpPr>
        <p:spPr>
          <a:xfrm>
            <a:off x="3826933" y="999067"/>
            <a:ext cx="7315200" cy="5046134"/>
          </a:xfrm>
        </p:spPr>
        <p:txBody>
          <a:bodyPr>
            <a:normAutofit fontScale="92500" lnSpcReduction="20000"/>
          </a:bodyPr>
          <a:lstStyle/>
          <a:p>
            <a:pPr marL="571500" indent="-571500" algn="l">
              <a:buFont typeface="Arial" panose="020B0604020202020204" pitchFamily="34" charset="0"/>
              <a:buChar char="•"/>
            </a:pPr>
            <a:r>
              <a:rPr lang="en-GB" b="1" dirty="0"/>
              <a:t>Absence of a Centralised Information Management System</a:t>
            </a:r>
          </a:p>
          <a:p>
            <a:pPr marL="571500" indent="-571500" algn="l">
              <a:buFont typeface="Arial" panose="020B0604020202020204" pitchFamily="34" charset="0"/>
              <a:buChar char="•"/>
            </a:pPr>
            <a:r>
              <a:rPr lang="en-GB" b="1" dirty="0"/>
              <a:t>Weak internal quality assurance mechanisms</a:t>
            </a:r>
            <a:endParaRPr lang="en-US" dirty="0"/>
          </a:p>
          <a:p>
            <a:pPr marL="571500" lvl="0" indent="-571500" algn="l">
              <a:buFont typeface="Arial" panose="020B0604020202020204" pitchFamily="34" charset="0"/>
              <a:buChar char="•"/>
            </a:pPr>
            <a:r>
              <a:rPr lang="en-GB" b="1" dirty="0"/>
              <a:t>Need for external review</a:t>
            </a:r>
            <a:endParaRPr lang="en-US" dirty="0"/>
          </a:p>
          <a:p>
            <a:pPr marL="571500" indent="-571500" algn="l">
              <a:buFont typeface="Arial" panose="020B0604020202020204" pitchFamily="34" charset="0"/>
              <a:buChar char="•"/>
            </a:pPr>
            <a:r>
              <a:rPr lang="en-GB" b="1" dirty="0"/>
              <a:t>Inadequate stakeholder involvement in qualification design</a:t>
            </a:r>
            <a:endParaRPr lang="en-US" dirty="0"/>
          </a:p>
          <a:p>
            <a:pPr marL="571500" indent="-571500" algn="l">
              <a:buFont typeface="Arial" panose="020B0604020202020204" pitchFamily="34" charset="0"/>
              <a:buChar char="•"/>
            </a:pPr>
            <a:r>
              <a:rPr lang="en-GB" b="1" dirty="0"/>
              <a:t>Definition and scope of the three domains of learning of the SNQF </a:t>
            </a:r>
            <a:endParaRPr lang="en-US" dirty="0"/>
          </a:p>
          <a:p>
            <a:pPr marL="571500" indent="-571500" algn="l">
              <a:buFont typeface="Arial" panose="020B0604020202020204" pitchFamily="34" charset="0"/>
              <a:buChar char="•"/>
            </a:pPr>
            <a:r>
              <a:rPr lang="en-GB" b="1" dirty="0"/>
              <a:t>Lack of systematic data on qualification effectiveness</a:t>
            </a:r>
            <a:endParaRPr lang="en-US" dirty="0"/>
          </a:p>
          <a:p>
            <a:pPr marL="571500" indent="-571500" algn="l">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089" y="2335427"/>
            <a:ext cx="2265404" cy="3398107"/>
          </a:xfrm>
          <a:prstGeom prst="rect">
            <a:avLst/>
          </a:prstGeom>
        </p:spPr>
      </p:pic>
    </p:spTree>
    <p:extLst>
      <p:ext uri="{BB962C8B-B14F-4D97-AF65-F5344CB8AC3E}">
        <p14:creationId xmlns:p14="http://schemas.microsoft.com/office/powerpoint/2010/main" val="129923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solidFill>
                  <a:srgbClr val="FFC000"/>
                </a:solidFill>
                <a:effectLst>
                  <a:outerShdw blurRad="38100" dist="38100" dir="2700000" algn="tl">
                    <a:srgbClr val="000000">
                      <a:alpha val="43137"/>
                    </a:srgbClr>
                  </a:outerShdw>
                </a:effectLst>
              </a:rPr>
              <a:t>Progress</a:t>
            </a:r>
            <a:r>
              <a:rPr lang="en-US" b="1" dirty="0">
                <a:effectLst>
                  <a:outerShdw blurRad="38100" dist="38100" dir="2700000" algn="tl">
                    <a:srgbClr val="000000">
                      <a:alpha val="43137"/>
                    </a:srgbClr>
                  </a:outerShdw>
                </a:effectLst>
              </a:rPr>
              <a:t> of SNQF to ACQF Referencing</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lnSpcReduction="10000"/>
          </a:bodyPr>
          <a:lstStyle/>
          <a:p>
            <a:pPr algn="l"/>
            <a:r>
              <a:rPr lang="en-US" b="1" dirty="0">
                <a:solidFill>
                  <a:srgbClr val="FFFF00"/>
                </a:solidFill>
                <a:effectLst>
                  <a:outerShdw blurRad="38100" dist="38100" dir="2700000" algn="tl">
                    <a:srgbClr val="000000">
                      <a:alpha val="43137"/>
                    </a:srgbClr>
                  </a:outerShdw>
                </a:effectLst>
              </a:rPr>
              <a:t>Current Status: </a:t>
            </a:r>
            <a:r>
              <a:rPr lang="en-US" dirty="0"/>
              <a:t>The first draft of the Referencing Report has been submitted to ACQF</a:t>
            </a:r>
          </a:p>
          <a:p>
            <a:pPr algn="l"/>
            <a:r>
              <a:rPr lang="en-US" b="1" dirty="0">
                <a:solidFill>
                  <a:srgbClr val="FFFF00"/>
                </a:solidFill>
              </a:rPr>
              <a:t>Validation and Endorsement: </a:t>
            </a:r>
          </a:p>
          <a:p>
            <a:pPr marL="571500" indent="-571500" algn="l">
              <a:buFont typeface="Courier New" panose="02070309020205020404" pitchFamily="49" charset="0"/>
              <a:buChar char="o"/>
            </a:pPr>
            <a:r>
              <a:rPr lang="en-US" dirty="0"/>
              <a:t>We have the official approval of SQA Board, </a:t>
            </a:r>
          </a:p>
          <a:p>
            <a:pPr marL="571500" indent="-571500" algn="l">
              <a:buFont typeface="Courier New" panose="02070309020205020404" pitchFamily="49" charset="0"/>
              <a:buChar char="o"/>
            </a:pPr>
            <a:r>
              <a:rPr lang="en-US" dirty="0"/>
              <a:t>We will present to the Ministry of Education’s Executive Committee for support similarly to,</a:t>
            </a:r>
          </a:p>
          <a:p>
            <a:pPr marL="571500" indent="-571500" algn="l">
              <a:buFont typeface="Courier New" panose="02070309020205020404" pitchFamily="49" charset="0"/>
              <a:buChar char="o"/>
            </a:pPr>
            <a:r>
              <a:rPr lang="en-US" dirty="0"/>
              <a:t>the Cabinet of Ministers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2683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B250915-F951-46A6-946A-64AF796FD6FC}"/>
              </a:ext>
            </a:extLst>
          </p:cNvPr>
          <p:cNvSpPr>
            <a:spLocks noGrp="1"/>
          </p:cNvSpPr>
          <p:nvPr>
            <p:ph type="subTitle" idx="1"/>
          </p:nvPr>
        </p:nvSpPr>
        <p:spPr/>
        <p:txBody>
          <a:bodyPr/>
          <a:lstStyle/>
          <a:p>
            <a:r>
              <a:rPr lang="en-US" dirty="0"/>
              <a:t>SQA, July 2025</a:t>
            </a:r>
          </a:p>
        </p:txBody>
      </p:sp>
      <p:pic>
        <p:nvPicPr>
          <p:cNvPr id="8" name="Picture Placeholder 7" descr="Person overlooking the horizon from the top of a mountain">
            <a:extLst>
              <a:ext uri="{FF2B5EF4-FFF2-40B4-BE49-F238E27FC236}">
                <a16:creationId xmlns:a16="http://schemas.microsoft.com/office/drawing/2014/main" id="{42F1E451-4432-414C-8016-DC76C94EF2F9}"/>
              </a:ext>
            </a:extLst>
          </p:cNvPr>
          <p:cNvPicPr>
            <a:picLocks noGrp="1" noChangeAspect="1"/>
          </p:cNvPicPr>
          <p:nvPr>
            <p:ph type="pic" sz="quarter" idx="12"/>
          </p:nvPr>
        </p:nvPicPr>
        <p:blipFill>
          <a:blip r:embed="rId3"/>
          <a:srcRect t="9324" b="9324"/>
          <a:stretch>
            <a:fillRect/>
          </a:stretch>
        </p:blipFill>
        <p:spPr/>
      </p:pic>
      <p:sp>
        <p:nvSpPr>
          <p:cNvPr id="2" name="Title 1"/>
          <p:cNvSpPr>
            <a:spLocks noGrp="1"/>
          </p:cNvSpPr>
          <p:nvPr>
            <p:ph type="ctrTitle"/>
          </p:nvPr>
        </p:nvSpPr>
        <p:spPr/>
        <p:txBody>
          <a:bodyPr/>
          <a:lstStyle/>
          <a:p>
            <a:r>
              <a:rPr lang="en-US" dirty="0"/>
              <a:t>Thank you!</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97" y="704100"/>
            <a:ext cx="4063171" cy="2579791"/>
          </a:xfrm>
          <a:prstGeom prst="rect">
            <a:avLst/>
          </a:prstGeom>
        </p:spPr>
      </p:pic>
    </p:spTree>
    <p:extLst>
      <p:ext uri="{BB962C8B-B14F-4D97-AF65-F5344CB8AC3E}">
        <p14:creationId xmlns:p14="http://schemas.microsoft.com/office/powerpoint/2010/main" val="198227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Overview</a:t>
            </a:r>
          </a:p>
        </p:txBody>
      </p:sp>
      <p:graphicFrame>
        <p:nvGraphicFramePr>
          <p:cNvPr id="3" name="Content Placeholder 2" descr="SmartArt Placeholder - Block List">
            <a:extLst>
              <a:ext uri="{FF2B5EF4-FFF2-40B4-BE49-F238E27FC236}">
                <a16:creationId xmlns:a16="http://schemas.microsoft.com/office/drawing/2014/main" id="{B098FAB2-7AED-46E2-9AED-B30E23E92AA6}"/>
              </a:ext>
            </a:extLst>
          </p:cNvPr>
          <p:cNvGraphicFramePr>
            <a:graphicFrameLocks/>
          </p:cNvGraphicFramePr>
          <p:nvPr>
            <p:extLst>
              <p:ext uri="{D42A27DB-BD31-4B8C-83A1-F6EECF244321}">
                <p14:modId xmlns:p14="http://schemas.microsoft.com/office/powerpoint/2010/main" val="3991978274"/>
              </p:ext>
            </p:extLst>
          </p:nvPr>
        </p:nvGraphicFramePr>
        <p:xfrm>
          <a:off x="976745" y="2618082"/>
          <a:ext cx="10238510" cy="2605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29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80000" y="213690"/>
            <a:ext cx="2603316" cy="1858617"/>
          </a:xfrm>
        </p:spPr>
        <p:txBody>
          <a:bodyPr>
            <a:normAutofit fontScale="90000"/>
          </a:bodyPr>
          <a:lstStyle/>
          <a:p>
            <a:r>
              <a:rPr lang="en-US" b="1" dirty="0">
                <a:effectLst>
                  <a:outerShdw blurRad="38100" dist="38100" dir="2700000" algn="tl">
                    <a:srgbClr val="000000">
                      <a:alpha val="43137"/>
                    </a:srgbClr>
                  </a:outerShdw>
                </a:effectLst>
              </a:rPr>
              <a:t>Introduction: The importance of Qualifications Frameworks</a:t>
            </a:r>
          </a:p>
        </p:txBody>
      </p:sp>
      <p:sp>
        <p:nvSpPr>
          <p:cNvPr id="3" name="Text Placeholder 2"/>
          <p:cNvSpPr>
            <a:spLocks noGrp="1"/>
          </p:cNvSpPr>
          <p:nvPr>
            <p:ph type="body" sz="quarter" idx="13"/>
          </p:nvPr>
        </p:nvSpPr>
        <p:spPr>
          <a:xfrm>
            <a:off x="3920384" y="905931"/>
            <a:ext cx="7462837" cy="5003802"/>
          </a:xfrm>
        </p:spPr>
        <p:txBody>
          <a:bodyPr>
            <a:normAutofit fontScale="55000" lnSpcReduction="20000"/>
          </a:bodyPr>
          <a:lstStyle/>
          <a:p>
            <a:pPr algn="l"/>
            <a:r>
              <a:rPr lang="en-US" sz="4700" b="1" dirty="0">
                <a:effectLst>
                  <a:outerShdw blurRad="38100" dist="38100" dir="2700000" algn="tl">
                    <a:srgbClr val="000000">
                      <a:alpha val="43137"/>
                    </a:srgbClr>
                  </a:outerShdw>
                </a:effectLst>
              </a:rPr>
              <a:t>What is a National Qualifications Framework (NQF)?</a:t>
            </a:r>
          </a:p>
          <a:p>
            <a:pPr marL="571500" indent="-571500" algn="l">
              <a:buFont typeface="Arial" panose="020B0604020202020204" pitchFamily="34" charset="0"/>
              <a:buChar char="•"/>
            </a:pPr>
            <a:r>
              <a:rPr lang="en-US" sz="4700" dirty="0"/>
              <a:t>System describing types, levels, and standards of qualifications.</a:t>
            </a:r>
          </a:p>
          <a:p>
            <a:pPr marL="571500" indent="-571500" algn="l">
              <a:buFont typeface="Arial" panose="020B0604020202020204" pitchFamily="34" charset="0"/>
              <a:buChar char="•"/>
            </a:pPr>
            <a:r>
              <a:rPr lang="en-US" sz="4700" dirty="0"/>
              <a:t>Facilitates quality assurance, national recognition, and consistency.</a:t>
            </a:r>
          </a:p>
          <a:p>
            <a:pPr algn="l"/>
            <a:endParaRPr lang="en-US" sz="4700" dirty="0"/>
          </a:p>
          <a:p>
            <a:pPr algn="l"/>
            <a:r>
              <a:rPr lang="en-US" sz="4700" dirty="0"/>
              <a:t> </a:t>
            </a:r>
            <a:r>
              <a:rPr lang="en-US" sz="4700" b="1" dirty="0">
                <a:effectLst>
                  <a:outerShdw blurRad="38100" dist="38100" dir="2700000" algn="tl">
                    <a:srgbClr val="000000">
                      <a:alpha val="43137"/>
                    </a:srgbClr>
                  </a:outerShdw>
                </a:effectLst>
              </a:rPr>
              <a:t>Why Reference Qualifications Frameworks?</a:t>
            </a:r>
          </a:p>
          <a:p>
            <a:pPr marL="571500" indent="-571500" algn="l">
              <a:buFont typeface="Arial" panose="020B0604020202020204" pitchFamily="34" charset="0"/>
              <a:buChar char="•"/>
            </a:pPr>
            <a:r>
              <a:rPr lang="en-US" sz="4700" dirty="0"/>
              <a:t>Ensuring international comparability and understanding of qualifications.</a:t>
            </a:r>
          </a:p>
          <a:p>
            <a:pPr marL="571500" indent="-571500" algn="l">
              <a:buFont typeface="Arial" panose="020B0604020202020204" pitchFamily="34" charset="0"/>
              <a:buChar char="•"/>
            </a:pPr>
            <a:r>
              <a:rPr lang="en-US" sz="4700" dirty="0"/>
              <a:t>Promoting learner and worker mobility (national, regional, international).</a:t>
            </a:r>
          </a:p>
          <a:p>
            <a:pPr marL="571500" indent="-571500" algn="l">
              <a:buFont typeface="Arial" panose="020B0604020202020204" pitchFamily="34" charset="0"/>
              <a:buChar char="•"/>
            </a:pPr>
            <a:r>
              <a:rPr lang="en-US" sz="4700" dirty="0"/>
              <a:t>Building trust and facilitating mutual recognition.</a:t>
            </a:r>
          </a:p>
          <a:p>
            <a:pPr algn="l"/>
            <a:endParaRPr lang="en-US" dirty="0"/>
          </a:p>
        </p:txBody>
      </p:sp>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p:pic>
    </p:spTree>
    <p:extLst>
      <p:ext uri="{BB962C8B-B14F-4D97-AF65-F5344CB8AC3E}">
        <p14:creationId xmlns:p14="http://schemas.microsoft.com/office/powerpoint/2010/main" val="187662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52778"/>
            <a:ext cx="2603316" cy="1447447"/>
          </a:xfrm>
        </p:spPr>
        <p:txBody>
          <a:bodyPr>
            <a:normAutofit/>
          </a:bodyPr>
          <a:lstStyle/>
          <a:p>
            <a:r>
              <a:rPr lang="en-US" b="1" dirty="0">
                <a:effectLst>
                  <a:outerShdw blurRad="38100" dist="38100" dir="2700000" algn="tl">
                    <a:srgbClr val="000000">
                      <a:alpha val="43137"/>
                    </a:srgbClr>
                  </a:outerShdw>
                </a:effectLst>
              </a:rPr>
              <a:t>General Principles and Processes</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768068"/>
            <a:ext cx="7462837" cy="5384799"/>
          </a:xfrm>
        </p:spPr>
        <p:txBody>
          <a:bodyPr>
            <a:normAutofit/>
          </a:bodyPr>
          <a:lstStyle/>
          <a:p>
            <a:r>
              <a:rPr lang="en-US" sz="4000" b="1" dirty="0">
                <a:effectLst>
                  <a:outerShdw blurRad="38100" dist="38100" dir="2700000" algn="tl">
                    <a:srgbClr val="000000">
                      <a:alpha val="43137"/>
                    </a:srgbClr>
                  </a:outerShdw>
                </a:effectLst>
              </a:rPr>
              <a:t>What is Referencing?</a:t>
            </a:r>
          </a:p>
          <a:p>
            <a:pPr marL="571500" indent="-571500" algn="l">
              <a:buFont typeface="Arial" panose="020B0604020202020204" pitchFamily="34" charset="0"/>
              <a:buChar char="•"/>
            </a:pPr>
            <a:r>
              <a:rPr lang="en-US" dirty="0"/>
              <a:t>Process of formally linking the levels of one qualifications framework to another.</a:t>
            </a:r>
          </a:p>
          <a:p>
            <a:pPr marL="571500" indent="-571500" algn="l">
              <a:buFont typeface="Arial" panose="020B0604020202020204" pitchFamily="34" charset="0"/>
              <a:buChar char="•"/>
            </a:pPr>
            <a:r>
              <a:rPr lang="en-US" dirty="0"/>
              <a:t>Involves technical analysis of level descriptors, learning outcomes, and contextual information.</a:t>
            </a:r>
          </a:p>
          <a:p>
            <a:pPr marL="571500" indent="-571500" algn="l">
              <a:buFont typeface="Arial" panose="020B0604020202020204" pitchFamily="34" charset="0"/>
              <a:buChar char="•"/>
            </a:pPr>
            <a:r>
              <a:rPr lang="en-US" dirty="0"/>
              <a:t>A "best fit" approach is often used.</a:t>
            </a:r>
          </a:p>
        </p:txBody>
      </p:sp>
      <p:pic>
        <p:nvPicPr>
          <p:cNvPr id="6"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129457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52055" y="0"/>
            <a:ext cx="7838725" cy="67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98370" y="0"/>
            <a:ext cx="7392410" cy="6783210"/>
          </a:xfrm>
          <a:prstGeom prst="rect">
            <a:avLst/>
          </a:prstGeom>
          <a:ln>
            <a:noFill/>
          </a:ln>
        </p:spPr>
      </p:pic>
      <p:sp>
        <p:nvSpPr>
          <p:cNvPr id="6" name="Title 1">
            <a:extLst>
              <a:ext uri="{FF2B5EF4-FFF2-40B4-BE49-F238E27FC236}">
                <a16:creationId xmlns:a16="http://schemas.microsoft.com/office/drawing/2014/main" id="{F27FD1B8-6082-40D7-BC80-25D75796C25A}"/>
              </a:ext>
            </a:extLst>
          </p:cNvPr>
          <p:cNvSpPr>
            <a:spLocks noGrp="1"/>
          </p:cNvSpPr>
          <p:nvPr>
            <p:ph type="title"/>
          </p:nvPr>
        </p:nvSpPr>
        <p:spPr>
          <a:xfrm>
            <a:off x="1027987" y="400340"/>
            <a:ext cx="2603316" cy="1858617"/>
          </a:xfrm>
        </p:spPr>
        <p:txBody>
          <a:bodyPr>
            <a:normAutofit/>
          </a:bodyPr>
          <a:lstStyle/>
          <a:p>
            <a:r>
              <a:rPr lang="en-US" b="1" dirty="0">
                <a:effectLst>
                  <a:outerShdw blurRad="38100" dist="38100" dir="2700000" algn="tl">
                    <a:srgbClr val="000000">
                      <a:alpha val="43137"/>
                    </a:srgbClr>
                  </a:outerShdw>
                </a:effectLst>
              </a:rPr>
              <a:t>Diagram of the Seychelles Education System</a:t>
            </a:r>
            <a:endParaRPr lang="en-US" sz="3600" b="1" dirty="0">
              <a:effectLst>
                <a:outerShdw blurRad="38100" dist="38100" dir="2700000" algn="tl">
                  <a:srgbClr val="000000">
                    <a:alpha val="43137"/>
                  </a:srgbClr>
                </a:outerShdw>
              </a:effectLst>
            </a:endParaRPr>
          </a:p>
        </p:txBody>
      </p:sp>
      <p:pic>
        <p:nvPicPr>
          <p:cNvPr id="8" name="Picture Placeholder 4"/>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29645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solidFill>
                  <a:srgbClr val="FFC000"/>
                </a:solidFill>
                <a:effectLst>
                  <a:outerShdw blurRad="38100" dist="38100" dir="2700000" algn="tl">
                    <a:srgbClr val="000000">
                      <a:alpha val="43137"/>
                    </a:srgbClr>
                  </a:outerShdw>
                </a:effectLst>
              </a:rPr>
              <a:t>Process</a:t>
            </a:r>
            <a:r>
              <a:rPr lang="en-US" b="1" dirty="0">
                <a:effectLst>
                  <a:outerShdw blurRad="38100" dist="38100" dir="2700000" algn="tl">
                    <a:srgbClr val="000000">
                      <a:alpha val="43137"/>
                    </a:srgbClr>
                  </a:outerShdw>
                </a:effectLst>
              </a:rPr>
              <a:t> of SNQF to ACQF Referencing</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869582" y="694269"/>
            <a:ext cx="7509618" cy="5621867"/>
          </a:xfrm>
        </p:spPr>
        <p:txBody>
          <a:bodyPr>
            <a:normAutofit fontScale="77500" lnSpcReduction="20000"/>
          </a:bodyPr>
          <a:lstStyle/>
          <a:p>
            <a:pPr marL="571500" indent="-571500" algn="l">
              <a:buFont typeface="Arial" panose="020B0604020202020204" pitchFamily="34" charset="0"/>
              <a:buChar char="•"/>
            </a:pPr>
            <a:r>
              <a:rPr lang="en-US" b="1" dirty="0">
                <a:solidFill>
                  <a:srgbClr val="FFFF00"/>
                </a:solidFill>
              </a:rPr>
              <a:t>Set up the National Referencing Team </a:t>
            </a:r>
            <a:r>
              <a:rPr lang="en-US" dirty="0"/>
              <a:t>(NRT)</a:t>
            </a:r>
          </a:p>
          <a:p>
            <a:pPr marL="571500" indent="-571500" algn="l">
              <a:buFont typeface="Arial" panose="020B0604020202020204" pitchFamily="34" charset="0"/>
              <a:buChar char="•"/>
            </a:pPr>
            <a:r>
              <a:rPr lang="en-US" dirty="0"/>
              <a:t>Draw up a </a:t>
            </a:r>
            <a:r>
              <a:rPr lang="en-US" b="1" dirty="0">
                <a:solidFill>
                  <a:srgbClr val="FFFF00"/>
                </a:solidFill>
              </a:rPr>
              <a:t>calendar of meetings</a:t>
            </a:r>
            <a:r>
              <a:rPr lang="en-US" dirty="0"/>
              <a:t> of the NRT</a:t>
            </a:r>
          </a:p>
          <a:p>
            <a:pPr marL="571500" indent="-571500" algn="l">
              <a:buFont typeface="Arial" panose="020B0604020202020204" pitchFamily="34" charset="0"/>
              <a:buChar char="•"/>
            </a:pPr>
            <a:r>
              <a:rPr lang="en-US" b="1" dirty="0">
                <a:solidFill>
                  <a:srgbClr val="FFFF00"/>
                </a:solidFill>
              </a:rPr>
              <a:t>Divide and conquer: </a:t>
            </a:r>
            <a:r>
              <a:rPr lang="en-US" dirty="0"/>
              <a:t>divide tasks among members of the NRT</a:t>
            </a:r>
          </a:p>
          <a:p>
            <a:pPr marL="571500" indent="-571500" algn="l">
              <a:buFont typeface="Arial" panose="020B0604020202020204" pitchFamily="34" charset="0"/>
              <a:buChar char="•"/>
            </a:pPr>
            <a:r>
              <a:rPr lang="en-US" b="1" dirty="0">
                <a:solidFill>
                  <a:srgbClr val="FFFF00"/>
                </a:solidFill>
              </a:rPr>
              <a:t>Engage with Stakeholders: </a:t>
            </a:r>
            <a:r>
              <a:rPr lang="en-US" dirty="0"/>
              <a:t>Notably Ministry of Education, National Bureau of Statistics, Ministry of Finance, Institute of Early Childhood Development, Education and training providers</a:t>
            </a:r>
            <a:endParaRPr lang="en-US" b="1" dirty="0">
              <a:solidFill>
                <a:srgbClr val="FFFF00"/>
              </a:solidFill>
            </a:endParaRPr>
          </a:p>
          <a:p>
            <a:pPr marL="571500" indent="-571500" algn="l">
              <a:buFont typeface="Arial" panose="020B0604020202020204" pitchFamily="34" charset="0"/>
              <a:buChar char="•"/>
            </a:pPr>
            <a:r>
              <a:rPr lang="en-US" b="1" dirty="0">
                <a:solidFill>
                  <a:srgbClr val="FFFF00"/>
                </a:solidFill>
              </a:rPr>
              <a:t>Work on the technical analysis as a team: </a:t>
            </a:r>
            <a:r>
              <a:rPr lang="en-US" dirty="0"/>
              <a:t>Detailed comparison of SNQF and ACQF level descriptors and principles.</a:t>
            </a:r>
          </a:p>
          <a:p>
            <a:pPr marL="571500" indent="-571500" algn="l">
              <a:buFont typeface="Arial" panose="020B0604020202020204" pitchFamily="34" charset="0"/>
              <a:buChar char="•"/>
            </a:pPr>
            <a:r>
              <a:rPr lang="en-US" b="1" dirty="0">
                <a:solidFill>
                  <a:srgbClr val="FFFF00"/>
                </a:solidFill>
              </a:rPr>
              <a:t>Preparation of the Referencing Report</a:t>
            </a:r>
            <a:r>
              <a:rPr lang="en-US" dirty="0">
                <a:solidFill>
                  <a:srgbClr val="FFFF00"/>
                </a:solidFill>
              </a:rPr>
              <a:t>: </a:t>
            </a:r>
            <a:r>
              <a:rPr lang="en-US" dirty="0"/>
              <a:t>Documenting the process, findings, and conclusions.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16162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973559" y="356797"/>
            <a:ext cx="2603316" cy="1858617"/>
          </a:xfrm>
        </p:spPr>
        <p:txBody>
          <a:bodyPr>
            <a:normAutofit/>
          </a:bodyPr>
          <a:lstStyle/>
          <a:p>
            <a:r>
              <a:rPr lang="en-US" b="1" dirty="0">
                <a:effectLst>
                  <a:outerShdw blurRad="38100" dist="38100" dir="2700000" algn="tl">
                    <a:srgbClr val="000000">
                      <a:alpha val="43137"/>
                    </a:srgbClr>
                  </a:outerShdw>
                </a:effectLst>
              </a:rPr>
              <a:t>Outcomes of SQA's Referencing Journey </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fontScale="92500"/>
          </a:bodyPr>
          <a:lstStyle/>
          <a:p>
            <a:r>
              <a:rPr lang="en-US" b="1" dirty="0"/>
              <a:t>The referencing exercise demonstrated clear linkages:</a:t>
            </a:r>
          </a:p>
          <a:p>
            <a:pPr algn="l"/>
            <a:r>
              <a:rPr lang="en-US" b="1" dirty="0">
                <a:solidFill>
                  <a:srgbClr val="FFFF00"/>
                </a:solidFill>
                <a:effectLst>
                  <a:outerShdw blurRad="38100" dist="38100" dir="2700000" algn="tl">
                    <a:srgbClr val="000000">
                      <a:alpha val="43137"/>
                    </a:srgbClr>
                  </a:outerShdw>
                </a:effectLst>
              </a:rPr>
              <a:t>Structural comparison: </a:t>
            </a:r>
            <a:r>
              <a:rPr lang="en-US" dirty="0"/>
              <a:t>Similar architecture-10 levels, use of level descriptors for each level, identical domains, both </a:t>
            </a:r>
            <a:r>
              <a:rPr lang="en-GB" dirty="0"/>
              <a:t>are underpinned by level descriptors and the learning outcome paradigm.</a:t>
            </a:r>
          </a:p>
          <a:p>
            <a:pPr algn="l"/>
            <a:r>
              <a:rPr lang="en-US" b="1" dirty="0">
                <a:solidFill>
                  <a:srgbClr val="FFFF00"/>
                </a:solidFill>
                <a:effectLst>
                  <a:outerShdw blurRad="38100" dist="38100" dir="2700000" algn="tl">
                    <a:srgbClr val="000000">
                      <a:alpha val="43137"/>
                    </a:srgbClr>
                  </a:outerShdw>
                </a:effectLst>
              </a:rPr>
              <a:t>Conceptual comparison : </a:t>
            </a:r>
            <a:r>
              <a:rPr lang="en-US" dirty="0"/>
              <a:t>Level-to-level analysis shows comparison, with specific matches (e.g., SNQF Level 6 closely matching ACQF Level 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8" name="TextBox 7"/>
          <p:cNvSpPr txBox="1"/>
          <p:nvPr/>
        </p:nvSpPr>
        <p:spPr>
          <a:xfrm>
            <a:off x="3209540" y="1846082"/>
            <a:ext cx="338554" cy="369332"/>
          </a:xfrm>
          <a:prstGeom prst="rect">
            <a:avLst/>
          </a:prstGeom>
          <a:noFill/>
        </p:spPr>
        <p:txBody>
          <a:bodyPr wrap="none" rtlCol="0">
            <a:spAutoFit/>
          </a:bodyPr>
          <a:lstStyle/>
          <a:p>
            <a:r>
              <a:rPr lang="en-US" b="1" dirty="0">
                <a:solidFill>
                  <a:schemeClr val="bg1"/>
                </a:solidFill>
                <a:latin typeface="Arial Black" panose="020B0A04020102020204" pitchFamily="34" charset="0"/>
              </a:rPr>
              <a:t>1</a:t>
            </a:r>
          </a:p>
        </p:txBody>
      </p:sp>
    </p:spTree>
    <p:extLst>
      <p:ext uri="{BB962C8B-B14F-4D97-AF65-F5344CB8AC3E}">
        <p14:creationId xmlns:p14="http://schemas.microsoft.com/office/powerpoint/2010/main" val="40208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1857" y="0"/>
            <a:ext cx="8454759" cy="631666"/>
          </a:xfrm>
          <a:solidFill>
            <a:schemeClr val="accent4"/>
          </a:solidFill>
        </p:spPr>
        <p:txBody>
          <a:bodyPr>
            <a:normAutofit/>
          </a:bodyPr>
          <a:lstStyle/>
          <a:p>
            <a:r>
              <a:rPr lang="en-GB" sz="3100" b="1" dirty="0">
                <a:effectLst>
                  <a:outerShdw blurRad="38100" dist="38100" dir="2700000" algn="tl">
                    <a:srgbClr val="000000">
                      <a:alpha val="43137"/>
                    </a:srgbClr>
                  </a:outerShdw>
                </a:effectLst>
                <a:latin typeface="+mj-lt"/>
              </a:rPr>
              <a:t>SNQF to ACQF level to level comparison map</a:t>
            </a:r>
            <a:endParaRPr lang="en-US" sz="3100" b="1" dirty="0">
              <a:effectLst>
                <a:outerShdw blurRad="38100" dist="38100" dir="2700000" algn="tl">
                  <a:srgbClr val="000000">
                    <a:alpha val="43137"/>
                  </a:srgbClr>
                </a:outerShdw>
              </a:effectLst>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48565" y="533696"/>
            <a:ext cx="10548778" cy="6226333"/>
          </a:xfrm>
          <a:prstGeom prst="rect">
            <a:avLst/>
          </a:prstGeom>
          <a:ln>
            <a:solidFill>
              <a:schemeClr val="accent1"/>
            </a:solidFill>
          </a:ln>
        </p:spPr>
      </p:pic>
    </p:spTree>
    <p:extLst>
      <p:ext uri="{BB962C8B-B14F-4D97-AF65-F5344CB8AC3E}">
        <p14:creationId xmlns:p14="http://schemas.microsoft.com/office/powerpoint/2010/main" val="18133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r>
              <a:rPr lang="en-US" b="1" dirty="0">
                <a:effectLst>
                  <a:outerShdw blurRad="38100" dist="38100" dir="2700000" algn="tl">
                    <a:srgbClr val="000000">
                      <a:alpha val="43137"/>
                    </a:srgbClr>
                  </a:outerShdw>
                </a:effectLst>
              </a:rPr>
              <a:t>Outcomes of SQA's Referencing Journey </a:t>
            </a:r>
            <a:endParaRPr lang="en-US" sz="36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r>
              <a:rPr lang="en-US" b="1" dirty="0"/>
              <a:t>Some minor differences were also noticed: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129082" y="366090"/>
            <a:ext cx="11998750" cy="6008506"/>
          </a:xfrm>
          <a:prstGeom prst="rect">
            <a:avLst/>
          </a:prstGeom>
        </p:spPr>
      </p:pic>
      <p:sp>
        <p:nvSpPr>
          <p:cNvPr id="8" name="TextBox 7"/>
          <p:cNvSpPr txBox="1"/>
          <p:nvPr/>
        </p:nvSpPr>
        <p:spPr>
          <a:xfrm>
            <a:off x="3284127" y="0"/>
            <a:ext cx="338554" cy="369332"/>
          </a:xfrm>
          <a:prstGeom prst="rect">
            <a:avLst/>
          </a:prstGeom>
          <a:noFill/>
        </p:spPr>
        <p:txBody>
          <a:bodyPr wrap="none" rtlCol="0">
            <a:spAutoFit/>
          </a:bodyPr>
          <a:lstStyle/>
          <a:p>
            <a:r>
              <a:rPr lang="en-US" b="1"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2428749165"/>
      </p:ext>
    </p:extLst>
  </p:cSld>
  <p:clrMapOvr>
    <a:masterClrMapping/>
  </p:clrMapOvr>
</p:sld>
</file>

<file path=ppt/theme/theme1.xml><?xml version="1.0" encoding="utf-8"?>
<a:theme xmlns:a="http://schemas.openxmlformats.org/drawingml/2006/main" name="Office Theme">
  <a:themeElements>
    <a:clrScheme name="MS-Theme-Wat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B2B993F5-F966-4A73-84F4-B4294F652B4B}"/>
</file>

<file path=customXml/itemProps2.xml><?xml version="1.0" encoding="utf-8"?>
<ds:datastoreItem xmlns:ds="http://schemas.openxmlformats.org/officeDocument/2006/customXml" ds:itemID="{B7FF9F3B-DE24-4577-9CF6-31E167D48E2E}">
  <ds:schemaRefs>
    <ds:schemaRef ds:uri="http://schemas.microsoft.com/sharepoint/v3/contenttype/forms"/>
  </ds:schemaRefs>
</ds:datastoreItem>
</file>

<file path=customXml/itemProps3.xml><?xml version="1.0" encoding="utf-8"?>
<ds:datastoreItem xmlns:ds="http://schemas.openxmlformats.org/officeDocument/2006/customXml" ds:itemID="{5594B7CA-1290-47DA-A8FD-EC74EF42B4FE}">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Classic conference presentation</Template>
  <TotalTime>0</TotalTime>
  <Words>1132</Words>
  <Application>Microsoft Office PowerPoint</Application>
  <PresentationFormat>Widescreen</PresentationFormat>
  <Paragraphs>115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Courier New</vt:lpstr>
      <vt:lpstr>Garamond</vt:lpstr>
      <vt:lpstr>Office Theme</vt:lpstr>
      <vt:lpstr>SQA’s referencing journey: Enhancing quality, recognition and mobility </vt:lpstr>
      <vt:lpstr>Overview</vt:lpstr>
      <vt:lpstr>Introduction: The importance of Qualifications Frameworks</vt:lpstr>
      <vt:lpstr>General Principles and Processes</vt:lpstr>
      <vt:lpstr>Diagram of the Seychelles Education System</vt:lpstr>
      <vt:lpstr>Process of SNQF to ACQF Referencing</vt:lpstr>
      <vt:lpstr>Outcomes of SQA's Referencing Journey </vt:lpstr>
      <vt:lpstr>PowerPoint Presentation</vt:lpstr>
      <vt:lpstr>Outcomes of SQA's Referencing Journey </vt:lpstr>
      <vt:lpstr>Outcomes of SQA's Referencing Journey </vt:lpstr>
      <vt:lpstr>Outcomes of SQA's Referencing Journey </vt:lpstr>
      <vt:lpstr>Outcomes of SQA's Referencing Journey </vt:lpstr>
      <vt:lpstr>Issues to be addressed</vt:lpstr>
      <vt:lpstr>Progress of SNQF to ACQF Referencing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2025-07-22T10:02:55Z</dcterms:created>
  <dcterms:modified xsi:type="dcterms:W3CDTF">2025-07-24T07:37:59Z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