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7"/>
  </p:notesMasterIdLst>
  <p:sldIdLst>
    <p:sldId id="385" r:id="rId5"/>
    <p:sldId id="434" r:id="rId6"/>
    <p:sldId id="436" r:id="rId7"/>
    <p:sldId id="437" r:id="rId8"/>
    <p:sldId id="438" r:id="rId9"/>
    <p:sldId id="439" r:id="rId10"/>
    <p:sldId id="432" r:id="rId11"/>
    <p:sldId id="440" r:id="rId12"/>
    <p:sldId id="435" r:id="rId13"/>
    <p:sldId id="414" r:id="rId14"/>
    <p:sldId id="424" r:id="rId15"/>
    <p:sldId id="445" r:id="rId16"/>
    <p:sldId id="447" r:id="rId17"/>
    <p:sldId id="448" r:id="rId18"/>
    <p:sldId id="449" r:id="rId19"/>
    <p:sldId id="443" r:id="rId20"/>
    <p:sldId id="450" r:id="rId21"/>
    <p:sldId id="427" r:id="rId22"/>
    <p:sldId id="444" r:id="rId23"/>
    <p:sldId id="452" r:id="rId24"/>
    <p:sldId id="453" r:id="rId25"/>
    <p:sldId id="396" r:id="rId26"/>
  </p:sldIdLst>
  <p:sldSz cx="10691813" cy="7559675"/>
  <p:notesSz cx="6858000" cy="9144000"/>
  <p:defaultTextStyle>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A9D3F-B3B7-4702-B9FD-E0184B73D65F}" v="86" dt="2025-07-29T21:22:02.838"/>
    <p1510:client id="{BF2BC1DA-0441-DA8A-C6AD-7221AEF34858}" v="150" dt="2025-07-30T11:05:41.3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Destaqu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504" autoAdjust="0"/>
  </p:normalViewPr>
  <p:slideViewPr>
    <p:cSldViewPr snapToGrid="0" snapToObjects="1">
      <p:cViewPr varScale="1">
        <p:scale>
          <a:sx n="85" d="100"/>
          <a:sy n="85" d="100"/>
        </p:scale>
        <p:origin x="19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ya Lyne (ETF)" userId="S::amaya.lyne@etf.europa.eu::254d19ee-a2a4-46f8-97d7-ce61c0481289" providerId="AD" clId="Web-{BF2BC1DA-0441-DA8A-C6AD-7221AEF34858}"/>
    <pc:docChg chg="modSld">
      <pc:chgData name="Amaya Lyne (ETF)" userId="S::amaya.lyne@etf.europa.eu::254d19ee-a2a4-46f8-97d7-ce61c0481289" providerId="AD" clId="Web-{BF2BC1DA-0441-DA8A-C6AD-7221AEF34858}" dt="2025-07-30T11:05:41.312" v="108" actId="20577"/>
      <pc:docMkLst>
        <pc:docMk/>
      </pc:docMkLst>
      <pc:sldChg chg="modSp">
        <pc:chgData name="Amaya Lyne (ETF)" userId="S::amaya.lyne@etf.europa.eu::254d19ee-a2a4-46f8-97d7-ce61c0481289" providerId="AD" clId="Web-{BF2BC1DA-0441-DA8A-C6AD-7221AEF34858}" dt="2025-07-30T10:59:50.412" v="30" actId="20577"/>
        <pc:sldMkLst>
          <pc:docMk/>
          <pc:sldMk cId="2334375184" sldId="424"/>
        </pc:sldMkLst>
        <pc:spChg chg="mod">
          <ac:chgData name="Amaya Lyne (ETF)" userId="S::amaya.lyne@etf.europa.eu::254d19ee-a2a4-46f8-97d7-ce61c0481289" providerId="AD" clId="Web-{BF2BC1DA-0441-DA8A-C6AD-7221AEF34858}" dt="2025-07-30T10:59:50.412" v="30" actId="20577"/>
          <ac:spMkLst>
            <pc:docMk/>
            <pc:sldMk cId="2334375184" sldId="424"/>
            <ac:spMk id="41" creationId="{6D5CD594-21A4-3510-3028-B8994A64E53A}"/>
          </ac:spMkLst>
        </pc:spChg>
      </pc:sldChg>
      <pc:sldChg chg="modSp">
        <pc:chgData name="Amaya Lyne (ETF)" userId="S::amaya.lyne@etf.europa.eu::254d19ee-a2a4-46f8-97d7-ce61c0481289" providerId="AD" clId="Web-{BF2BC1DA-0441-DA8A-C6AD-7221AEF34858}" dt="2025-07-30T11:03:17.105" v="95" actId="1076"/>
        <pc:sldMkLst>
          <pc:docMk/>
          <pc:sldMk cId="141060474" sldId="427"/>
        </pc:sldMkLst>
        <pc:graphicFrameChg chg="mod modGraphic">
          <ac:chgData name="Amaya Lyne (ETF)" userId="S::amaya.lyne@etf.europa.eu::254d19ee-a2a4-46f8-97d7-ce61c0481289" providerId="AD" clId="Web-{BF2BC1DA-0441-DA8A-C6AD-7221AEF34858}" dt="2025-07-30T11:03:17.105" v="95" actId="1076"/>
          <ac:graphicFrameMkLst>
            <pc:docMk/>
            <pc:sldMk cId="141060474" sldId="427"/>
            <ac:graphicFrameMk id="12" creationId="{A309C705-7D89-FCB7-5819-BB5C6CD9CF9E}"/>
          </ac:graphicFrameMkLst>
        </pc:graphicFrameChg>
      </pc:sldChg>
      <pc:sldChg chg="modSp">
        <pc:chgData name="Amaya Lyne (ETF)" userId="S::amaya.lyne@etf.europa.eu::254d19ee-a2a4-46f8-97d7-ce61c0481289" providerId="AD" clId="Web-{BF2BC1DA-0441-DA8A-C6AD-7221AEF34858}" dt="2025-07-30T10:58:25.613" v="0" actId="20577"/>
        <pc:sldMkLst>
          <pc:docMk/>
          <pc:sldMk cId="4058679645" sldId="434"/>
        </pc:sldMkLst>
        <pc:spChg chg="mod">
          <ac:chgData name="Amaya Lyne (ETF)" userId="S::amaya.lyne@etf.europa.eu::254d19ee-a2a4-46f8-97d7-ce61c0481289" providerId="AD" clId="Web-{BF2BC1DA-0441-DA8A-C6AD-7221AEF34858}" dt="2025-07-30T10:58:25.613" v="0" actId="20577"/>
          <ac:spMkLst>
            <pc:docMk/>
            <pc:sldMk cId="4058679645" sldId="434"/>
            <ac:spMk id="12" creationId="{C629C8DB-3380-F085-DC8D-10CD4D733B0C}"/>
          </ac:spMkLst>
        </pc:spChg>
      </pc:sldChg>
      <pc:sldChg chg="modSp">
        <pc:chgData name="Amaya Lyne (ETF)" userId="S::amaya.lyne@etf.europa.eu::254d19ee-a2a4-46f8-97d7-ce61c0481289" providerId="AD" clId="Web-{BF2BC1DA-0441-DA8A-C6AD-7221AEF34858}" dt="2025-07-30T10:59:12.364" v="28"/>
        <pc:sldMkLst>
          <pc:docMk/>
          <pc:sldMk cId="571208528" sldId="435"/>
        </pc:sldMkLst>
        <pc:graphicFrameChg chg="mod modGraphic">
          <ac:chgData name="Amaya Lyne (ETF)" userId="S::amaya.lyne@etf.europa.eu::254d19ee-a2a4-46f8-97d7-ce61c0481289" providerId="AD" clId="Web-{BF2BC1DA-0441-DA8A-C6AD-7221AEF34858}" dt="2025-07-30T10:59:12.364" v="28"/>
          <ac:graphicFrameMkLst>
            <pc:docMk/>
            <pc:sldMk cId="571208528" sldId="435"/>
            <ac:graphicFrameMk id="3" creationId="{A6C3EFDA-B5D9-863D-2B9E-776B1F8570BC}"/>
          </ac:graphicFrameMkLst>
        </pc:graphicFrameChg>
      </pc:sldChg>
      <pc:sldChg chg="modSp">
        <pc:chgData name="Amaya Lyne (ETF)" userId="S::amaya.lyne@etf.europa.eu::254d19ee-a2a4-46f8-97d7-ce61c0481289" providerId="AD" clId="Web-{BF2BC1DA-0441-DA8A-C6AD-7221AEF34858}" dt="2025-07-30T11:00:17.522" v="35" actId="20577"/>
        <pc:sldMkLst>
          <pc:docMk/>
          <pc:sldMk cId="729570629" sldId="447"/>
        </pc:sldMkLst>
        <pc:spChg chg="mod">
          <ac:chgData name="Amaya Lyne (ETF)" userId="S::amaya.lyne@etf.europa.eu::254d19ee-a2a4-46f8-97d7-ce61c0481289" providerId="AD" clId="Web-{BF2BC1DA-0441-DA8A-C6AD-7221AEF34858}" dt="2025-07-30T11:00:17.522" v="35" actId="20577"/>
          <ac:spMkLst>
            <pc:docMk/>
            <pc:sldMk cId="729570629" sldId="447"/>
            <ac:spMk id="6" creationId="{55EFB766-4C6D-E1F2-A978-221CD2F8121E}"/>
          </ac:spMkLst>
        </pc:spChg>
      </pc:sldChg>
      <pc:sldChg chg="modSp">
        <pc:chgData name="Amaya Lyne (ETF)" userId="S::amaya.lyne@etf.europa.eu::254d19ee-a2a4-46f8-97d7-ce61c0481289" providerId="AD" clId="Web-{BF2BC1DA-0441-DA8A-C6AD-7221AEF34858}" dt="2025-07-30T11:00:53.773" v="40" actId="20577"/>
        <pc:sldMkLst>
          <pc:docMk/>
          <pc:sldMk cId="276194334" sldId="449"/>
        </pc:sldMkLst>
        <pc:spChg chg="mod">
          <ac:chgData name="Amaya Lyne (ETF)" userId="S::amaya.lyne@etf.europa.eu::254d19ee-a2a4-46f8-97d7-ce61c0481289" providerId="AD" clId="Web-{BF2BC1DA-0441-DA8A-C6AD-7221AEF34858}" dt="2025-07-30T11:00:39.460" v="36" actId="20577"/>
          <ac:spMkLst>
            <pc:docMk/>
            <pc:sldMk cId="276194334" sldId="449"/>
            <ac:spMk id="2" creationId="{F27C748A-631C-EB38-EF26-718B915B1111}"/>
          </ac:spMkLst>
        </pc:spChg>
        <pc:spChg chg="mod">
          <ac:chgData name="Amaya Lyne (ETF)" userId="S::amaya.lyne@etf.europa.eu::254d19ee-a2a4-46f8-97d7-ce61c0481289" providerId="AD" clId="Web-{BF2BC1DA-0441-DA8A-C6AD-7221AEF34858}" dt="2025-07-30T11:00:53.773" v="40" actId="20577"/>
          <ac:spMkLst>
            <pc:docMk/>
            <pc:sldMk cId="276194334" sldId="449"/>
            <ac:spMk id="3" creationId="{C74C53A4-6CAE-BBEB-C6ED-B0F4A9442582}"/>
          </ac:spMkLst>
        </pc:spChg>
      </pc:sldChg>
      <pc:sldChg chg="modSp">
        <pc:chgData name="Amaya Lyne (ETF)" userId="S::amaya.lyne@etf.europa.eu::254d19ee-a2a4-46f8-97d7-ce61c0481289" providerId="AD" clId="Web-{BF2BC1DA-0441-DA8A-C6AD-7221AEF34858}" dt="2025-07-30T11:05:41.312" v="108" actId="20577"/>
        <pc:sldMkLst>
          <pc:docMk/>
          <pc:sldMk cId="149581120" sldId="453"/>
        </pc:sldMkLst>
        <pc:spChg chg="mod">
          <ac:chgData name="Amaya Lyne (ETF)" userId="S::amaya.lyne@etf.europa.eu::254d19ee-a2a4-46f8-97d7-ce61c0481289" providerId="AD" clId="Web-{BF2BC1DA-0441-DA8A-C6AD-7221AEF34858}" dt="2025-07-30T11:05:41.312" v="108" actId="20577"/>
          <ac:spMkLst>
            <pc:docMk/>
            <pc:sldMk cId="149581120" sldId="453"/>
            <ac:spMk id="7" creationId="{C6795F97-3748-EAD3-8490-82103F56A86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a:lstStyle>
            <a:lvl1pPr algn="r">
              <a:defRPr sz="1200"/>
            </a:lvl1pPr>
          </a:lstStyle>
          <a:p>
            <a:fld id="{130FCEB2-8EF5-B642-8FD6-8C9B7EA86B23}" type="datetimeFigureOut">
              <a:rPr lang="en-US" smtClean="0"/>
              <a:t>7/30/2025</a:t>
            </a:fld>
            <a:endParaRPr lang="en-US"/>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a:lstStyle/>
          <a:p>
            <a:pPr lvl="0"/>
            <a:r>
              <a:t>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anchor="b"/>
          <a:lstStyle>
            <a:lvl1pPr algn="r">
              <a:defRPr sz="1200"/>
            </a:lvl1pPr>
          </a:lstStyle>
          <a:p>
            <a:fld id="{00A8B7E0-23C4-3E41-AD65-29555CEE2927}" type="slidenum">
              <a:rPr lang="en-US" smtClean="0"/>
              <a:t>‹#›</a:t>
            </a:fld>
            <a:endParaRPr lang="en-US"/>
          </a:p>
        </p:txBody>
      </p:sp>
    </p:spTree>
    <p:extLst>
      <p:ext uri="{BB962C8B-B14F-4D97-AF65-F5344CB8AC3E}">
        <p14:creationId xmlns:p14="http://schemas.microsoft.com/office/powerpoint/2010/main" val="2888472042"/>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en-US"/>
              <a:t>Click to edit Master title style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A5F7B5-2BD6-6F47-8287-852926B2AD19}"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206189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5F7B5-2BD6-6F47-8287-852926B2AD19}"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114487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5F7B5-2BD6-6F47-8287-852926B2AD19}"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3839329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3973B4-8EC8-3E4E-8D5D-DEC360F399E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0691813" cy="461980"/>
          </a:xfrm>
          <a:prstGeom prst="rect">
            <a:avLst/>
          </a:prstGeom>
        </p:spPr>
      </p:pic>
      <p:sp>
        <p:nvSpPr>
          <p:cNvPr id="8" name="Rectangle 7">
            <a:extLst>
              <a:ext uri="{FF2B5EF4-FFF2-40B4-BE49-F238E27FC236}">
                <a16:creationId xmlns:a16="http://schemas.microsoft.com/office/drawing/2014/main" id="{8000BC9F-9DB8-6C49-B1F0-6DD6768200E4}"/>
              </a:ext>
            </a:extLst>
          </p:cNvPr>
          <p:cNvSpPr/>
          <p:nvPr userDrawn="1"/>
        </p:nvSpPr>
        <p:spPr>
          <a:xfrm>
            <a:off x="0" y="7503244"/>
            <a:ext cx="10691813" cy="979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fromWordArt="0" anchor="ctr" anchorCtr="0" forceAA="0" compatLnSpc="1">
            <a:prstTxWarp prst="textNoShape">
              <a:avLst/>
            </a:prstTxWarp>
            <a:noAutofit/>
          </a:bodyPr>
          <a:lstStyle/>
          <a:p>
            <a:pPr algn="ctr"/>
            <a:endParaRPr sz="2115"/>
          </a:p>
        </p:txBody>
      </p:sp>
      <p:pic>
        <p:nvPicPr>
          <p:cNvPr id="6" name="Picture 5">
            <a:extLst>
              <a:ext uri="{FF2B5EF4-FFF2-40B4-BE49-F238E27FC236}">
                <a16:creationId xmlns:a16="http://schemas.microsoft.com/office/drawing/2014/main" id="{5F92A2A1-3C62-1340-B793-06128D9CC816}"/>
              </a:ext>
            </a:extLst>
          </p:cNvPr>
          <p:cNvPicPr>
            <a:picLocks noChangeAspect="1"/>
          </p:cNvPicPr>
          <p:nvPr userDrawn="1"/>
        </p:nvPicPr>
        <p:blipFill rotWithShape="1">
          <a:blip r:embed="rId3"/>
          <a:srcRect l="19378" t="38730" r="47387" b="42273"/>
          <a:stretch/>
        </p:blipFill>
        <p:spPr>
          <a:xfrm>
            <a:off x="8580555" y="6714454"/>
            <a:ext cx="1863524" cy="752694"/>
          </a:xfrm>
          <a:prstGeom prst="rect">
            <a:avLst/>
          </a:prstGeom>
        </p:spPr>
      </p:pic>
      <p:pic>
        <p:nvPicPr>
          <p:cNvPr id="9" name="Picture 8">
            <a:extLst>
              <a:ext uri="{FF2B5EF4-FFF2-40B4-BE49-F238E27FC236}">
                <a16:creationId xmlns:a16="http://schemas.microsoft.com/office/drawing/2014/main" id="{057AD587-23ED-E244-AE6D-370F434F6A1B}"/>
              </a:ext>
            </a:extLst>
          </p:cNvPr>
          <p:cNvPicPr>
            <a:picLocks noChangeAspect="1"/>
          </p:cNvPicPr>
          <p:nvPr userDrawn="1"/>
        </p:nvPicPr>
        <p:blipFill rotWithShape="1">
          <a:blip r:embed="rId4"/>
          <a:srcRect l="6211" r="6667"/>
          <a:stretch/>
        </p:blipFill>
        <p:spPr>
          <a:xfrm>
            <a:off x="252662" y="6531482"/>
            <a:ext cx="2231859" cy="914548"/>
          </a:xfrm>
          <a:prstGeom prst="rect">
            <a:avLst/>
          </a:prstGeom>
        </p:spPr>
      </p:pic>
    </p:spTree>
    <p:extLst>
      <p:ext uri="{BB962C8B-B14F-4D97-AF65-F5344CB8AC3E}">
        <p14:creationId xmlns:p14="http://schemas.microsoft.com/office/powerpoint/2010/main" val="3611399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A5F7B5-2BD6-6F47-8287-852926B2AD19}"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841216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en-US"/>
              <a:t>Click to edit Master title style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AA5F7B5-2BD6-6F47-8287-852926B2AD19}" type="datetimeFigureOut">
              <a:rPr lang="en-US" smtClean="0"/>
              <a:t>7/30/2025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45778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A5F7B5-2BD6-6F47-8287-852926B2AD19}"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4835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en-US"/>
              <a:t>Click to edit Master title style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4" name="Content Placeholder 3"/>
          <p:cNvSpPr>
            <a:spLocks noGrp="1"/>
          </p:cNvSpPr>
          <p:nvPr>
            <p:ph sz="half" idx="2"/>
          </p:nvPr>
        </p:nvSpPr>
        <p:spPr>
          <a:xfrm>
            <a:off x="736456" y="2761381"/>
            <a:ext cx="4523137"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en-US"/>
              <a:t>Edit Master text styles</a:t>
            </a:r>
          </a:p>
        </p:txBody>
      </p:sp>
      <p:sp>
        <p:nvSpPr>
          <p:cNvPr id="6" name="Content Placeholder 5"/>
          <p:cNvSpPr>
            <a:spLocks noGrp="1"/>
          </p:cNvSpPr>
          <p:nvPr>
            <p:ph sz="quarter" idx="4"/>
          </p:nvPr>
        </p:nvSpPr>
        <p:spPr>
          <a:xfrm>
            <a:off x="5412731" y="2761381"/>
            <a:ext cx="4545413" cy="40615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A5F7B5-2BD6-6F47-8287-852926B2AD19}" type="datetimeFigureOut">
              <a:rPr lang="en-US" smtClean="0"/>
              <a:t>7/30/2025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432808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A5F7B5-2BD6-6F47-8287-852926B2AD19}" type="datetimeFigureOut">
              <a:rPr lang="en-US" smtClean="0"/>
              <a:t>7/30/2025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3310695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5F7B5-2BD6-6F47-8287-852926B2AD19}" type="datetimeFigureOut">
              <a:rPr lang="en-US" smtClean="0"/>
              <a:t>7/30/2025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4214408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6AA5F7B5-2BD6-6F47-8287-852926B2AD19}"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3212147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en-US"/>
              <a:t>Click to edit Master title style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en-US"/>
              <a:t>Click icon to add picture</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en-US"/>
              <a:t>Edit Master text styles</a:t>
            </a:r>
          </a:p>
        </p:txBody>
      </p:sp>
      <p:sp>
        <p:nvSpPr>
          <p:cNvPr id="5" name="Date Placeholder 4"/>
          <p:cNvSpPr>
            <a:spLocks noGrp="1"/>
          </p:cNvSpPr>
          <p:nvPr>
            <p:ph type="dt" sz="half" idx="10"/>
          </p:nvPr>
        </p:nvSpPr>
        <p:spPr/>
        <p:txBody>
          <a:bodyPr/>
          <a:lstStyle/>
          <a:p>
            <a:fld id="{6AA5F7B5-2BD6-6F47-8287-852926B2AD19}" type="datetimeFigureOut">
              <a:rPr lang="en-US" smtClean="0"/>
              <a:t>7/30/2025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48C00C-202C-6B42-B7AC-B6D812A19D89}" type="slidenum">
              <a:rPr lang="en-US" smtClean="0"/>
              <a:t>‹#›</a:t>
            </a:fld>
            <a:endParaRPr lang="en-US"/>
          </a:p>
        </p:txBody>
      </p:sp>
    </p:spTree>
    <p:extLst>
      <p:ext uri="{BB962C8B-B14F-4D97-AF65-F5344CB8AC3E}">
        <p14:creationId xmlns:p14="http://schemas.microsoft.com/office/powerpoint/2010/main" val="125017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anchor="ctr">
            <a:normAutofit/>
          </a:bodyPr>
          <a:lstStyle/>
          <a:p>
            <a:r>
              <a:t>Click to edit Master title style</a:t>
            </a:r>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a:normAutofit/>
          </a:bodyPr>
          <a:lstStyle/>
          <a:p>
            <a:pPr lvl="0"/>
            <a:r>
              <a:t>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anchor="ctr"/>
          <a:lstStyle>
            <a:lvl1pPr algn="l">
              <a:defRPr sz="1323">
                <a:solidFill>
                  <a:schemeClr val="tx1">
                    <a:tint val="75000"/>
                  </a:schemeClr>
                </a:solidFill>
              </a:defRPr>
            </a:lvl1pPr>
          </a:lstStyle>
          <a:p>
            <a:fld id="{6AA5F7B5-2BD6-6F47-8287-852926B2AD19}" type="datetimeFigureOut">
              <a:rPr lang="en-US" smtClean="0"/>
              <a:t>7/30/2025</a:t>
            </a:fld>
            <a:endParaRPr 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anchor="ctr"/>
          <a:lstStyle>
            <a:lvl1pPr algn="ctr">
              <a:defRPr sz="1323">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anchor="ctr"/>
          <a:lstStyle>
            <a:lvl1pPr algn="r">
              <a:defRPr sz="1323">
                <a:solidFill>
                  <a:schemeClr val="tx1">
                    <a:tint val="75000"/>
                  </a:schemeClr>
                </a:solidFill>
              </a:defRPr>
            </a:lvl1pPr>
          </a:lstStyle>
          <a:p>
            <a:fld id="{7248C00C-202C-6B42-B7AC-B6D812A19D89}" type="slidenum">
              <a:rPr lang="en-US" smtClean="0"/>
              <a:t>‹#›</a:t>
            </a:fld>
            <a:endParaRPr lang="en-US"/>
          </a:p>
        </p:txBody>
      </p:sp>
    </p:spTree>
    <p:extLst>
      <p:ext uri="{BB962C8B-B14F-4D97-AF65-F5344CB8AC3E}">
        <p14:creationId xmlns:p14="http://schemas.microsoft.com/office/powerpoint/2010/main" val="3519392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9.png"/><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s://inq.gov.ao/pt/servicos/catalogo-nacional-de-qualificacoes-profissionais" TargetMode="External"/><Relationship Id="rId4" Type="http://schemas.openxmlformats.org/officeDocument/2006/relationships/hyperlink" Target="https://inq.gov.ao/p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drive.google.com/file/d/1zBv0hJyQX1Ctw4LFzrg3Vma07Ysz7Rr0/view?usp=drive_link" TargetMode="External"/><Relationship Id="rId2"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hyperlink" Target="https://drive.google.com/file/d/1F73bS2UGWJwBbiJvPMMGfCeH5Vmn9zRe/view?usp=drive_link" TargetMode="External"/><Relationship Id="rId5" Type="http://schemas.openxmlformats.org/officeDocument/2006/relationships/hyperlink" Target="https://drive.google.com/file/d/1nV-GbVZJEQdYSmOI3LbzKeJ1G3lOyzJE/view?usp=drive_link" TargetMode="External"/><Relationship Id="rId4" Type="http://schemas.openxmlformats.org/officeDocument/2006/relationships/hyperlink" Target="https://drive.google.com/file/d/1LxV7j3QZum6ZBzwBfwhcX7Eza91fCeKY/view?usp=drive_lin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hyperlink" Target="https://drive.google.com/file/d/154wM-A4Kd8lZboh1U5NEc4w8gsDeE_vb/view?usp=drive_link" TargetMode="External"/><Relationship Id="rId4" Type="http://schemas.openxmlformats.org/officeDocument/2006/relationships/hyperlink" Target="https://drive.google.com/file/d/1_00eT3kPtfkSZoznBbKGkVhTyT8-I46f/view?usp=drive_lin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3">
            <a:extLst>
              <a:ext uri="{FF2B5EF4-FFF2-40B4-BE49-F238E27FC236}">
                <a16:creationId xmlns:a16="http://schemas.microsoft.com/office/drawing/2014/main" id="{65B570A1-704F-054C-94CC-9D87378EFF7E}"/>
              </a:ext>
            </a:extLst>
          </p:cNvPr>
          <p:cNvSpPr txBox="1">
            <a:spLocks noChangeArrowheads="1"/>
          </p:cNvSpPr>
          <p:nvPr/>
        </p:nvSpPr>
        <p:spPr bwMode="auto">
          <a:xfrm>
            <a:off x="-79954" y="4912244"/>
            <a:ext cx="1065891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b="1">
                <a:solidFill>
                  <a:schemeClr val="accent5">
                    <a:lumMod val="75000"/>
                  </a:schemeClr>
                </a:solidFill>
                <a:latin typeface="Cambria" panose="02040503050406030204" pitchFamily="18" charset="0"/>
              </a:defRPr>
            </a:pPr>
            <a:r>
              <a:rPr lang="en-GB" dirty="0"/>
              <a:t>National Institute of Qualifications (INQ) of Angola</a:t>
            </a:r>
            <a:endParaRPr sz="2800" b="1" dirty="0">
              <a:solidFill>
                <a:srgbClr val="0070C0"/>
              </a:solidFill>
              <a:latin typeface="Cambria" panose="02040503050406030204" pitchFamily="18" charset="0"/>
            </a:endParaRPr>
          </a:p>
        </p:txBody>
      </p:sp>
      <p:sp>
        <p:nvSpPr>
          <p:cNvPr id="9" name="Text Box 3">
            <a:extLst>
              <a:ext uri="{FF2B5EF4-FFF2-40B4-BE49-F238E27FC236}">
                <a16:creationId xmlns:a16="http://schemas.microsoft.com/office/drawing/2014/main" id="{9DAB837E-18A6-0343-A5C2-FDCF8EC178A4}"/>
              </a:ext>
            </a:extLst>
          </p:cNvPr>
          <p:cNvSpPr txBox="1">
            <a:spLocks noChangeArrowheads="1"/>
          </p:cNvSpPr>
          <p:nvPr/>
        </p:nvSpPr>
        <p:spPr bwMode="auto">
          <a:xfrm>
            <a:off x="3711676" y="6483527"/>
            <a:ext cx="1065891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sz="1400" b="1">
                <a:solidFill>
                  <a:srgbClr val="0070C0"/>
                </a:solidFill>
                <a:latin typeface="Cambria" panose="02040503050406030204" pitchFamily="18" charset="0"/>
              </a:defRPr>
            </a:pPr>
            <a:r>
              <a:t>July/2025</a:t>
            </a:r>
            <a:endParaRPr sz="1400" b="1">
              <a:solidFill>
                <a:srgbClr val="0070C0"/>
              </a:solidFill>
              <a:latin typeface="Cambria" panose="02040503050406030204" pitchFamily="18" charset="0"/>
            </a:endParaRPr>
          </a:p>
        </p:txBody>
      </p:sp>
      <p:sp>
        <p:nvSpPr>
          <p:cNvPr id="10" name="Rectangle 9">
            <a:extLst>
              <a:ext uri="{FF2B5EF4-FFF2-40B4-BE49-F238E27FC236}">
                <a16:creationId xmlns:a16="http://schemas.microsoft.com/office/drawing/2014/main" id="{182E2457-04E4-714D-BE14-97955E830720}"/>
              </a:ext>
            </a:extLst>
          </p:cNvPr>
          <p:cNvSpPr/>
          <p:nvPr/>
        </p:nvSpPr>
        <p:spPr>
          <a:xfrm>
            <a:off x="0" y="4160017"/>
            <a:ext cx="10691813" cy="979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fromWordArt="0" anchor="ctr" anchorCtr="0" forceAA="0" compatLnSpc="1">
            <a:prstTxWarp prst="textNoShape">
              <a:avLst/>
            </a:prstTxWarp>
            <a:noAutofit/>
          </a:bodyPr>
          <a:lstStyle/>
          <a:p>
            <a:pPr algn="ctr"/>
            <a:endParaRPr sz="2115"/>
          </a:p>
        </p:txBody>
      </p:sp>
      <p:pic>
        <p:nvPicPr>
          <p:cNvPr id="136" name="Picture 135">
            <a:extLst>
              <a:ext uri="{FF2B5EF4-FFF2-40B4-BE49-F238E27FC236}">
                <a16:creationId xmlns:a16="http://schemas.microsoft.com/office/drawing/2014/main" id="{19226F68-19A3-202C-A641-2DA8B6246A4E}"/>
              </a:ext>
            </a:extLst>
          </p:cNvPr>
          <p:cNvPicPr>
            <a:picLocks noChangeAspect="1"/>
          </p:cNvPicPr>
          <p:nvPr/>
        </p:nvPicPr>
        <p:blipFill>
          <a:blip r:embed="rId2"/>
          <a:stretch>
            <a:fillRect/>
          </a:stretch>
        </p:blipFill>
        <p:spPr>
          <a:xfrm>
            <a:off x="-1" y="468586"/>
            <a:ext cx="10691814" cy="3716724"/>
          </a:xfrm>
          <a:prstGeom prst="rect">
            <a:avLst/>
          </a:prstGeom>
        </p:spPr>
      </p:pic>
      <p:grpSp>
        <p:nvGrpSpPr>
          <p:cNvPr id="2" name="Agrupar 1">
            <a:extLst>
              <a:ext uri="{FF2B5EF4-FFF2-40B4-BE49-F238E27FC236}">
                <a16:creationId xmlns:a16="http://schemas.microsoft.com/office/drawing/2014/main" id="{C9A2912B-88F8-50EA-3F01-AEA602DA4F42}"/>
              </a:ext>
            </a:extLst>
          </p:cNvPr>
          <p:cNvGrpSpPr/>
          <p:nvPr/>
        </p:nvGrpSpPr>
        <p:grpSpPr>
          <a:xfrm>
            <a:off x="2845455" y="6735338"/>
            <a:ext cx="5517960" cy="627444"/>
            <a:chOff x="2845455" y="6735338"/>
            <a:chExt cx="5517960" cy="627444"/>
          </a:xfrm>
        </p:grpSpPr>
        <p:pic>
          <p:nvPicPr>
            <p:cNvPr id="6" name="Imagem 5" descr="Uma imagem com texto, Tipo de letra, logótipo, Gráficos  Os conteúdos gerados por IA podem estar incorretos.">
              <a:extLst>
                <a:ext uri="{FF2B5EF4-FFF2-40B4-BE49-F238E27FC236}">
                  <a16:creationId xmlns:a16="http://schemas.microsoft.com/office/drawing/2014/main" id="{2D3C3161-D780-8C07-35A4-5C61C0DF5773}"/>
                </a:ext>
              </a:extLst>
            </p:cNvPr>
            <p:cNvPicPr>
              <a:picLocks noChangeAspect="1"/>
            </p:cNvPicPr>
            <p:nvPr/>
          </p:nvPicPr>
          <p:blipFill>
            <a:blip r:embed="rId3"/>
            <a:stretch>
              <a:fillRect/>
            </a:stretch>
          </p:blipFill>
          <p:spPr>
            <a:xfrm>
              <a:off x="2845455" y="6735338"/>
              <a:ext cx="2484002" cy="627443"/>
            </a:xfrm>
            <a:prstGeom prst="rect">
              <a:avLst/>
            </a:prstGeom>
          </p:spPr>
        </p:pic>
        <p:pic>
          <p:nvPicPr>
            <p:cNvPr id="11" name="Imagem 10" descr="Uma imagem com texto, Tipo de letra, logótipo, captura de ecrã  Os conteúdos gerados por IA podem estar incorretos.">
              <a:extLst>
                <a:ext uri="{FF2B5EF4-FFF2-40B4-BE49-F238E27FC236}">
                  <a16:creationId xmlns:a16="http://schemas.microsoft.com/office/drawing/2014/main" id="{8BEAE72D-3FAE-029A-B4AB-8F0DA775CCD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81600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59A7D-9C5A-46E6-CD45-BD51FCDD3E50}"/>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732BD507-6E1C-5514-95CC-1454C589D959}"/>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B077FD13-B2AE-3F0A-E4C5-1821E2F1F93A}"/>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EE4DED34-1098-80B1-AF63-84835E4B96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graphicFrame>
        <p:nvGraphicFramePr>
          <p:cNvPr id="5" name="Tabela 4">
            <a:extLst>
              <a:ext uri="{FF2B5EF4-FFF2-40B4-BE49-F238E27FC236}">
                <a16:creationId xmlns:a16="http://schemas.microsoft.com/office/drawing/2014/main" id="{BC7A574D-ED68-7829-A0D3-E20BCB870545}"/>
              </a:ext>
            </a:extLst>
          </p:cNvPr>
          <p:cNvGraphicFramePr>
            <a:graphicFrameLocks noGrp="1"/>
          </p:cNvGraphicFramePr>
          <p:nvPr>
            <p:extLst>
              <p:ext uri="{D42A27DB-BD31-4B8C-83A1-F6EECF244321}">
                <p14:modId xmlns:p14="http://schemas.microsoft.com/office/powerpoint/2010/main" val="2022836801"/>
              </p:ext>
            </p:extLst>
          </p:nvPr>
        </p:nvGraphicFramePr>
        <p:xfrm>
          <a:off x="0" y="187309"/>
          <a:ext cx="10609007" cy="6722748"/>
        </p:xfrm>
        <a:graphic>
          <a:graphicData uri="http://schemas.openxmlformats.org/drawingml/2006/table">
            <a:tbl>
              <a:tblPr>
                <a:tableStyleId>{69C7853C-536D-4A76-A0AE-DD22124D55A5}</a:tableStyleId>
              </a:tblPr>
              <a:tblGrid>
                <a:gridCol w="812806">
                  <a:extLst>
                    <a:ext uri="{9D8B030D-6E8A-4147-A177-3AD203B41FA5}">
                      <a16:colId xmlns:a16="http://schemas.microsoft.com/office/drawing/2014/main" val="3289163273"/>
                    </a:ext>
                  </a:extLst>
                </a:gridCol>
                <a:gridCol w="1490603">
                  <a:extLst>
                    <a:ext uri="{9D8B030D-6E8A-4147-A177-3AD203B41FA5}">
                      <a16:colId xmlns:a16="http://schemas.microsoft.com/office/drawing/2014/main" val="4033662262"/>
                    </a:ext>
                  </a:extLst>
                </a:gridCol>
                <a:gridCol w="3477959">
                  <a:extLst>
                    <a:ext uri="{9D8B030D-6E8A-4147-A177-3AD203B41FA5}">
                      <a16:colId xmlns:a16="http://schemas.microsoft.com/office/drawing/2014/main" val="163690599"/>
                    </a:ext>
                  </a:extLst>
                </a:gridCol>
                <a:gridCol w="2792361">
                  <a:extLst>
                    <a:ext uri="{9D8B030D-6E8A-4147-A177-3AD203B41FA5}">
                      <a16:colId xmlns:a16="http://schemas.microsoft.com/office/drawing/2014/main" val="4051495860"/>
                    </a:ext>
                  </a:extLst>
                </a:gridCol>
                <a:gridCol w="2035278">
                  <a:extLst>
                    <a:ext uri="{9D8B030D-6E8A-4147-A177-3AD203B41FA5}">
                      <a16:colId xmlns:a16="http://schemas.microsoft.com/office/drawing/2014/main" val="1778186513"/>
                    </a:ext>
                  </a:extLst>
                </a:gridCol>
              </a:tblGrid>
              <a:tr h="310410">
                <a:tc rowSpan="2">
                  <a:txBody>
                    <a:bodyPr/>
                    <a:lstStyle/>
                    <a:p>
                      <a:pPr algn="ctr" fontAlgn="ctr"/>
                      <a:endParaRPr sz="1600" b="1" kern="1200">
                        <a:solidFill>
                          <a:schemeClr val="tx1"/>
                        </a:solidFill>
                        <a:latin typeface=""/>
                        <a:ea typeface="+mn-ea"/>
                        <a:cs typeface="+mn-cs"/>
                      </a:endParaRPr>
                    </a:p>
                  </a:txBody>
                  <a:tcPr marL="6785" marR="6785" marT="6785" marB="0" anchor="ctr">
                    <a:solidFill>
                      <a:schemeClr val="bg1"/>
                    </a:solidFill>
                  </a:tcPr>
                </a:tc>
                <a:tc rowSpan="2">
                  <a:txBody>
                    <a:bodyPr/>
                    <a:lstStyle/>
                    <a:p>
                      <a:pPr algn="ctr" fontAlgn="ctr">
                        <a:defRPr sz="1600" b="1">
                          <a:latin typeface="Cambria" panose="02040503050406030204" pitchFamily="18" charset="0"/>
                          <a:ea typeface="Cambria" panose="02040503050406030204" pitchFamily="18" charset="0"/>
                        </a:defRPr>
                      </a:pPr>
                      <a:r>
                        <a:t>QUALIFICATION LEVELS</a:t>
                      </a:r>
                      <a:endParaRPr sz="1600" b="1" kern="1200">
                        <a:solidFill>
                          <a:schemeClr val="tx1"/>
                        </a:solidFill>
                        <a:latin typeface="Cambria" panose="02040503050406030204" pitchFamily="18" charset="0"/>
                        <a:ea typeface="Cambria" panose="02040503050406030204" pitchFamily="18" charset="0"/>
                        <a:cs typeface="+mn-cs"/>
                      </a:endParaRPr>
                    </a:p>
                  </a:txBody>
                  <a:tcPr marL="6785" marR="6785" marT="6785" marB="0" anchor="ctr">
                    <a:solidFill>
                      <a:schemeClr val="bg1"/>
                    </a:solidFill>
                  </a:tcPr>
                </a:tc>
                <a:tc gridSpan="3">
                  <a:txBody>
                    <a:bodyPr/>
                    <a:lstStyle/>
                    <a:p>
                      <a:pPr algn="ctr" fontAlgn="ctr">
                        <a:defRPr sz="1600" b="1">
                          <a:latin typeface="Cambria" panose="02040503050406030204" pitchFamily="18" charset="0"/>
                          <a:ea typeface="Cambria" panose="02040503050406030204" pitchFamily="18" charset="0"/>
                        </a:defRPr>
                      </a:pPr>
                      <a:r>
                        <a:t>STRUCTURE OF THE NATIONAL QUALIFICATION FRAMEWORK OF THE REPUBLIC OF ANGOLA</a:t>
                      </a:r>
                    </a:p>
                  </a:txBody>
                  <a:tcPr marL="6785" marR="6785" marT="6785" marB="0" anchor="ctr">
                    <a:solidFill>
                      <a:schemeClr val="bg1"/>
                    </a:solidFill>
                  </a:tcPr>
                </a:tc>
                <a:tc hMerge="1">
                  <a:txBody>
                    <a:bodyPr/>
                    <a:lstStyle/>
                    <a:p>
                      <a:endParaRPr/>
                    </a:p>
                  </a:txBody>
                  <a:tcPr/>
                </a:tc>
                <a:tc hMerge="1">
                  <a:txBody>
                    <a:bodyPr/>
                    <a:lstStyle/>
                    <a:p>
                      <a:endParaRPr/>
                    </a:p>
                  </a:txBody>
                  <a:tcPr/>
                </a:tc>
                <a:extLst>
                  <a:ext uri="{0D108BD9-81ED-4DB2-BD59-A6C34878D82A}">
                    <a16:rowId xmlns:a16="http://schemas.microsoft.com/office/drawing/2014/main" val="2317922543"/>
                  </a:ext>
                </a:extLst>
              </a:tr>
              <a:tr h="485871">
                <a:tc vMerge="1">
                  <a:txBody>
                    <a:bodyPr/>
                    <a:lstStyle/>
                    <a:p>
                      <a:endParaRPr/>
                    </a:p>
                  </a:txBody>
                  <a:tcPr/>
                </a:tc>
                <a:tc vMerge="1">
                  <a:txBody>
                    <a:bodyPr/>
                    <a:lstStyle/>
                    <a:p>
                      <a:endParaRPr/>
                    </a:p>
                  </a:txBody>
                  <a:tcPr/>
                </a:tc>
                <a:tc gridSpan="2">
                  <a:txBody>
                    <a:bodyPr/>
                    <a:lstStyle/>
                    <a:p>
                      <a:pPr algn="ctr" fontAlgn="ctr">
                        <a:defRPr sz="1600" b="1"/>
                      </a:pPr>
                      <a:r>
                        <a:rPr>
                          <a:latin typeface=""/>
                        </a:rPr>
                        <a:t>        </a:t>
                      </a:r>
                      <a:r>
                        <a:rPr>
                          <a:latin typeface="Cambria" panose="02040503050406030204" pitchFamily="18" charset="0"/>
                          <a:ea typeface="Cambria" panose="02040503050406030204" pitchFamily="18" charset="0"/>
                        </a:rPr>
                        <a:t>EDUCATION, EDUCATION AND VOCATIONAL TRAINING (TVET)</a:t>
                      </a:r>
                      <a:endParaRPr sz="1600" b="1" kern="1200">
                        <a:solidFill>
                          <a:schemeClr val="tx1"/>
                        </a:solidFill>
                        <a:latin typeface="Cambria" panose="02040503050406030204" pitchFamily="18" charset="0"/>
                        <a:ea typeface="Cambria" panose="02040503050406030204" pitchFamily="18" charset="0"/>
                        <a:cs typeface="+mn-cs"/>
                      </a:endParaRPr>
                    </a:p>
                  </a:txBody>
                  <a:tcPr marL="6785" marR="6785" marT="6785" marB="0" anchor="ctr">
                    <a:solidFill>
                      <a:schemeClr val="bg1"/>
                    </a:solidFill>
                  </a:tcPr>
                </a:tc>
                <a:tc hMerge="1">
                  <a:txBody>
                    <a:bodyPr/>
                    <a:lstStyle/>
                    <a:p>
                      <a:pPr algn="ctr" fontAlgn="ctr"/>
                      <a:endParaRPr sz="1600" b="1" kern="1200">
                        <a:solidFill>
                          <a:schemeClr val="tx1"/>
                        </a:solidFill>
                        <a:latin typeface=""/>
                        <a:ea typeface="+mn-ea"/>
                        <a:cs typeface="+mn-cs"/>
                      </a:endParaRPr>
                    </a:p>
                  </a:txBody>
                  <a:tcPr marL="6785" marR="6785" marT="6785" marB="0" anchor="ctr">
                    <a:solidFill>
                      <a:schemeClr val="bg1"/>
                    </a:solidFill>
                  </a:tcPr>
                </a:tc>
                <a:tc>
                  <a:txBody>
                    <a:bodyPr/>
                    <a:lstStyle/>
                    <a:p>
                      <a:pPr algn="ctr" fontAlgn="ctr">
                        <a:defRPr sz="1600" b="1">
                          <a:latin typeface="Cambria" panose="02040503050406030204" pitchFamily="18" charset="0"/>
                          <a:ea typeface="Cambria" panose="02040503050406030204" pitchFamily="18" charset="0"/>
                        </a:defRPr>
                      </a:pPr>
                      <a:r>
                        <a:t>HIGHER EDUCATION</a:t>
                      </a:r>
                      <a:endParaRPr sz="1600" b="1" kern="1200">
                        <a:solidFill>
                          <a:schemeClr val="tx1"/>
                        </a:solidFill>
                        <a:latin typeface="Cambria" panose="02040503050406030204" pitchFamily="18" charset="0"/>
                        <a:ea typeface="Cambria" panose="02040503050406030204" pitchFamily="18" charset="0"/>
                        <a:cs typeface="+mn-cs"/>
                      </a:endParaRPr>
                    </a:p>
                  </a:txBody>
                  <a:tcPr marL="6785" marR="6785" marT="6785" marB="0" anchor="ctr">
                    <a:solidFill>
                      <a:schemeClr val="bg1"/>
                    </a:solidFill>
                  </a:tcPr>
                </a:tc>
                <a:extLst>
                  <a:ext uri="{0D108BD9-81ED-4DB2-BD59-A6C34878D82A}">
                    <a16:rowId xmlns:a16="http://schemas.microsoft.com/office/drawing/2014/main" val="3888993767"/>
                  </a:ext>
                </a:extLst>
              </a:tr>
              <a:tr h="424149">
                <a:tc rowSpan="4">
                  <a:txBody>
                    <a:bodyPr/>
                    <a:lstStyle/>
                    <a:p>
                      <a:pPr algn="ctr" rtl="0" fontAlgn="ctr">
                        <a:defRPr sz="1600" b="1">
                          <a:latin typeface="Cambria" panose="02040503050406030204" pitchFamily="18" charset="0"/>
                          <a:ea typeface="Cambria" panose="02040503050406030204" pitchFamily="18" charset="0"/>
                        </a:defRPr>
                      </a:pPr>
                      <a:r>
                        <a:t>HIGHER EDUCATION</a:t>
                      </a:r>
                    </a:p>
                  </a:txBody>
                  <a:tcPr marL="6785" marR="6785" marT="6785" marB="0" vert="vert270" anchor="ctr">
                    <a:solidFill>
                      <a:schemeClr val="accent2"/>
                    </a:solidFill>
                  </a:tcPr>
                </a:tc>
                <a:tc>
                  <a:txBody>
                    <a:bodyPr/>
                    <a:lstStyle/>
                    <a:p>
                      <a:pPr algn="ctr" rtl="0" fontAlgn="ctr">
                        <a:defRPr sz="1600" b="1">
                          <a:latin typeface="Cambria" panose="02040503050406030204" pitchFamily="18" charset="0"/>
                          <a:ea typeface="Cambria" panose="02040503050406030204" pitchFamily="18" charset="0"/>
                        </a:defRPr>
                      </a:pPr>
                      <a:r>
                        <a:t>Level 10</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rtl="0" fontAlgn="ctr">
                        <a:defRPr sz="1600" b="1">
                          <a:solidFill>
                            <a:schemeClr val="bg2">
                              <a:lumMod val="10000"/>
                            </a:schemeClr>
                          </a:solidFill>
                          <a:latin typeface="Cambria" panose="02040503050406030204" pitchFamily="18" charset="0"/>
                          <a:ea typeface="Cambria" panose="02040503050406030204" pitchFamily="18" charset="0"/>
                        </a:defRPr>
                      </a:pPr>
                      <a:r>
                        <a:t>  Doctorate</a:t>
                      </a:r>
                    </a:p>
                  </a:txBody>
                  <a:tcPr marL="6785" marR="6785" marT="6785" marB="0" anchor="ctr">
                    <a:solidFill>
                      <a:schemeClr val="accent2"/>
                    </a:solidFill>
                  </a:tcPr>
                </a:tc>
                <a:extLst>
                  <a:ext uri="{0D108BD9-81ED-4DB2-BD59-A6C34878D82A}">
                    <a16:rowId xmlns:a16="http://schemas.microsoft.com/office/drawing/2014/main" val="3921196849"/>
                  </a:ext>
                </a:extLst>
              </a:tr>
              <a:tr h="310410">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Level 9</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rtl="0" fontAlgn="ctr">
                        <a:defRPr sz="1600" b="1">
                          <a:solidFill>
                            <a:schemeClr val="bg2">
                              <a:lumMod val="10000"/>
                            </a:schemeClr>
                          </a:solidFill>
                          <a:latin typeface="Cambria" panose="02040503050406030204" pitchFamily="18" charset="0"/>
                          <a:ea typeface="Cambria" panose="02040503050406030204" pitchFamily="18" charset="0"/>
                        </a:defRPr>
                      </a:pPr>
                      <a:r>
                        <a:t>  Masters </a:t>
                      </a:r>
                    </a:p>
                  </a:txBody>
                  <a:tcPr marL="6785" marR="6785" marT="6785" marB="0" anchor="ctr">
                    <a:solidFill>
                      <a:schemeClr val="accent2"/>
                    </a:solidFill>
                  </a:tcPr>
                </a:tc>
                <a:extLst>
                  <a:ext uri="{0D108BD9-81ED-4DB2-BD59-A6C34878D82A}">
                    <a16:rowId xmlns:a16="http://schemas.microsoft.com/office/drawing/2014/main" val="647593481"/>
                  </a:ext>
                </a:extLst>
              </a:tr>
              <a:tr h="310410">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Level 8</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rtl="0" fontAlgn="ctr">
                        <a:defRPr sz="1600" b="1">
                          <a:solidFill>
                            <a:schemeClr val="bg2">
                              <a:lumMod val="10000"/>
                            </a:schemeClr>
                          </a:solidFill>
                          <a:latin typeface="Cambria" panose="02040503050406030204" pitchFamily="18" charset="0"/>
                          <a:ea typeface="Cambria" panose="02040503050406030204" pitchFamily="18" charset="0"/>
                        </a:defRPr>
                      </a:pPr>
                      <a:r>
                        <a:t>  Bachelor's degree </a:t>
                      </a:r>
                    </a:p>
                  </a:txBody>
                  <a:tcPr marL="6785" marR="6785" marT="6785" marB="0" anchor="ctr">
                    <a:solidFill>
                      <a:schemeClr val="accent2"/>
                    </a:solidFill>
                  </a:tcPr>
                </a:tc>
                <a:extLst>
                  <a:ext uri="{0D108BD9-81ED-4DB2-BD59-A6C34878D82A}">
                    <a16:rowId xmlns:a16="http://schemas.microsoft.com/office/drawing/2014/main" val="4265925090"/>
                  </a:ext>
                </a:extLst>
              </a:tr>
              <a:tr h="310410">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Level 7</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accent2"/>
                    </a:solidFill>
                  </a:tcPr>
                </a:tc>
                <a:tc>
                  <a:txBody>
                    <a:bodyPr/>
                    <a:lstStyle/>
                    <a:p>
                      <a:pPr algn="ctr" rtl="0" fontAlgn="ctr">
                        <a:defRPr sz="1600" b="1">
                          <a:solidFill>
                            <a:schemeClr val="bg2">
                              <a:lumMod val="10000"/>
                            </a:schemeClr>
                          </a:solidFill>
                          <a:latin typeface="Cambria" panose="02040503050406030204" pitchFamily="18" charset="0"/>
                          <a:ea typeface="Cambria" panose="02040503050406030204" pitchFamily="18" charset="0"/>
                        </a:defRPr>
                      </a:pPr>
                      <a:r>
                        <a:rPr dirty="0"/>
                        <a:t>  </a:t>
                      </a:r>
                      <a:r>
                        <a:rPr lang="en-GB" dirty="0"/>
                        <a:t>Secondary school diploma</a:t>
                      </a:r>
                      <a:endParaRPr dirty="0"/>
                    </a:p>
                  </a:txBody>
                  <a:tcPr marL="6785" marR="6785" marT="6785" marB="0" anchor="ctr">
                    <a:solidFill>
                      <a:schemeClr val="accent2"/>
                    </a:solidFill>
                  </a:tcPr>
                </a:tc>
                <a:extLst>
                  <a:ext uri="{0D108BD9-81ED-4DB2-BD59-A6C34878D82A}">
                    <a16:rowId xmlns:a16="http://schemas.microsoft.com/office/drawing/2014/main" val="402601643"/>
                  </a:ext>
                </a:extLst>
              </a:tr>
              <a:tr h="607787">
                <a:tc rowSpan="7">
                  <a:txBody>
                    <a:bodyPr/>
                    <a:lstStyle/>
                    <a:p>
                      <a:pPr algn="ctr" rtl="0" fontAlgn="ctr">
                        <a:defRPr sz="1600" b="1">
                          <a:latin typeface="Cambria" panose="02040503050406030204" pitchFamily="18" charset="0"/>
                          <a:ea typeface="Cambria" panose="02040503050406030204" pitchFamily="18" charset="0"/>
                        </a:defRPr>
                      </a:pPr>
                      <a:r>
                        <a:t>TECHNICAL-PROFESSIONAL SECONDARY EDUCATION AND VOCATIONAL TRAINING</a:t>
                      </a:r>
                    </a:p>
                  </a:txBody>
                  <a:tcPr marL="6785" marR="6785" marT="6785" marB="0" vert="vert27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Level 6</a:t>
                      </a:r>
                    </a:p>
                  </a:txBody>
                  <a:tcPr marL="6785" marR="6785" marT="6785" marB="0" anchor="ctr">
                    <a:solidFill>
                      <a:schemeClr val="bg1"/>
                    </a:solidFill>
                  </a:tcPr>
                </a:tc>
                <a:tc>
                  <a:txBody>
                    <a:bodyPr/>
                    <a:lstStyle/>
                    <a:p>
                      <a:pPr marL="0" algn="ctr"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tc>
                  <a:txBody>
                    <a:bodyPr/>
                    <a:lstStyle/>
                    <a:p>
                      <a:pPr algn="ctr" rtl="0" fontAlgn="ctr">
                        <a:defRPr sz="1600">
                          <a:solidFill>
                            <a:schemeClr val="bg2">
                              <a:lumMod val="10000"/>
                            </a:schemeClr>
                          </a:solidFill>
                          <a:latin typeface="Cambria" panose="02040503050406030204" pitchFamily="18" charset="0"/>
                          <a:ea typeface="Cambria" panose="02040503050406030204" pitchFamily="18" charset="0"/>
                        </a:defRPr>
                      </a:pPr>
                      <a:r>
                        <a:t>  Vocational Training Level 5</a:t>
                      </a:r>
                    </a:p>
                  </a:txBody>
                  <a:tcPr marL="6785" marR="6785" marT="6785" marB="0" anchor="ctr">
                    <a:solidFill>
                      <a:schemeClr val="bg1"/>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extLst>
                  <a:ext uri="{0D108BD9-81ED-4DB2-BD59-A6C34878D82A}">
                    <a16:rowId xmlns:a16="http://schemas.microsoft.com/office/drawing/2014/main" val="2886820552"/>
                  </a:ext>
                </a:extLst>
              </a:tr>
              <a:tr h="612419">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rowSpan="2">
                  <a:txBody>
                    <a:bodyPr/>
                    <a:lstStyle/>
                    <a:p>
                      <a:pPr algn="ctr" rtl="0" fontAlgn="ctr">
                        <a:defRPr sz="1600" b="1">
                          <a:latin typeface="Cambria" panose="02040503050406030204" pitchFamily="18" charset="0"/>
                          <a:ea typeface="Cambria" panose="02040503050406030204" pitchFamily="18" charset="0"/>
                        </a:defRPr>
                      </a:pPr>
                      <a:r>
                        <a:t>Level 5</a:t>
                      </a:r>
                    </a:p>
                  </a:txBody>
                  <a:tcPr marL="6785" marR="6785" marT="6785" marB="0" anchor="ctr">
                    <a:solidFill>
                      <a:schemeClr val="bg1"/>
                    </a:solidFill>
                  </a:tcPr>
                </a:tc>
                <a:tc>
                  <a:txBody>
                    <a:bodyPr/>
                    <a:lstStyle/>
                    <a:p>
                      <a:pPr marL="0" algn="l"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Pedagogical Secondary Education </a:t>
                      </a:r>
                    </a:p>
                  </a:txBody>
                  <a:tcPr marL="6785" marR="6785" marT="6785" marB="0" anchor="ctr">
                    <a:solidFill>
                      <a:schemeClr val="bg1"/>
                    </a:solidFill>
                  </a:tcPr>
                </a:tc>
                <a:tc rowSpan="2">
                  <a:txBody>
                    <a:bodyPr/>
                    <a:lstStyle/>
                    <a:p>
                      <a:pPr algn="ctr" rtl="0" fontAlgn="ctr">
                        <a:defRPr sz="1600">
                          <a:solidFill>
                            <a:schemeClr val="bg2">
                              <a:lumMod val="10000"/>
                            </a:schemeClr>
                          </a:solidFill>
                          <a:latin typeface="Cambria" panose="02040503050406030204" pitchFamily="18" charset="0"/>
                          <a:ea typeface="Cambria" panose="02040503050406030204" pitchFamily="18" charset="0"/>
                        </a:defRPr>
                      </a:pPr>
                      <a:r>
                        <a:t>  Vocational Training Level 4</a:t>
                      </a:r>
                    </a:p>
                  </a:txBody>
                  <a:tcPr marL="6785" marR="6785" marT="6785" marB="0" anchor="ctr">
                    <a:solidFill>
                      <a:schemeClr val="bg1"/>
                    </a:solidFill>
                  </a:tcPr>
                </a:tc>
                <a:tc rowSpan="2">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extLst>
                  <a:ext uri="{0D108BD9-81ED-4DB2-BD59-A6C34878D82A}">
                    <a16:rowId xmlns:a16="http://schemas.microsoft.com/office/drawing/2014/main" val="3888387019"/>
                  </a:ext>
                </a:extLst>
              </a:tr>
              <a:tr h="770718">
                <a:tc vMerge="1">
                  <a:txBody>
                    <a:bodyPr/>
                    <a:lstStyle/>
                    <a:p>
                      <a:endParaRPr/>
                    </a:p>
                  </a:txBody>
                  <a:tcPr/>
                </a:tc>
                <a:tc vMerge="1">
                  <a:txBody>
                    <a:bodyPr/>
                    <a:lstStyle/>
                    <a:p>
                      <a:endParaRPr/>
                    </a:p>
                  </a:txBody>
                  <a:tcPr/>
                </a:tc>
                <a:tc>
                  <a:txBody>
                    <a:bodyPr/>
                    <a:lstStyle/>
                    <a:p>
                      <a:pPr marL="0" algn="l"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2nd Cycle of Technical-Professional Secondary Education </a:t>
                      </a:r>
                    </a:p>
                  </a:txBody>
                  <a:tcPr marL="6785" marR="6785" marT="6785" marB="0" anchor="ctr">
                    <a:solidFill>
                      <a:schemeClr val="bg1"/>
                    </a:solidFill>
                  </a:tcPr>
                </a:tc>
                <a:tc vMerge="1">
                  <a:txBody>
                    <a:bodyPr/>
                    <a:lstStyle/>
                    <a:p>
                      <a:endParaRPr/>
                    </a:p>
                  </a:txBody>
                  <a:tcPr/>
                </a:tc>
                <a:tc vMerge="1">
                  <a:txBody>
                    <a:bodyPr/>
                    <a:lstStyle/>
                    <a:p>
                      <a:endParaRPr/>
                    </a:p>
                  </a:txBody>
                  <a:tcPr/>
                </a:tc>
                <a:extLst>
                  <a:ext uri="{0D108BD9-81ED-4DB2-BD59-A6C34878D82A}">
                    <a16:rowId xmlns:a16="http://schemas.microsoft.com/office/drawing/2014/main" val="3980037686"/>
                  </a:ext>
                </a:extLst>
              </a:tr>
              <a:tr h="534234">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Level 4 </a:t>
                      </a:r>
                    </a:p>
                  </a:txBody>
                  <a:tcPr marL="6785" marR="6785" marT="6785" marB="0" anchor="ctr">
                    <a:solidFill>
                      <a:schemeClr val="bg1"/>
                    </a:solidFill>
                  </a:tcPr>
                </a:tc>
                <a:tc>
                  <a:txBody>
                    <a:bodyPr/>
                    <a:lstStyle/>
                    <a:p>
                      <a:pPr marL="0" algn="l"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2nd Cycle of General Secondary Education </a:t>
                      </a:r>
                    </a:p>
                  </a:txBody>
                  <a:tcPr marL="6785" marR="6785" marT="6785" marB="0" anchor="ctr">
                    <a:solidFill>
                      <a:schemeClr val="bg1"/>
                    </a:solidFill>
                  </a:tcPr>
                </a:tc>
                <a:tc>
                  <a:txBody>
                    <a:bodyPr/>
                    <a:lstStyle/>
                    <a:p>
                      <a:pPr algn="ctr" rtl="0" fontAlgn="ctr">
                        <a:defRPr sz="1600">
                          <a:solidFill>
                            <a:schemeClr val="bg2">
                              <a:lumMod val="10000"/>
                            </a:schemeClr>
                          </a:solidFill>
                          <a:latin typeface="Cambria" panose="02040503050406030204" pitchFamily="18" charset="0"/>
                          <a:ea typeface="Cambria" panose="02040503050406030204" pitchFamily="18" charset="0"/>
                        </a:defRPr>
                      </a:pPr>
                      <a:r>
                        <a:t>  Vocational Training Level 3</a:t>
                      </a:r>
                    </a:p>
                  </a:txBody>
                  <a:tcPr marL="6785" marR="6785" marT="6785" marB="0" anchor="ctr">
                    <a:solidFill>
                      <a:schemeClr val="bg1"/>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extLst>
                  <a:ext uri="{0D108BD9-81ED-4DB2-BD59-A6C34878D82A}">
                    <a16:rowId xmlns:a16="http://schemas.microsoft.com/office/drawing/2014/main" val="4154951183"/>
                  </a:ext>
                </a:extLst>
              </a:tr>
              <a:tr h="641938">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Level 3</a:t>
                      </a:r>
                    </a:p>
                  </a:txBody>
                  <a:tcPr marL="6785" marR="6785" marT="6785" marB="0" anchor="ctr">
                    <a:solidFill>
                      <a:schemeClr val="bg1"/>
                    </a:solidFill>
                  </a:tcPr>
                </a:tc>
                <a:tc>
                  <a:txBody>
                    <a:bodyPr/>
                    <a:lstStyle/>
                    <a:p>
                      <a:pPr marL="0" algn="l"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1st Cycle of Technical-Professional Secondary Education</a:t>
                      </a:r>
                    </a:p>
                  </a:txBody>
                  <a:tcPr marL="6785" marR="6785" marT="6785" marB="0" anchor="ctr">
                    <a:solidFill>
                      <a:schemeClr val="bg1"/>
                    </a:solidFill>
                  </a:tcPr>
                </a:tc>
                <a:tc>
                  <a:txBody>
                    <a:bodyPr/>
                    <a:lstStyle/>
                    <a:p>
                      <a:pPr algn="ctr" rtl="0" fontAlgn="ctr">
                        <a:defRPr sz="1600">
                          <a:solidFill>
                            <a:schemeClr val="bg2">
                              <a:lumMod val="10000"/>
                            </a:schemeClr>
                          </a:solidFill>
                          <a:latin typeface="Cambria" panose="02040503050406030204" pitchFamily="18" charset="0"/>
                          <a:ea typeface="Cambria" panose="02040503050406030204" pitchFamily="18" charset="0"/>
                        </a:defRPr>
                      </a:pPr>
                      <a:r>
                        <a:t>  Vocational Training Level 2 </a:t>
                      </a:r>
                    </a:p>
                  </a:txBody>
                  <a:tcPr marL="6785" marR="6785" marT="6785" marB="0" anchor="ctr">
                    <a:solidFill>
                      <a:schemeClr val="bg1"/>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extLst>
                  <a:ext uri="{0D108BD9-81ED-4DB2-BD59-A6C34878D82A}">
                    <a16:rowId xmlns:a16="http://schemas.microsoft.com/office/drawing/2014/main" val="3329904752"/>
                  </a:ext>
                </a:extLst>
              </a:tr>
              <a:tr h="725472">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Level 2</a:t>
                      </a:r>
                    </a:p>
                  </a:txBody>
                  <a:tcPr marL="6785" marR="6785" marT="6785" marB="0" anchor="ctr">
                    <a:solidFill>
                      <a:schemeClr val="bg1"/>
                    </a:solidFill>
                  </a:tcPr>
                </a:tc>
                <a:tc>
                  <a:txBody>
                    <a:bodyPr/>
                    <a:lstStyle/>
                    <a:p>
                      <a:pPr marL="0" algn="l"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1st Cycle of General Secondary Education</a:t>
                      </a:r>
                    </a:p>
                  </a:txBody>
                  <a:tcPr marL="6785" marR="6785" marT="6785" marB="0" anchor="ctr">
                    <a:solidFill>
                      <a:schemeClr val="bg1"/>
                    </a:solidFill>
                  </a:tcPr>
                </a:tc>
                <a:tc>
                  <a:txBody>
                    <a:bodyPr/>
                    <a:lstStyle/>
                    <a:p>
                      <a:pPr algn="ctr" rtl="0" fontAlgn="ctr">
                        <a:defRPr sz="1600">
                          <a:solidFill>
                            <a:schemeClr val="bg2">
                              <a:lumMod val="10000"/>
                            </a:schemeClr>
                          </a:solidFill>
                          <a:latin typeface="Cambria" panose="02040503050406030204" pitchFamily="18" charset="0"/>
                          <a:ea typeface="Cambria" panose="02040503050406030204" pitchFamily="18" charset="0"/>
                        </a:defRPr>
                      </a:pPr>
                      <a:r>
                        <a:t>  Vocational Training Level 1</a:t>
                      </a:r>
                    </a:p>
                  </a:txBody>
                  <a:tcPr marL="6785" marR="6785" marT="6785" marB="0" anchor="ctr">
                    <a:solidFill>
                      <a:schemeClr val="bg1"/>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extLst>
                  <a:ext uri="{0D108BD9-81ED-4DB2-BD59-A6C34878D82A}">
                    <a16:rowId xmlns:a16="http://schemas.microsoft.com/office/drawing/2014/main" val="751045852"/>
                  </a:ext>
                </a:extLst>
              </a:tr>
              <a:tr h="310410">
                <a:tc vMerge="1">
                  <a:txBody>
                    <a:bodyPr/>
                    <a:lstStyle/>
                    <a:p>
                      <a:pPr algn="ctr" rtl="0" fontAlgn="ctr"/>
                      <a:endParaRPr sz="1600" b="1" kern="1200">
                        <a:solidFill>
                          <a:schemeClr val="tx1"/>
                        </a:solidFill>
                        <a:latin typeface=""/>
                        <a:ea typeface="+mn-ea"/>
                      </a:endParaRPr>
                    </a:p>
                  </a:txBody>
                  <a:tcPr marL="6785" marR="6785" marT="6785" marB="0" anchor="ctr">
                    <a:solidFill>
                      <a:schemeClr val="bg1"/>
                    </a:solidFill>
                  </a:tcPr>
                </a:tc>
                <a:tc>
                  <a:txBody>
                    <a:bodyPr/>
                    <a:lstStyle/>
                    <a:p>
                      <a:pPr algn="ctr" rtl="0" fontAlgn="ctr">
                        <a:defRPr sz="1600" b="1">
                          <a:latin typeface="Cambria" panose="02040503050406030204" pitchFamily="18" charset="0"/>
                          <a:ea typeface="Cambria" panose="02040503050406030204" pitchFamily="18" charset="0"/>
                        </a:defRPr>
                      </a:pPr>
                      <a:r>
                        <a:t>Level 1</a:t>
                      </a:r>
                    </a:p>
                  </a:txBody>
                  <a:tcPr marL="6785" marR="6785" marT="6785" marB="0" anchor="ctr">
                    <a:solidFill>
                      <a:schemeClr val="bg1"/>
                    </a:solidFill>
                  </a:tcPr>
                </a:tc>
                <a:tc>
                  <a:txBody>
                    <a:bodyPr/>
                    <a:lstStyle/>
                    <a:p>
                      <a:pPr marL="0" algn="l" defTabSz="914400" rtl="0" eaLnBrk="1" fontAlgn="ctr" latinLnBrk="0" hangingPunct="1">
                        <a:defRPr sz="1600">
                          <a:solidFill>
                            <a:schemeClr val="bg2">
                              <a:lumMod val="10000"/>
                            </a:schemeClr>
                          </a:solidFill>
                          <a:latin typeface="Cambria" panose="02040503050406030204" pitchFamily="18" charset="0"/>
                          <a:ea typeface="Cambria" panose="02040503050406030204" pitchFamily="18" charset="0"/>
                        </a:defRPr>
                      </a:pPr>
                      <a:r>
                        <a:t>  Primary education </a:t>
                      </a:r>
                    </a:p>
                  </a:txBody>
                  <a:tcPr marL="6785" marR="6785" marT="6785" marB="0" anchor="ctr">
                    <a:solidFill>
                      <a:schemeClr val="bg1"/>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t> </a:t>
                      </a:r>
                    </a:p>
                  </a:txBody>
                  <a:tcPr marL="6785" marR="6785" marT="6785" marB="0" anchor="ctr">
                    <a:solidFill>
                      <a:schemeClr val="bg1"/>
                    </a:solidFill>
                  </a:tcPr>
                </a:tc>
                <a:tc>
                  <a:txBody>
                    <a:bodyPr/>
                    <a:lstStyle/>
                    <a:p>
                      <a:pPr algn="ctr" fontAlgn="ctr">
                        <a:defRPr sz="1600">
                          <a:solidFill>
                            <a:schemeClr val="bg2">
                              <a:lumMod val="10000"/>
                            </a:schemeClr>
                          </a:solidFill>
                          <a:latin typeface="Cambria" panose="02040503050406030204" pitchFamily="18" charset="0"/>
                          <a:ea typeface="Cambria" panose="02040503050406030204" pitchFamily="18" charset="0"/>
                        </a:defRPr>
                      </a:pPr>
                      <a:r>
                        <a:rPr dirty="0"/>
                        <a:t> </a:t>
                      </a:r>
                    </a:p>
                  </a:txBody>
                  <a:tcPr marL="6785" marR="6785" marT="6785" marB="0" anchor="ctr">
                    <a:solidFill>
                      <a:schemeClr val="bg1"/>
                    </a:solidFill>
                  </a:tcPr>
                </a:tc>
                <a:extLst>
                  <a:ext uri="{0D108BD9-81ED-4DB2-BD59-A6C34878D82A}">
                    <a16:rowId xmlns:a16="http://schemas.microsoft.com/office/drawing/2014/main" val="4181928088"/>
                  </a:ext>
                </a:extLst>
              </a:tr>
            </a:tbl>
          </a:graphicData>
        </a:graphic>
      </p:graphicFrame>
    </p:spTree>
    <p:extLst>
      <p:ext uri="{BB962C8B-B14F-4D97-AF65-F5344CB8AC3E}">
        <p14:creationId xmlns:p14="http://schemas.microsoft.com/office/powerpoint/2010/main" val="3426348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20C48-ED8E-4B4A-2C1E-CC1E568A8A7A}"/>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D86B8A38-FEB8-B8D4-E550-4957F6D86E46}"/>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AD3E7B12-3A08-DD7F-0100-5F7F90481DB8}"/>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2DE1C9B8-4402-0A88-A963-B242CCCDD4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3" name="object 3">
            <a:extLst>
              <a:ext uri="{FF2B5EF4-FFF2-40B4-BE49-F238E27FC236}">
                <a16:creationId xmlns:a16="http://schemas.microsoft.com/office/drawing/2014/main" id="{DBA4DA5F-5446-5A35-D8EF-1AC7BC0A9CD5}"/>
              </a:ext>
            </a:extLst>
          </p:cNvPr>
          <p:cNvSpPr/>
          <p:nvPr/>
        </p:nvSpPr>
        <p:spPr>
          <a:xfrm>
            <a:off x="1" y="893164"/>
            <a:ext cx="1212370" cy="4611330"/>
          </a:xfrm>
          <a:custGeom>
            <a:avLst/>
            <a:gdLst/>
            <a:ahLst/>
            <a:cxnLst/>
            <a:rect l="l" t="t" r="r" b="b"/>
            <a:pathLst>
              <a:path w="3832860" h="8120380">
                <a:moveTo>
                  <a:pt x="3832860" y="8119868"/>
                </a:moveTo>
                <a:lnTo>
                  <a:pt x="3832860" y="0"/>
                </a:lnTo>
                <a:lnTo>
                  <a:pt x="0" y="0"/>
                </a:lnTo>
                <a:lnTo>
                  <a:pt x="0" y="8119868"/>
                </a:lnTo>
                <a:lnTo>
                  <a:pt x="3832860" y="8119868"/>
                </a:lnTo>
                <a:close/>
              </a:path>
            </a:pathLst>
          </a:custGeom>
          <a:solidFill>
            <a:srgbClr val="3493C0"/>
          </a:solidFill>
        </p:spPr>
        <p:txBody>
          <a:bodyPr wrap="square" lIns="0" tIns="0" rIns="0" bIns="0">
            <a:scene3d>
              <a:camera prst="orthographicFront"/>
              <a:lightRig rig="glow" dir="t"/>
            </a:scene3d>
            <a:sp3d/>
          </a:bodyPr>
          <a:lstStyle/>
          <a:p>
            <a:pPr marL="241300" marR="234315" indent="-635" algn="ctr">
              <a:lnSpc>
                <a:spcPct val="100000"/>
              </a:lnSpc>
              <a:spcBef>
                <a:spcPts val="105"/>
              </a:spcBef>
            </a:pPr>
            <a:endParaRPr b="1">
              <a:solidFill>
                <a:srgbClr val="FFFFFF"/>
              </a:solidFill>
              <a:effectLst>
                <a:outerShdw blurRad="50800" dir="12600000" sx="1000" sy="1000" algn="tl" rotWithShape="0">
                  <a:prstClr val="black">
                    <a:alpha val="26000"/>
                  </a:prstClr>
                </a:outerShdw>
              </a:effectLst>
              <a:latin typeface="Verdana"/>
              <a:cs typeface="Verdana"/>
            </a:endParaRPr>
          </a:p>
          <a:p>
            <a:pPr marL="241300" marR="234315" indent="-635" algn="ctr">
              <a:lnSpc>
                <a:spcPct val="100000"/>
              </a:lnSpc>
              <a:spcBef>
                <a:spcPts val="105"/>
              </a:spcBef>
            </a:pPr>
            <a:endParaRPr b="1">
              <a:solidFill>
                <a:srgbClr val="FFFFFF"/>
              </a:solidFill>
              <a:effectLst>
                <a:outerShdw blurRad="50800" dir="12600000" sx="1000" sy="1000" algn="tl" rotWithShape="0">
                  <a:prstClr val="black">
                    <a:alpha val="26000"/>
                  </a:prstClr>
                </a:outerShdw>
              </a:effectLst>
              <a:latin typeface="Verdana"/>
              <a:cs typeface="Verdana"/>
            </a:endParaRPr>
          </a:p>
          <a:p>
            <a:pPr marL="241300" marR="234315" indent="-635" algn="ctr">
              <a:lnSpc>
                <a:spcPct val="100000"/>
              </a:lnSpc>
              <a:spcBef>
                <a:spcPts val="105"/>
              </a:spcBef>
            </a:pPr>
            <a:endParaRPr b="1">
              <a:solidFill>
                <a:srgbClr val="FFFFFF"/>
              </a:solidFill>
              <a:effectLst>
                <a:outerShdw blurRad="50800" dir="12600000" sx="1000" sy="1000" algn="tl" rotWithShape="0">
                  <a:prstClr val="black">
                    <a:alpha val="26000"/>
                  </a:prstClr>
                </a:outerShdw>
              </a:effectLst>
              <a:latin typeface="Verdana"/>
              <a:cs typeface="Verdana"/>
            </a:endParaRPr>
          </a:p>
          <a:p>
            <a:pPr marL="241300" marR="234315" indent="-635" algn="ctr">
              <a:lnSpc>
                <a:spcPct val="100000"/>
              </a:lnSpc>
              <a:spcBef>
                <a:spcPts val="105"/>
              </a:spcBef>
            </a:pPr>
            <a:endParaRPr b="1">
              <a:solidFill>
                <a:srgbClr val="FFFFFF"/>
              </a:solidFill>
              <a:effectLst>
                <a:outerShdw blurRad="50800" dir="12600000" sx="1000" sy="1000" algn="tl" rotWithShape="0">
                  <a:prstClr val="black">
                    <a:alpha val="26000"/>
                  </a:prstClr>
                </a:outerShdw>
              </a:effectLst>
              <a:latin typeface="Verdana"/>
              <a:cs typeface="Verdana"/>
            </a:endParaRPr>
          </a:p>
          <a:p>
            <a:pPr marL="241300" marR="234315" indent="-635" algn="ctr">
              <a:lnSpc>
                <a:spcPct val="100000"/>
              </a:lnSpc>
              <a:spcBef>
                <a:spcPts val="105"/>
              </a:spcBef>
            </a:pPr>
            <a:endParaRPr b="1">
              <a:solidFill>
                <a:srgbClr val="FFFFFF"/>
              </a:solidFill>
              <a:effectLst>
                <a:outerShdw blurRad="50800" dir="12600000" sx="1000" sy="1000" algn="tl" rotWithShape="0">
                  <a:prstClr val="black">
                    <a:alpha val="26000"/>
                  </a:prstClr>
                </a:outerShdw>
              </a:effectLst>
              <a:latin typeface="Verdana"/>
              <a:cs typeface="Verdana"/>
            </a:endParaRPr>
          </a:p>
          <a:p>
            <a:pPr algn="ctr">
              <a:spcBef>
                <a:spcPts val="760"/>
              </a:spcBef>
              <a:def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defRPr>
            </a:pPr>
            <a:r>
              <a:t>Level Descriptors</a:t>
            </a:r>
          </a:p>
          <a:p>
            <a:pPr algn="ctr">
              <a:spcBef>
                <a:spcPts val="760"/>
              </a:spcBef>
              <a:def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defRPr>
            </a:pPr>
            <a:r>
              <a:t> NQF</a:t>
            </a:r>
          </a:p>
          <a:p>
            <a:pPr algn="ctr">
              <a:spcBef>
                <a:spcPts val="760"/>
              </a:spcBef>
            </a:pPr>
            <a:endPara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endParaRPr>
          </a:p>
          <a:p>
            <a:pPr algn="ctr">
              <a:spcBef>
                <a:spcPts val="760"/>
              </a:spcBef>
            </a:pPr>
            <a:endPara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endParaRPr>
          </a:p>
          <a:p>
            <a:pPr algn="ctr">
              <a:spcBef>
                <a:spcPts val="760"/>
              </a:spcBef>
            </a:pPr>
            <a:endPara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endParaRPr>
          </a:p>
          <a:p>
            <a:pPr algn="ctr">
              <a:spcBef>
                <a:spcPts val="760"/>
              </a:spcBef>
            </a:pPr>
            <a:endPara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endParaRPr>
          </a:p>
          <a:p>
            <a:pPr algn="ctr">
              <a:spcBef>
                <a:spcPts val="760"/>
              </a:spcBef>
            </a:pPr>
            <a:endParaRPr sz="1800" b="1">
              <a:solidFill>
                <a:srgbClr val="FFFFFF"/>
              </a:solidFill>
              <a:effectLst>
                <a:outerShdw blurRad="50800" dir="12600000" sx="1000" sy="1000" algn="tl" rotWithShape="0">
                  <a:prstClr val="black">
                    <a:alpha val="26000"/>
                  </a:prstClr>
                </a:outerShdw>
              </a:effectLst>
              <a:latin typeface="Cambria" panose="02040503050406030204" pitchFamily="18" charset="0"/>
              <a:ea typeface="Cambria" panose="02040503050406030204" pitchFamily="18" charset="0"/>
              <a:cs typeface="Verdana"/>
            </a:endParaRPr>
          </a:p>
          <a:p>
            <a:pPr algn="ctr">
              <a:spcBef>
                <a:spcPts val="760"/>
              </a:spcBef>
            </a:pPr>
            <a:endParaRPr sz="2400" b="1">
              <a:solidFill>
                <a:srgbClr val="FFFFFF"/>
              </a:solidFill>
              <a:effectLst>
                <a:outerShdw blurRad="50800" dir="12600000" sx="1000" sy="1000" algn="tl" rotWithShape="0">
                  <a:prstClr val="black">
                    <a:alpha val="26000"/>
                  </a:prstClr>
                </a:outerShdw>
              </a:effectLst>
              <a:latin typeface="Verdana"/>
              <a:cs typeface="Verdana"/>
            </a:endParaRPr>
          </a:p>
          <a:p>
            <a:pPr algn="ctr">
              <a:spcBef>
                <a:spcPts val="760"/>
              </a:spcBef>
            </a:pPr>
            <a:endParaRPr sz="2400" b="1">
              <a:solidFill>
                <a:srgbClr val="FFFFFF"/>
              </a:solidFill>
              <a:effectLst>
                <a:outerShdw blurRad="50800" dir="12600000" sx="1000" sy="1000" algn="tl" rotWithShape="0">
                  <a:prstClr val="black">
                    <a:alpha val="26000"/>
                  </a:prstClr>
                </a:outerShdw>
              </a:effectLst>
              <a:latin typeface="Verdana"/>
              <a:cs typeface="Verdana"/>
            </a:endParaRPr>
          </a:p>
          <a:p>
            <a:pPr algn="ctr">
              <a:spcBef>
                <a:spcPts val="760"/>
              </a:spcBef>
            </a:pPr>
            <a:endParaRPr sz="2400" b="1">
              <a:solidFill>
                <a:srgbClr val="FFFFFF"/>
              </a:solidFill>
              <a:effectLst>
                <a:outerShdw blurRad="50800" dir="12600000" sx="1000" sy="1000" algn="tl" rotWithShape="0">
                  <a:prstClr val="black">
                    <a:alpha val="26000"/>
                  </a:prstClr>
                </a:outerShdw>
              </a:effectLst>
              <a:latin typeface="Verdana"/>
              <a:cs typeface="Verdana"/>
            </a:endParaRPr>
          </a:p>
        </p:txBody>
      </p:sp>
      <p:sp>
        <p:nvSpPr>
          <p:cNvPr id="4" name="object 8">
            <a:extLst>
              <a:ext uri="{FF2B5EF4-FFF2-40B4-BE49-F238E27FC236}">
                <a16:creationId xmlns:a16="http://schemas.microsoft.com/office/drawing/2014/main" id="{F6F93BC4-50B1-E0E7-1C84-4E1E869907D4}"/>
              </a:ext>
            </a:extLst>
          </p:cNvPr>
          <p:cNvSpPr txBox="1"/>
          <p:nvPr/>
        </p:nvSpPr>
        <p:spPr>
          <a:xfrm>
            <a:off x="1439717" y="552923"/>
            <a:ext cx="2413962" cy="258673"/>
          </a:xfrm>
          <a:prstGeom prst="rect">
            <a:avLst/>
          </a:prstGeom>
        </p:spPr>
        <p:txBody>
          <a:bodyPr vert="horz" wrap="square" lIns="0" tIns="12331" rIns="0" bIns="0">
            <a:spAutoFit/>
          </a:bodyPr>
          <a:lstStyle/>
          <a:p>
            <a:pPr marL="10723" algn="ctr">
              <a:spcBef>
                <a:spcPts val="96"/>
              </a:spcBef>
              <a:defRPr sz="1600" b="1">
                <a:solidFill>
                  <a:srgbClr val="3493C0"/>
                </a:solidFill>
                <a:latin typeface="Cambria" panose="02040503050406030204" pitchFamily="18" charset="0"/>
                <a:ea typeface="Cambria" panose="02040503050406030204" pitchFamily="18" charset="0"/>
                <a:cs typeface="Caladea"/>
              </a:defRPr>
            </a:pPr>
            <a:r>
              <a:t>KNOWLEDGE</a:t>
            </a:r>
            <a:endParaRPr sz="1400" b="1">
              <a:solidFill>
                <a:srgbClr val="3493C0"/>
              </a:solidFill>
              <a:latin typeface="Cambria" panose="02040503050406030204" pitchFamily="18" charset="0"/>
              <a:ea typeface="Cambria" panose="02040503050406030204" pitchFamily="18" charset="0"/>
              <a:cs typeface="Caladea"/>
            </a:endParaRPr>
          </a:p>
        </p:txBody>
      </p:sp>
      <p:sp>
        <p:nvSpPr>
          <p:cNvPr id="6" name="object 12">
            <a:extLst>
              <a:ext uri="{FF2B5EF4-FFF2-40B4-BE49-F238E27FC236}">
                <a16:creationId xmlns:a16="http://schemas.microsoft.com/office/drawing/2014/main" id="{66179497-1F5D-8D6D-6CAF-E225CA4DFF15}"/>
              </a:ext>
            </a:extLst>
          </p:cNvPr>
          <p:cNvSpPr txBox="1"/>
          <p:nvPr/>
        </p:nvSpPr>
        <p:spPr>
          <a:xfrm>
            <a:off x="1934892" y="911938"/>
            <a:ext cx="2473414" cy="929191"/>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t>Specialized knowledge </a:t>
            </a:r>
            <a:r>
              <a:rPr b="1"/>
              <a:t>in more than one area</a:t>
            </a:r>
            <a:r>
              <a:t> and ability to </a:t>
            </a:r>
            <a:r>
              <a:rPr b="1"/>
              <a:t>collect, analyze and systematize a wide range of theoretical and technical information.</a:t>
            </a:r>
            <a:endParaRPr sz="1200" b="1">
              <a:latin typeface="Cambria" panose="02040503050406030204" pitchFamily="18" charset="0"/>
              <a:ea typeface="Cambria" panose="02040503050406030204" pitchFamily="18" charset="0"/>
              <a:cs typeface="Caladea"/>
            </a:endParaRPr>
          </a:p>
        </p:txBody>
      </p:sp>
      <p:sp>
        <p:nvSpPr>
          <p:cNvPr id="7" name="object 12">
            <a:extLst>
              <a:ext uri="{FF2B5EF4-FFF2-40B4-BE49-F238E27FC236}">
                <a16:creationId xmlns:a16="http://schemas.microsoft.com/office/drawing/2014/main" id="{CB5C1B0B-235D-1CB6-D3DE-1F37F8180E56}"/>
              </a:ext>
            </a:extLst>
          </p:cNvPr>
          <p:cNvSpPr txBox="1"/>
          <p:nvPr/>
        </p:nvSpPr>
        <p:spPr>
          <a:xfrm>
            <a:off x="1949689" y="1907272"/>
            <a:ext cx="2420575" cy="929191"/>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t>Expertise in at least one area of study and/or work, and ability to analyse information and produce coherent arguments.</a:t>
            </a:r>
            <a:endParaRPr sz="1200">
              <a:latin typeface="Cambria" panose="02040503050406030204" pitchFamily="18" charset="0"/>
              <a:ea typeface="Cambria" panose="02040503050406030204" pitchFamily="18" charset="0"/>
              <a:cs typeface="Caladea"/>
            </a:endParaRPr>
          </a:p>
        </p:txBody>
      </p:sp>
      <p:sp>
        <p:nvSpPr>
          <p:cNvPr id="11" name="object 11">
            <a:extLst>
              <a:ext uri="{FF2B5EF4-FFF2-40B4-BE49-F238E27FC236}">
                <a16:creationId xmlns:a16="http://schemas.microsoft.com/office/drawing/2014/main" id="{0CE4D740-F382-4E27-B186-154507112005}"/>
              </a:ext>
            </a:extLst>
          </p:cNvPr>
          <p:cNvSpPr txBox="1"/>
          <p:nvPr/>
        </p:nvSpPr>
        <p:spPr>
          <a:xfrm>
            <a:off x="1272587" y="1211518"/>
            <a:ext cx="534897" cy="197117"/>
          </a:xfrm>
          <a:prstGeom prst="rect">
            <a:avLst/>
          </a:prstGeom>
        </p:spPr>
        <p:txBody>
          <a:bodyPr vert="horz" wrap="square" lIns="0" tIns="12331" rIns="0" bIns="0">
            <a:spAutoFit/>
          </a:bodyPr>
          <a:lstStyle/>
          <a:p>
            <a:pPr marL="10723">
              <a:spcBef>
                <a:spcPts val="96"/>
              </a:spcBef>
              <a:defRPr sz="1200" b="1">
                <a:solidFill>
                  <a:srgbClr val="3493C0"/>
                </a:solidFill>
                <a:latin typeface="Cambria" panose="02040503050406030204" pitchFamily="18" charset="0"/>
                <a:ea typeface="Cambria" panose="02040503050406030204" pitchFamily="18" charset="0"/>
              </a:defRPr>
            </a:pPr>
            <a:r>
              <a:t>Level 6</a:t>
            </a:r>
          </a:p>
        </p:txBody>
      </p:sp>
      <p:sp>
        <p:nvSpPr>
          <p:cNvPr id="12" name="object 18">
            <a:extLst>
              <a:ext uri="{FF2B5EF4-FFF2-40B4-BE49-F238E27FC236}">
                <a16:creationId xmlns:a16="http://schemas.microsoft.com/office/drawing/2014/main" id="{4D67336A-5BDE-E308-5D27-BDD6F909247C}"/>
              </a:ext>
            </a:extLst>
          </p:cNvPr>
          <p:cNvSpPr txBox="1"/>
          <p:nvPr/>
        </p:nvSpPr>
        <p:spPr>
          <a:xfrm>
            <a:off x="1280200" y="2166243"/>
            <a:ext cx="534897" cy="197117"/>
          </a:xfrm>
          <a:prstGeom prst="rect">
            <a:avLst/>
          </a:prstGeom>
        </p:spPr>
        <p:txBody>
          <a:bodyPr vert="horz" wrap="square" lIns="0" tIns="12331" rIns="0" bIns="0">
            <a:spAutoFit/>
          </a:bodyPr>
          <a:lstStyle/>
          <a:p>
            <a:pPr marL="10723">
              <a:spcBef>
                <a:spcPts val="96"/>
              </a:spcBef>
              <a:defRPr sz="1200" b="1">
                <a:solidFill>
                  <a:srgbClr val="3493C0"/>
                </a:solidFill>
                <a:latin typeface="Cambria" panose="02040503050406030204" pitchFamily="18" charset="0"/>
                <a:ea typeface="Cambria" panose="02040503050406030204" pitchFamily="18" charset="0"/>
              </a:defRPr>
            </a:pPr>
            <a:r>
              <a:t>Level 5</a:t>
            </a:r>
          </a:p>
        </p:txBody>
      </p:sp>
      <p:sp>
        <p:nvSpPr>
          <p:cNvPr id="13" name="object 12">
            <a:extLst>
              <a:ext uri="{FF2B5EF4-FFF2-40B4-BE49-F238E27FC236}">
                <a16:creationId xmlns:a16="http://schemas.microsoft.com/office/drawing/2014/main" id="{2E1C41C2-CA0C-E398-8398-CC09E2AFE5B7}"/>
              </a:ext>
            </a:extLst>
          </p:cNvPr>
          <p:cNvSpPr txBox="1"/>
          <p:nvPr/>
        </p:nvSpPr>
        <p:spPr>
          <a:xfrm>
            <a:off x="1934892" y="2939785"/>
            <a:ext cx="2456268" cy="753822"/>
          </a:xfrm>
          <a:prstGeom prst="rect">
            <a:avLst/>
          </a:prstGeom>
        </p:spPr>
        <p:txBody>
          <a:bodyPr vert="horz" wrap="square" lIns="0" tIns="15012" rIns="0" bIns="0">
            <a:spAutoFit/>
          </a:bodyPr>
          <a:lstStyle/>
          <a:p>
            <a:pPr marL="10723" marR="4289" algn="just">
              <a:spcBef>
                <a:spcPts val="118"/>
              </a:spcBef>
              <a:defRPr sz="1200">
                <a:latin typeface="Cambria" panose="02040503050406030204" pitchFamily="18" charset="0"/>
                <a:ea typeface="Cambria" panose="02040503050406030204" pitchFamily="18" charset="0"/>
                <a:cs typeface="Caladea"/>
              </a:defRPr>
            </a:pPr>
            <a:r>
              <a:t>Knowledge incorporating theoretical and technical concepts and ability to analyze basic information. </a:t>
            </a:r>
            <a:endParaRPr sz="1200">
              <a:latin typeface="Cambria" panose="02040503050406030204" pitchFamily="18" charset="0"/>
              <a:ea typeface="Cambria" panose="02040503050406030204" pitchFamily="18" charset="0"/>
              <a:cs typeface="Caladea"/>
            </a:endParaRPr>
          </a:p>
        </p:txBody>
      </p:sp>
      <p:sp>
        <p:nvSpPr>
          <p:cNvPr id="14" name="object 29">
            <a:extLst>
              <a:ext uri="{FF2B5EF4-FFF2-40B4-BE49-F238E27FC236}">
                <a16:creationId xmlns:a16="http://schemas.microsoft.com/office/drawing/2014/main" id="{09D21820-056D-54CA-D2BB-28F04E25A488}"/>
              </a:ext>
            </a:extLst>
          </p:cNvPr>
          <p:cNvSpPr txBox="1"/>
          <p:nvPr/>
        </p:nvSpPr>
        <p:spPr>
          <a:xfrm>
            <a:off x="1262426" y="3208846"/>
            <a:ext cx="552238" cy="197117"/>
          </a:xfrm>
          <a:prstGeom prst="rect">
            <a:avLst/>
          </a:prstGeom>
        </p:spPr>
        <p:txBody>
          <a:bodyPr vert="horz" wrap="square" lIns="0" tIns="12331" rIns="0" bIns="0">
            <a:spAutoFit/>
          </a:bodyPr>
          <a:lstStyle/>
          <a:p>
            <a:pPr marL="10723">
              <a:spcBef>
                <a:spcPts val="96"/>
              </a:spcBef>
              <a:defRPr sz="1200" b="1">
                <a:solidFill>
                  <a:srgbClr val="3493C0"/>
                </a:solidFill>
                <a:latin typeface="Cambria" panose="02040503050406030204" pitchFamily="18" charset="0"/>
                <a:ea typeface="Cambria" panose="02040503050406030204" pitchFamily="18" charset="0"/>
              </a:defRPr>
            </a:pPr>
            <a:r>
              <a:t>Level 4</a:t>
            </a:r>
          </a:p>
        </p:txBody>
      </p:sp>
      <p:sp>
        <p:nvSpPr>
          <p:cNvPr id="15" name="object 43">
            <a:extLst>
              <a:ext uri="{FF2B5EF4-FFF2-40B4-BE49-F238E27FC236}">
                <a16:creationId xmlns:a16="http://schemas.microsoft.com/office/drawing/2014/main" id="{616A53D2-72F8-BEAF-5A69-D0C1ACAA2346}"/>
              </a:ext>
            </a:extLst>
          </p:cNvPr>
          <p:cNvSpPr txBox="1"/>
          <p:nvPr/>
        </p:nvSpPr>
        <p:spPr>
          <a:xfrm>
            <a:off x="1913996" y="3926701"/>
            <a:ext cx="2456268" cy="521251"/>
          </a:xfrm>
          <a:prstGeom prst="rect">
            <a:avLst/>
          </a:prstGeom>
        </p:spPr>
        <p:txBody>
          <a:bodyPr vert="horz" wrap="square" lIns="0" tIns="20910" rIns="0" bIns="0">
            <a:spAutoFit/>
          </a:bodyPr>
          <a:lstStyle/>
          <a:p>
            <a:pPr marL="10723" marR="4289" algn="just">
              <a:lnSpc>
                <a:spcPts val="1342"/>
              </a:lnSpc>
              <a:spcBef>
                <a:spcPts val="165"/>
              </a:spcBef>
              <a:defRPr sz="1200">
                <a:latin typeface="Cambria" panose="02040503050406030204" pitchFamily="18" charset="0"/>
                <a:ea typeface="Cambria" panose="02040503050406030204" pitchFamily="18" charset="0"/>
                <a:cs typeface="Caladea"/>
              </a:defRPr>
            </a:pPr>
            <a:r>
              <a:t>Basic and operational knowledge and ability to interpret basic information.</a:t>
            </a:r>
            <a:endParaRPr sz="1200">
              <a:latin typeface="Cambria" panose="02040503050406030204" pitchFamily="18" charset="0"/>
              <a:ea typeface="Cambria" panose="02040503050406030204" pitchFamily="18" charset="0"/>
              <a:cs typeface="Caladea"/>
            </a:endParaRPr>
          </a:p>
        </p:txBody>
      </p:sp>
      <p:sp>
        <p:nvSpPr>
          <p:cNvPr id="16" name="object 42">
            <a:extLst>
              <a:ext uri="{FF2B5EF4-FFF2-40B4-BE49-F238E27FC236}">
                <a16:creationId xmlns:a16="http://schemas.microsoft.com/office/drawing/2014/main" id="{E1928B53-13E2-B336-7F39-FCE6E3C66453}"/>
              </a:ext>
            </a:extLst>
          </p:cNvPr>
          <p:cNvSpPr txBox="1"/>
          <p:nvPr/>
        </p:nvSpPr>
        <p:spPr>
          <a:xfrm>
            <a:off x="1239499" y="4116281"/>
            <a:ext cx="484125" cy="197117"/>
          </a:xfrm>
          <a:prstGeom prst="rect">
            <a:avLst/>
          </a:prstGeom>
        </p:spPr>
        <p:txBody>
          <a:bodyPr vert="horz" wrap="square" lIns="0" tIns="12331" rIns="0" bIns="0">
            <a:spAutoFit/>
          </a:bodyPr>
          <a:lstStyle/>
          <a:p>
            <a:pPr marL="10723">
              <a:spcBef>
                <a:spcPts val="96"/>
              </a:spcBef>
              <a:defRPr sz="1200" b="1">
                <a:solidFill>
                  <a:srgbClr val="3493C0"/>
                </a:solidFill>
                <a:latin typeface="Cambria" panose="02040503050406030204" pitchFamily="18" charset="0"/>
                <a:ea typeface="Cambria" panose="02040503050406030204" pitchFamily="18" charset="0"/>
              </a:defRPr>
            </a:pPr>
            <a:r>
              <a:t>Level 3</a:t>
            </a:r>
          </a:p>
        </p:txBody>
      </p:sp>
      <p:sp>
        <p:nvSpPr>
          <p:cNvPr id="17" name="object 43">
            <a:extLst>
              <a:ext uri="{FF2B5EF4-FFF2-40B4-BE49-F238E27FC236}">
                <a16:creationId xmlns:a16="http://schemas.microsoft.com/office/drawing/2014/main" id="{8FEBF0F1-E62F-75B3-4232-0CF33A607D0D}"/>
              </a:ext>
            </a:extLst>
          </p:cNvPr>
          <p:cNvSpPr txBox="1"/>
          <p:nvPr/>
        </p:nvSpPr>
        <p:spPr>
          <a:xfrm>
            <a:off x="1916258" y="4901669"/>
            <a:ext cx="2427949" cy="687963"/>
          </a:xfrm>
          <a:prstGeom prst="rect">
            <a:avLst/>
          </a:prstGeom>
        </p:spPr>
        <p:txBody>
          <a:bodyPr vert="horz" wrap="square" lIns="0" tIns="20910" rIns="0" bIns="0">
            <a:spAutoFit/>
          </a:bodyPr>
          <a:lstStyle/>
          <a:p>
            <a:pPr marL="10723" marR="4289">
              <a:lnSpc>
                <a:spcPts val="1342"/>
              </a:lnSpc>
              <a:spcBef>
                <a:spcPts val="165"/>
              </a:spcBef>
              <a:defRPr sz="1200">
                <a:latin typeface="Cambria" panose="02040503050406030204" pitchFamily="18" charset="0"/>
                <a:ea typeface="Cambria" panose="02040503050406030204" pitchFamily="18" charset="0"/>
                <a:cs typeface="Caladea"/>
              </a:defRPr>
            </a:pPr>
            <a:r>
              <a:t>Basic knowledge applied to a limited and defined set of activities using oral and written communication. </a:t>
            </a:r>
            <a:endParaRPr sz="1200">
              <a:latin typeface="Cambria" panose="02040503050406030204" pitchFamily="18" charset="0"/>
              <a:ea typeface="Cambria" panose="02040503050406030204" pitchFamily="18" charset="0"/>
              <a:cs typeface="Caladea"/>
            </a:endParaRPr>
          </a:p>
        </p:txBody>
      </p:sp>
      <p:sp>
        <p:nvSpPr>
          <p:cNvPr id="18" name="object 43">
            <a:extLst>
              <a:ext uri="{FF2B5EF4-FFF2-40B4-BE49-F238E27FC236}">
                <a16:creationId xmlns:a16="http://schemas.microsoft.com/office/drawing/2014/main" id="{13ECCDBC-7ED3-A32E-0776-0344AEC6BA7C}"/>
              </a:ext>
            </a:extLst>
          </p:cNvPr>
          <p:cNvSpPr txBox="1"/>
          <p:nvPr/>
        </p:nvSpPr>
        <p:spPr>
          <a:xfrm>
            <a:off x="1877837" y="5881758"/>
            <a:ext cx="2466370" cy="521251"/>
          </a:xfrm>
          <a:prstGeom prst="rect">
            <a:avLst/>
          </a:prstGeom>
        </p:spPr>
        <p:txBody>
          <a:bodyPr vert="horz" wrap="square" lIns="0" tIns="20910" rIns="0" bIns="0">
            <a:spAutoFit/>
          </a:bodyPr>
          <a:lstStyle/>
          <a:p>
            <a:pPr marL="10723" marR="4289">
              <a:lnSpc>
                <a:spcPts val="1342"/>
              </a:lnSpc>
              <a:spcBef>
                <a:spcPts val="165"/>
              </a:spcBef>
              <a:defRPr sz="1200">
                <a:latin typeface="Cambria" panose="02040503050406030204" pitchFamily="18" charset="0"/>
                <a:ea typeface="Cambria" panose="02040503050406030204" pitchFamily="18" charset="0"/>
                <a:cs typeface="Caladea"/>
              </a:defRPr>
            </a:pPr>
            <a:r>
              <a:rPr b="1"/>
              <a:t>Basic knowledge </a:t>
            </a:r>
            <a:r>
              <a:t>applied to a </a:t>
            </a:r>
            <a:r>
              <a:rPr b="1"/>
              <a:t>very limited </a:t>
            </a:r>
            <a:r>
              <a:t>and defined set of activities. </a:t>
            </a:r>
            <a:endParaRPr sz="1200">
              <a:latin typeface="Cambria" panose="02040503050406030204" pitchFamily="18" charset="0"/>
              <a:ea typeface="Cambria" panose="02040503050406030204" pitchFamily="18" charset="0"/>
              <a:cs typeface="Caladea"/>
            </a:endParaRPr>
          </a:p>
        </p:txBody>
      </p:sp>
      <p:sp>
        <p:nvSpPr>
          <p:cNvPr id="19" name="object 26">
            <a:extLst>
              <a:ext uri="{FF2B5EF4-FFF2-40B4-BE49-F238E27FC236}">
                <a16:creationId xmlns:a16="http://schemas.microsoft.com/office/drawing/2014/main" id="{BD6F2AE7-FB75-3F09-55E5-04DE116A62AB}"/>
              </a:ext>
            </a:extLst>
          </p:cNvPr>
          <p:cNvSpPr/>
          <p:nvPr/>
        </p:nvSpPr>
        <p:spPr>
          <a:xfrm>
            <a:off x="1854582" y="860941"/>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520">
              <a:latin typeface="Cambria" panose="02040503050406030204" pitchFamily="18" charset="0"/>
              <a:ea typeface="Cambria" panose="02040503050406030204" pitchFamily="18" charset="0"/>
            </a:endParaRPr>
          </a:p>
        </p:txBody>
      </p:sp>
      <p:sp>
        <p:nvSpPr>
          <p:cNvPr id="20" name="object 26">
            <a:extLst>
              <a:ext uri="{FF2B5EF4-FFF2-40B4-BE49-F238E27FC236}">
                <a16:creationId xmlns:a16="http://schemas.microsoft.com/office/drawing/2014/main" id="{51A60AAD-6123-5AA4-5686-2811FB7294B3}"/>
              </a:ext>
            </a:extLst>
          </p:cNvPr>
          <p:cNvSpPr/>
          <p:nvPr/>
        </p:nvSpPr>
        <p:spPr>
          <a:xfrm>
            <a:off x="1847398" y="1914241"/>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520">
              <a:latin typeface="Cambria" panose="02040503050406030204" pitchFamily="18" charset="0"/>
              <a:ea typeface="Cambria" panose="02040503050406030204" pitchFamily="18" charset="0"/>
            </a:endParaRPr>
          </a:p>
        </p:txBody>
      </p:sp>
      <p:sp>
        <p:nvSpPr>
          <p:cNvPr id="21" name="object 26">
            <a:extLst>
              <a:ext uri="{FF2B5EF4-FFF2-40B4-BE49-F238E27FC236}">
                <a16:creationId xmlns:a16="http://schemas.microsoft.com/office/drawing/2014/main" id="{7977C0AA-71B9-CD2E-A948-BB17D3896C95}"/>
              </a:ext>
            </a:extLst>
          </p:cNvPr>
          <p:cNvSpPr/>
          <p:nvPr/>
        </p:nvSpPr>
        <p:spPr>
          <a:xfrm>
            <a:off x="1834020" y="2875826"/>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520">
              <a:latin typeface="Cambria" panose="02040503050406030204" pitchFamily="18" charset="0"/>
              <a:ea typeface="Cambria" panose="02040503050406030204" pitchFamily="18" charset="0"/>
            </a:endParaRPr>
          </a:p>
        </p:txBody>
      </p:sp>
      <p:sp>
        <p:nvSpPr>
          <p:cNvPr id="22" name="object 26">
            <a:extLst>
              <a:ext uri="{FF2B5EF4-FFF2-40B4-BE49-F238E27FC236}">
                <a16:creationId xmlns:a16="http://schemas.microsoft.com/office/drawing/2014/main" id="{4013EDE4-8D6C-27C3-7714-D9C50A6238B1}"/>
              </a:ext>
            </a:extLst>
          </p:cNvPr>
          <p:cNvSpPr/>
          <p:nvPr/>
        </p:nvSpPr>
        <p:spPr>
          <a:xfrm>
            <a:off x="1835853" y="3808785"/>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23" name="object 26">
            <a:extLst>
              <a:ext uri="{FF2B5EF4-FFF2-40B4-BE49-F238E27FC236}">
                <a16:creationId xmlns:a16="http://schemas.microsoft.com/office/drawing/2014/main" id="{99ECA930-E0B6-4E56-6EB0-1E4B6ED4C582}"/>
              </a:ext>
            </a:extLst>
          </p:cNvPr>
          <p:cNvSpPr/>
          <p:nvPr/>
        </p:nvSpPr>
        <p:spPr>
          <a:xfrm>
            <a:off x="1837556" y="4802621"/>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24" name="object 51">
            <a:extLst>
              <a:ext uri="{FF2B5EF4-FFF2-40B4-BE49-F238E27FC236}">
                <a16:creationId xmlns:a16="http://schemas.microsoft.com/office/drawing/2014/main" id="{F9184B4B-B567-8D77-FA77-C6F58A1FDAFA}"/>
              </a:ext>
            </a:extLst>
          </p:cNvPr>
          <p:cNvSpPr txBox="1"/>
          <p:nvPr/>
        </p:nvSpPr>
        <p:spPr>
          <a:xfrm>
            <a:off x="1244739" y="5079923"/>
            <a:ext cx="500450" cy="197117"/>
          </a:xfrm>
          <a:prstGeom prst="rect">
            <a:avLst/>
          </a:prstGeom>
        </p:spPr>
        <p:txBody>
          <a:bodyPr vert="horz" wrap="square" lIns="0" tIns="12331" rIns="0" bIns="0">
            <a:spAutoFit/>
          </a:bodyPr>
          <a:lstStyle/>
          <a:p>
            <a:pPr marL="10723">
              <a:spcBef>
                <a:spcPts val="96"/>
              </a:spcBef>
              <a:defRPr sz="1200" b="1">
                <a:solidFill>
                  <a:srgbClr val="3493C0"/>
                </a:solidFill>
                <a:latin typeface="Cambria" panose="02040503050406030204" pitchFamily="18" charset="0"/>
                <a:ea typeface="Cambria" panose="02040503050406030204" pitchFamily="18" charset="0"/>
              </a:defRPr>
            </a:pPr>
            <a:r>
              <a:t>Level 2</a:t>
            </a:r>
          </a:p>
        </p:txBody>
      </p:sp>
      <p:sp>
        <p:nvSpPr>
          <p:cNvPr id="25" name="object 62">
            <a:extLst>
              <a:ext uri="{FF2B5EF4-FFF2-40B4-BE49-F238E27FC236}">
                <a16:creationId xmlns:a16="http://schemas.microsoft.com/office/drawing/2014/main" id="{03EC4D75-A49A-6445-24A4-5FEB77725A5E}"/>
              </a:ext>
            </a:extLst>
          </p:cNvPr>
          <p:cNvSpPr txBox="1"/>
          <p:nvPr/>
        </p:nvSpPr>
        <p:spPr>
          <a:xfrm>
            <a:off x="1240705" y="6040004"/>
            <a:ext cx="508518" cy="197117"/>
          </a:xfrm>
          <a:prstGeom prst="rect">
            <a:avLst/>
          </a:prstGeom>
        </p:spPr>
        <p:txBody>
          <a:bodyPr vert="horz" wrap="square" lIns="0" tIns="12331" rIns="0" bIns="0">
            <a:spAutoFit/>
          </a:bodyPr>
          <a:lstStyle/>
          <a:p>
            <a:pPr marL="10723">
              <a:spcBef>
                <a:spcPts val="96"/>
              </a:spcBef>
              <a:defRPr sz="1200" b="1">
                <a:solidFill>
                  <a:srgbClr val="3493C0"/>
                </a:solidFill>
                <a:latin typeface="Cambria" panose="02040503050406030204" pitchFamily="18" charset="0"/>
                <a:ea typeface="Cambria" panose="02040503050406030204" pitchFamily="18" charset="0"/>
              </a:defRPr>
            </a:pPr>
            <a:r>
              <a:t>Level 1</a:t>
            </a:r>
          </a:p>
        </p:txBody>
      </p:sp>
      <p:sp>
        <p:nvSpPr>
          <p:cNvPr id="27" name="object 26">
            <a:extLst>
              <a:ext uri="{FF2B5EF4-FFF2-40B4-BE49-F238E27FC236}">
                <a16:creationId xmlns:a16="http://schemas.microsoft.com/office/drawing/2014/main" id="{33B4256D-94DC-82E9-C683-B9EC37064B56}"/>
              </a:ext>
            </a:extLst>
          </p:cNvPr>
          <p:cNvSpPr/>
          <p:nvPr/>
        </p:nvSpPr>
        <p:spPr>
          <a:xfrm>
            <a:off x="1834049" y="5703240"/>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28" name="Retângulo 27">
            <a:extLst>
              <a:ext uri="{FF2B5EF4-FFF2-40B4-BE49-F238E27FC236}">
                <a16:creationId xmlns:a16="http://schemas.microsoft.com/office/drawing/2014/main" id="{7B26DCAB-82AB-6A1B-0D9F-7A8F0017BCBF}"/>
              </a:ext>
            </a:extLst>
          </p:cNvPr>
          <p:cNvSpPr/>
          <p:nvPr/>
        </p:nvSpPr>
        <p:spPr>
          <a:xfrm>
            <a:off x="4344207" y="512981"/>
            <a:ext cx="2493928" cy="338554"/>
          </a:xfrm>
          <a:prstGeom prst="rect">
            <a:avLst/>
          </a:prstGeom>
        </p:spPr>
        <p:txBody>
          <a:bodyPr wrap="square">
            <a:spAutoFit/>
          </a:bodyPr>
          <a:lstStyle/>
          <a:p>
            <a:pPr marL="241300" marR="234315" lvl="0" indent="-635" algn="ctr">
              <a:spcBef>
                <a:spcPts val="105"/>
              </a:spcBef>
              <a:defRPr sz="1600" b="1">
                <a:solidFill>
                  <a:srgbClr val="3493C0"/>
                </a:solidFill>
                <a:latin typeface="Cambria" panose="02040503050406030204" pitchFamily="18" charset="0"/>
                <a:ea typeface="Cambria" panose="02040503050406030204" pitchFamily="18" charset="0"/>
              </a:defRPr>
            </a:pPr>
            <a:r>
              <a:t>OPPORTUNITIES</a:t>
            </a:r>
            <a:endParaRPr sz="1200" b="1">
              <a:solidFill>
                <a:srgbClr val="3493C0"/>
              </a:solidFill>
              <a:latin typeface="Cambria" panose="02040503050406030204" pitchFamily="18" charset="0"/>
              <a:ea typeface="Cambria" panose="02040503050406030204" pitchFamily="18" charset="0"/>
            </a:endParaRPr>
          </a:p>
        </p:txBody>
      </p:sp>
      <p:sp>
        <p:nvSpPr>
          <p:cNvPr id="29" name="object 13">
            <a:extLst>
              <a:ext uri="{FF2B5EF4-FFF2-40B4-BE49-F238E27FC236}">
                <a16:creationId xmlns:a16="http://schemas.microsoft.com/office/drawing/2014/main" id="{13A40E74-4E50-A25F-1046-937670D218AC}"/>
              </a:ext>
            </a:extLst>
          </p:cNvPr>
          <p:cNvSpPr txBox="1"/>
          <p:nvPr/>
        </p:nvSpPr>
        <p:spPr>
          <a:xfrm>
            <a:off x="4611627" y="893164"/>
            <a:ext cx="2514586" cy="746384"/>
          </a:xfrm>
          <a:prstGeom prst="rect">
            <a:avLst/>
          </a:prstGeom>
        </p:spPr>
        <p:txBody>
          <a:bodyPr vert="horz" wrap="square" lIns="0" tIns="15012" rIns="0" bIns="0">
            <a:spAutoFit/>
          </a:bodyPr>
          <a:lstStyle/>
          <a:p>
            <a:pPr marL="10723" marR="4289" algn="just">
              <a:lnSpc>
                <a:spcPct val="98500"/>
              </a:lnSpc>
              <a:spcBef>
                <a:spcPts val="118"/>
              </a:spcBef>
              <a:defRPr sz="1200">
                <a:latin typeface="Cambria" panose="02040503050406030204" pitchFamily="18" charset="0"/>
                <a:ea typeface="Cambria" panose="02040503050406030204" pitchFamily="18" charset="0"/>
              </a:defRPr>
            </a:pPr>
            <a:r>
              <a:rPr b="1">
                <a:cs typeface="Caladea"/>
              </a:rPr>
              <a:t> Specialised</a:t>
            </a:r>
            <a:r>
              <a:rPr b="1"/>
              <a:t> </a:t>
            </a:r>
            <a:r>
              <a:rPr b="1">
                <a:cs typeface="Caladea"/>
              </a:rPr>
              <a:t>professional </a:t>
            </a:r>
            <a:r>
              <a:rPr b="1"/>
              <a:t>skills and abilities</a:t>
            </a:r>
            <a:r>
              <a:rPr>
                <a:cs typeface="Caladea"/>
              </a:rPr>
              <a:t> applicable to </a:t>
            </a:r>
            <a:r>
              <a:rPr b="1">
                <a:cs typeface="Caladea"/>
              </a:rPr>
              <a:t>varied contexts and</a:t>
            </a:r>
            <a:r>
              <a:rPr>
                <a:cs typeface="Caladea"/>
              </a:rPr>
              <a:t> </a:t>
            </a:r>
            <a:r>
              <a:rPr b="1">
                <a:cs typeface="Caladea"/>
              </a:rPr>
              <a:t>formulates answers to complex problems.</a:t>
            </a:r>
            <a:endParaRPr sz="1200">
              <a:latin typeface="Cambria" panose="02040503050406030204" pitchFamily="18" charset="0"/>
              <a:ea typeface="Cambria" panose="02040503050406030204" pitchFamily="18" charset="0"/>
              <a:cs typeface="Caladea"/>
            </a:endParaRPr>
          </a:p>
        </p:txBody>
      </p:sp>
      <p:sp>
        <p:nvSpPr>
          <p:cNvPr id="30" name="object 22">
            <a:extLst>
              <a:ext uri="{FF2B5EF4-FFF2-40B4-BE49-F238E27FC236}">
                <a16:creationId xmlns:a16="http://schemas.microsoft.com/office/drawing/2014/main" id="{82230BE1-B53A-6A17-AF42-2B532B83375C}"/>
              </a:ext>
            </a:extLst>
          </p:cNvPr>
          <p:cNvSpPr txBox="1"/>
          <p:nvPr/>
        </p:nvSpPr>
        <p:spPr>
          <a:xfrm>
            <a:off x="4611628" y="1885252"/>
            <a:ext cx="2488512" cy="745843"/>
          </a:xfrm>
          <a:prstGeom prst="rect">
            <a:avLst/>
          </a:prstGeom>
        </p:spPr>
        <p:txBody>
          <a:bodyPr vert="horz" wrap="square" lIns="0" tIns="14476" rIns="0" bIns="0">
            <a:spAutoFit/>
          </a:bodyPr>
          <a:lstStyle/>
          <a:p>
            <a:pPr marL="10723" marR="4289" algn="just">
              <a:lnSpc>
                <a:spcPct val="98800"/>
              </a:lnSpc>
              <a:spcBef>
                <a:spcPts val="114"/>
              </a:spcBef>
              <a:defRPr sz="1200">
                <a:latin typeface="Cambria" panose="02040503050406030204" pitchFamily="18" charset="0"/>
                <a:ea typeface="Cambria" panose="02040503050406030204" pitchFamily="18" charset="0"/>
                <a:cs typeface="Caladea"/>
              </a:defRPr>
            </a:pPr>
            <a:r>
              <a:t>Professional skills and abilities applicable to varied contexts and resorts to standardized and non-standardized procedures.</a:t>
            </a:r>
            <a:endParaRPr sz="1200">
              <a:latin typeface="Cambria" panose="02040503050406030204" pitchFamily="18" charset="0"/>
              <a:ea typeface="Cambria" panose="02040503050406030204" pitchFamily="18" charset="0"/>
              <a:cs typeface="Caladea"/>
            </a:endParaRPr>
          </a:p>
        </p:txBody>
      </p:sp>
      <p:sp>
        <p:nvSpPr>
          <p:cNvPr id="31" name="object 22">
            <a:extLst>
              <a:ext uri="{FF2B5EF4-FFF2-40B4-BE49-F238E27FC236}">
                <a16:creationId xmlns:a16="http://schemas.microsoft.com/office/drawing/2014/main" id="{C4E6C7F8-1811-71A0-58C0-B7CFA850537F}"/>
              </a:ext>
            </a:extLst>
          </p:cNvPr>
          <p:cNvSpPr txBox="1"/>
          <p:nvPr/>
        </p:nvSpPr>
        <p:spPr>
          <a:xfrm>
            <a:off x="4632524" y="2877343"/>
            <a:ext cx="2514585" cy="928650"/>
          </a:xfrm>
          <a:prstGeom prst="rect">
            <a:avLst/>
          </a:prstGeom>
        </p:spPr>
        <p:txBody>
          <a:bodyPr vert="horz" wrap="square" lIns="0" tIns="14476" rIns="0" bIns="0">
            <a:spAutoFit/>
          </a:bodyPr>
          <a:lstStyle/>
          <a:p>
            <a:pPr marL="10723" marR="4289" algn="just">
              <a:lnSpc>
                <a:spcPct val="98800"/>
              </a:lnSpc>
              <a:spcBef>
                <a:spcPts val="114"/>
              </a:spcBef>
              <a:defRPr sz="1200">
                <a:latin typeface="Cambria" panose="02040503050406030204" pitchFamily="18" charset="0"/>
                <a:ea typeface="Cambria" panose="02040503050406030204" pitchFamily="18" charset="0"/>
                <a:cs typeface="Caladea"/>
              </a:defRPr>
            </a:pPr>
            <a:r>
              <a:t>Professional skills and abilities applicable to known or unknown contexts and resorts to routine and non-routine procedures. </a:t>
            </a:r>
            <a:endParaRPr sz="1200">
              <a:latin typeface="Cambria" panose="02040503050406030204" pitchFamily="18" charset="0"/>
              <a:ea typeface="Cambria" panose="02040503050406030204" pitchFamily="18" charset="0"/>
              <a:cs typeface="Caladea"/>
            </a:endParaRPr>
          </a:p>
        </p:txBody>
      </p:sp>
      <p:sp>
        <p:nvSpPr>
          <p:cNvPr id="32" name="object 22">
            <a:extLst>
              <a:ext uri="{FF2B5EF4-FFF2-40B4-BE49-F238E27FC236}">
                <a16:creationId xmlns:a16="http://schemas.microsoft.com/office/drawing/2014/main" id="{102418B5-6B12-2500-21C4-D04ACF8792A8}"/>
              </a:ext>
            </a:extLst>
          </p:cNvPr>
          <p:cNvSpPr txBox="1"/>
          <p:nvPr/>
        </p:nvSpPr>
        <p:spPr>
          <a:xfrm>
            <a:off x="4578759" y="3873006"/>
            <a:ext cx="2547454" cy="745843"/>
          </a:xfrm>
          <a:prstGeom prst="rect">
            <a:avLst/>
          </a:prstGeom>
        </p:spPr>
        <p:txBody>
          <a:bodyPr vert="horz" wrap="square" lIns="0" tIns="14476" rIns="0" bIns="0">
            <a:spAutoFit/>
          </a:bodyPr>
          <a:lstStyle/>
          <a:p>
            <a:pPr marL="10723" marR="4289" algn="just">
              <a:lnSpc>
                <a:spcPct val="98800"/>
              </a:lnSpc>
              <a:spcBef>
                <a:spcPts val="114"/>
              </a:spcBef>
              <a:defRPr sz="1200">
                <a:latin typeface="Cambria" panose="02040503050406030204" pitchFamily="18" charset="0"/>
                <a:ea typeface="Cambria" panose="02040503050406030204" pitchFamily="18" charset="0"/>
                <a:cs typeface="Caladea"/>
              </a:defRPr>
            </a:pPr>
            <a:r>
              <a:t>Professional skills and abilities applicable to simple contexts and resorts with limitations in finding solutions to routine problems. </a:t>
            </a:r>
            <a:endParaRPr sz="1200">
              <a:latin typeface="Cambria" panose="02040503050406030204" pitchFamily="18" charset="0"/>
              <a:ea typeface="Cambria" panose="02040503050406030204" pitchFamily="18" charset="0"/>
              <a:cs typeface="Caladea"/>
            </a:endParaRPr>
          </a:p>
        </p:txBody>
      </p:sp>
      <p:sp>
        <p:nvSpPr>
          <p:cNvPr id="33" name="object 22">
            <a:extLst>
              <a:ext uri="{FF2B5EF4-FFF2-40B4-BE49-F238E27FC236}">
                <a16:creationId xmlns:a16="http://schemas.microsoft.com/office/drawing/2014/main" id="{B54EE795-5050-B8DF-67AA-D63966B33B66}"/>
              </a:ext>
            </a:extLst>
          </p:cNvPr>
          <p:cNvSpPr txBox="1"/>
          <p:nvPr/>
        </p:nvSpPr>
        <p:spPr>
          <a:xfrm>
            <a:off x="4578759" y="4823701"/>
            <a:ext cx="2545526" cy="745843"/>
          </a:xfrm>
          <a:prstGeom prst="rect">
            <a:avLst/>
          </a:prstGeom>
        </p:spPr>
        <p:txBody>
          <a:bodyPr vert="horz" wrap="square" lIns="0" tIns="14476" rIns="0" bIns="0">
            <a:spAutoFit/>
          </a:bodyPr>
          <a:lstStyle/>
          <a:p>
            <a:pPr marL="10723" marR="4289" algn="just">
              <a:lnSpc>
                <a:spcPct val="98800"/>
              </a:lnSpc>
              <a:spcBef>
                <a:spcPts val="114"/>
              </a:spcBef>
              <a:defRPr sz="1200">
                <a:latin typeface="Cambria" panose="02040503050406030204" pitchFamily="18" charset="0"/>
                <a:ea typeface="Cambria" panose="02040503050406030204" pitchFamily="18" charset="0"/>
                <a:cs typeface="Caladea"/>
              </a:defRPr>
            </a:pPr>
            <a:r>
              <a:t>Basic operational skills and abilities applicable to simple and routine tasks and activities.</a:t>
            </a:r>
            <a:endParaRPr sz="1200">
              <a:latin typeface="Cambria" panose="02040503050406030204" pitchFamily="18" charset="0"/>
              <a:ea typeface="Cambria" panose="02040503050406030204" pitchFamily="18" charset="0"/>
              <a:cs typeface="Caladea"/>
            </a:endParaRPr>
          </a:p>
        </p:txBody>
      </p:sp>
      <p:sp>
        <p:nvSpPr>
          <p:cNvPr id="34" name="object 22">
            <a:extLst>
              <a:ext uri="{FF2B5EF4-FFF2-40B4-BE49-F238E27FC236}">
                <a16:creationId xmlns:a16="http://schemas.microsoft.com/office/drawing/2014/main" id="{0E93BD75-FA01-64C7-05E6-A70ED8B1E4FC}"/>
              </a:ext>
            </a:extLst>
          </p:cNvPr>
          <p:cNvSpPr txBox="1"/>
          <p:nvPr/>
        </p:nvSpPr>
        <p:spPr>
          <a:xfrm>
            <a:off x="4578759" y="5780931"/>
            <a:ext cx="2547454" cy="745843"/>
          </a:xfrm>
          <a:prstGeom prst="rect">
            <a:avLst/>
          </a:prstGeom>
        </p:spPr>
        <p:txBody>
          <a:bodyPr vert="horz" wrap="square" lIns="0" tIns="14476" rIns="0" bIns="0">
            <a:spAutoFit/>
          </a:bodyPr>
          <a:lstStyle/>
          <a:p>
            <a:pPr marL="10723" marR="4289" algn="just">
              <a:lnSpc>
                <a:spcPct val="98800"/>
              </a:lnSpc>
              <a:spcBef>
                <a:spcPts val="114"/>
              </a:spcBef>
              <a:defRPr sz="1200">
                <a:latin typeface="Cambria" panose="02040503050406030204" pitchFamily="18" charset="0"/>
                <a:ea typeface="Cambria" panose="02040503050406030204" pitchFamily="18" charset="0"/>
                <a:cs typeface="Caladea"/>
              </a:defRPr>
            </a:pPr>
            <a:r>
              <a:rPr b="1"/>
              <a:t>Basic operational skills and abilities </a:t>
            </a:r>
            <a:r>
              <a:t>applicable to </a:t>
            </a:r>
            <a:r>
              <a:rPr b="1"/>
              <a:t>contexts of limited and routine tasks and activities.</a:t>
            </a:r>
            <a:endParaRPr sz="1200">
              <a:latin typeface="Cambria" panose="02040503050406030204" pitchFamily="18" charset="0"/>
              <a:ea typeface="Cambria" panose="02040503050406030204" pitchFamily="18" charset="0"/>
              <a:cs typeface="Caladea"/>
            </a:endParaRPr>
          </a:p>
        </p:txBody>
      </p:sp>
      <p:sp>
        <p:nvSpPr>
          <p:cNvPr id="35" name="object 26">
            <a:extLst>
              <a:ext uri="{FF2B5EF4-FFF2-40B4-BE49-F238E27FC236}">
                <a16:creationId xmlns:a16="http://schemas.microsoft.com/office/drawing/2014/main" id="{1991D37D-EEF8-9201-FD25-A58D4213808A}"/>
              </a:ext>
            </a:extLst>
          </p:cNvPr>
          <p:cNvSpPr/>
          <p:nvPr/>
        </p:nvSpPr>
        <p:spPr>
          <a:xfrm>
            <a:off x="4506997" y="5810410"/>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36" name="object 26">
            <a:extLst>
              <a:ext uri="{FF2B5EF4-FFF2-40B4-BE49-F238E27FC236}">
                <a16:creationId xmlns:a16="http://schemas.microsoft.com/office/drawing/2014/main" id="{D1DDBAE3-6049-305D-BD88-A49FF2920364}"/>
              </a:ext>
            </a:extLst>
          </p:cNvPr>
          <p:cNvSpPr/>
          <p:nvPr/>
        </p:nvSpPr>
        <p:spPr>
          <a:xfrm>
            <a:off x="4506594" y="4804001"/>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520">
              <a:latin typeface="Cambria" panose="02040503050406030204" pitchFamily="18" charset="0"/>
              <a:ea typeface="Cambria" panose="02040503050406030204" pitchFamily="18" charset="0"/>
            </a:endParaRPr>
          </a:p>
        </p:txBody>
      </p:sp>
      <p:sp>
        <p:nvSpPr>
          <p:cNvPr id="37" name="object 26">
            <a:extLst>
              <a:ext uri="{FF2B5EF4-FFF2-40B4-BE49-F238E27FC236}">
                <a16:creationId xmlns:a16="http://schemas.microsoft.com/office/drawing/2014/main" id="{FD89F637-3FE4-B7C6-C14C-E331D2FE44B1}"/>
              </a:ext>
            </a:extLst>
          </p:cNvPr>
          <p:cNvSpPr/>
          <p:nvPr/>
        </p:nvSpPr>
        <p:spPr>
          <a:xfrm>
            <a:off x="4507780" y="3859747"/>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520">
              <a:latin typeface="Cambria" panose="02040503050406030204" pitchFamily="18" charset="0"/>
              <a:ea typeface="Cambria" panose="02040503050406030204" pitchFamily="18" charset="0"/>
            </a:endParaRPr>
          </a:p>
        </p:txBody>
      </p:sp>
      <p:sp>
        <p:nvSpPr>
          <p:cNvPr id="38" name="object 26">
            <a:extLst>
              <a:ext uri="{FF2B5EF4-FFF2-40B4-BE49-F238E27FC236}">
                <a16:creationId xmlns:a16="http://schemas.microsoft.com/office/drawing/2014/main" id="{E549B743-DFE6-73B5-8F49-065B1D89B445}"/>
              </a:ext>
            </a:extLst>
          </p:cNvPr>
          <p:cNvSpPr/>
          <p:nvPr/>
        </p:nvSpPr>
        <p:spPr>
          <a:xfrm>
            <a:off x="4515780" y="2883148"/>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39" name="object 26">
            <a:extLst>
              <a:ext uri="{FF2B5EF4-FFF2-40B4-BE49-F238E27FC236}">
                <a16:creationId xmlns:a16="http://schemas.microsoft.com/office/drawing/2014/main" id="{A0FBC423-E222-BB0D-DF04-EE99C6AE8CB3}"/>
              </a:ext>
            </a:extLst>
          </p:cNvPr>
          <p:cNvSpPr/>
          <p:nvPr/>
        </p:nvSpPr>
        <p:spPr>
          <a:xfrm>
            <a:off x="4531448" y="1885252"/>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40" name="object 26">
            <a:extLst>
              <a:ext uri="{FF2B5EF4-FFF2-40B4-BE49-F238E27FC236}">
                <a16:creationId xmlns:a16="http://schemas.microsoft.com/office/drawing/2014/main" id="{EECCC6A6-AF0E-874A-DAAA-517E9644589B}"/>
              </a:ext>
            </a:extLst>
          </p:cNvPr>
          <p:cNvSpPr/>
          <p:nvPr/>
        </p:nvSpPr>
        <p:spPr>
          <a:xfrm>
            <a:off x="4545038" y="866254"/>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41" name="Retângulo 40">
            <a:extLst>
              <a:ext uri="{FF2B5EF4-FFF2-40B4-BE49-F238E27FC236}">
                <a16:creationId xmlns:a16="http://schemas.microsoft.com/office/drawing/2014/main" id="{6D5CD594-21A4-3510-3028-B8994A64E53A}"/>
              </a:ext>
            </a:extLst>
          </p:cNvPr>
          <p:cNvSpPr/>
          <p:nvPr/>
        </p:nvSpPr>
        <p:spPr>
          <a:xfrm>
            <a:off x="6806453" y="493878"/>
            <a:ext cx="4062167" cy="307777"/>
          </a:xfrm>
          <a:prstGeom prst="rect">
            <a:avLst/>
          </a:prstGeom>
        </p:spPr>
        <p:txBody>
          <a:bodyPr wrap="square" lIns="91440" tIns="45720" rIns="91440" bIns="45720" anchor="t">
            <a:spAutoFit/>
          </a:bodyPr>
          <a:lstStyle/>
          <a:p>
            <a:pPr marL="241300" marR="234315" lvl="0" indent="-635" algn="ctr">
              <a:spcBef>
                <a:spcPts val="105"/>
              </a:spcBef>
              <a:defRPr sz="1600" b="1">
                <a:solidFill>
                  <a:srgbClr val="3493C0"/>
                </a:solidFill>
                <a:latin typeface="Cambria" panose="02040503050406030204" pitchFamily="18" charset="0"/>
                <a:ea typeface="Cambria" panose="02040503050406030204" pitchFamily="18" charset="0"/>
              </a:defRPr>
            </a:pPr>
            <a:r>
              <a:rPr sz="1400" dirty="0">
                <a:latin typeface="Cambria"/>
                <a:ea typeface="Cambria"/>
              </a:rPr>
              <a:t>RESPONSIBILITIES AND AUTONOMIES</a:t>
            </a:r>
            <a:endParaRPr lang="en-US" sz="1400" dirty="0">
              <a:latin typeface="Cambria"/>
              <a:ea typeface="Cambria"/>
            </a:endParaRPr>
          </a:p>
        </p:txBody>
      </p:sp>
      <p:sp>
        <p:nvSpPr>
          <p:cNvPr id="42" name="object 14">
            <a:extLst>
              <a:ext uri="{FF2B5EF4-FFF2-40B4-BE49-F238E27FC236}">
                <a16:creationId xmlns:a16="http://schemas.microsoft.com/office/drawing/2014/main" id="{309D82B7-AD6B-9417-802D-499F341DBF8C}"/>
              </a:ext>
            </a:extLst>
          </p:cNvPr>
          <p:cNvSpPr txBox="1"/>
          <p:nvPr/>
        </p:nvSpPr>
        <p:spPr>
          <a:xfrm>
            <a:off x="7447475" y="834575"/>
            <a:ext cx="2834774" cy="929191"/>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t>carries out tasks and activities with </a:t>
            </a:r>
            <a:r>
              <a:rPr b="1"/>
              <a:t>complete autonomy and independence</a:t>
            </a:r>
            <a:r>
              <a:t>; manages processes and results of work and </a:t>
            </a:r>
            <a:r>
              <a:rPr b="1"/>
              <a:t>takes responsibility for own or group results.</a:t>
            </a:r>
            <a:endParaRPr sz="1200">
              <a:latin typeface="Cambria" panose="02040503050406030204" pitchFamily="18" charset="0"/>
              <a:ea typeface="Cambria" panose="02040503050406030204" pitchFamily="18" charset="0"/>
              <a:cs typeface="Caladea"/>
            </a:endParaRPr>
          </a:p>
        </p:txBody>
      </p:sp>
      <p:sp>
        <p:nvSpPr>
          <p:cNvPr id="43" name="object 14">
            <a:extLst>
              <a:ext uri="{FF2B5EF4-FFF2-40B4-BE49-F238E27FC236}">
                <a16:creationId xmlns:a16="http://schemas.microsoft.com/office/drawing/2014/main" id="{23662DAD-53AF-9B38-AE3B-DC765C897838}"/>
              </a:ext>
            </a:extLst>
          </p:cNvPr>
          <p:cNvSpPr txBox="1"/>
          <p:nvPr/>
        </p:nvSpPr>
        <p:spPr>
          <a:xfrm>
            <a:off x="7479489" y="1842986"/>
            <a:ext cx="2802759" cy="746384"/>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t>Performs tasks and activities under general guidance or in a semi-independent manner and assumes supervisory responsibilities for own or group results.</a:t>
            </a:r>
            <a:endParaRPr sz="1200">
              <a:latin typeface="Cambria" panose="02040503050406030204" pitchFamily="18" charset="0"/>
              <a:ea typeface="Cambria" panose="02040503050406030204" pitchFamily="18" charset="0"/>
              <a:cs typeface="Caladea"/>
            </a:endParaRPr>
          </a:p>
        </p:txBody>
      </p:sp>
      <p:sp>
        <p:nvSpPr>
          <p:cNvPr id="44" name="object 14">
            <a:extLst>
              <a:ext uri="{FF2B5EF4-FFF2-40B4-BE49-F238E27FC236}">
                <a16:creationId xmlns:a16="http://schemas.microsoft.com/office/drawing/2014/main" id="{5472F79C-5660-7C7B-BB71-A10B53F0CA9F}"/>
              </a:ext>
            </a:extLst>
          </p:cNvPr>
          <p:cNvSpPr txBox="1"/>
          <p:nvPr/>
        </p:nvSpPr>
        <p:spPr>
          <a:xfrm>
            <a:off x="7479489" y="2875428"/>
            <a:ext cx="2802759" cy="746384"/>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t>Performs tasks and activities under general supervision or self-orientation and assumes limited responsibilities for own or group results.</a:t>
            </a:r>
            <a:endParaRPr sz="1200">
              <a:latin typeface="Cambria" panose="02040503050406030204" pitchFamily="18" charset="0"/>
              <a:ea typeface="Cambria" panose="02040503050406030204" pitchFamily="18" charset="0"/>
              <a:cs typeface="Caladea"/>
            </a:endParaRPr>
          </a:p>
        </p:txBody>
      </p:sp>
      <p:sp>
        <p:nvSpPr>
          <p:cNvPr id="45" name="object 14">
            <a:extLst>
              <a:ext uri="{FF2B5EF4-FFF2-40B4-BE49-F238E27FC236}">
                <a16:creationId xmlns:a16="http://schemas.microsoft.com/office/drawing/2014/main" id="{25393F5F-FA9B-EE4C-2C1A-FDBF233AC30A}"/>
              </a:ext>
            </a:extLst>
          </p:cNvPr>
          <p:cNvSpPr txBox="1"/>
          <p:nvPr/>
        </p:nvSpPr>
        <p:spPr>
          <a:xfrm>
            <a:off x="7426273" y="3892482"/>
            <a:ext cx="2855976" cy="563578"/>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t>It performs tasks and activities under general supervision, with limited responsibility for its own results.</a:t>
            </a:r>
            <a:endParaRPr sz="1200">
              <a:latin typeface="Cambria" panose="02040503050406030204" pitchFamily="18" charset="0"/>
              <a:ea typeface="Cambria" panose="02040503050406030204" pitchFamily="18" charset="0"/>
              <a:cs typeface="Caladea"/>
            </a:endParaRPr>
          </a:p>
        </p:txBody>
      </p:sp>
      <p:sp>
        <p:nvSpPr>
          <p:cNvPr id="46" name="object 58">
            <a:extLst>
              <a:ext uri="{FF2B5EF4-FFF2-40B4-BE49-F238E27FC236}">
                <a16:creationId xmlns:a16="http://schemas.microsoft.com/office/drawing/2014/main" id="{4D6FEA35-5667-BE30-F59A-7B37399B06E1}"/>
              </a:ext>
            </a:extLst>
          </p:cNvPr>
          <p:cNvSpPr txBox="1"/>
          <p:nvPr/>
        </p:nvSpPr>
        <p:spPr>
          <a:xfrm>
            <a:off x="7426273" y="4792312"/>
            <a:ext cx="2855976" cy="746384"/>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t>It performs tasks and activities under direct supervision in a structured context or environment with limited responsibilities and autonomy.</a:t>
            </a:r>
            <a:endParaRPr sz="1200">
              <a:latin typeface="Cambria" panose="02040503050406030204" pitchFamily="18" charset="0"/>
              <a:ea typeface="Cambria" panose="02040503050406030204" pitchFamily="18" charset="0"/>
              <a:cs typeface="Caladea"/>
            </a:endParaRPr>
          </a:p>
        </p:txBody>
      </p:sp>
      <p:sp>
        <p:nvSpPr>
          <p:cNvPr id="47" name="object 14">
            <a:extLst>
              <a:ext uri="{FF2B5EF4-FFF2-40B4-BE49-F238E27FC236}">
                <a16:creationId xmlns:a16="http://schemas.microsoft.com/office/drawing/2014/main" id="{C8100AAE-7F66-D13F-D0AD-D1262E43E451}"/>
              </a:ext>
            </a:extLst>
          </p:cNvPr>
          <p:cNvSpPr txBox="1"/>
          <p:nvPr/>
        </p:nvSpPr>
        <p:spPr>
          <a:xfrm>
            <a:off x="7426272" y="5848987"/>
            <a:ext cx="2855977" cy="563578"/>
          </a:xfrm>
          <a:prstGeom prst="rect">
            <a:avLst/>
          </a:prstGeom>
        </p:spPr>
        <p:txBody>
          <a:bodyPr vert="horz" wrap="square" lIns="0" tIns="15012" rIns="0" bIns="0">
            <a:spAutoFit/>
          </a:bodyPr>
          <a:lstStyle/>
          <a:p>
            <a:pPr marL="10723" marR="4289" algn="just">
              <a:lnSpc>
                <a:spcPct val="98700"/>
              </a:lnSpc>
              <a:spcBef>
                <a:spcPts val="118"/>
              </a:spcBef>
              <a:defRPr sz="1200">
                <a:latin typeface="Cambria" panose="02040503050406030204" pitchFamily="18" charset="0"/>
                <a:ea typeface="Cambria" panose="02040503050406030204" pitchFamily="18" charset="0"/>
                <a:cs typeface="Caladea"/>
              </a:defRPr>
            </a:pPr>
            <a:r>
              <a:t>It performs tasks and activities </a:t>
            </a:r>
            <a:r>
              <a:rPr b="1"/>
              <a:t>under direct supervision</a:t>
            </a:r>
            <a:r>
              <a:t> in a structured context or environment, </a:t>
            </a:r>
            <a:r>
              <a:rPr b="1"/>
              <a:t>without its own autonomy. </a:t>
            </a:r>
            <a:endParaRPr sz="1200">
              <a:latin typeface="Cambria" panose="02040503050406030204" pitchFamily="18" charset="0"/>
              <a:ea typeface="Cambria" panose="02040503050406030204" pitchFamily="18" charset="0"/>
              <a:cs typeface="Caladea"/>
            </a:endParaRPr>
          </a:p>
        </p:txBody>
      </p:sp>
      <p:sp>
        <p:nvSpPr>
          <p:cNvPr id="48" name="object 26">
            <a:extLst>
              <a:ext uri="{FF2B5EF4-FFF2-40B4-BE49-F238E27FC236}">
                <a16:creationId xmlns:a16="http://schemas.microsoft.com/office/drawing/2014/main" id="{778F435F-5CBE-47B7-3A91-20ED3585F3B8}"/>
              </a:ext>
            </a:extLst>
          </p:cNvPr>
          <p:cNvSpPr/>
          <p:nvPr/>
        </p:nvSpPr>
        <p:spPr>
          <a:xfrm>
            <a:off x="7258435" y="782868"/>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51" name="object 26">
            <a:extLst>
              <a:ext uri="{FF2B5EF4-FFF2-40B4-BE49-F238E27FC236}">
                <a16:creationId xmlns:a16="http://schemas.microsoft.com/office/drawing/2014/main" id="{87D5EC45-BF8D-0D03-FD70-4F473B5BD73B}"/>
              </a:ext>
            </a:extLst>
          </p:cNvPr>
          <p:cNvSpPr/>
          <p:nvPr/>
        </p:nvSpPr>
        <p:spPr>
          <a:xfrm>
            <a:off x="7267590" y="1795746"/>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52" name="object 26">
            <a:extLst>
              <a:ext uri="{FF2B5EF4-FFF2-40B4-BE49-F238E27FC236}">
                <a16:creationId xmlns:a16="http://schemas.microsoft.com/office/drawing/2014/main" id="{413BA522-80B2-02B7-7CF5-BAA108718B43}"/>
              </a:ext>
            </a:extLst>
          </p:cNvPr>
          <p:cNvSpPr/>
          <p:nvPr/>
        </p:nvSpPr>
        <p:spPr>
          <a:xfrm>
            <a:off x="7262417" y="2788662"/>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54" name="object 26">
            <a:extLst>
              <a:ext uri="{FF2B5EF4-FFF2-40B4-BE49-F238E27FC236}">
                <a16:creationId xmlns:a16="http://schemas.microsoft.com/office/drawing/2014/main" id="{FFABE02F-765F-7C8A-9344-7B6583367D00}"/>
              </a:ext>
            </a:extLst>
          </p:cNvPr>
          <p:cNvSpPr/>
          <p:nvPr/>
        </p:nvSpPr>
        <p:spPr>
          <a:xfrm>
            <a:off x="7253839" y="3859747"/>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55" name="object 26">
            <a:extLst>
              <a:ext uri="{FF2B5EF4-FFF2-40B4-BE49-F238E27FC236}">
                <a16:creationId xmlns:a16="http://schemas.microsoft.com/office/drawing/2014/main" id="{80054A34-1620-AD53-D23E-5D844C0437BD}"/>
              </a:ext>
            </a:extLst>
          </p:cNvPr>
          <p:cNvSpPr/>
          <p:nvPr/>
        </p:nvSpPr>
        <p:spPr>
          <a:xfrm>
            <a:off x="7253839" y="4806344"/>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
        <p:nvSpPr>
          <p:cNvPr id="56" name="object 26">
            <a:extLst>
              <a:ext uri="{FF2B5EF4-FFF2-40B4-BE49-F238E27FC236}">
                <a16:creationId xmlns:a16="http://schemas.microsoft.com/office/drawing/2014/main" id="{57C5E6E5-705C-F16C-98B9-372B362A9136}"/>
              </a:ext>
            </a:extLst>
          </p:cNvPr>
          <p:cNvSpPr/>
          <p:nvPr/>
        </p:nvSpPr>
        <p:spPr>
          <a:xfrm>
            <a:off x="7267917" y="5770744"/>
            <a:ext cx="8578" cy="857300"/>
          </a:xfrm>
          <a:custGeom>
            <a:avLst/>
            <a:gdLst/>
            <a:ahLst/>
            <a:cxnLst/>
            <a:rect l="l" t="t" r="r" b="b"/>
            <a:pathLst>
              <a:path w="10160" h="1015364">
                <a:moveTo>
                  <a:pt x="9861" y="0"/>
                </a:moveTo>
                <a:lnTo>
                  <a:pt x="0" y="0"/>
                </a:lnTo>
                <a:lnTo>
                  <a:pt x="0" y="1014816"/>
                </a:lnTo>
                <a:lnTo>
                  <a:pt x="9861" y="1014816"/>
                </a:lnTo>
                <a:lnTo>
                  <a:pt x="9861" y="0"/>
                </a:lnTo>
                <a:close/>
              </a:path>
            </a:pathLst>
          </a:custGeom>
          <a:solidFill>
            <a:srgbClr val="3493C0"/>
          </a:solidFill>
        </p:spPr>
        <p:txBody>
          <a:bodyPr wrap="square" lIns="0" tIns="0" rIns="0" bIns="0"/>
          <a:lstStyle/>
          <a:p>
            <a:endParaRPr sz="12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3437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4" name="CaixaDeTexto 3">
            <a:extLst>
              <a:ext uri="{FF2B5EF4-FFF2-40B4-BE49-F238E27FC236}">
                <a16:creationId xmlns:a16="http://schemas.microsoft.com/office/drawing/2014/main" id="{B8CF3A91-B08A-59FE-130C-B5DE97B1C471}"/>
              </a:ext>
            </a:extLst>
          </p:cNvPr>
          <p:cNvSpPr txBox="1"/>
          <p:nvPr/>
        </p:nvSpPr>
        <p:spPr>
          <a:xfrm>
            <a:off x="288884" y="1060847"/>
            <a:ext cx="10171852" cy="1631216"/>
          </a:xfrm>
          <a:prstGeom prst="rect">
            <a:avLst/>
          </a:prstGeom>
          <a:noFill/>
        </p:spPr>
        <p:txBody>
          <a:bodyPr wrap="square">
            <a:spAutoFit/>
          </a:bodyPr>
          <a:lstStyle/>
          <a:p>
            <a:pPr algn="just">
              <a:defRPr sz="2000">
                <a:latin typeface="Cambria" panose="02040503050406030204" pitchFamily="18" charset="0"/>
                <a:ea typeface="Cambria" panose="02040503050406030204" pitchFamily="18" charset="0"/>
              </a:defRPr>
            </a:pPr>
            <a:r>
              <a:t>This guideline proposes a set of level descriptors for the ACQF, which compares qualification levels in terms of learning outcomes, embraces a future-oriented lifelong learning goal, recognises all forms of learning (formal, non-formal and informal) and covers the full spectrum of qualifications, including general education, TVET and higher education.</a:t>
            </a:r>
            <a:endParaRPr sz="2000">
              <a:latin typeface="Cambria" panose="02040503050406030204" pitchFamily="18" charset="0"/>
              <a:ea typeface="Cambria" panose="02040503050406030204" pitchFamily="18" charset="0"/>
            </a:endParaRPr>
          </a:p>
        </p:txBody>
      </p:sp>
      <p:sp>
        <p:nvSpPr>
          <p:cNvPr id="6" name="CaixaDeTexto 5">
            <a:extLst>
              <a:ext uri="{FF2B5EF4-FFF2-40B4-BE49-F238E27FC236}">
                <a16:creationId xmlns:a16="http://schemas.microsoft.com/office/drawing/2014/main" id="{55EFB766-4C6D-E1F2-A978-221CD2F8121E}"/>
              </a:ext>
            </a:extLst>
          </p:cNvPr>
          <p:cNvSpPr txBox="1"/>
          <p:nvPr/>
        </p:nvSpPr>
        <p:spPr>
          <a:xfrm>
            <a:off x="288884" y="3941064"/>
            <a:ext cx="10171852" cy="2503249"/>
          </a:xfrm>
          <a:prstGeom prst="rect">
            <a:avLst/>
          </a:prstGeom>
          <a:noFill/>
        </p:spPr>
        <p:txBody>
          <a:bodyPr wrap="square">
            <a:spAutoFit/>
          </a:bodyPr>
          <a:lstStyle/>
          <a:p>
            <a:pPr algn="ctr">
              <a:spcBef>
                <a:spcPts val="360"/>
              </a:spcBef>
              <a:defRPr sz="20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ARTICLE 10 </a:t>
            </a:r>
            <a:br/>
            <a:r>
              <a:t>(Scope)</a:t>
            </a:r>
          </a:p>
          <a:p>
            <a:pPr algn="just">
              <a:spcBef>
                <a:spcPts val="360"/>
              </a:spcBef>
            </a:pPr>
            <a:endParaRPr sz="10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algn="just">
              <a:spcBef>
                <a:spcPts val="360"/>
              </a:spcBef>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The National Qualifications Framework covers all diplomas and certificates issued and/or recognised by the competent national bodies, namely Primary, Secondary, Higher and Vocational Education and Training, as well as those resulting from processes of recognition, validation and certification of professional skills acquired through non-formal or informal channels.</a:t>
            </a:r>
            <a:endParaRPr sz="200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7" name="TextBox 1">
            <a:extLst>
              <a:ext uri="{FF2B5EF4-FFF2-40B4-BE49-F238E27FC236}">
                <a16:creationId xmlns:a16="http://schemas.microsoft.com/office/drawing/2014/main" id="{250FEF14-9D44-D4BC-828F-53C4EAC0485C}"/>
              </a:ext>
            </a:extLst>
          </p:cNvPr>
          <p:cNvSpPr txBox="1"/>
          <p:nvPr/>
        </p:nvSpPr>
        <p:spPr>
          <a:xfrm>
            <a:off x="192025" y="577191"/>
            <a:ext cx="10296144" cy="424732"/>
          </a:xfrm>
          <a:prstGeom prst="rect">
            <a:avLst/>
          </a:prstGeom>
          <a:noFill/>
        </p:spPr>
        <p:txBody>
          <a:bodyPr wrap="square">
            <a:spAutoFit/>
          </a:bodyPr>
          <a:lstStyle>
            <a:lvl1pPr algn="ctr">
              <a:lnSpc>
                <a:spcPct val="90000"/>
              </a:lnSpc>
              <a:spcBef>
                <a:spcPct val="0"/>
              </a:spcBef>
              <a:buNone/>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just">
              <a:defRPr b="1"/>
            </a:pPr>
            <a:r>
              <a:t>ACQF Guideline 2</a:t>
            </a:r>
          </a:p>
        </p:txBody>
      </p:sp>
      <p:sp>
        <p:nvSpPr>
          <p:cNvPr id="11" name="TextBox 1">
            <a:extLst>
              <a:ext uri="{FF2B5EF4-FFF2-40B4-BE49-F238E27FC236}">
                <a16:creationId xmlns:a16="http://schemas.microsoft.com/office/drawing/2014/main" id="{39234926-A3C4-A61A-68D5-71412C768B54}"/>
              </a:ext>
            </a:extLst>
          </p:cNvPr>
          <p:cNvSpPr txBox="1"/>
          <p:nvPr/>
        </p:nvSpPr>
        <p:spPr>
          <a:xfrm>
            <a:off x="188977" y="2960727"/>
            <a:ext cx="10296144" cy="757130"/>
          </a:xfrm>
          <a:prstGeom prst="rect">
            <a:avLst/>
          </a:prstGeom>
          <a:noFill/>
        </p:spPr>
        <p:txBody>
          <a:bodyPr wrap="square">
            <a:spAutoFit/>
          </a:bodyPr>
          <a:lstStyle>
            <a:lvl1pPr algn="ctr">
              <a:lnSpc>
                <a:spcPct val="90000"/>
              </a:lnSpc>
              <a:spcBef>
                <a:spcPct val="0"/>
              </a:spcBef>
              <a:buNone/>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just">
              <a:defRPr b="1"/>
            </a:pPr>
            <a:r>
              <a:t>Presidential Decree No. 210/22 of 23 July </a:t>
            </a:r>
          </a:p>
          <a:p>
            <a:pPr algn="just">
              <a:defRPr i="1"/>
            </a:pPr>
            <a:r>
              <a:t>SECTION I - National Qualifications Framework</a:t>
            </a:r>
          </a:p>
        </p:txBody>
      </p:sp>
    </p:spTree>
    <p:extLst>
      <p:ext uri="{BB962C8B-B14F-4D97-AF65-F5344CB8AC3E}">
        <p14:creationId xmlns:p14="http://schemas.microsoft.com/office/powerpoint/2010/main" val="2790658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6" name="CaixaDeTexto 5">
            <a:extLst>
              <a:ext uri="{FF2B5EF4-FFF2-40B4-BE49-F238E27FC236}">
                <a16:creationId xmlns:a16="http://schemas.microsoft.com/office/drawing/2014/main" id="{55EFB766-4C6D-E1F2-A978-221CD2F8121E}"/>
              </a:ext>
            </a:extLst>
          </p:cNvPr>
          <p:cNvSpPr txBox="1"/>
          <p:nvPr/>
        </p:nvSpPr>
        <p:spPr>
          <a:xfrm>
            <a:off x="243531" y="603504"/>
            <a:ext cx="10171852" cy="6020623"/>
          </a:xfrm>
          <a:prstGeom prst="rect">
            <a:avLst/>
          </a:prstGeom>
          <a:noFill/>
        </p:spPr>
        <p:txBody>
          <a:bodyPr wrap="square" lIns="91440" tIns="45720" rIns="91440" bIns="45720" anchor="t">
            <a:spAutoFit/>
          </a:bodyPr>
          <a:lstStyle/>
          <a:p>
            <a:pPr algn="ctr">
              <a:spcBef>
                <a:spcPts val="360"/>
              </a:spcBef>
              <a:defRPr sz="20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rPr dirty="0">
                <a:latin typeface="Cambria"/>
                <a:ea typeface="Cambria"/>
                <a:cs typeface="Times New Roman"/>
              </a:rPr>
              <a:t>ARTICLE 11 </a:t>
            </a:r>
            <a:br>
              <a:rPr dirty="0"/>
            </a:br>
            <a:r>
              <a:rPr dirty="0">
                <a:latin typeface="Cambria"/>
                <a:ea typeface="Cambria"/>
                <a:cs typeface="Times New Roman"/>
              </a:rPr>
              <a:t>(Objectives)</a:t>
            </a:r>
          </a:p>
          <a:p>
            <a:pPr algn="ctr">
              <a:spcBef>
                <a:spcPts val="360"/>
              </a:spcBef>
            </a:pPr>
            <a:endParaRPr sz="1000">
              <a:effectLst/>
              <a:latin typeface="Cambria" panose="02040503050406030204" pitchFamily="18" charset="0"/>
              <a:ea typeface="Cambria" panose="02040503050406030204" pitchFamily="18" charset="0"/>
              <a:cs typeface="Times New Roman" panose="02020603050405020304" pitchFamily="18" charset="0"/>
            </a:endParaRPr>
          </a:p>
          <a:p>
            <a:pPr indent="182880" algn="just">
              <a:lnSpc>
                <a:spcPct val="111000"/>
              </a:lnSpc>
              <a:spcBef>
                <a:spcPts val="540"/>
              </a:spcBef>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rPr dirty="0">
                <a:latin typeface="Cambria"/>
                <a:ea typeface="Cambria"/>
                <a:cs typeface="Times New Roman"/>
              </a:rPr>
              <a:t>The National Qualifications Framework has the following objectives:</a:t>
            </a:r>
          </a:p>
          <a:p>
            <a:pPr indent="182880" algn="just">
              <a:lnSpc>
                <a:spcPct val="111000"/>
              </a:lnSpc>
              <a:spcBef>
                <a:spcPts val="540"/>
              </a:spcBef>
            </a:pPr>
            <a:endParaRPr sz="1000">
              <a:effectLst/>
              <a:latin typeface="Cambria" panose="02040503050406030204" pitchFamily="18" charset="0"/>
              <a:ea typeface="Cambria" panose="02040503050406030204" pitchFamily="18" charset="0"/>
              <a:cs typeface="Times New Roman" panose="02020603050405020304" pitchFamily="18" charset="0"/>
            </a:endParaRPr>
          </a:p>
          <a:p>
            <a:pPr marL="342900" lvl="0" indent="-342900" algn="just" fontAlgn="base">
              <a:buClr>
                <a:srgbClr val="000000"/>
              </a:buClr>
              <a:buSzPts val="1050"/>
              <a:buFont typeface="+mj-lt"/>
              <a:buAutoNum type="alphaLcParenR"/>
              <a:tabLst>
                <a:tab pos="2156460" algn="dec"/>
              </a:tabLst>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rPr dirty="0">
                <a:latin typeface="Cambria"/>
                <a:ea typeface="Cambria"/>
                <a:cs typeface="Times New Roman"/>
              </a:rPr>
              <a:t>Integrate and articulate the qualifications obtained within the different Education and Vocational Education and Training Systems, as well as those obtained through professional experience or non-formal and informal learning;</a:t>
            </a:r>
            <a:endParaRPr sz="2000" u="none" strike="noStrike" dirty="0">
              <a:effectLst/>
              <a:latin typeface="Cambria"/>
              <a:ea typeface="Cambria"/>
              <a:cs typeface="Times New Roman"/>
            </a:endParaRPr>
          </a:p>
          <a:p>
            <a:pPr marL="342900" lvl="0" indent="-342900" algn="just" fontAlgn="base">
              <a:spcBef>
                <a:spcPts val="540"/>
              </a:spcBef>
              <a:spcAft>
                <a:spcPts val="0"/>
              </a:spcAft>
              <a:buClr>
                <a:srgbClr val="000000"/>
              </a:buClr>
              <a:buSzPts val="1050"/>
              <a:buFont typeface="+mj-lt"/>
              <a:buAutoNum type="alphaLcParenR"/>
              <a:tabLst>
                <a:tab pos="2156460" algn="dec"/>
              </a:tabLst>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rPr lang="en-GB" dirty="0">
                <a:latin typeface="Cambria"/>
                <a:ea typeface="Cambria"/>
                <a:cs typeface="Times New Roman"/>
              </a:rPr>
              <a:t>Improve</a:t>
            </a:r>
            <a:r>
              <a:rPr dirty="0">
                <a:latin typeface="Cambria"/>
                <a:ea typeface="Cambria"/>
                <a:cs typeface="Times New Roman"/>
              </a:rPr>
              <a:t> the transparency of qualifications by making it possible to identify and compare their value in the </a:t>
            </a:r>
            <a:r>
              <a:rPr dirty="0" err="1">
                <a:latin typeface="Cambria"/>
                <a:ea typeface="Cambria"/>
                <a:cs typeface="Times New Roman"/>
              </a:rPr>
              <a:t>labour</a:t>
            </a:r>
            <a:r>
              <a:rPr dirty="0">
                <a:latin typeface="Cambria"/>
                <a:ea typeface="Cambria"/>
                <a:cs typeface="Times New Roman"/>
              </a:rPr>
              <a:t> market, in education and training, and in other contexts of personal and social life;</a:t>
            </a:r>
            <a:endParaRPr sz="2000" u="none" strike="noStrike" dirty="0">
              <a:effectLst/>
              <a:latin typeface="Cambria"/>
              <a:ea typeface="Cambria"/>
              <a:cs typeface="Times New Roman"/>
            </a:endParaRPr>
          </a:p>
          <a:p>
            <a:pPr marL="342900" lvl="0" indent="-342900" algn="just" fontAlgn="base">
              <a:spcBef>
                <a:spcPts val="540"/>
              </a:spcBef>
              <a:spcAft>
                <a:spcPts val="0"/>
              </a:spcAft>
              <a:buClr>
                <a:srgbClr val="000000"/>
              </a:buClr>
              <a:buSzPts val="1050"/>
              <a:buFont typeface="+mj-lt"/>
              <a:buAutoNum type="alphaLcParenR"/>
              <a:tabLst>
                <a:tab pos="2156460" algn="dec"/>
              </a:tabLst>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rPr lang="en-GB" dirty="0">
                <a:latin typeface="Cambria"/>
                <a:ea typeface="Cambria"/>
                <a:cs typeface="Times New Roman"/>
              </a:rPr>
              <a:t>Enable</a:t>
            </a:r>
            <a:r>
              <a:rPr dirty="0">
                <a:latin typeface="Cambria"/>
                <a:ea typeface="Cambria"/>
                <a:cs typeface="Times New Roman"/>
              </a:rPr>
              <a:t> the transfer and accumulation of credit in education, vocational training and higher education, where possible, in order to enhance the mobility of citizens and facilitate the recognition of skills acquired throughout life;</a:t>
            </a:r>
            <a:endParaRPr sz="2000" u="none" strike="noStrike" dirty="0">
              <a:effectLst/>
              <a:latin typeface="Cambria"/>
              <a:ea typeface="Cambria"/>
              <a:cs typeface="Times New Roman"/>
            </a:endParaRPr>
          </a:p>
          <a:p>
            <a:pPr marL="342900" lvl="0" indent="-342900" algn="just" fontAlgn="base">
              <a:spcBef>
                <a:spcPts val="540"/>
              </a:spcBef>
              <a:spcAft>
                <a:spcPts val="0"/>
              </a:spcAft>
              <a:buClr>
                <a:srgbClr val="000000"/>
              </a:buClr>
              <a:buSzPts val="1050"/>
              <a:buFont typeface="+mj-lt"/>
              <a:buAutoNum type="alphaLcParenR"/>
              <a:tabLst>
                <a:tab pos="2156460" algn="dec"/>
              </a:tabLst>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rPr lang="en-GB" dirty="0">
                <a:latin typeface="Cambria"/>
                <a:ea typeface="Cambria"/>
                <a:cs typeface="Times New Roman"/>
              </a:rPr>
              <a:t>Promote</a:t>
            </a:r>
            <a:r>
              <a:rPr dirty="0">
                <a:latin typeface="Cambria"/>
                <a:ea typeface="Cambria"/>
                <a:cs typeface="Times New Roman"/>
              </a:rPr>
              <a:t> the recognition, validation, certification and quality of the qualifications obtained;</a:t>
            </a:r>
            <a:endParaRPr sz="2000" u="none" strike="noStrike" dirty="0">
              <a:effectLst/>
              <a:latin typeface="Cambria"/>
              <a:ea typeface="Cambria"/>
              <a:cs typeface="Times New Roman"/>
            </a:endParaRPr>
          </a:p>
          <a:p>
            <a:pPr marL="342900" lvl="0" indent="-342900" fontAlgn="base">
              <a:spcBef>
                <a:spcPts val="360"/>
              </a:spcBef>
              <a:spcAft>
                <a:spcPts val="0"/>
              </a:spcAft>
              <a:buClr>
                <a:srgbClr val="000000"/>
              </a:buClr>
              <a:buSzPts val="1050"/>
              <a:buFont typeface="+mj-lt"/>
              <a:buAutoNum type="alphaLcParenR"/>
              <a:tabLst>
                <a:tab pos="2156460" algn="dec"/>
              </a:tabLst>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rPr dirty="0">
                <a:latin typeface="Cambria"/>
                <a:ea typeface="Cambria"/>
                <a:cs typeface="Times New Roman"/>
              </a:rPr>
              <a:t>Enabling the comparability of national qualifications with those of other countries;</a:t>
            </a:r>
            <a:endParaRPr sz="2000" u="none" strike="noStrike" dirty="0">
              <a:effectLst/>
              <a:latin typeface="Cambria"/>
              <a:ea typeface="Cambria"/>
              <a:cs typeface="Times New Roman"/>
            </a:endParaRPr>
          </a:p>
          <a:p>
            <a:pPr marL="342900" indent="-342900" fontAlgn="base">
              <a:spcBef>
                <a:spcPts val="360"/>
              </a:spcBef>
              <a:buClr>
                <a:srgbClr val="000000"/>
              </a:buClr>
              <a:buSzPts val="1050"/>
              <a:buFont typeface="+mj-lt"/>
              <a:buAutoNum type="alphaLcParenR"/>
              <a:tabLst>
                <a:tab pos="2156460" algn="dec"/>
              </a:tabLst>
              <a:defRPr sz="2000">
                <a:solidFill>
                  <a:srgbClr val="000000"/>
                </a:solidFill>
                <a:latin typeface="Cambria" panose="02040503050406030204" pitchFamily="18" charset="0"/>
                <a:ea typeface="Cambria" panose="02040503050406030204" pitchFamily="18" charset="0"/>
                <a:cs typeface="Times New Roman" panose="02020603050405020304" pitchFamily="18" charset="0"/>
              </a:defRPr>
            </a:pPr>
            <a:r>
              <a:rPr dirty="0">
                <a:latin typeface="Cambria"/>
                <a:ea typeface="Cambria"/>
                <a:cs typeface="Times New Roman"/>
              </a:rPr>
              <a:t>Promote links and/or referrals to other qualifications frameworks.</a:t>
            </a:r>
            <a:endParaRPr sz="2000" dirty="0">
              <a:solidFill>
                <a:srgbClr val="000000"/>
              </a:solidFill>
              <a:latin typeface="Cambria"/>
              <a:ea typeface="Cambria"/>
              <a:cs typeface="Times New Roman"/>
            </a:endParaRPr>
          </a:p>
        </p:txBody>
      </p:sp>
    </p:spTree>
    <p:extLst>
      <p:ext uri="{BB962C8B-B14F-4D97-AF65-F5344CB8AC3E}">
        <p14:creationId xmlns:p14="http://schemas.microsoft.com/office/powerpoint/2010/main" val="729570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6" name="CaixaDeTexto 5">
            <a:extLst>
              <a:ext uri="{FF2B5EF4-FFF2-40B4-BE49-F238E27FC236}">
                <a16:creationId xmlns:a16="http://schemas.microsoft.com/office/drawing/2014/main" id="{55EFB766-4C6D-E1F2-A978-221CD2F8121E}"/>
              </a:ext>
            </a:extLst>
          </p:cNvPr>
          <p:cNvSpPr txBox="1"/>
          <p:nvPr/>
        </p:nvSpPr>
        <p:spPr>
          <a:xfrm>
            <a:off x="243531" y="603504"/>
            <a:ext cx="10171852" cy="3969676"/>
          </a:xfrm>
          <a:prstGeom prst="rect">
            <a:avLst/>
          </a:prstGeom>
          <a:noFill/>
        </p:spPr>
        <p:txBody>
          <a:bodyPr wrap="square">
            <a:spAutoFit/>
          </a:bodyPr>
          <a:lstStyle/>
          <a:p>
            <a:pPr algn="ctr">
              <a:spcBef>
                <a:spcPts val="540"/>
              </a:spcBef>
              <a:defRPr sz="2000" b="1">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ARTICLE 12 </a:t>
            </a:r>
            <a:br/>
            <a:r>
              <a:t>(Structure of the National Qualifications Framework)</a:t>
            </a:r>
          </a:p>
          <a:p>
            <a:pPr algn="ctr">
              <a:spcBef>
                <a:spcPts val="540"/>
              </a:spcBef>
            </a:pPr>
            <a:endParaRPr sz="1000">
              <a:effectLst/>
              <a:latin typeface="Cambria" panose="02040503050406030204" pitchFamily="18" charset="0"/>
              <a:ea typeface="Cambria" panose="02040503050406030204" pitchFamily="18" charset="0"/>
              <a:cs typeface="Times New Roman" panose="02020603050405020304" pitchFamily="18" charset="0"/>
            </a:endParaRPr>
          </a:p>
          <a:p>
            <a:pPr marL="457200" lvl="0" indent="-457200" algn="just" fontAlgn="base">
              <a:lnSpc>
                <a:spcPct val="110000"/>
              </a:lnSpc>
              <a:spcBef>
                <a:spcPts val="540"/>
              </a:spcBef>
              <a:spcAft>
                <a:spcPts val="0"/>
              </a:spcAft>
              <a:buClr>
                <a:srgbClr val="000000"/>
              </a:buClr>
              <a:buSzPts val="1050"/>
              <a:buFont typeface="+mj-lt"/>
              <a:buAutoNum type="arabicPeriod"/>
              <a:tabLst>
                <a:tab pos="137160" algn="dec"/>
              </a:tabLst>
              <a:defRPr sz="2000">
                <a:solidFill>
                  <a:srgbClr val="000000"/>
                </a:solidFill>
                <a:effectLst/>
                <a:latin typeface="Cambria" panose="02040503050406030204" pitchFamily="18" charset="0"/>
                <a:ea typeface="Cambria" panose="02040503050406030204" pitchFamily="18" charset="0"/>
                <a:cs typeface="Times New Roman" panose="02020603050405020304" pitchFamily="18" charset="0"/>
              </a:defRPr>
            </a:pPr>
            <a:r>
              <a:t>The National Qualifications Framework is structured around ten levels of qualifications, with levels 1, 2, 3, 4, 5 and 6 corresponding to non-higher qualifications and levels 7, 8, 9 and 10 to higher qualifications.</a:t>
            </a:r>
          </a:p>
          <a:p>
            <a:pPr marL="457200" lvl="0" indent="-457200" algn="just" fontAlgn="base">
              <a:lnSpc>
                <a:spcPct val="110000"/>
              </a:lnSpc>
              <a:spcBef>
                <a:spcPts val="540"/>
              </a:spcBef>
              <a:spcAft>
                <a:spcPts val="0"/>
              </a:spcAft>
              <a:buClr>
                <a:srgbClr val="000000"/>
              </a:buClr>
              <a:buSzPts val="1050"/>
              <a:buFont typeface="+mj-lt"/>
              <a:buAutoNum type="arabicPeriod"/>
              <a:tabLst>
                <a:tab pos="137160" algn="dec"/>
              </a:tabLst>
            </a:pPr>
            <a:endParaRPr sz="1000">
              <a:solidFill>
                <a:srgbClr val="000000"/>
              </a:solidFill>
              <a:effectLst/>
              <a:latin typeface="Cambria" panose="02040503050406030204" pitchFamily="18" charset="0"/>
              <a:ea typeface="Cambria" panose="02040503050406030204" pitchFamily="18" charset="0"/>
              <a:cs typeface="Times New Roman" panose="02020603050405020304" pitchFamily="18" charset="0"/>
            </a:endParaRPr>
          </a:p>
          <a:p>
            <a:pPr marL="457200" indent="-457200" algn="just" fontAlgn="base">
              <a:lnSpc>
                <a:spcPct val="110000"/>
              </a:lnSpc>
              <a:spcBef>
                <a:spcPts val="540"/>
              </a:spcBef>
              <a:buClr>
                <a:srgbClr val="000000"/>
              </a:buClr>
              <a:buSzPts val="1050"/>
              <a:buFont typeface="+mj-lt"/>
              <a:buAutoNum type="arabicPeriod"/>
              <a:tabLst>
                <a:tab pos="137160" algn="dec"/>
              </a:tabLst>
              <a:defRPr sz="2000">
                <a:solidFill>
                  <a:srgbClr val="000000"/>
                </a:solidFill>
                <a:latin typeface="Cambria" panose="02040503050406030204" pitchFamily="18" charset="0"/>
                <a:ea typeface="Cambria" panose="02040503050406030204" pitchFamily="18" charset="0"/>
                <a:cs typeface="Times New Roman" panose="02020603050405020304" pitchFamily="18" charset="0"/>
              </a:defRPr>
            </a:pPr>
            <a:r>
              <a:t>Qualification levels, as indicators of the complexity and/or depth of learning outcomes, specify the competences corresponding to the qualifications that concern them, and set out the list of what the learner should know, understand and be able to achieve or do at the end of a learning process.</a:t>
            </a:r>
            <a:endParaRPr sz="200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768154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7C748A-631C-EB38-EF26-718B915B1111}"/>
              </a:ext>
            </a:extLst>
          </p:cNvPr>
          <p:cNvSpPr txBox="1"/>
          <p:nvPr/>
        </p:nvSpPr>
        <p:spPr>
          <a:xfrm>
            <a:off x="192025" y="505941"/>
            <a:ext cx="10296144" cy="1421928"/>
          </a:xfrm>
          <a:prstGeom prst="rect">
            <a:avLst/>
          </a:prstGeom>
          <a:noFill/>
        </p:spPr>
        <p:txBody>
          <a:bodyPr wrap="square" lIns="91440" tIns="45720" rIns="91440" bIns="45720" anchor="t">
            <a:spAutoFit/>
          </a:bodyPr>
          <a:lstStyle>
            <a:lvl1pPr algn="ctr">
              <a:lnSpc>
                <a:spcPct val="90000"/>
              </a:lnSpc>
              <a:spcBef>
                <a:spcPct val="0"/>
              </a:spcBef>
              <a:buNone/>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just"/>
            <a:r>
              <a:rPr dirty="0">
                <a:latin typeface="Cambria"/>
                <a:ea typeface="Cambria"/>
                <a:cs typeface="Arial"/>
              </a:rPr>
              <a:t>ACQF </a:t>
            </a:r>
            <a:r>
              <a:rPr b="1" dirty="0">
                <a:latin typeface="Cambria"/>
                <a:ea typeface="Cambria"/>
                <a:cs typeface="Arial"/>
              </a:rPr>
              <a:t>Benchmark 2: </a:t>
            </a:r>
            <a:r>
              <a:rPr dirty="0">
                <a:latin typeface="Cambria"/>
                <a:ea typeface="Cambria"/>
                <a:cs typeface="Arial"/>
              </a:rPr>
              <a:t>National qualifications frameworks</a:t>
            </a:r>
            <a:r>
              <a:rPr b="1" dirty="0">
                <a:latin typeface="Cambria"/>
                <a:ea typeface="Cambria"/>
                <a:cs typeface="Arial"/>
              </a:rPr>
              <a:t> </a:t>
            </a:r>
            <a:r>
              <a:rPr dirty="0">
                <a:latin typeface="Cambria"/>
                <a:ea typeface="Cambria"/>
                <a:cs typeface="Arial"/>
              </a:rPr>
              <a:t>or systems are based on learning outcomes principles and relate to agreements for the recognition of prior learning (including non-formal and informal learning) and, where appropriate, credit systems.</a:t>
            </a:r>
          </a:p>
        </p:txBody>
      </p:sp>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3" name="object 5">
            <a:extLst>
              <a:ext uri="{FF2B5EF4-FFF2-40B4-BE49-F238E27FC236}">
                <a16:creationId xmlns:a16="http://schemas.microsoft.com/office/drawing/2014/main" id="{C74C53A4-6CAE-BBEB-C6ED-B0F4A9442582}"/>
              </a:ext>
            </a:extLst>
          </p:cNvPr>
          <p:cNvSpPr txBox="1"/>
          <p:nvPr/>
        </p:nvSpPr>
        <p:spPr>
          <a:xfrm>
            <a:off x="251144" y="2256299"/>
            <a:ext cx="10284525" cy="1486946"/>
          </a:xfrm>
          <a:prstGeom prst="rect">
            <a:avLst/>
          </a:prstGeom>
          <a:ln>
            <a:noFill/>
          </a:ln>
          <a:effectLst>
            <a:outerShdw blurRad="50800" dist="38100" dir="2700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vert="horz" wrap="square" lIns="0" tIns="12065" rIns="0" bIns="0" anchor="t">
            <a:spAutoFit/>
          </a:bodyPr>
          <a:lstStyle/>
          <a:p>
            <a:pPr marL="12700" marR="7620" indent="276860">
              <a:spcBef>
                <a:spcPts val="95"/>
              </a:spcBef>
              <a:buSzPct val="88636"/>
              <a:buFont typeface="Wingdings"/>
              <a:buChar char=""/>
              <a:tabLst>
                <a:tab pos="289560" algn="l"/>
                <a:tab pos="1892935" algn="l"/>
                <a:tab pos="2522855" algn="l"/>
                <a:tab pos="3929379" algn="l"/>
                <a:tab pos="4478020" algn="l"/>
                <a:tab pos="5989955" algn="l"/>
                <a:tab pos="7276465" algn="l"/>
                <a:tab pos="9157335" algn="l"/>
                <a:tab pos="9758045" algn="l"/>
              </a:tabLst>
              <a:defRPr sz="2300">
                <a:latin typeface="Cambria"/>
                <a:cs typeface="Cambria"/>
              </a:defRPr>
            </a:pPr>
            <a:r>
              <a:rPr b="1" dirty="0"/>
              <a:t>Approved</a:t>
            </a:r>
            <a:r>
              <a:rPr lang="en-GB" b="1" dirty="0"/>
              <a:t> in </a:t>
            </a:r>
            <a:r>
              <a:rPr b="1" dirty="0"/>
              <a:t>Council</a:t>
            </a:r>
            <a:r>
              <a:rPr lang="en-GB" b="1" dirty="0"/>
              <a:t> </a:t>
            </a:r>
            <a:r>
              <a:rPr b="1" dirty="0"/>
              <a:t>from</a:t>
            </a:r>
            <a:r>
              <a:rPr lang="en-GB" b="1" dirty="0"/>
              <a:t> </a:t>
            </a:r>
            <a:r>
              <a:rPr b="1" dirty="0"/>
              <a:t>Ministers</a:t>
            </a:r>
            <a:r>
              <a:rPr dirty="0"/>
              <a:t>, 5 SNQ regulatory acts, await their publication.</a:t>
            </a:r>
            <a:endParaRPr sz="2300" dirty="0">
              <a:latin typeface="Cambria"/>
              <a:cs typeface="Cambria"/>
            </a:endParaRPr>
          </a:p>
          <a:p>
            <a:pPr marL="12700" marR="7620" indent="276860">
              <a:spcBef>
                <a:spcPts val="95"/>
              </a:spcBef>
              <a:buSzPct val="88636"/>
              <a:buFont typeface="Wingdings"/>
              <a:buChar char=""/>
              <a:tabLst>
                <a:tab pos="289560" algn="l"/>
                <a:tab pos="1892935" algn="l"/>
                <a:tab pos="2522855" algn="l"/>
                <a:tab pos="3929379" algn="l"/>
                <a:tab pos="4478020" algn="l"/>
                <a:tab pos="5989955" algn="l"/>
                <a:tab pos="7276465" algn="l"/>
                <a:tab pos="9157335" algn="l"/>
                <a:tab pos="9758045" algn="l"/>
              </a:tabLst>
            </a:pPr>
            <a:endParaRPr sz="1000" dirty="0">
              <a:latin typeface="Cambria"/>
              <a:cs typeface="Cambria"/>
            </a:endParaRPr>
          </a:p>
          <a:p>
            <a:pPr marL="812800" lvl="1" indent="-342900">
              <a:spcBef>
                <a:spcPts val="600"/>
              </a:spcBef>
              <a:buFont typeface="Wingdings" panose="05000000000000000000" pitchFamily="2" charset="2"/>
              <a:buChar char="v"/>
              <a:tabLst>
                <a:tab pos="984885" algn="l"/>
              </a:tabLst>
              <a:defRPr sz="2300" b="1">
                <a:effectLst>
                  <a:outerShdw blurRad="38100" dist="38100" dir="2700000" algn="tl">
                    <a:srgbClr val="000000">
                      <a:alpha val="43137"/>
                    </a:srgbClr>
                  </a:outerShdw>
                </a:effectLst>
                <a:highlight>
                  <a:srgbClr val="C0C0C0"/>
                </a:highlight>
                <a:latin typeface="Cambria"/>
                <a:cs typeface="Cambria"/>
              </a:defRPr>
            </a:pPr>
            <a:r>
              <a:rPr dirty="0"/>
              <a:t>Recognition, Validation and Certification of RVCC Competencies;</a:t>
            </a:r>
            <a:endParaRPr sz="2300" b="1" dirty="0">
              <a:effectLst>
                <a:outerShdw blurRad="38100" dist="38100" dir="2700000" algn="tl">
                  <a:srgbClr val="000000">
                    <a:alpha val="43137"/>
                  </a:srgbClr>
                </a:outerShdw>
              </a:effectLst>
              <a:highlight>
                <a:srgbClr val="C0C0C0"/>
              </a:highlight>
              <a:latin typeface="Cambria"/>
              <a:ea typeface="Cambria"/>
              <a:cs typeface="Cambria"/>
            </a:endParaRPr>
          </a:p>
          <a:p>
            <a:pPr marL="469900" lvl="1">
              <a:spcBef>
                <a:spcPts val="600"/>
              </a:spcBef>
              <a:tabLst>
                <a:tab pos="984885" algn="l"/>
              </a:tabLst>
            </a:pPr>
            <a:endParaRPr sz="600" b="1" dirty="0">
              <a:effectLst>
                <a:outerShdw blurRad="38100" dist="38100" dir="2700000" algn="tl">
                  <a:srgbClr val="000000">
                    <a:alpha val="43137"/>
                  </a:srgbClr>
                </a:outerShdw>
              </a:effectLst>
              <a:highlight>
                <a:srgbClr val="C0C0C0"/>
              </a:highlight>
              <a:latin typeface="Cambria"/>
              <a:ea typeface="Cambria"/>
              <a:cs typeface="Cambria"/>
            </a:endParaRPr>
          </a:p>
        </p:txBody>
      </p:sp>
      <p:sp>
        <p:nvSpPr>
          <p:cNvPr id="5" name="CaixaDeTexto 4">
            <a:extLst>
              <a:ext uri="{FF2B5EF4-FFF2-40B4-BE49-F238E27FC236}">
                <a16:creationId xmlns:a16="http://schemas.microsoft.com/office/drawing/2014/main" id="{C0949459-EC8E-E26E-2879-66C24056C728}"/>
              </a:ext>
            </a:extLst>
          </p:cNvPr>
          <p:cNvSpPr txBox="1"/>
          <p:nvPr/>
        </p:nvSpPr>
        <p:spPr>
          <a:xfrm>
            <a:off x="251143" y="3894692"/>
            <a:ext cx="10237025" cy="2821285"/>
          </a:xfrm>
          <a:prstGeom prst="rect">
            <a:avLst/>
          </a:prstGeom>
          <a:noFill/>
        </p:spPr>
        <p:txBody>
          <a:bodyPr wrap="square">
            <a:spAutoFit/>
          </a:bodyPr>
          <a:lstStyle/>
          <a:p>
            <a:pPr marL="12700" marR="7620" lvl="1" algn="just">
              <a:spcBef>
                <a:spcPts val="95"/>
              </a:spcBef>
              <a:buSzPct val="88636"/>
              <a:tabLst>
                <a:tab pos="289560" algn="l"/>
                <a:tab pos="1892935" algn="l"/>
                <a:tab pos="2522855" algn="l"/>
                <a:tab pos="3929379" algn="l"/>
                <a:tab pos="4478020" algn="l"/>
                <a:tab pos="5989955" algn="l"/>
                <a:tab pos="7276465" algn="l"/>
                <a:tab pos="9157335" algn="l"/>
                <a:tab pos="9758045" algn="l"/>
              </a:tabLst>
              <a:defRPr sz="2200">
                <a:latin typeface="Cambria"/>
              </a:defRPr>
            </a:pPr>
            <a:r>
              <a:rPr b="1"/>
              <a:t>Ongoing </a:t>
            </a:r>
            <a:r>
              <a:t>(transfer of methodology to INQ teams), elaboration of technical and methodological tools, support manual, methodological guides, interview scripts, elaboration of professional qualifications ...;</a:t>
            </a:r>
          </a:p>
          <a:p>
            <a:pPr marL="12700" marR="7620" lvl="1" algn="just">
              <a:spcBef>
                <a:spcPts val="95"/>
              </a:spcBef>
              <a:buSzPct val="88636"/>
              <a:tabLst>
                <a:tab pos="289560" algn="l"/>
                <a:tab pos="1892935" algn="l"/>
                <a:tab pos="2522855" algn="l"/>
                <a:tab pos="3929379" algn="l"/>
                <a:tab pos="4478020" algn="l"/>
                <a:tab pos="5989955" algn="l"/>
                <a:tab pos="7276465" algn="l"/>
                <a:tab pos="9157335" algn="l"/>
                <a:tab pos="9758045" algn="l"/>
              </a:tabLst>
            </a:pPr>
            <a:endParaRPr sz="1000">
              <a:latin typeface="Cambria"/>
            </a:endParaRPr>
          </a:p>
          <a:p>
            <a:pPr marL="12700" marR="7620" lvl="1" algn="just">
              <a:spcBef>
                <a:spcPts val="95"/>
              </a:spcBef>
              <a:buSzPct val="88636"/>
              <a:tabLst>
                <a:tab pos="289560" algn="l"/>
                <a:tab pos="1892935" algn="l"/>
                <a:tab pos="2522855" algn="l"/>
                <a:tab pos="3929379" algn="l"/>
                <a:tab pos="4478020" algn="l"/>
                <a:tab pos="5989955" algn="l"/>
                <a:tab pos="7276465" algn="l"/>
                <a:tab pos="9157335" algn="l"/>
                <a:tab pos="9758045" algn="l"/>
              </a:tabLst>
              <a:defRPr sz="2200">
                <a:latin typeface="Cambria"/>
              </a:defRPr>
            </a:pPr>
            <a:r>
              <a:t>Dissemination of the Presidential Decree approving the Legal Regime of the RVCC / National Qualifications System. </a:t>
            </a:r>
          </a:p>
          <a:p>
            <a:pPr marL="12700" marR="7620" lvl="1" algn="just">
              <a:spcBef>
                <a:spcPts val="95"/>
              </a:spcBef>
              <a:buSzPct val="88636"/>
              <a:tabLst>
                <a:tab pos="289560" algn="l"/>
                <a:tab pos="1892935" algn="l"/>
                <a:tab pos="2522855" algn="l"/>
                <a:tab pos="3929379" algn="l"/>
                <a:tab pos="4478020" algn="l"/>
                <a:tab pos="5989955" algn="l"/>
                <a:tab pos="7276465" algn="l"/>
                <a:tab pos="9157335" algn="l"/>
                <a:tab pos="9758045" algn="l"/>
              </a:tabLst>
            </a:pPr>
            <a:endParaRPr sz="1000">
              <a:latin typeface="Cambria"/>
            </a:endParaRPr>
          </a:p>
          <a:p>
            <a:pPr marL="12700" marR="7620" lvl="1" algn="just">
              <a:spcBef>
                <a:spcPts val="95"/>
              </a:spcBef>
              <a:buSzPct val="88636"/>
              <a:tabLst>
                <a:tab pos="289560" algn="l"/>
                <a:tab pos="1892935" algn="l"/>
                <a:tab pos="2522855" algn="l"/>
                <a:tab pos="3929379" algn="l"/>
                <a:tab pos="4478020" algn="l"/>
                <a:tab pos="5989955" algn="l"/>
                <a:tab pos="7276465" algn="l"/>
                <a:tab pos="9157335" algn="l"/>
                <a:tab pos="9758045" algn="l"/>
              </a:tabLst>
              <a:defRPr sz="2200">
                <a:latin typeface="Cambria"/>
              </a:defRPr>
            </a:pPr>
            <a:r>
              <a:t>Training of teams, guidance technicians, coordinators, trainers, organization of juries for validation of competencies....</a:t>
            </a:r>
            <a:endParaRPr sz="2200">
              <a:highlight>
                <a:srgbClr val="C0C0C0"/>
              </a:highlight>
              <a:latin typeface="Cambria"/>
              <a:cs typeface="Cambria"/>
            </a:endParaRPr>
          </a:p>
        </p:txBody>
      </p:sp>
    </p:spTree>
    <p:extLst>
      <p:ext uri="{BB962C8B-B14F-4D97-AF65-F5344CB8AC3E}">
        <p14:creationId xmlns:p14="http://schemas.microsoft.com/office/powerpoint/2010/main" val="2761943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7C748A-631C-EB38-EF26-718B915B1111}"/>
              </a:ext>
            </a:extLst>
          </p:cNvPr>
          <p:cNvSpPr txBox="1"/>
          <p:nvPr/>
        </p:nvSpPr>
        <p:spPr>
          <a:xfrm>
            <a:off x="192025" y="577191"/>
            <a:ext cx="10296144" cy="2086725"/>
          </a:xfrm>
          <a:prstGeom prst="rect">
            <a:avLst/>
          </a:prstGeom>
          <a:noFill/>
        </p:spPr>
        <p:txBody>
          <a:bodyPr wrap="square">
            <a:spAutoFit/>
          </a:bodyPr>
          <a:lstStyle>
            <a:lvl1pPr algn="ctr">
              <a:lnSpc>
                <a:spcPct val="90000"/>
              </a:lnSpc>
              <a:spcBef>
                <a:spcPct val="0"/>
              </a:spcBef>
              <a:buNone/>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just"/>
            <a:r>
              <a:t>ACQF </a:t>
            </a:r>
            <a:r>
              <a:rPr b="1"/>
              <a:t>Benchmark 3: </a:t>
            </a:r>
            <a:r>
              <a:t>Transparent processes and procedures are in place to include qualifications in the NQF or to describe the place of qualifications in the NQS, and information on qualifications is accessible, reliable and verifiable in one or more national qualifications registers.</a:t>
            </a:r>
          </a:p>
          <a:p>
            <a:pPr algn="just"/>
            <a:endParaRPr/>
          </a:p>
        </p:txBody>
      </p:sp>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pic>
        <p:nvPicPr>
          <p:cNvPr id="5" name="Imagem 4" descr="Uma imagem com texto, captura de ecrã, Tipo de letra  Descrição gerada automaticamente">
            <a:extLst>
              <a:ext uri="{FF2B5EF4-FFF2-40B4-BE49-F238E27FC236}">
                <a16:creationId xmlns:a16="http://schemas.microsoft.com/office/drawing/2014/main" id="{FFED485D-B755-130F-77D7-51E3B5F491BB}"/>
              </a:ext>
            </a:extLst>
          </p:cNvPr>
          <p:cNvPicPr>
            <a:picLocks noChangeAspect="1"/>
          </p:cNvPicPr>
          <p:nvPr/>
        </p:nvPicPr>
        <p:blipFill>
          <a:blip r:embed="rId4"/>
          <a:stretch>
            <a:fillRect/>
          </a:stretch>
        </p:blipFill>
        <p:spPr>
          <a:xfrm>
            <a:off x="3785470" y="2290926"/>
            <a:ext cx="3191642" cy="4295557"/>
          </a:xfrm>
          <a:prstGeom prst="rect">
            <a:avLst/>
          </a:prstGeom>
        </p:spPr>
      </p:pic>
      <p:pic>
        <p:nvPicPr>
          <p:cNvPr id="7" name="Imagem 6" descr="Uma imagem com texto, captura de ecrã, Tipo de letra  Descrição gerada automaticamente">
            <a:extLst>
              <a:ext uri="{FF2B5EF4-FFF2-40B4-BE49-F238E27FC236}">
                <a16:creationId xmlns:a16="http://schemas.microsoft.com/office/drawing/2014/main" id="{74EE99AF-5FEA-8895-E2A1-9FEEDFD8AE01}"/>
              </a:ext>
            </a:extLst>
          </p:cNvPr>
          <p:cNvPicPr>
            <a:picLocks noChangeAspect="1"/>
          </p:cNvPicPr>
          <p:nvPr/>
        </p:nvPicPr>
        <p:blipFill>
          <a:blip r:embed="rId5"/>
          <a:stretch>
            <a:fillRect/>
          </a:stretch>
        </p:blipFill>
        <p:spPr>
          <a:xfrm>
            <a:off x="324627" y="2296632"/>
            <a:ext cx="3191642" cy="4295557"/>
          </a:xfrm>
          <a:prstGeom prst="rect">
            <a:avLst/>
          </a:prstGeom>
        </p:spPr>
      </p:pic>
      <p:pic>
        <p:nvPicPr>
          <p:cNvPr id="12" name="Imagem 11" descr="Uma imagem com texto, captura de ecrã, Publicidade online, Website  Descrição gerada automaticamente">
            <a:extLst>
              <a:ext uri="{FF2B5EF4-FFF2-40B4-BE49-F238E27FC236}">
                <a16:creationId xmlns:a16="http://schemas.microsoft.com/office/drawing/2014/main" id="{8C59BFD3-D3E5-5D52-60BF-2D110825A3F9}"/>
              </a:ext>
            </a:extLst>
          </p:cNvPr>
          <p:cNvPicPr>
            <a:picLocks noChangeAspect="1"/>
          </p:cNvPicPr>
          <p:nvPr/>
        </p:nvPicPr>
        <p:blipFill>
          <a:blip r:embed="rId6"/>
          <a:stretch>
            <a:fillRect/>
          </a:stretch>
        </p:blipFill>
        <p:spPr>
          <a:xfrm>
            <a:off x="7132972" y="2296632"/>
            <a:ext cx="3234214" cy="4396175"/>
          </a:xfrm>
          <a:prstGeom prst="rect">
            <a:avLst/>
          </a:prstGeom>
        </p:spPr>
      </p:pic>
    </p:spTree>
    <p:extLst>
      <p:ext uri="{BB962C8B-B14F-4D97-AF65-F5344CB8AC3E}">
        <p14:creationId xmlns:p14="http://schemas.microsoft.com/office/powerpoint/2010/main" val="2260285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pic>
        <p:nvPicPr>
          <p:cNvPr id="7" name="Imagem 6" descr="Uma imagem com texto, captura de ecrã, Tipo de letra  Descrição gerada automaticamente">
            <a:extLst>
              <a:ext uri="{FF2B5EF4-FFF2-40B4-BE49-F238E27FC236}">
                <a16:creationId xmlns:a16="http://schemas.microsoft.com/office/drawing/2014/main" id="{74EE99AF-5FEA-8895-E2A1-9FEEDFD8AE01}"/>
              </a:ext>
            </a:extLst>
          </p:cNvPr>
          <p:cNvPicPr>
            <a:picLocks noChangeAspect="1"/>
          </p:cNvPicPr>
          <p:nvPr/>
        </p:nvPicPr>
        <p:blipFill>
          <a:blip r:embed="rId4"/>
          <a:stretch>
            <a:fillRect/>
          </a:stretch>
        </p:blipFill>
        <p:spPr>
          <a:xfrm>
            <a:off x="324626" y="546616"/>
            <a:ext cx="2731149" cy="3373609"/>
          </a:xfrm>
          <a:prstGeom prst="rect">
            <a:avLst/>
          </a:prstGeom>
        </p:spPr>
      </p:pic>
      <p:pic>
        <p:nvPicPr>
          <p:cNvPr id="4" name="Imagem 3" descr="Uma imagem com texto, captura de ecrã, Tipo de letra, documento  Descrição gerada automaticamente">
            <a:extLst>
              <a:ext uri="{FF2B5EF4-FFF2-40B4-BE49-F238E27FC236}">
                <a16:creationId xmlns:a16="http://schemas.microsoft.com/office/drawing/2014/main" id="{EEB8AD6D-B70B-0FC6-6FDF-44D4D809CA69}"/>
              </a:ext>
            </a:extLst>
          </p:cNvPr>
          <p:cNvPicPr>
            <a:picLocks noChangeAspect="1"/>
          </p:cNvPicPr>
          <p:nvPr/>
        </p:nvPicPr>
        <p:blipFill>
          <a:blip r:embed="rId5"/>
          <a:stretch>
            <a:fillRect/>
          </a:stretch>
        </p:blipFill>
        <p:spPr>
          <a:xfrm>
            <a:off x="3204632" y="552679"/>
            <a:ext cx="4131833" cy="2665913"/>
          </a:xfrm>
          <a:prstGeom prst="rect">
            <a:avLst/>
          </a:prstGeom>
        </p:spPr>
      </p:pic>
      <p:pic>
        <p:nvPicPr>
          <p:cNvPr id="14" name="Imagem 13" descr="Uma imagem com texto, captura de ecrã, Publicidade online, Website  Descrição gerada automaticamente">
            <a:extLst>
              <a:ext uri="{FF2B5EF4-FFF2-40B4-BE49-F238E27FC236}">
                <a16:creationId xmlns:a16="http://schemas.microsoft.com/office/drawing/2014/main" id="{FBF8BADD-5ACC-80E0-C5CA-8256F8090E23}"/>
              </a:ext>
            </a:extLst>
          </p:cNvPr>
          <p:cNvPicPr>
            <a:picLocks noChangeAspect="1"/>
          </p:cNvPicPr>
          <p:nvPr/>
        </p:nvPicPr>
        <p:blipFill>
          <a:blip r:embed="rId6"/>
          <a:stretch>
            <a:fillRect/>
          </a:stretch>
        </p:blipFill>
        <p:spPr>
          <a:xfrm>
            <a:off x="7485321" y="552679"/>
            <a:ext cx="3019647" cy="3516748"/>
          </a:xfrm>
          <a:prstGeom prst="rect">
            <a:avLst/>
          </a:prstGeom>
        </p:spPr>
      </p:pic>
      <p:pic>
        <p:nvPicPr>
          <p:cNvPr id="15" name="Imagem 14" descr="Uma imagem com texto, captura de ecrã, Tipo de letra  Descrição gerada automaticamente">
            <a:extLst>
              <a:ext uri="{FF2B5EF4-FFF2-40B4-BE49-F238E27FC236}">
                <a16:creationId xmlns:a16="http://schemas.microsoft.com/office/drawing/2014/main" id="{F30E3C2D-BC2F-C188-F997-D140D3E0853F}"/>
              </a:ext>
            </a:extLst>
          </p:cNvPr>
          <p:cNvPicPr>
            <a:picLocks noChangeAspect="1"/>
          </p:cNvPicPr>
          <p:nvPr/>
        </p:nvPicPr>
        <p:blipFill>
          <a:blip r:embed="rId7"/>
          <a:stretch>
            <a:fillRect/>
          </a:stretch>
        </p:blipFill>
        <p:spPr>
          <a:xfrm>
            <a:off x="322356" y="3912786"/>
            <a:ext cx="2733419" cy="2668772"/>
          </a:xfrm>
          <a:prstGeom prst="rect">
            <a:avLst/>
          </a:prstGeom>
        </p:spPr>
      </p:pic>
      <p:pic>
        <p:nvPicPr>
          <p:cNvPr id="17" name="Imagem 16" descr="Uma imagem com texto, captura de ecrã, Tipo de letra, número  Descrição gerada automaticamente">
            <a:extLst>
              <a:ext uri="{FF2B5EF4-FFF2-40B4-BE49-F238E27FC236}">
                <a16:creationId xmlns:a16="http://schemas.microsoft.com/office/drawing/2014/main" id="{5FE8D20B-1CAC-0B8A-13C0-56C63BFBA8E7}"/>
              </a:ext>
            </a:extLst>
          </p:cNvPr>
          <p:cNvPicPr>
            <a:picLocks noChangeAspect="1"/>
          </p:cNvPicPr>
          <p:nvPr/>
        </p:nvPicPr>
        <p:blipFill>
          <a:blip r:embed="rId8"/>
          <a:stretch>
            <a:fillRect/>
          </a:stretch>
        </p:blipFill>
        <p:spPr>
          <a:xfrm>
            <a:off x="6666614" y="3920225"/>
            <a:ext cx="3838352" cy="2815112"/>
          </a:xfrm>
          <a:prstGeom prst="rect">
            <a:avLst/>
          </a:prstGeom>
        </p:spPr>
      </p:pic>
      <p:pic>
        <p:nvPicPr>
          <p:cNvPr id="19" name="Imagem 18" descr="Uma imagem com texto, captura de ecrã, número, recibo  Descrição gerada automaticamente">
            <a:extLst>
              <a:ext uri="{FF2B5EF4-FFF2-40B4-BE49-F238E27FC236}">
                <a16:creationId xmlns:a16="http://schemas.microsoft.com/office/drawing/2014/main" id="{713F2E28-F114-7BB9-C72F-2AFF8DEA8B8D}"/>
              </a:ext>
            </a:extLst>
          </p:cNvPr>
          <p:cNvPicPr>
            <a:picLocks noChangeAspect="1"/>
          </p:cNvPicPr>
          <p:nvPr/>
        </p:nvPicPr>
        <p:blipFill>
          <a:blip r:embed="rId9"/>
          <a:stretch>
            <a:fillRect/>
          </a:stretch>
        </p:blipFill>
        <p:spPr>
          <a:xfrm>
            <a:off x="3046770" y="3218593"/>
            <a:ext cx="3459565" cy="3516748"/>
          </a:xfrm>
          <a:prstGeom prst="rect">
            <a:avLst/>
          </a:prstGeom>
        </p:spPr>
      </p:pic>
    </p:spTree>
    <p:extLst>
      <p:ext uri="{BB962C8B-B14F-4D97-AF65-F5344CB8AC3E}">
        <p14:creationId xmlns:p14="http://schemas.microsoft.com/office/powerpoint/2010/main" val="2071228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2AAC5-ED98-E27A-EDB8-35F95D903215}"/>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0006487F-D012-8964-99F7-DAE85BFC9D7F}"/>
              </a:ext>
            </a:extLst>
          </p:cNvPr>
          <p:cNvGrpSpPr/>
          <p:nvPr/>
        </p:nvGrpSpPr>
        <p:grpSpPr>
          <a:xfrm>
            <a:off x="3204306" y="6962805"/>
            <a:ext cx="5517960" cy="509698"/>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F7A6A59-1834-B0AB-AE67-81FB162367F6}"/>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370223D3-0E05-F2AE-E8B1-00F03F82B08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pic>
        <p:nvPicPr>
          <p:cNvPr id="4" name="Imagem 3" descr="Uma imagem com texto, captura de ecrã, Tipo de letra, Marca  Descrição gerada automaticamente">
            <a:extLst>
              <a:ext uri="{FF2B5EF4-FFF2-40B4-BE49-F238E27FC236}">
                <a16:creationId xmlns:a16="http://schemas.microsoft.com/office/drawing/2014/main" id="{B9A56324-CC8C-DEB6-FAEB-9D8CCD79E0B3}"/>
              </a:ext>
            </a:extLst>
          </p:cNvPr>
          <p:cNvPicPr>
            <a:picLocks noChangeAspect="1"/>
          </p:cNvPicPr>
          <p:nvPr/>
        </p:nvPicPr>
        <p:blipFill>
          <a:blip r:embed="rId4"/>
          <a:stretch>
            <a:fillRect/>
          </a:stretch>
        </p:blipFill>
        <p:spPr>
          <a:xfrm>
            <a:off x="5963287" y="593766"/>
            <a:ext cx="4582245" cy="2691376"/>
          </a:xfrm>
          <a:prstGeom prst="rect">
            <a:avLst/>
          </a:prstGeom>
        </p:spPr>
      </p:pic>
      <p:pic>
        <p:nvPicPr>
          <p:cNvPr id="5" name="Picture 6" descr="Catalogo Nacional de Qualificações Profissionais PDF | PDF | Business |  Economias">
            <a:extLst>
              <a:ext uri="{FF2B5EF4-FFF2-40B4-BE49-F238E27FC236}">
                <a16:creationId xmlns:a16="http://schemas.microsoft.com/office/drawing/2014/main" id="{FB5B99F8-9AB6-256F-0029-2D2D5DD68A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9182"/>
          <a:stretch>
            <a:fillRect/>
          </a:stretch>
        </p:blipFill>
        <p:spPr bwMode="auto">
          <a:xfrm>
            <a:off x="249384" y="3806337"/>
            <a:ext cx="5358972" cy="29685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POCH | PO CH financia o desenvolvimento do Catálogo Nacional de  Qualificações">
            <a:extLst>
              <a:ext uri="{FF2B5EF4-FFF2-40B4-BE49-F238E27FC236}">
                <a16:creationId xmlns:a16="http://schemas.microsoft.com/office/drawing/2014/main" id="{0F25D0F7-CDBA-99D5-E2FB-2F1956A18D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43309" y="3485853"/>
            <a:ext cx="4582245" cy="328900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ela 11">
            <a:extLst>
              <a:ext uri="{FF2B5EF4-FFF2-40B4-BE49-F238E27FC236}">
                <a16:creationId xmlns:a16="http://schemas.microsoft.com/office/drawing/2014/main" id="{A309C705-7D89-FCB7-5819-BB5C6CD9CF9E}"/>
              </a:ext>
            </a:extLst>
          </p:cNvPr>
          <p:cNvGraphicFramePr>
            <a:graphicFrameLocks noGrp="1"/>
          </p:cNvGraphicFramePr>
          <p:nvPr>
            <p:extLst>
              <p:ext uri="{D42A27DB-BD31-4B8C-83A1-F6EECF244321}">
                <p14:modId xmlns:p14="http://schemas.microsoft.com/office/powerpoint/2010/main" val="1900608534"/>
              </p:ext>
            </p:extLst>
          </p:nvPr>
        </p:nvGraphicFramePr>
        <p:xfrm>
          <a:off x="345529" y="507073"/>
          <a:ext cx="5358972" cy="3545618"/>
        </p:xfrm>
        <a:graphic>
          <a:graphicData uri="http://schemas.openxmlformats.org/drawingml/2006/table">
            <a:tbl>
              <a:tblPr firstRow="1" firstCol="1" bandRow="1">
                <a:tableStyleId>{3B4B98B0-60AC-42C2-AFA5-B58CD77FA1E5}</a:tableStyleId>
              </a:tblPr>
              <a:tblGrid>
                <a:gridCol w="809483">
                  <a:extLst>
                    <a:ext uri="{9D8B030D-6E8A-4147-A177-3AD203B41FA5}">
                      <a16:colId xmlns:a16="http://schemas.microsoft.com/office/drawing/2014/main" val="4263516956"/>
                    </a:ext>
                  </a:extLst>
                </a:gridCol>
                <a:gridCol w="1556444">
                  <a:extLst>
                    <a:ext uri="{9D8B030D-6E8A-4147-A177-3AD203B41FA5}">
                      <a16:colId xmlns:a16="http://schemas.microsoft.com/office/drawing/2014/main" val="2049280176"/>
                    </a:ext>
                  </a:extLst>
                </a:gridCol>
                <a:gridCol w="622363">
                  <a:extLst>
                    <a:ext uri="{9D8B030D-6E8A-4147-A177-3AD203B41FA5}">
                      <a16:colId xmlns:a16="http://schemas.microsoft.com/office/drawing/2014/main" val="665644722"/>
                    </a:ext>
                  </a:extLst>
                </a:gridCol>
                <a:gridCol w="980648">
                  <a:extLst>
                    <a:ext uri="{9D8B030D-6E8A-4147-A177-3AD203B41FA5}">
                      <a16:colId xmlns:a16="http://schemas.microsoft.com/office/drawing/2014/main" val="3686543524"/>
                    </a:ext>
                  </a:extLst>
                </a:gridCol>
                <a:gridCol w="1390034">
                  <a:extLst>
                    <a:ext uri="{9D8B030D-6E8A-4147-A177-3AD203B41FA5}">
                      <a16:colId xmlns:a16="http://schemas.microsoft.com/office/drawing/2014/main" val="4083330536"/>
                    </a:ext>
                  </a:extLst>
                </a:gridCol>
              </a:tblGrid>
              <a:tr h="963824">
                <a:tc>
                  <a:txBody>
                    <a:bodyPr/>
                    <a:lstStyle/>
                    <a:p>
                      <a:pPr algn="ctr">
                        <a:lnSpc>
                          <a:spcPct val="107000"/>
                        </a:lnSpc>
                        <a:spcAft>
                          <a:spcPts val="800"/>
                        </a:spcAft>
                        <a:defRPr sz="1100" kern="0">
                          <a:effectLst/>
                        </a:defRPr>
                      </a:pPr>
                      <a:r>
                        <a:rPr sz="1100" dirty="0"/>
                        <a:t>CODE QP</a:t>
                      </a:r>
                      <a:endParaRPr sz="1100" kern="100">
                        <a:effectLst/>
                        <a:latin typeface="Calibri"/>
                        <a:ea typeface="Calibri"/>
                        <a:cs typeface="Times New Roman"/>
                      </a:endParaRPr>
                    </a:p>
                  </a:txBody>
                  <a:tcPr marL="95250" marR="95250" marT="95250" marB="95250" anchor="ctr"/>
                </a:tc>
                <a:tc>
                  <a:txBody>
                    <a:bodyPr/>
                    <a:lstStyle/>
                    <a:p>
                      <a:pPr algn="just">
                        <a:lnSpc>
                          <a:spcPct val="107000"/>
                        </a:lnSpc>
                        <a:spcAft>
                          <a:spcPts val="800"/>
                        </a:spcAft>
                        <a:defRPr sz="1100" kern="0">
                          <a:effectLst/>
                        </a:defRPr>
                      </a:pPr>
                      <a:r>
                        <a:rPr sz="1100" dirty="0"/>
                        <a:t>PROFESSIONAL QUALIFICATION</a:t>
                      </a:r>
                      <a:endParaRPr sz="110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100" dirty="0"/>
                        <a:t>Level QP</a:t>
                      </a:r>
                      <a:endParaRPr sz="110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100" dirty="0"/>
                        <a:t>PROFESSIONAL PROFILE + FORMATIVE PROGRAMME</a:t>
                      </a:r>
                      <a:endParaRPr sz="110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100" dirty="0"/>
                        <a:t>REFERENCIAL RVCC PROFESSIONAL</a:t>
                      </a:r>
                      <a:endParaRPr sz="1100" kern="100">
                        <a:effectLst/>
                        <a:latin typeface="Calibri"/>
                        <a:ea typeface="Calibri"/>
                        <a:cs typeface="Times New Roman"/>
                      </a:endParaRPr>
                    </a:p>
                  </a:txBody>
                  <a:tcPr marL="95250" marR="95250" marT="95250" marB="95250" anchor="ctr"/>
                </a:tc>
                <a:extLst>
                  <a:ext uri="{0D108BD9-81ED-4DB2-BD59-A6C34878D82A}">
                    <a16:rowId xmlns:a16="http://schemas.microsoft.com/office/drawing/2014/main" val="3421436353"/>
                  </a:ext>
                </a:extLst>
              </a:tr>
              <a:tr h="483330">
                <a:tc>
                  <a:txBody>
                    <a:bodyPr/>
                    <a:lstStyle/>
                    <a:p>
                      <a:pPr algn="ctr">
                        <a:lnSpc>
                          <a:spcPct val="107000"/>
                        </a:lnSpc>
                        <a:spcAft>
                          <a:spcPts val="800"/>
                        </a:spcAft>
                        <a:defRPr sz="1100" kern="0">
                          <a:effectLst/>
                        </a:defRPr>
                      </a:pPr>
                      <a:r>
                        <a:rPr sz="1100" dirty="0"/>
                        <a:t>AGA001_5</a:t>
                      </a:r>
                      <a:endParaRPr sz="1100" kern="100">
                        <a:effectLst/>
                        <a:latin typeface="Calibri"/>
                        <a:ea typeface="Calibri"/>
                        <a:cs typeface="Times New Roman"/>
                      </a:endParaRPr>
                    </a:p>
                  </a:txBody>
                  <a:tcPr marL="95250" marR="95250" marT="95250" marB="95250" anchor="ctr"/>
                </a:tc>
                <a:tc>
                  <a:txBody>
                    <a:bodyPr/>
                    <a:lstStyle/>
                    <a:p>
                      <a:pPr>
                        <a:lnSpc>
                          <a:spcPct val="107000"/>
                        </a:lnSpc>
                        <a:spcAft>
                          <a:spcPts val="800"/>
                        </a:spcAft>
                        <a:defRPr sz="1100" kern="0">
                          <a:effectLst/>
                        </a:defRPr>
                      </a:pPr>
                      <a:r>
                        <a:rPr sz="1100" dirty="0"/>
                        <a:t>Management of agricultural and livestock production</a:t>
                      </a:r>
                      <a:endParaRPr sz="110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100" dirty="0"/>
                        <a:t>5</a:t>
                      </a:r>
                      <a:endParaRPr sz="110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pPr>
                      <a:endParaRPr sz="1100" kern="0" dirty="0">
                        <a:effectLst/>
                        <a:latin typeface="Times New Roman"/>
                        <a:ea typeface="Times New Roman" panose="02020603050405020304" pitchFamily="18" charset="0"/>
                        <a:cs typeface="Times New Roman"/>
                      </a:endParaRPr>
                    </a:p>
                  </a:txBody>
                  <a:tcPr marL="95250" marR="95250" marT="95250" marB="95250" anchor="ctr"/>
                </a:tc>
                <a:tc>
                  <a:txBody>
                    <a:bodyPr/>
                    <a:lstStyle/>
                    <a:p>
                      <a:pPr algn="ctr">
                        <a:lnSpc>
                          <a:spcPct val="107000"/>
                        </a:lnSpc>
                        <a:spcAft>
                          <a:spcPts val="800"/>
                        </a:spcAft>
                        <a:defRPr sz="1100" kern="0">
                          <a:effectLst/>
                        </a:defRPr>
                      </a:pPr>
                      <a:r>
                        <a:rPr sz="1100" dirty="0"/>
                        <a:t>– </a:t>
                      </a:r>
                      <a:endParaRPr sz="1100" kern="100">
                        <a:effectLst/>
                        <a:latin typeface="Calibri"/>
                        <a:ea typeface="Calibri"/>
                        <a:cs typeface="Times New Roman"/>
                      </a:endParaRPr>
                    </a:p>
                  </a:txBody>
                  <a:tcPr marL="95250" marR="95250" marT="95250" marB="95250" anchor="ctr"/>
                </a:tc>
                <a:extLst>
                  <a:ext uri="{0D108BD9-81ED-4DB2-BD59-A6C34878D82A}">
                    <a16:rowId xmlns:a16="http://schemas.microsoft.com/office/drawing/2014/main" val="208505270"/>
                  </a:ext>
                </a:extLst>
              </a:tr>
              <a:tr h="483330">
                <a:tc>
                  <a:txBody>
                    <a:bodyPr/>
                    <a:lstStyle/>
                    <a:p>
                      <a:pPr algn="ctr">
                        <a:lnSpc>
                          <a:spcPct val="107000"/>
                        </a:lnSpc>
                        <a:spcAft>
                          <a:spcPts val="800"/>
                        </a:spcAft>
                        <a:defRPr sz="1100" kern="0">
                          <a:effectLst/>
                        </a:defRPr>
                      </a:pPr>
                      <a:r>
                        <a:rPr sz="1100" dirty="0"/>
                        <a:t>AGA002_4</a:t>
                      </a:r>
                      <a:endParaRPr sz="1100" kern="100">
                        <a:effectLst/>
                        <a:latin typeface="Calibri"/>
                        <a:ea typeface="Calibri"/>
                        <a:cs typeface="Times New Roman"/>
                      </a:endParaRPr>
                    </a:p>
                  </a:txBody>
                  <a:tcPr marL="95250" marR="95250" marT="95250" marB="95250" anchor="ctr"/>
                </a:tc>
                <a:tc>
                  <a:txBody>
                    <a:bodyPr/>
                    <a:lstStyle/>
                    <a:p>
                      <a:pPr>
                        <a:lnSpc>
                          <a:spcPct val="107000"/>
                        </a:lnSpc>
                        <a:spcAft>
                          <a:spcPts val="800"/>
                        </a:spcAft>
                        <a:defRPr sz="1100" kern="0">
                          <a:effectLst/>
                        </a:defRPr>
                      </a:pPr>
                      <a:r>
                        <a:rPr sz="1100" dirty="0"/>
                        <a:t>Horticulture</a:t>
                      </a:r>
                      <a:endParaRPr sz="110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100" dirty="0"/>
                        <a:t>4</a:t>
                      </a:r>
                      <a:endParaRPr sz="110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pPr>
                      <a:endParaRPr sz="1100" kern="0" dirty="0">
                        <a:effectLst/>
                        <a:latin typeface="Times New Roman"/>
                        <a:ea typeface="Times New Roman" panose="02020603050405020304" pitchFamily="18" charset="0"/>
                        <a:cs typeface="Times New Roman"/>
                      </a:endParaRPr>
                    </a:p>
                  </a:txBody>
                  <a:tcPr marL="95250" marR="95250" marT="95250" marB="95250" anchor="ctr"/>
                </a:tc>
                <a:tc>
                  <a:txBody>
                    <a:bodyPr/>
                    <a:lstStyle/>
                    <a:p>
                      <a:pPr algn="ctr">
                        <a:lnSpc>
                          <a:spcPct val="107000"/>
                        </a:lnSpc>
                        <a:spcAft>
                          <a:spcPts val="800"/>
                        </a:spcAft>
                        <a:defRPr sz="1100" kern="0">
                          <a:effectLst/>
                        </a:defRPr>
                      </a:pPr>
                      <a:r>
                        <a:rPr sz="1100" dirty="0"/>
                        <a:t> –</a:t>
                      </a:r>
                      <a:endParaRPr sz="1100" kern="100">
                        <a:effectLst/>
                        <a:latin typeface="Calibri"/>
                        <a:ea typeface="Calibri"/>
                        <a:cs typeface="Times New Roman"/>
                      </a:endParaRPr>
                    </a:p>
                  </a:txBody>
                  <a:tcPr marL="95250" marR="95250" marT="95250" marB="95250" anchor="ctr"/>
                </a:tc>
                <a:extLst>
                  <a:ext uri="{0D108BD9-81ED-4DB2-BD59-A6C34878D82A}">
                    <a16:rowId xmlns:a16="http://schemas.microsoft.com/office/drawing/2014/main" val="534669771"/>
                  </a:ext>
                </a:extLst>
              </a:tr>
              <a:tr h="643494">
                <a:tc>
                  <a:txBody>
                    <a:bodyPr/>
                    <a:lstStyle/>
                    <a:p>
                      <a:pPr algn="ctr">
                        <a:lnSpc>
                          <a:spcPct val="107000"/>
                        </a:lnSpc>
                        <a:spcAft>
                          <a:spcPts val="800"/>
                        </a:spcAft>
                        <a:defRPr sz="1100" kern="0">
                          <a:effectLst/>
                        </a:defRPr>
                      </a:pPr>
                      <a:r>
                        <a:rPr sz="1100" dirty="0"/>
                        <a:t>AGA003_3</a:t>
                      </a:r>
                      <a:endParaRPr sz="1100" kern="100">
                        <a:effectLst/>
                        <a:latin typeface="Calibri"/>
                        <a:ea typeface="Calibri"/>
                        <a:cs typeface="Times New Roman"/>
                      </a:endParaRPr>
                    </a:p>
                  </a:txBody>
                  <a:tcPr marL="95250" marR="95250" marT="95250" marB="95250" anchor="ctr"/>
                </a:tc>
                <a:tc>
                  <a:txBody>
                    <a:bodyPr/>
                    <a:lstStyle/>
                    <a:p>
                      <a:pPr>
                        <a:lnSpc>
                          <a:spcPct val="107000"/>
                        </a:lnSpc>
                        <a:spcAft>
                          <a:spcPts val="800"/>
                        </a:spcAft>
                        <a:defRPr sz="1100" kern="0">
                          <a:effectLst/>
                        </a:defRPr>
                      </a:pPr>
                      <a:r>
                        <a:rPr sz="1100" dirty="0"/>
                        <a:t>Semi-intensive production of ruminants</a:t>
                      </a:r>
                      <a:endParaRPr sz="110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100" dirty="0"/>
                        <a:t>3</a:t>
                      </a:r>
                      <a:endParaRPr sz="110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pPr>
                      <a:endParaRPr sz="1100" kern="0" dirty="0">
                        <a:effectLst/>
                        <a:latin typeface="Times New Roman"/>
                        <a:ea typeface="Times New Roman" panose="02020603050405020304" pitchFamily="18" charset="0"/>
                        <a:cs typeface="Times New Roman"/>
                      </a:endParaRPr>
                    </a:p>
                  </a:txBody>
                  <a:tcPr marL="95250" marR="95250" marT="95250" marB="95250" anchor="ctr"/>
                </a:tc>
                <a:tc>
                  <a:txBody>
                    <a:bodyPr/>
                    <a:lstStyle/>
                    <a:p>
                      <a:pPr algn="ctr">
                        <a:lnSpc>
                          <a:spcPct val="107000"/>
                        </a:lnSpc>
                        <a:spcAft>
                          <a:spcPts val="800"/>
                        </a:spcAft>
                        <a:defRPr sz="1100" kern="0">
                          <a:effectLst/>
                        </a:defRPr>
                      </a:pPr>
                      <a:r>
                        <a:rPr sz="1100" dirty="0"/>
                        <a:t> –</a:t>
                      </a:r>
                      <a:endParaRPr sz="1100" kern="100">
                        <a:effectLst/>
                        <a:latin typeface="Calibri"/>
                        <a:ea typeface="Calibri"/>
                        <a:cs typeface="Times New Roman"/>
                      </a:endParaRPr>
                    </a:p>
                  </a:txBody>
                  <a:tcPr marL="95250" marR="95250" marT="95250" marB="95250" anchor="ctr"/>
                </a:tc>
                <a:extLst>
                  <a:ext uri="{0D108BD9-81ED-4DB2-BD59-A6C34878D82A}">
                    <a16:rowId xmlns:a16="http://schemas.microsoft.com/office/drawing/2014/main" val="4237072623"/>
                  </a:ext>
                </a:extLst>
              </a:tr>
              <a:tr h="483330">
                <a:tc>
                  <a:txBody>
                    <a:bodyPr/>
                    <a:lstStyle/>
                    <a:p>
                      <a:pPr algn="ctr">
                        <a:lnSpc>
                          <a:spcPct val="107000"/>
                        </a:lnSpc>
                        <a:spcAft>
                          <a:spcPts val="800"/>
                        </a:spcAft>
                        <a:defRPr sz="1100" kern="0">
                          <a:effectLst/>
                        </a:defRPr>
                      </a:pPr>
                      <a:r>
                        <a:rPr sz="1100" dirty="0"/>
                        <a:t>AGA004_2</a:t>
                      </a:r>
                      <a:endParaRPr sz="1100" kern="100">
                        <a:effectLst/>
                        <a:latin typeface="Calibri"/>
                        <a:ea typeface="Calibri"/>
                        <a:cs typeface="Times New Roman"/>
                      </a:endParaRPr>
                    </a:p>
                  </a:txBody>
                  <a:tcPr marL="95250" marR="95250" marT="95250" marB="95250" anchor="ctr"/>
                </a:tc>
                <a:tc>
                  <a:txBody>
                    <a:bodyPr/>
                    <a:lstStyle/>
                    <a:p>
                      <a:pPr>
                        <a:lnSpc>
                          <a:spcPct val="107000"/>
                        </a:lnSpc>
                        <a:spcAft>
                          <a:spcPts val="800"/>
                        </a:spcAft>
                        <a:defRPr sz="1100" kern="0">
                          <a:effectLst/>
                        </a:defRPr>
                      </a:pPr>
                      <a:r>
                        <a:rPr sz="1100" dirty="0"/>
                        <a:t>Basic Activities of Agriculture</a:t>
                      </a:r>
                      <a:endParaRPr sz="110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defRPr sz="1100" kern="0">
                          <a:effectLst/>
                        </a:defRPr>
                      </a:pPr>
                      <a:r>
                        <a:rPr sz="1100" dirty="0"/>
                        <a:t>2</a:t>
                      </a:r>
                      <a:endParaRPr sz="1100" kern="100">
                        <a:effectLst/>
                        <a:latin typeface="Calibri"/>
                        <a:ea typeface="Calibri"/>
                        <a:cs typeface="Times New Roman"/>
                      </a:endParaRPr>
                    </a:p>
                  </a:txBody>
                  <a:tcPr marL="95250" marR="95250" marT="95250" marB="95250" anchor="ctr"/>
                </a:tc>
                <a:tc>
                  <a:txBody>
                    <a:bodyPr/>
                    <a:lstStyle/>
                    <a:p>
                      <a:pPr algn="ctr">
                        <a:lnSpc>
                          <a:spcPct val="107000"/>
                        </a:lnSpc>
                        <a:spcAft>
                          <a:spcPts val="800"/>
                        </a:spcAft>
                      </a:pPr>
                      <a:endParaRPr sz="1100" kern="0" dirty="0">
                        <a:effectLst/>
                        <a:latin typeface="Times New Roman"/>
                        <a:ea typeface="Times New Roman" panose="02020603050405020304" pitchFamily="18" charset="0"/>
                        <a:cs typeface="Times New Roman"/>
                      </a:endParaRPr>
                    </a:p>
                  </a:txBody>
                  <a:tcPr marL="95250" marR="95250" marT="95250" marB="95250" anchor="ctr"/>
                </a:tc>
                <a:tc>
                  <a:txBody>
                    <a:bodyPr/>
                    <a:lstStyle/>
                    <a:p>
                      <a:pPr algn="ctr">
                        <a:lnSpc>
                          <a:spcPct val="107000"/>
                        </a:lnSpc>
                        <a:spcAft>
                          <a:spcPts val="800"/>
                        </a:spcAft>
                        <a:defRPr sz="1100" kern="0">
                          <a:effectLst/>
                        </a:defRPr>
                      </a:pPr>
                      <a:r>
                        <a:rPr sz="1100" dirty="0"/>
                        <a:t> –</a:t>
                      </a:r>
                      <a:endParaRPr sz="1100" kern="100">
                        <a:effectLst/>
                        <a:latin typeface="Calibri"/>
                        <a:ea typeface="Calibri"/>
                        <a:cs typeface="Times New Roman"/>
                      </a:endParaRPr>
                    </a:p>
                  </a:txBody>
                  <a:tcPr marL="95250" marR="95250" marT="95250" marB="95250" anchor="ctr"/>
                </a:tc>
                <a:extLst>
                  <a:ext uri="{0D108BD9-81ED-4DB2-BD59-A6C34878D82A}">
                    <a16:rowId xmlns:a16="http://schemas.microsoft.com/office/drawing/2014/main" val="1457551545"/>
                  </a:ext>
                </a:extLst>
              </a:tr>
            </a:tbl>
          </a:graphicData>
        </a:graphic>
      </p:graphicFrame>
    </p:spTree>
    <p:extLst>
      <p:ext uri="{BB962C8B-B14F-4D97-AF65-F5344CB8AC3E}">
        <p14:creationId xmlns:p14="http://schemas.microsoft.com/office/powerpoint/2010/main" val="141060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a:noFill/>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noFill/>
            <a:extLst>
              <a:ext uri="{53640926-AAD7-44D8-BBD7-CCE9431645EC}">
                <a14:shadowObscured xmlns:a14="http://schemas.microsoft.com/office/drawing/2010/main"/>
              </a:ext>
            </a:extLst>
          </p:spPr>
        </p:pic>
      </p:grpSp>
      <p:sp>
        <p:nvSpPr>
          <p:cNvPr id="4" name="CaixaDeTexto 3">
            <a:extLst>
              <a:ext uri="{FF2B5EF4-FFF2-40B4-BE49-F238E27FC236}">
                <a16:creationId xmlns:a16="http://schemas.microsoft.com/office/drawing/2014/main" id="{C3D146D3-0D84-3649-BC73-F379286A2FC5}"/>
              </a:ext>
            </a:extLst>
          </p:cNvPr>
          <p:cNvSpPr txBox="1"/>
          <p:nvPr/>
        </p:nvSpPr>
        <p:spPr>
          <a:xfrm>
            <a:off x="425303" y="555128"/>
            <a:ext cx="9771320" cy="400110"/>
          </a:xfrm>
          <a:prstGeom prst="rect">
            <a:avLst/>
          </a:prstGeom>
          <a:noFill/>
        </p:spPr>
        <p:txBody>
          <a:bodyPr wrap="square">
            <a:spAutoFit/>
          </a:bodyPr>
          <a:lstStyle/>
          <a:p>
            <a:pPr>
              <a:defRPr sz="2000">
                <a:latin typeface="Cambria" panose="02040503050406030204" pitchFamily="18" charset="0"/>
                <a:ea typeface="Cambria" panose="02040503050406030204" pitchFamily="18" charset="0"/>
                <a:cs typeface="Cambria"/>
              </a:defRPr>
            </a:pPr>
            <a:r>
              <a:rPr b="1" dirty="0"/>
              <a:t>Available on the INQ Institutional Website </a:t>
            </a:r>
            <a:r>
              <a:rPr dirty="0"/>
              <a:t> </a:t>
            </a:r>
            <a:r>
              <a:rPr u="sng" dirty="0">
                <a:solidFill>
                  <a:srgbClr val="0462C1"/>
                </a:solidFill>
                <a:uFill>
                  <a:solidFill>
                    <a:srgbClr val="0462C1"/>
                  </a:solidFill>
                </a:uFill>
                <a:hlinkClick r:id="rId4"/>
              </a:rPr>
              <a:t>https://inq.gov.ao/en</a:t>
            </a:r>
            <a:r>
              <a:rPr dirty="0"/>
              <a:t>, </a:t>
            </a:r>
            <a:endParaRPr sz="2000" dirty="0">
              <a:latin typeface="Cambria" panose="02040503050406030204" pitchFamily="18" charset="0"/>
              <a:ea typeface="Cambria" panose="02040503050406030204" pitchFamily="18" charset="0"/>
            </a:endParaRPr>
          </a:p>
        </p:txBody>
      </p:sp>
      <p:sp>
        <p:nvSpPr>
          <p:cNvPr id="6" name="CaixaDeTexto 5">
            <a:extLst>
              <a:ext uri="{FF2B5EF4-FFF2-40B4-BE49-F238E27FC236}">
                <a16:creationId xmlns:a16="http://schemas.microsoft.com/office/drawing/2014/main" id="{BC110658-84D6-7891-CD9D-7AA665C77D9F}"/>
              </a:ext>
            </a:extLst>
          </p:cNvPr>
          <p:cNvSpPr txBox="1"/>
          <p:nvPr/>
        </p:nvSpPr>
        <p:spPr>
          <a:xfrm>
            <a:off x="393404" y="5283628"/>
            <a:ext cx="4760408" cy="1015663"/>
          </a:xfrm>
          <a:prstGeom prst="rect">
            <a:avLst/>
          </a:prstGeom>
          <a:noFill/>
        </p:spPr>
        <p:txBody>
          <a:bodyPr wrap="square">
            <a:spAutoFit/>
          </a:bodyPr>
          <a:lstStyle/>
          <a:p>
            <a:pPr algn="ctr">
              <a:defRPr sz="2000">
                <a:latin typeface="Cambria" panose="02040503050406030204" pitchFamily="18" charset="0"/>
                <a:ea typeface="Cambria" panose="02040503050406030204" pitchFamily="18" charset="0"/>
                <a:hlinkClick r:id="rId5"/>
              </a:defRPr>
            </a:pPr>
            <a:r>
              <a:t>National Catalogue of Professional Qualifications - National Institute of Qualifications</a:t>
            </a:r>
            <a:endParaRPr sz="2000">
              <a:latin typeface="Cambria" panose="02040503050406030204" pitchFamily="18" charset="0"/>
              <a:ea typeface="Cambria" panose="02040503050406030204" pitchFamily="18" charset="0"/>
            </a:endParaRPr>
          </a:p>
        </p:txBody>
      </p:sp>
      <p:pic>
        <p:nvPicPr>
          <p:cNvPr id="11" name="Imagem 10" descr="Uma imagem com texto, captura de ecrã, Cara humana, pessoa  Descrição gerada automaticamente">
            <a:extLst>
              <a:ext uri="{FF2B5EF4-FFF2-40B4-BE49-F238E27FC236}">
                <a16:creationId xmlns:a16="http://schemas.microsoft.com/office/drawing/2014/main" id="{8607E7F7-8A4C-DB5A-01E7-81F15B23F3A0}"/>
              </a:ext>
            </a:extLst>
          </p:cNvPr>
          <p:cNvPicPr>
            <a:picLocks noChangeAspect="1"/>
          </p:cNvPicPr>
          <p:nvPr/>
        </p:nvPicPr>
        <p:blipFill>
          <a:blip r:embed="rId6"/>
          <a:stretch>
            <a:fillRect/>
          </a:stretch>
        </p:blipFill>
        <p:spPr>
          <a:xfrm>
            <a:off x="425303" y="1093269"/>
            <a:ext cx="4728508" cy="397846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5" name="Imagem 14" descr="Uma imagem com computador, vestuário, pessoa, computador portátil  Descrição gerada automaticamente">
            <a:extLst>
              <a:ext uri="{FF2B5EF4-FFF2-40B4-BE49-F238E27FC236}">
                <a16:creationId xmlns:a16="http://schemas.microsoft.com/office/drawing/2014/main" id="{4DC0E0F3-C435-69E7-D420-D74EF4196E68}"/>
              </a:ext>
            </a:extLst>
          </p:cNvPr>
          <p:cNvPicPr>
            <a:picLocks noChangeAspect="1"/>
          </p:cNvPicPr>
          <p:nvPr/>
        </p:nvPicPr>
        <p:blipFill>
          <a:blip r:embed="rId7"/>
          <a:stretch>
            <a:fillRect/>
          </a:stretch>
        </p:blipFill>
        <p:spPr>
          <a:xfrm>
            <a:off x="5329457" y="1093268"/>
            <a:ext cx="4967698" cy="4440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7" name="CaixaDeTexto 16">
            <a:extLst>
              <a:ext uri="{FF2B5EF4-FFF2-40B4-BE49-F238E27FC236}">
                <a16:creationId xmlns:a16="http://schemas.microsoft.com/office/drawing/2014/main" id="{0BBAB02B-FBD3-EDB4-F3CE-AFD9EAC4207F}"/>
              </a:ext>
            </a:extLst>
          </p:cNvPr>
          <p:cNvSpPr txBox="1"/>
          <p:nvPr/>
        </p:nvSpPr>
        <p:spPr>
          <a:xfrm>
            <a:off x="5249504" y="5751796"/>
            <a:ext cx="5047651" cy="707886"/>
          </a:xfrm>
          <a:prstGeom prst="rect">
            <a:avLst/>
          </a:prstGeom>
          <a:noFill/>
        </p:spPr>
        <p:txBody>
          <a:bodyPr wrap="square">
            <a:spAutoFit/>
          </a:bodyPr>
          <a:lstStyle>
            <a:lvl1pPr algn="ctr">
              <a:defRPr sz="2000">
                <a:latin typeface="Cambria" panose="02040503050406030204" pitchFamily="18" charset="0"/>
                <a:ea typeface="Cambria" panose="02040503050406030204" pitchFamily="18" charset="0"/>
              </a:defRPr>
            </a:lvl1pPr>
          </a:lstStyle>
          <a:p>
            <a:pPr>
              <a:defRPr b="1"/>
            </a:pPr>
            <a:r>
              <a:t>Qualifications and Credentials</a:t>
            </a:r>
            <a:br/>
            <a:r>
              <a:t>Platform (QCP)</a:t>
            </a:r>
            <a:endParaRPr b="1"/>
          </a:p>
        </p:txBody>
      </p:sp>
    </p:spTree>
    <p:extLst>
      <p:ext uri="{BB962C8B-B14F-4D97-AF65-F5344CB8AC3E}">
        <p14:creationId xmlns:p14="http://schemas.microsoft.com/office/powerpoint/2010/main" val="355137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BBC9-FC3D-F3F0-2B44-4C0A4B530288}"/>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C792521C-D489-0CD8-6383-31243EEAFD11}"/>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F15690AB-257B-030D-3A92-5FA1BEF36F96}"/>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E956A399-D6A8-DE36-0027-C2233FD44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5" name="CaixaDeTexto 4">
            <a:extLst>
              <a:ext uri="{FF2B5EF4-FFF2-40B4-BE49-F238E27FC236}">
                <a16:creationId xmlns:a16="http://schemas.microsoft.com/office/drawing/2014/main" id="{2FD99FA1-750F-4C7F-9D9E-01D746382C89}"/>
              </a:ext>
            </a:extLst>
          </p:cNvPr>
          <p:cNvSpPr txBox="1"/>
          <p:nvPr/>
        </p:nvSpPr>
        <p:spPr>
          <a:xfrm>
            <a:off x="2194148" y="450937"/>
            <a:ext cx="7632848" cy="461665"/>
          </a:xfrm>
          <a:prstGeom prst="rect">
            <a:avLst/>
          </a:prstGeom>
          <a:noFill/>
        </p:spPr>
        <p:txBody>
          <a:bodyPr wrap="square">
            <a:spAutoFit/>
          </a:bodyPr>
          <a:lstStyle/>
          <a:p>
            <a:pPr>
              <a:defRPr sz="2400" b="1">
                <a:solidFill>
                  <a:srgbClr val="1C4C96"/>
                </a:solidFill>
                <a:effectLst>
                  <a:outerShdw blurRad="38100" dist="38100" dir="2700000" algn="tl">
                    <a:srgbClr val="000000">
                      <a:alpha val="43137"/>
                    </a:srgbClr>
                  </a:outerShdw>
                </a:effectLst>
                <a:cs typeface="Arial" panose="020B0604020202020204" pitchFamily="34" charset="0"/>
              </a:defRPr>
            </a:pPr>
            <a:r>
              <a:rPr>
                <a:latin typeface="Cambria" panose="02040503050406030204" pitchFamily="18" charset="0"/>
                <a:ea typeface="Cambria" panose="02040503050406030204" pitchFamily="18" charset="0"/>
              </a:rPr>
              <a:t>Governance .</a:t>
            </a:r>
            <a:r>
              <a:rPr>
                <a:latin typeface="Bahnschrift" panose="020B0502040204020203" pitchFamily="34" charset="0"/>
              </a:rPr>
              <a:t> </a:t>
            </a:r>
            <a:r>
              <a:rPr>
                <a:latin typeface="Cambria" panose="02040503050406030204" pitchFamily="18" charset="0"/>
                <a:ea typeface="Cambria" panose="02040503050406030204" pitchFamily="18" charset="0"/>
              </a:rPr>
              <a:t>Policy-strategic framework</a:t>
            </a:r>
            <a:endParaRPr sz="2400">
              <a:latin typeface="Cambria" panose="02040503050406030204" pitchFamily="18" charset="0"/>
              <a:ea typeface="Cambria" panose="02040503050406030204" pitchFamily="18" charset="0"/>
            </a:endParaRPr>
          </a:p>
        </p:txBody>
      </p:sp>
      <p:sp>
        <p:nvSpPr>
          <p:cNvPr id="6" name="CaixaDeTexto 5">
            <a:extLst>
              <a:ext uri="{FF2B5EF4-FFF2-40B4-BE49-F238E27FC236}">
                <a16:creationId xmlns:a16="http://schemas.microsoft.com/office/drawing/2014/main" id="{DBB487B6-BD64-6776-569D-3DCFD3A8D88B}"/>
              </a:ext>
            </a:extLst>
          </p:cNvPr>
          <p:cNvSpPr txBox="1"/>
          <p:nvPr/>
        </p:nvSpPr>
        <p:spPr>
          <a:xfrm>
            <a:off x="114299" y="2628881"/>
            <a:ext cx="10577513" cy="1107996"/>
          </a:xfrm>
          <a:prstGeom prst="rect">
            <a:avLst/>
          </a:prstGeom>
          <a:solidFill>
            <a:schemeClr val="bg1"/>
          </a:solidFill>
          <a:ln>
            <a:solidFill>
              <a:schemeClr val="bg2"/>
            </a:solidFill>
          </a:ln>
        </p:spPr>
        <p:txBody>
          <a:bodyPr wrap="square">
            <a:spAutoFit/>
          </a:bodyPr>
          <a:lstStyle/>
          <a:p>
            <a:pPr marL="285750" indent="-285750" algn="just">
              <a:buClr>
                <a:srgbClr val="1C4C96"/>
              </a:buClr>
              <a:buFont typeface="Wingdings" panose="05000000000000000000" pitchFamily="2" charset="2"/>
              <a:buChar char="q"/>
              <a:defRPr sz="2200" b="1">
                <a:latin typeface="Bahnschrift" panose="020B0502040204020203" pitchFamily="34" charset="0"/>
                <a:cs typeface="Arial" panose="020B0604020202020204" pitchFamily="34" charset="0"/>
              </a:defRPr>
            </a:pPr>
            <a:r>
              <a:t>NDP 2023-2027 – Programme: Employment, Entrepreneurship and Vocational Training. </a:t>
            </a:r>
          </a:p>
          <a:p>
            <a:pPr marL="342900" indent="-342900" algn="just">
              <a:buClr>
                <a:srgbClr val="1C4C96"/>
              </a:buClr>
              <a:buFont typeface="Arial" panose="020B0604020202020204" pitchFamily="34" charset="0"/>
              <a:buChar char="•"/>
              <a:defRPr>
                <a:latin typeface="Bahnschrift" panose="020B0502040204020203" pitchFamily="34" charset="0"/>
                <a:cs typeface="Arial" panose="020B0604020202020204" pitchFamily="34" charset="0"/>
              </a:defRPr>
            </a:pPr>
            <a:r>
              <a:rPr sz="2200" b="1"/>
              <a:t>	</a:t>
            </a:r>
            <a:r>
              <a:rPr sz="2000">
                <a:solidFill>
                  <a:srgbClr val="00B0F0"/>
                </a:solidFill>
                <a:hlinkClick r:id="rId4">
                  <a:extLst>
                    <a:ext uri="{A12FA001-AC4F-418D-AE19-62706E023703}">
                      <ahyp:hlinkClr xmlns:ahyp="http://schemas.microsoft.com/office/drawing/2018/hyperlinkcolor" val="tx"/>
                    </a:ext>
                  </a:extLst>
                </a:hlinkClick>
              </a:rPr>
              <a:t>Presidential Decree 225/23 of 30 November.</a:t>
            </a:r>
            <a:endParaRPr sz="2000">
              <a:solidFill>
                <a:srgbClr val="00B0F0"/>
              </a:solidFill>
              <a:latin typeface="Bahnschrift" panose="020B0502040204020203" pitchFamily="34" charset="0"/>
              <a:cs typeface="Arial" panose="020B0604020202020204" pitchFamily="34" charset="0"/>
            </a:endParaRPr>
          </a:p>
        </p:txBody>
      </p:sp>
      <p:sp>
        <p:nvSpPr>
          <p:cNvPr id="7" name="CaixaDeTexto 6">
            <a:extLst>
              <a:ext uri="{FF2B5EF4-FFF2-40B4-BE49-F238E27FC236}">
                <a16:creationId xmlns:a16="http://schemas.microsoft.com/office/drawing/2014/main" id="{85803C2B-9123-6BA9-6890-96A83432A399}"/>
              </a:ext>
            </a:extLst>
          </p:cNvPr>
          <p:cNvSpPr txBox="1"/>
          <p:nvPr/>
        </p:nvSpPr>
        <p:spPr>
          <a:xfrm>
            <a:off x="114300" y="4994949"/>
            <a:ext cx="10317726" cy="769441"/>
          </a:xfrm>
          <a:prstGeom prst="rect">
            <a:avLst/>
          </a:prstGeom>
          <a:solidFill>
            <a:schemeClr val="bg1"/>
          </a:solidFill>
          <a:ln>
            <a:solidFill>
              <a:schemeClr val="bg2"/>
            </a:solidFill>
          </a:ln>
        </p:spPr>
        <p:txBody>
          <a:bodyPr wrap="square">
            <a:spAutoFit/>
          </a:bodyPr>
          <a:lstStyle/>
          <a:p>
            <a:pPr marL="285750" indent="-285750" algn="just">
              <a:buClr>
                <a:srgbClr val="1C4C96"/>
              </a:buClr>
              <a:buFont typeface="Wingdings" panose="05000000000000000000" pitchFamily="2" charset="2"/>
              <a:buChar char="q"/>
              <a:defRPr>
                <a:latin typeface="Bahnschrift" panose="020B0502040204020203" pitchFamily="34" charset="0"/>
                <a:cs typeface="Arial" panose="020B0604020202020204" pitchFamily="34" charset="0"/>
              </a:defRPr>
            </a:pPr>
            <a:r>
              <a:rPr sz="2200" b="1"/>
              <a:t>National Agenda for Employment. Programme: Consolidation of the National Qualifications System.</a:t>
            </a:r>
            <a:r>
              <a:rPr sz="2200" b="1">
                <a:solidFill>
                  <a:srgbClr val="00194C"/>
                </a:solidFill>
                <a:hlinkClick r:id="rId5">
                  <a:extLst>
                    <a:ext uri="{A12FA001-AC4F-418D-AE19-62706E023703}">
                      <ahyp:hlinkClr xmlns:ahyp="http://schemas.microsoft.com/office/drawing/2018/hyperlinkcolor" val="tx"/>
                    </a:ext>
                  </a:extLst>
                </a:hlinkClick>
              </a:rPr>
              <a:t> </a:t>
            </a:r>
            <a:r>
              <a:rPr sz="2000">
                <a:solidFill>
                  <a:srgbClr val="00B0F0"/>
                </a:solidFill>
                <a:hlinkClick r:id="rId5">
                  <a:extLst>
                    <a:ext uri="{A12FA001-AC4F-418D-AE19-62706E023703}">
                      <ahyp:hlinkClr xmlns:ahyp="http://schemas.microsoft.com/office/drawing/2018/hyperlinkcolor" val="tx"/>
                    </a:ext>
                  </a:extLst>
                </a:hlinkClick>
              </a:rPr>
              <a:t>Presidential </a:t>
            </a:r>
            <a:r>
              <a:rPr sz="2200" b="1">
                <a:solidFill>
                  <a:srgbClr val="00194C"/>
                </a:solidFill>
                <a:hlinkClick r:id="rId5">
                  <a:extLst>
                    <a:ext uri="{A12FA001-AC4F-418D-AE19-62706E023703}">
                      <ahyp:hlinkClr xmlns:ahyp="http://schemas.microsoft.com/office/drawing/2018/hyperlinkcolor" val="tx"/>
                    </a:ext>
                  </a:extLst>
                </a:hlinkClick>
              </a:rPr>
              <a:t>Decree 226/23 of 5 December</a:t>
            </a:r>
            <a:r>
              <a:rPr sz="2000">
                <a:solidFill>
                  <a:srgbClr val="00B0F0"/>
                </a:solidFill>
              </a:rPr>
              <a:t>.</a:t>
            </a:r>
            <a:endParaRPr sz="2200" b="1">
              <a:solidFill>
                <a:srgbClr val="00B0F0"/>
              </a:solidFill>
              <a:latin typeface="Bahnschrift" panose="020B0502040204020203" pitchFamily="34" charset="0"/>
              <a:cs typeface="Arial" panose="020B0604020202020204" pitchFamily="34" charset="0"/>
            </a:endParaRPr>
          </a:p>
        </p:txBody>
      </p:sp>
      <p:sp>
        <p:nvSpPr>
          <p:cNvPr id="11" name="CaixaDeTexto 10">
            <a:extLst>
              <a:ext uri="{FF2B5EF4-FFF2-40B4-BE49-F238E27FC236}">
                <a16:creationId xmlns:a16="http://schemas.microsoft.com/office/drawing/2014/main" id="{D0C55F0B-67E5-7F69-6842-704CF9A36624}"/>
              </a:ext>
            </a:extLst>
          </p:cNvPr>
          <p:cNvSpPr txBox="1"/>
          <p:nvPr/>
        </p:nvSpPr>
        <p:spPr>
          <a:xfrm>
            <a:off x="114300" y="3899754"/>
            <a:ext cx="10577513" cy="769441"/>
          </a:xfrm>
          <a:prstGeom prst="rect">
            <a:avLst/>
          </a:prstGeom>
          <a:solidFill>
            <a:schemeClr val="bg1"/>
          </a:solidFill>
          <a:ln>
            <a:solidFill>
              <a:schemeClr val="bg2"/>
            </a:solidFill>
          </a:ln>
        </p:spPr>
        <p:txBody>
          <a:bodyPr wrap="square">
            <a:spAutoFit/>
          </a:bodyPr>
          <a:lstStyle/>
          <a:p>
            <a:pPr marL="285750" indent="-285750" algn="just">
              <a:buClr>
                <a:srgbClr val="1C4C96"/>
              </a:buClr>
              <a:buFont typeface="Wingdings" panose="05000000000000000000" pitchFamily="2" charset="2"/>
              <a:buChar char="q"/>
              <a:defRPr sz="2200" b="1">
                <a:latin typeface="Bahnschrift" panose="020B0502040204020203" pitchFamily="34" charset="0"/>
                <a:cs typeface="Arial" panose="020B0604020202020204" pitchFamily="34" charset="0"/>
              </a:defRPr>
            </a:pPr>
            <a:r>
              <a:t>National Human Capital Development Plan - ACH 2023-2037 </a:t>
            </a:r>
          </a:p>
          <a:p>
            <a:pPr marL="342900" indent="-342900" algn="just">
              <a:buClr>
                <a:srgbClr val="1C4C96"/>
              </a:buClr>
              <a:buFont typeface="Arial" panose="020B0604020202020204" pitchFamily="34" charset="0"/>
              <a:buChar char="•"/>
              <a:defRPr>
                <a:latin typeface="Bahnschrift" panose="020B0502040204020203" pitchFamily="34" charset="0"/>
                <a:cs typeface="Arial" panose="020B0604020202020204" pitchFamily="34" charset="0"/>
              </a:defRPr>
            </a:pPr>
            <a:r>
              <a:rPr sz="2200" b="1"/>
              <a:t>	</a:t>
            </a:r>
            <a:r>
              <a:rPr sz="2000">
                <a:solidFill>
                  <a:srgbClr val="00B0F0"/>
                </a:solidFill>
                <a:hlinkClick r:id="rId6">
                  <a:extLst>
                    <a:ext uri="{A12FA001-AC4F-418D-AE19-62706E023703}">
                      <ahyp:hlinkClr xmlns:ahyp="http://schemas.microsoft.com/office/drawing/2018/hyperlinkcolor" val="tx"/>
                    </a:ext>
                  </a:extLst>
                </a:hlinkClick>
              </a:rPr>
              <a:t>Presidential Decree 122/24 of 4 June</a:t>
            </a:r>
            <a:r>
              <a:rPr sz="2000">
                <a:solidFill>
                  <a:srgbClr val="00B0F0"/>
                </a:solidFill>
              </a:rPr>
              <a:t>.</a:t>
            </a:r>
            <a:endParaRPr sz="2200" b="1">
              <a:solidFill>
                <a:srgbClr val="00B0F0"/>
              </a:solidFill>
              <a:latin typeface="Bahnschrift" panose="020B0502040204020203" pitchFamily="34" charset="0"/>
              <a:cs typeface="Arial" panose="020B0604020202020204" pitchFamily="34" charset="0"/>
            </a:endParaRPr>
          </a:p>
        </p:txBody>
      </p:sp>
      <p:sp>
        <p:nvSpPr>
          <p:cNvPr id="12" name="CaixaDeTexto 11">
            <a:extLst>
              <a:ext uri="{FF2B5EF4-FFF2-40B4-BE49-F238E27FC236}">
                <a16:creationId xmlns:a16="http://schemas.microsoft.com/office/drawing/2014/main" id="{C629C8DB-3380-F085-DC8D-10CD4D733B0C}"/>
              </a:ext>
            </a:extLst>
          </p:cNvPr>
          <p:cNvSpPr txBox="1"/>
          <p:nvPr/>
        </p:nvSpPr>
        <p:spPr>
          <a:xfrm>
            <a:off x="114299" y="1712519"/>
            <a:ext cx="10567358" cy="430887"/>
          </a:xfrm>
          <a:prstGeom prst="rect">
            <a:avLst/>
          </a:prstGeom>
          <a:solidFill>
            <a:schemeClr val="bg1"/>
          </a:solidFill>
          <a:ln>
            <a:solidFill>
              <a:schemeClr val="bg2"/>
            </a:solidFill>
          </a:ln>
        </p:spPr>
        <p:txBody>
          <a:bodyPr wrap="square" lIns="91440" tIns="45720" rIns="91440" bIns="45720" anchor="t">
            <a:spAutoFit/>
          </a:bodyPr>
          <a:lstStyle/>
          <a:p>
            <a:pPr marL="285750" indent="-285750" algn="just">
              <a:buClr>
                <a:srgbClr val="1C4C96"/>
              </a:buClr>
              <a:buFont typeface="Wingdings" panose="05000000000000000000" pitchFamily="2" charset="2"/>
              <a:buChar char="q"/>
              <a:defRPr b="1">
                <a:latin typeface="Bahnschrift" panose="020B0502040204020203" pitchFamily="34" charset="0"/>
                <a:cs typeface="Arial" panose="020B0604020202020204" pitchFamily="34" charset="0"/>
              </a:defRPr>
            </a:pPr>
            <a:r>
              <a:rPr sz="2200" dirty="0">
                <a:latin typeface="Bahnschrift"/>
                <a:cs typeface="Arial"/>
              </a:rPr>
              <a:t>National Vocational Training System Act. </a:t>
            </a:r>
            <a:r>
              <a:rPr sz="2200" dirty="0">
                <a:solidFill>
                  <a:srgbClr val="00B0F0"/>
                </a:solidFill>
                <a:latin typeface="Bahnschrift"/>
                <a:cs typeface="Arial"/>
                <a:hlinkClick r:id="rId7">
                  <a:extLst>
                    <a:ext uri="{A12FA001-AC4F-418D-AE19-62706E023703}">
                      <ahyp:hlinkClr xmlns:ahyp="http://schemas.microsoft.com/office/drawing/2018/hyperlinkcolor" val="tx"/>
                    </a:ext>
                  </a:extLst>
                </a:hlinkClick>
              </a:rPr>
              <a:t>L</a:t>
            </a:r>
            <a:r>
              <a:rPr sz="2000" dirty="0">
                <a:solidFill>
                  <a:srgbClr val="00B0F0"/>
                </a:solidFill>
                <a:latin typeface="Bahnschrift"/>
                <a:cs typeface="Arial"/>
                <a:hlinkClick r:id="rId7">
                  <a:extLst>
                    <a:ext uri="{A12FA001-AC4F-418D-AE19-62706E023703}">
                      <ahyp:hlinkClr xmlns:ahyp="http://schemas.microsoft.com/office/drawing/2018/hyperlinkcolor" val="tx"/>
                    </a:ext>
                  </a:extLst>
                </a:hlinkClick>
              </a:rPr>
              <a:t>ei No 16/24 of 22 October</a:t>
            </a:r>
            <a:r>
              <a:rPr sz="2000" dirty="0">
                <a:latin typeface="Bahnschrift"/>
                <a:cs typeface="Arial"/>
              </a:rPr>
              <a:t>.</a:t>
            </a:r>
            <a:endParaRPr sz="2200" b="1" dirty="0">
              <a:latin typeface="Bahnschrift"/>
              <a:cs typeface="Arial"/>
            </a:endParaRPr>
          </a:p>
        </p:txBody>
      </p:sp>
    </p:spTree>
    <p:extLst>
      <p:ext uri="{BB962C8B-B14F-4D97-AF65-F5344CB8AC3E}">
        <p14:creationId xmlns:p14="http://schemas.microsoft.com/office/powerpoint/2010/main" val="40586796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7C748A-631C-EB38-EF26-718B915B1111}"/>
              </a:ext>
            </a:extLst>
          </p:cNvPr>
          <p:cNvSpPr txBox="1"/>
          <p:nvPr/>
        </p:nvSpPr>
        <p:spPr>
          <a:xfrm>
            <a:off x="192025" y="577191"/>
            <a:ext cx="10296144" cy="1421928"/>
          </a:xfrm>
          <a:prstGeom prst="rect">
            <a:avLst/>
          </a:prstGeom>
          <a:noFill/>
        </p:spPr>
        <p:txBody>
          <a:bodyPr wrap="square">
            <a:spAutoFit/>
          </a:bodyPr>
          <a:lstStyle>
            <a:lvl1pPr algn="ctr">
              <a:lnSpc>
                <a:spcPct val="90000"/>
              </a:lnSpc>
              <a:spcBef>
                <a:spcPct val="0"/>
              </a:spcBef>
              <a:buNone/>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just"/>
            <a:r>
              <a:t>ACQF </a:t>
            </a:r>
            <a:r>
              <a:rPr b="1"/>
              <a:t>Benchmark 4: </a:t>
            </a:r>
            <a:r>
              <a:t>The national quality assurance system for education and training refers to the national qualifications framework or system and is consistent with the quality assurance principles of the African Continental Qualifications Framework (ACQF).</a:t>
            </a:r>
          </a:p>
        </p:txBody>
      </p:sp>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3" name="Caixa de texto 1">
            <a:extLst>
              <a:ext uri="{FF2B5EF4-FFF2-40B4-BE49-F238E27FC236}">
                <a16:creationId xmlns:a16="http://schemas.microsoft.com/office/drawing/2014/main" id="{7FB43891-410B-5906-7BF7-BB1D4AC29CC1}"/>
              </a:ext>
            </a:extLst>
          </p:cNvPr>
          <p:cNvSpPr txBox="1"/>
          <p:nvPr/>
        </p:nvSpPr>
        <p:spPr>
          <a:xfrm>
            <a:off x="296882" y="2139830"/>
            <a:ext cx="10105901" cy="2028408"/>
          </a:xfrm>
          <a:prstGeom prst="rect">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just">
              <a:defRPr sz="2400">
                <a:solidFill>
                  <a:schemeClr val="tx1"/>
                </a:solidFill>
              </a:defRPr>
            </a:pPr>
            <a:r>
              <a:t>Joint Executive Decree approving the Legal Regime of the System for Monitoring and Quality Assurance of Technical-Professional Secondary Education and Vocational Training in Angola.</a:t>
            </a:r>
            <a:endParaRPr sz="2400">
              <a:solidFill>
                <a:schemeClr val="tx1"/>
              </a:solidFill>
            </a:endParaRPr>
          </a:p>
        </p:txBody>
      </p:sp>
      <p:sp>
        <p:nvSpPr>
          <p:cNvPr id="4" name="Caixa de texto 1">
            <a:extLst>
              <a:ext uri="{FF2B5EF4-FFF2-40B4-BE49-F238E27FC236}">
                <a16:creationId xmlns:a16="http://schemas.microsoft.com/office/drawing/2014/main" id="{14E350B2-AE26-95CA-A0FC-7E9C256B13B6}"/>
              </a:ext>
            </a:extLst>
          </p:cNvPr>
          <p:cNvSpPr txBox="1"/>
          <p:nvPr/>
        </p:nvSpPr>
        <p:spPr>
          <a:xfrm>
            <a:off x="296882" y="4433327"/>
            <a:ext cx="2160000" cy="180000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sz="2400">
                <a:solidFill>
                  <a:schemeClr val="tx1"/>
                </a:solidFill>
              </a:defRPr>
            </a:pPr>
            <a:r>
              <a:t>Visiting road map</a:t>
            </a:r>
            <a:endParaRPr sz="2400">
              <a:solidFill>
                <a:schemeClr val="tx1"/>
              </a:solidFill>
            </a:endParaRPr>
          </a:p>
        </p:txBody>
      </p:sp>
      <p:sp>
        <p:nvSpPr>
          <p:cNvPr id="5" name="Caixa de texto 1">
            <a:extLst>
              <a:ext uri="{FF2B5EF4-FFF2-40B4-BE49-F238E27FC236}">
                <a16:creationId xmlns:a16="http://schemas.microsoft.com/office/drawing/2014/main" id="{BDDB422F-46BF-B163-BCC7-0F7B2ADB13FF}"/>
              </a:ext>
            </a:extLst>
          </p:cNvPr>
          <p:cNvSpPr txBox="1"/>
          <p:nvPr/>
        </p:nvSpPr>
        <p:spPr>
          <a:xfrm>
            <a:off x="2577854" y="4433327"/>
            <a:ext cx="2160000" cy="180000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sz="2400">
                <a:solidFill>
                  <a:schemeClr val="tx1"/>
                </a:solidFill>
              </a:defRPr>
            </a:pPr>
            <a:r>
              <a:t>Definition of Indicators</a:t>
            </a:r>
            <a:endParaRPr sz="2400">
              <a:solidFill>
                <a:schemeClr val="tx1"/>
              </a:solidFill>
            </a:endParaRPr>
          </a:p>
        </p:txBody>
      </p:sp>
      <p:sp>
        <p:nvSpPr>
          <p:cNvPr id="6" name="Caixa de texto 1">
            <a:extLst>
              <a:ext uri="{FF2B5EF4-FFF2-40B4-BE49-F238E27FC236}">
                <a16:creationId xmlns:a16="http://schemas.microsoft.com/office/drawing/2014/main" id="{94529CF9-5B03-101B-56FA-8B7029CFC840}"/>
              </a:ext>
            </a:extLst>
          </p:cNvPr>
          <p:cNvSpPr txBox="1"/>
          <p:nvPr/>
        </p:nvSpPr>
        <p:spPr>
          <a:xfrm>
            <a:off x="4870164" y="4433327"/>
            <a:ext cx="2880000" cy="180000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sz="2400">
                <a:solidFill>
                  <a:schemeClr val="tx1"/>
                </a:solidFill>
              </a:defRPr>
            </a:pPr>
            <a:r>
              <a:t>Preparation of Monitoring Instruments</a:t>
            </a:r>
            <a:endParaRPr sz="2400">
              <a:solidFill>
                <a:schemeClr val="tx1"/>
              </a:solidFill>
            </a:endParaRPr>
          </a:p>
        </p:txBody>
      </p:sp>
      <p:sp>
        <p:nvSpPr>
          <p:cNvPr id="11" name="Caixa de texto 1">
            <a:extLst>
              <a:ext uri="{FF2B5EF4-FFF2-40B4-BE49-F238E27FC236}">
                <a16:creationId xmlns:a16="http://schemas.microsoft.com/office/drawing/2014/main" id="{6492F3B4-F4E4-CE36-E0E7-9C97FEFE049C}"/>
              </a:ext>
            </a:extLst>
          </p:cNvPr>
          <p:cNvSpPr txBox="1"/>
          <p:nvPr/>
        </p:nvSpPr>
        <p:spPr>
          <a:xfrm>
            <a:off x="7874931" y="4433327"/>
            <a:ext cx="2520000" cy="1800000"/>
          </a:xfrm>
          <a:prstGeom prst="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sz="2400">
                <a:solidFill>
                  <a:schemeClr val="tx1"/>
                </a:solidFill>
              </a:defRPr>
            </a:pPr>
            <a:r>
              <a:t>Structure of the Annual Quality Report</a:t>
            </a:r>
            <a:endParaRPr sz="2400">
              <a:solidFill>
                <a:schemeClr val="tx1"/>
              </a:solidFill>
            </a:endParaRPr>
          </a:p>
        </p:txBody>
      </p:sp>
    </p:spTree>
    <p:extLst>
      <p:ext uri="{BB962C8B-B14F-4D97-AF65-F5344CB8AC3E}">
        <p14:creationId xmlns:p14="http://schemas.microsoft.com/office/powerpoint/2010/main" val="2542336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7" name="object 6">
            <a:extLst>
              <a:ext uri="{FF2B5EF4-FFF2-40B4-BE49-F238E27FC236}">
                <a16:creationId xmlns:a16="http://schemas.microsoft.com/office/drawing/2014/main" id="{C6795F97-3748-EAD3-8490-82103F56A865}"/>
              </a:ext>
            </a:extLst>
          </p:cNvPr>
          <p:cNvSpPr txBox="1"/>
          <p:nvPr/>
        </p:nvSpPr>
        <p:spPr>
          <a:xfrm>
            <a:off x="373557" y="1111198"/>
            <a:ext cx="9934225" cy="5589971"/>
          </a:xfrm>
          <a:prstGeom prst="rect">
            <a:avLst/>
          </a:prstGeom>
        </p:spPr>
        <p:txBody>
          <a:bodyPr vert="horz" wrap="square" lIns="0" tIns="49509" rIns="0" bIns="0" anchor="t">
            <a:spAutoFit/>
          </a:bodyPr>
          <a:lstStyle/>
          <a:p>
            <a:pPr marL="263525" marR="7620" indent="-250825" algn="just" defTabSz="914034">
              <a:lnSpc>
                <a:spcPts val="2379"/>
              </a:lnSpc>
              <a:spcBef>
                <a:spcPts val="390"/>
              </a:spcBef>
              <a:buSzPct val="95454"/>
              <a:buFont typeface="Wingdings"/>
              <a:buChar char=""/>
              <a:tabLst>
                <a:tab pos="264054" algn="l"/>
              </a:tabLst>
              <a:defRPr sz="2199">
                <a:solidFill>
                  <a:sysClr val="windowText" lastClr="000000"/>
                </a:solidFill>
                <a:latin typeface="Cambria"/>
                <a:cs typeface="Cambria"/>
              </a:defRPr>
            </a:pPr>
            <a:r>
              <a:rPr lang="en-GB" sz="2150" dirty="0"/>
              <a:t>Continuing</a:t>
            </a:r>
            <a:r>
              <a:rPr sz="2150" dirty="0"/>
              <a:t> with dissemination of SNQ and related subjects: quality assurance, credits, RVCC/RPL, micro-credentials, green and digital skills, NQF referencing, certification of training providers ....;</a:t>
            </a:r>
            <a:endParaRPr lang="en-US" sz="2150" kern="0" dirty="0">
              <a:solidFill>
                <a:sysClr val="windowText" lastClr="000000"/>
              </a:solidFill>
              <a:latin typeface="Cambria"/>
              <a:ea typeface="Cambria"/>
              <a:cs typeface="Cambria"/>
            </a:endParaRPr>
          </a:p>
          <a:p>
            <a:pPr marL="263525" marR="4445" indent="-250825" algn="just" defTabSz="914034">
              <a:lnSpc>
                <a:spcPts val="2379"/>
              </a:lnSpc>
              <a:buSzPct val="95454"/>
              <a:buFont typeface="Wingdings"/>
              <a:buChar char=""/>
              <a:tabLst>
                <a:tab pos="264054" algn="l"/>
              </a:tabLst>
            </a:pPr>
            <a:endParaRPr sz="2199" kern="0" dirty="0">
              <a:solidFill>
                <a:sysClr val="windowText" lastClr="000000"/>
              </a:solidFill>
              <a:latin typeface="Cambria"/>
              <a:ea typeface="Cambria"/>
              <a:cs typeface="Cambria"/>
            </a:endParaRPr>
          </a:p>
          <a:p>
            <a:pPr marL="263525" marR="4445" indent="-250825" algn="just" defTabSz="914034">
              <a:lnSpc>
                <a:spcPts val="2379"/>
              </a:lnSpc>
              <a:buSzPct val="95454"/>
              <a:buFont typeface="Wingdings"/>
              <a:buChar char=""/>
              <a:tabLst>
                <a:tab pos="264054" algn="l"/>
              </a:tabLst>
              <a:defRPr sz="2199">
                <a:solidFill>
                  <a:sysClr val="windowText" lastClr="000000"/>
                </a:solidFill>
                <a:latin typeface="Cambria"/>
                <a:cs typeface="Cambria"/>
              </a:defRPr>
            </a:pPr>
            <a:r>
              <a:rPr lang="en-GB" sz="2150" dirty="0"/>
              <a:t>Implementing</a:t>
            </a:r>
            <a:r>
              <a:rPr sz="2150" dirty="0"/>
              <a:t> an Integrated Management and Information System to provide qualifications and new </a:t>
            </a:r>
            <a:r>
              <a:rPr sz="2150" dirty="0" err="1"/>
              <a:t>programmes</a:t>
            </a:r>
            <a:r>
              <a:rPr sz="2150" dirty="0"/>
              <a:t> aligned with the NQF;</a:t>
            </a:r>
            <a:endParaRPr sz="2150" kern="0" dirty="0">
              <a:solidFill>
                <a:sysClr val="windowText" lastClr="000000"/>
              </a:solidFill>
              <a:latin typeface="Cambria"/>
              <a:ea typeface="Cambria"/>
              <a:cs typeface="Cambria"/>
            </a:endParaRPr>
          </a:p>
          <a:p>
            <a:pPr marL="263525" marR="8255" indent="-250825" algn="just" defTabSz="914034">
              <a:lnSpc>
                <a:spcPts val="2379"/>
              </a:lnSpc>
              <a:spcBef>
                <a:spcPts val="5"/>
              </a:spcBef>
              <a:buSzPct val="95454"/>
              <a:buFont typeface="Wingdings"/>
              <a:buChar char=""/>
              <a:tabLst>
                <a:tab pos="264054" algn="l"/>
              </a:tabLst>
            </a:pPr>
            <a:endParaRPr sz="2199" kern="0" dirty="0">
              <a:solidFill>
                <a:sysClr val="windowText" lastClr="000000"/>
              </a:solidFill>
              <a:latin typeface="Cambria"/>
              <a:ea typeface="Cambria"/>
              <a:cs typeface="Cambria"/>
            </a:endParaRPr>
          </a:p>
          <a:p>
            <a:pPr marL="263525" marR="8255" indent="-250825" algn="just" defTabSz="914034">
              <a:lnSpc>
                <a:spcPts val="2379"/>
              </a:lnSpc>
              <a:spcBef>
                <a:spcPts val="5"/>
              </a:spcBef>
              <a:buSzPct val="95454"/>
              <a:buFont typeface="Wingdings"/>
              <a:buChar char=""/>
              <a:tabLst>
                <a:tab pos="264054" algn="l"/>
              </a:tabLst>
              <a:defRPr sz="2199">
                <a:solidFill>
                  <a:sysClr val="windowText" lastClr="000000"/>
                </a:solidFill>
                <a:latin typeface="Cambria"/>
                <a:cs typeface="Cambria"/>
              </a:defRPr>
            </a:pPr>
            <a:r>
              <a:rPr dirty="0"/>
              <a:t>Continuing the implementation of new Sectoral Diagnoses in Professional Families/Productive Sectors strategic for development and with employability potential;</a:t>
            </a:r>
            <a:endParaRPr sz="2199" kern="0" dirty="0">
              <a:solidFill>
                <a:sysClr val="windowText" lastClr="000000"/>
              </a:solidFill>
              <a:latin typeface="Cambria"/>
              <a:ea typeface="Cambria"/>
              <a:cs typeface="Cambria"/>
            </a:endParaRPr>
          </a:p>
          <a:p>
            <a:pPr marL="263525" marR="6350" indent="-250825" algn="just" defTabSz="914034">
              <a:lnSpc>
                <a:spcPts val="2379"/>
              </a:lnSpc>
              <a:buSzPct val="95454"/>
              <a:buFont typeface="Wingdings"/>
              <a:buChar char=""/>
              <a:tabLst>
                <a:tab pos="264054" algn="l"/>
              </a:tabLst>
            </a:pPr>
            <a:endParaRPr sz="2199" kern="0" dirty="0">
              <a:solidFill>
                <a:sysClr val="windowText" lastClr="000000"/>
              </a:solidFill>
              <a:latin typeface="Cambria"/>
              <a:ea typeface="Cambria"/>
              <a:cs typeface="Cambria"/>
            </a:endParaRPr>
          </a:p>
          <a:p>
            <a:pPr marL="263525" marR="6350" indent="-250825" algn="just" defTabSz="914034">
              <a:lnSpc>
                <a:spcPts val="2379"/>
              </a:lnSpc>
              <a:buSzPct val="95454"/>
              <a:buFont typeface="Wingdings"/>
              <a:buChar char=""/>
              <a:tabLst>
                <a:tab pos="264054" algn="l"/>
              </a:tabLst>
              <a:defRPr sz="2199">
                <a:solidFill>
                  <a:sysClr val="windowText" lastClr="000000"/>
                </a:solidFill>
                <a:latin typeface="Cambria"/>
                <a:cs typeface="Cambria"/>
              </a:defRPr>
            </a:pPr>
            <a:r>
              <a:rPr lang="en-GB" sz="2150" dirty="0"/>
              <a:t>Continuing</a:t>
            </a:r>
            <a:r>
              <a:rPr sz="2150" dirty="0"/>
              <a:t> the process of developing new qualifications, </a:t>
            </a:r>
            <a:r>
              <a:rPr lang="en-GB" sz="2150" dirty="0"/>
              <a:t>expanding</a:t>
            </a:r>
            <a:r>
              <a:rPr sz="2150" dirty="0"/>
              <a:t> the National Catalogue of Professional Qualifications;</a:t>
            </a:r>
            <a:endParaRPr sz="2150" dirty="0">
              <a:ea typeface="Cambria"/>
            </a:endParaRPr>
          </a:p>
          <a:p>
            <a:pPr marL="263525" marR="6350" indent="-250825" algn="just" defTabSz="914034">
              <a:lnSpc>
                <a:spcPts val="2379"/>
              </a:lnSpc>
              <a:buSzPct val="95454"/>
              <a:buFont typeface="Wingdings"/>
              <a:buChar char=""/>
              <a:tabLst>
                <a:tab pos="264054" algn="l"/>
              </a:tabLst>
            </a:pPr>
            <a:endParaRPr sz="2199" kern="0" dirty="0">
              <a:solidFill>
                <a:sysClr val="windowText" lastClr="000000"/>
              </a:solidFill>
              <a:latin typeface="Cambria"/>
              <a:ea typeface="Cambria"/>
              <a:cs typeface="Cambria"/>
            </a:endParaRPr>
          </a:p>
          <a:p>
            <a:pPr marL="263525" marR="6350" indent="-250825" algn="just" defTabSz="914034">
              <a:lnSpc>
                <a:spcPts val="2379"/>
              </a:lnSpc>
              <a:buSzPct val="95454"/>
              <a:buFont typeface="Wingdings"/>
              <a:buChar char=""/>
              <a:tabLst>
                <a:tab pos="264054" algn="l"/>
              </a:tabLst>
              <a:defRPr sz="2199">
                <a:solidFill>
                  <a:sysClr val="windowText" lastClr="000000"/>
                </a:solidFill>
                <a:latin typeface="Cambria"/>
                <a:cs typeface="Cambria"/>
              </a:defRPr>
            </a:pPr>
            <a:r>
              <a:rPr lang="en-GB" sz="2150" dirty="0"/>
              <a:t>E</a:t>
            </a:r>
            <a:r>
              <a:rPr sz="2150" dirty="0" err="1"/>
              <a:t>ffectively</a:t>
            </a:r>
            <a:r>
              <a:rPr sz="2150" dirty="0"/>
              <a:t> </a:t>
            </a:r>
            <a:r>
              <a:rPr lang="en-GB" sz="2150" dirty="0"/>
              <a:t>participating</a:t>
            </a:r>
            <a:r>
              <a:rPr sz="2150" dirty="0"/>
              <a:t> in the NQF referencing process;</a:t>
            </a:r>
            <a:endParaRPr sz="2150" dirty="0">
              <a:ea typeface="Cambria"/>
            </a:endParaRPr>
          </a:p>
          <a:p>
            <a:pPr marL="12065" marR="6350" algn="just" defTabSz="914034">
              <a:lnSpc>
                <a:spcPts val="2379"/>
              </a:lnSpc>
              <a:buSzPct val="95454"/>
              <a:tabLst>
                <a:tab pos="264054" algn="l"/>
              </a:tabLst>
            </a:pPr>
            <a:endParaRPr sz="2199" kern="0" dirty="0">
              <a:solidFill>
                <a:sysClr val="windowText" lastClr="000000"/>
              </a:solidFill>
              <a:latin typeface="Cambria"/>
              <a:ea typeface="Cambria"/>
              <a:cs typeface="Cambria"/>
            </a:endParaRPr>
          </a:p>
          <a:p>
            <a:pPr marL="263525" marR="6350" indent="-250825" algn="just" defTabSz="914034">
              <a:lnSpc>
                <a:spcPts val="2379"/>
              </a:lnSpc>
              <a:buSzPct val="95454"/>
              <a:buFont typeface="Wingdings"/>
              <a:buChar char=""/>
              <a:tabLst>
                <a:tab pos="264054" algn="l"/>
              </a:tabLst>
              <a:defRPr sz="2199">
                <a:solidFill>
                  <a:sysClr val="windowText" lastClr="000000"/>
                </a:solidFill>
                <a:latin typeface="Cambria"/>
                <a:cs typeface="Cambria"/>
              </a:defRPr>
            </a:pPr>
            <a:r>
              <a:rPr dirty="0"/>
              <a:t>Integrating green and digital skills in the context of the NQF is one of the recommendations of the 2nd NQF Forum.</a:t>
            </a:r>
            <a:endParaRPr sz="2199" kern="0" dirty="0">
              <a:solidFill>
                <a:sysClr val="windowText" lastClr="000000"/>
              </a:solidFill>
              <a:latin typeface="Cambria"/>
              <a:ea typeface="Cambria"/>
              <a:cs typeface="Cambria"/>
            </a:endParaRPr>
          </a:p>
        </p:txBody>
      </p:sp>
      <p:sp>
        <p:nvSpPr>
          <p:cNvPr id="12" name="object 2">
            <a:extLst>
              <a:ext uri="{FF2B5EF4-FFF2-40B4-BE49-F238E27FC236}">
                <a16:creationId xmlns:a16="http://schemas.microsoft.com/office/drawing/2014/main" id="{92C3B880-851F-224A-D090-837A2D9E1C6B}"/>
              </a:ext>
            </a:extLst>
          </p:cNvPr>
          <p:cNvSpPr txBox="1">
            <a:spLocks/>
          </p:cNvSpPr>
          <p:nvPr/>
        </p:nvSpPr>
        <p:spPr>
          <a:xfrm>
            <a:off x="2160496" y="592122"/>
            <a:ext cx="6370819" cy="424732"/>
          </a:xfrm>
          <a:prstGeom prst="rect">
            <a:avLst/>
          </a:prstGeom>
          <a:noFill/>
        </p:spPr>
        <p:txBody>
          <a:bodyPr wrap="square">
            <a:sp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defTabSz="995507">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pPr>
            <a:r>
              <a:t>Main challenges</a:t>
            </a:r>
          </a:p>
        </p:txBody>
      </p:sp>
    </p:spTree>
    <p:extLst>
      <p:ext uri="{BB962C8B-B14F-4D97-AF65-F5344CB8AC3E}">
        <p14:creationId xmlns:p14="http://schemas.microsoft.com/office/powerpoint/2010/main" val="149581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2E2457-04E4-714D-BE14-97955E830720}"/>
              </a:ext>
            </a:extLst>
          </p:cNvPr>
          <p:cNvSpPr/>
          <p:nvPr/>
        </p:nvSpPr>
        <p:spPr>
          <a:xfrm>
            <a:off x="0" y="4160017"/>
            <a:ext cx="10691813" cy="9799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8694" tIns="49347" rIns="98694" bIns="49347" numCol="1" spcCol="0" fromWordArt="0" anchor="ctr" anchorCtr="0" forceAA="0" compatLnSpc="1">
            <a:prstTxWarp prst="textNoShape">
              <a:avLst/>
            </a:prstTxWarp>
            <a:noAutofit/>
          </a:bodyPr>
          <a:lstStyle/>
          <a:p>
            <a:pPr algn="ctr"/>
            <a:endParaRPr sz="2115"/>
          </a:p>
        </p:txBody>
      </p:sp>
      <p:sp>
        <p:nvSpPr>
          <p:cNvPr id="12" name="Rectangle 11">
            <a:extLst>
              <a:ext uri="{FF2B5EF4-FFF2-40B4-BE49-F238E27FC236}">
                <a16:creationId xmlns:a16="http://schemas.microsoft.com/office/drawing/2014/main" id="{EF810E0B-DF8C-E244-9920-0E8B08607413}"/>
              </a:ext>
            </a:extLst>
          </p:cNvPr>
          <p:cNvSpPr>
            <a:spLocks noChangeArrowheads="1"/>
          </p:cNvSpPr>
          <p:nvPr/>
        </p:nvSpPr>
        <p:spPr bwMode="auto">
          <a:xfrm>
            <a:off x="-1" y="5698343"/>
            <a:ext cx="10691813" cy="358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sz="1727" b="1">
                <a:solidFill>
                  <a:srgbClr val="C00000"/>
                </a:solidFill>
                <a:latin typeface="Cambria" panose="02040503050406030204" pitchFamily="18" charset="0"/>
                <a:ea typeface="Helvetica Neue Light" charset="0"/>
                <a:cs typeface="Helvetica Neue Light" charset="0"/>
              </a:defRPr>
            </a:pPr>
            <a:r>
              <a:t>THANK YOU A LOT!</a:t>
            </a:r>
          </a:p>
        </p:txBody>
      </p:sp>
      <p:pic>
        <p:nvPicPr>
          <p:cNvPr id="2" name="Picture 1">
            <a:extLst>
              <a:ext uri="{FF2B5EF4-FFF2-40B4-BE49-F238E27FC236}">
                <a16:creationId xmlns:a16="http://schemas.microsoft.com/office/drawing/2014/main" id="{F24C252E-1D76-9834-1581-D3CBEB675E4B}"/>
              </a:ext>
            </a:extLst>
          </p:cNvPr>
          <p:cNvPicPr>
            <a:picLocks noChangeAspect="1"/>
          </p:cNvPicPr>
          <p:nvPr/>
        </p:nvPicPr>
        <p:blipFill>
          <a:blip r:embed="rId2"/>
          <a:stretch>
            <a:fillRect/>
          </a:stretch>
        </p:blipFill>
        <p:spPr>
          <a:xfrm>
            <a:off x="-1" y="468586"/>
            <a:ext cx="10691814" cy="3716724"/>
          </a:xfrm>
          <a:prstGeom prst="rect">
            <a:avLst/>
          </a:prstGeom>
        </p:spPr>
      </p:pic>
      <p:grpSp>
        <p:nvGrpSpPr>
          <p:cNvPr id="6" name="Agrupar 5">
            <a:extLst>
              <a:ext uri="{FF2B5EF4-FFF2-40B4-BE49-F238E27FC236}">
                <a16:creationId xmlns:a16="http://schemas.microsoft.com/office/drawing/2014/main" id="{BAC77942-897B-94E2-8441-E9153F132AE5}"/>
              </a:ext>
            </a:extLst>
          </p:cNvPr>
          <p:cNvGrpSpPr/>
          <p:nvPr/>
        </p:nvGrpSpPr>
        <p:grpSpPr>
          <a:xfrm>
            <a:off x="2845455" y="6735338"/>
            <a:ext cx="5517960" cy="627444"/>
            <a:chOff x="2845455" y="6735338"/>
            <a:chExt cx="5517960" cy="627444"/>
          </a:xfrm>
        </p:grpSpPr>
        <p:pic>
          <p:nvPicPr>
            <p:cNvPr id="7" name="Imagem 6" descr="Uma imagem com texto, Tipo de letra, logótipo, Gráficos  Os conteúdos gerados por IA podem estar incorretos.">
              <a:extLst>
                <a:ext uri="{FF2B5EF4-FFF2-40B4-BE49-F238E27FC236}">
                  <a16:creationId xmlns:a16="http://schemas.microsoft.com/office/drawing/2014/main" id="{B716AAC7-1AC8-50B2-3C81-7EEAD54CB0F8}"/>
                </a:ext>
              </a:extLst>
            </p:cNvPr>
            <p:cNvPicPr>
              <a:picLocks noChangeAspect="1"/>
            </p:cNvPicPr>
            <p:nvPr/>
          </p:nvPicPr>
          <p:blipFill>
            <a:blip r:embed="rId3"/>
            <a:stretch>
              <a:fillRect/>
            </a:stretch>
          </p:blipFill>
          <p:spPr>
            <a:xfrm>
              <a:off x="2845455" y="6735338"/>
              <a:ext cx="2484002" cy="627443"/>
            </a:xfrm>
            <a:prstGeom prst="rect">
              <a:avLst/>
            </a:prstGeom>
          </p:spPr>
        </p:pic>
        <p:pic>
          <p:nvPicPr>
            <p:cNvPr id="8" name="Imagem 7" descr="Uma imagem com texto, Tipo de letra, logótipo, captura de ecrã  Os conteúdos gerados por IA podem estar incorretos.">
              <a:extLst>
                <a:ext uri="{FF2B5EF4-FFF2-40B4-BE49-F238E27FC236}">
                  <a16:creationId xmlns:a16="http://schemas.microsoft.com/office/drawing/2014/main" id="{0B7A9A75-114A-3FC1-580E-3515118E065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286840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BBC9-FC3D-F3F0-2B44-4C0A4B530288}"/>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C792521C-D489-0CD8-6383-31243EEAFD11}"/>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F15690AB-257B-030D-3A92-5FA1BEF36F96}"/>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E956A399-D6A8-DE36-0027-C2233FD44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2" name="object 5">
            <a:extLst>
              <a:ext uri="{FF2B5EF4-FFF2-40B4-BE49-F238E27FC236}">
                <a16:creationId xmlns:a16="http://schemas.microsoft.com/office/drawing/2014/main" id="{DDA72D53-A751-612D-5043-FBE6BD7B56C2}"/>
              </a:ext>
            </a:extLst>
          </p:cNvPr>
          <p:cNvSpPr txBox="1"/>
          <p:nvPr/>
        </p:nvSpPr>
        <p:spPr>
          <a:xfrm>
            <a:off x="244985" y="1236891"/>
            <a:ext cx="10201435" cy="5109598"/>
          </a:xfrm>
          <a:prstGeom prst="rect">
            <a:avLst/>
          </a:prstGeom>
        </p:spPr>
        <p:txBody>
          <a:bodyPr vert="horz" wrap="square" lIns="0" tIns="13329" rIns="0" bIns="0">
            <a:spAutoFit/>
          </a:bodyPr>
          <a:lstStyle/>
          <a:p>
            <a:pPr marL="298331" indent="-285636" defTabSz="914034">
              <a:spcBef>
                <a:spcPts val="105"/>
              </a:spcBef>
              <a:buClr>
                <a:srgbClr val="1C4B95"/>
              </a:buClr>
              <a:buFont typeface="Wingdings"/>
              <a:buChar char=""/>
              <a:tabLst>
                <a:tab pos="298331" algn="l"/>
              </a:tabLst>
              <a:defRPr sz="1900">
                <a:solidFill>
                  <a:sysClr val="windowText" lastClr="000000"/>
                </a:solidFill>
                <a:latin typeface="Cambria"/>
                <a:cs typeface="Cambria"/>
              </a:defRPr>
            </a:pPr>
            <a:r>
              <a:rPr b="1" dirty="0"/>
              <a:t>AGENDA 2030 - </a:t>
            </a:r>
            <a:r>
              <a:rPr dirty="0"/>
              <a:t>Sustainable Development Goals;</a:t>
            </a:r>
            <a:endParaRPr sz="1900" kern="0" dirty="0">
              <a:solidFill>
                <a:sysClr val="windowText" lastClr="000000"/>
              </a:solidFill>
              <a:latin typeface="Cambria"/>
              <a:cs typeface="Cambria"/>
            </a:endParaRPr>
          </a:p>
          <a:p>
            <a:pPr defTabSz="914034">
              <a:spcBef>
                <a:spcPts val="80"/>
              </a:spcBef>
              <a:buFont typeface="Wingdings"/>
              <a:buChar char=""/>
            </a:pPr>
            <a:endParaRPr sz="600" kern="0" dirty="0">
              <a:solidFill>
                <a:sysClr val="windowText" lastClr="000000"/>
              </a:solidFill>
              <a:latin typeface="Cambria"/>
              <a:cs typeface="Cambria"/>
            </a:endParaRPr>
          </a:p>
          <a:p>
            <a:pPr marL="298965" indent="-286270" defTabSz="914034">
              <a:spcBef>
                <a:spcPts val="5"/>
              </a:spcBef>
              <a:buClr>
                <a:srgbClr val="1C4B95"/>
              </a:buClr>
              <a:buFont typeface="Wingdings"/>
              <a:buChar char=""/>
              <a:tabLst>
                <a:tab pos="298965" algn="l"/>
              </a:tabLst>
              <a:defRPr sz="1900">
                <a:solidFill>
                  <a:sysClr val="windowText" lastClr="000000"/>
                </a:solidFill>
                <a:latin typeface="Cambria"/>
                <a:cs typeface="Cambria"/>
              </a:defRPr>
            </a:pPr>
            <a:r>
              <a:rPr b="1" dirty="0"/>
              <a:t>SADC AGENDA 2050 </a:t>
            </a:r>
            <a:r>
              <a:rPr dirty="0"/>
              <a:t>is based on three (3) pillars:</a:t>
            </a:r>
            <a:endParaRPr sz="1900" kern="0" dirty="0">
              <a:solidFill>
                <a:sysClr val="windowText" lastClr="000000"/>
              </a:solidFill>
              <a:latin typeface="Cambria"/>
              <a:cs typeface="Cambria"/>
            </a:endParaRPr>
          </a:p>
          <a:p>
            <a:pPr marL="1792522" lvl="1" indent="-287540" defTabSz="914034">
              <a:spcBef>
                <a:spcPts val="10"/>
              </a:spcBef>
              <a:buSzPct val="121875"/>
              <a:buFontTx/>
              <a:buAutoNum type="arabicParenR"/>
              <a:tabLst>
                <a:tab pos="1792522" algn="l"/>
              </a:tabLst>
              <a:defRPr sz="1900">
                <a:solidFill>
                  <a:sysClr val="windowText" lastClr="000000"/>
                </a:solidFill>
                <a:latin typeface="Cambria"/>
                <a:cs typeface="Cambria"/>
              </a:defRPr>
            </a:pPr>
            <a:r>
              <a:rPr dirty="0"/>
              <a:t>Industrial Development and Market Integration,</a:t>
            </a:r>
            <a:endParaRPr sz="1900" kern="0" dirty="0">
              <a:solidFill>
                <a:sysClr val="windowText" lastClr="000000"/>
              </a:solidFill>
              <a:latin typeface="Cambria"/>
              <a:cs typeface="Cambria"/>
            </a:endParaRPr>
          </a:p>
          <a:p>
            <a:pPr marL="1737935" lvl="1" indent="-232952" defTabSz="914034">
              <a:spcBef>
                <a:spcPts val="15"/>
              </a:spcBef>
              <a:buFontTx/>
              <a:buAutoNum type="arabicParenR"/>
              <a:tabLst>
                <a:tab pos="1737935" algn="l"/>
              </a:tabLst>
              <a:defRPr sz="1900">
                <a:solidFill>
                  <a:sysClr val="windowText" lastClr="000000"/>
                </a:solidFill>
                <a:latin typeface="Cambria"/>
                <a:cs typeface="Cambria"/>
              </a:defRPr>
            </a:pPr>
            <a:r>
              <a:rPr dirty="0"/>
              <a:t>Development of infrastructures to support regional integration;</a:t>
            </a:r>
            <a:endParaRPr sz="1900" kern="0" dirty="0">
              <a:solidFill>
                <a:sysClr val="windowText" lastClr="000000"/>
              </a:solidFill>
              <a:latin typeface="Cambria"/>
              <a:cs typeface="Cambria"/>
            </a:endParaRPr>
          </a:p>
          <a:p>
            <a:pPr marL="1738568" lvl="1" indent="-233586" defTabSz="914034">
              <a:buFontTx/>
              <a:buAutoNum type="arabicParenR"/>
              <a:tabLst>
                <a:tab pos="1738568" algn="l"/>
              </a:tabLst>
              <a:defRPr sz="1900">
                <a:solidFill>
                  <a:sysClr val="windowText" lastClr="000000"/>
                </a:solidFill>
                <a:latin typeface="Cambria"/>
                <a:cs typeface="Cambria"/>
              </a:defRPr>
            </a:pPr>
            <a:r>
              <a:rPr dirty="0"/>
              <a:t>Development of Social and Human Capital.</a:t>
            </a:r>
            <a:endParaRPr sz="1900" kern="0" dirty="0">
              <a:solidFill>
                <a:sysClr val="windowText" lastClr="000000"/>
              </a:solidFill>
              <a:latin typeface="Cambria"/>
              <a:cs typeface="Cambria"/>
            </a:endParaRPr>
          </a:p>
          <a:p>
            <a:pPr marL="0" lvl="1" defTabSz="914034">
              <a:spcBef>
                <a:spcPts val="40"/>
              </a:spcBef>
              <a:buFontTx/>
              <a:buAutoNum type="arabicParenR"/>
            </a:pPr>
            <a:endParaRPr sz="1599" kern="0" dirty="0">
              <a:solidFill>
                <a:sysClr val="windowText" lastClr="000000"/>
              </a:solidFill>
              <a:latin typeface="Cambria"/>
              <a:cs typeface="Cambria"/>
            </a:endParaRPr>
          </a:p>
          <a:p>
            <a:pPr marL="298965" indent="-286270" defTabSz="914034">
              <a:spcBef>
                <a:spcPts val="5"/>
              </a:spcBef>
              <a:buClr>
                <a:srgbClr val="1C4B95"/>
              </a:buClr>
              <a:buFont typeface="Wingdings"/>
              <a:buChar char=""/>
              <a:tabLst>
                <a:tab pos="298965" algn="l"/>
              </a:tabLst>
              <a:defRPr sz="1900">
                <a:solidFill>
                  <a:sysClr val="windowText" lastClr="000000"/>
                </a:solidFill>
                <a:latin typeface="Cambria"/>
                <a:cs typeface="Cambria"/>
              </a:defRPr>
            </a:pPr>
            <a:r>
              <a:rPr b="1" dirty="0"/>
              <a:t>AGENDA 2063 of the African Union </a:t>
            </a:r>
            <a:r>
              <a:rPr dirty="0"/>
              <a:t>“African Aspirations for the Africa We Want”.</a:t>
            </a:r>
            <a:endParaRPr sz="1900" kern="0" dirty="0">
              <a:solidFill>
                <a:sysClr val="windowText" lastClr="000000"/>
              </a:solidFill>
              <a:latin typeface="Cambria"/>
              <a:cs typeface="Cambria"/>
            </a:endParaRPr>
          </a:p>
          <a:p>
            <a:pPr defTabSz="914034">
              <a:spcBef>
                <a:spcPts val="70"/>
              </a:spcBef>
              <a:buFont typeface="Wingdings"/>
              <a:buChar char=""/>
            </a:pPr>
            <a:endParaRPr sz="1000" kern="0" dirty="0">
              <a:solidFill>
                <a:sysClr val="windowText" lastClr="000000"/>
              </a:solidFill>
              <a:latin typeface="Cambria"/>
              <a:cs typeface="Cambria"/>
            </a:endParaRPr>
          </a:p>
          <a:p>
            <a:pPr marL="297696" marR="5078" indent="-285636" algn="just" defTabSz="914034">
              <a:lnSpc>
                <a:spcPct val="100200"/>
              </a:lnSpc>
              <a:buFont typeface="Wingdings"/>
              <a:buChar char=""/>
              <a:tabLst>
                <a:tab pos="298965" algn="l"/>
              </a:tabLst>
              <a:defRPr sz="1900">
                <a:solidFill>
                  <a:sysClr val="windowText" lastClr="000000"/>
                </a:solidFill>
                <a:latin typeface="Cambria"/>
                <a:cs typeface="Cambria"/>
              </a:defRPr>
            </a:pPr>
            <a:r>
              <a:rPr b="1" dirty="0"/>
              <a:t>CONTINENTAL EDUCATION STRATEGY FOR AFRICA </a:t>
            </a:r>
            <a:r>
              <a:rPr dirty="0"/>
              <a:t>- </a:t>
            </a:r>
            <a:r>
              <a:rPr b="1" dirty="0"/>
              <a:t>CESA-25 - </a:t>
            </a:r>
            <a:r>
              <a:rPr dirty="0"/>
              <a:t>guides the implementation of National Qualifications Frameworks and Regional Qualifications Frameworks to facilitate the creation of multiple pathways 	the acquisition of skills and competences, as well as the mobility of citizens and the development of a Continental Qualifications Framework linked to regional qualifications and National Qualifications Frameworks.</a:t>
            </a:r>
            <a:endParaRPr sz="1900" kern="0" dirty="0">
              <a:solidFill>
                <a:sysClr val="windowText" lastClr="000000"/>
              </a:solidFill>
              <a:latin typeface="Cambria"/>
              <a:cs typeface="Cambria"/>
            </a:endParaRPr>
          </a:p>
          <a:p>
            <a:pPr defTabSz="914034">
              <a:spcBef>
                <a:spcPts val="280"/>
              </a:spcBef>
            </a:pPr>
            <a:endParaRPr sz="1000" kern="0" dirty="0">
              <a:solidFill>
                <a:sysClr val="windowText" lastClr="000000"/>
              </a:solidFill>
              <a:latin typeface="Cambria"/>
              <a:cs typeface="Cambria"/>
            </a:endParaRPr>
          </a:p>
          <a:p>
            <a:pPr marL="354823" indent="-342128" defTabSz="914034">
              <a:spcBef>
                <a:spcPts val="5"/>
              </a:spcBef>
              <a:buClr>
                <a:srgbClr val="1C4B95"/>
              </a:buClr>
              <a:buFont typeface="Wingdings"/>
              <a:buChar char=""/>
              <a:tabLst>
                <a:tab pos="354823" algn="l"/>
              </a:tabLst>
              <a:defRPr sz="1900" b="1">
                <a:solidFill>
                  <a:sysClr val="windowText" lastClr="000000"/>
                </a:solidFill>
                <a:latin typeface="Cambria"/>
                <a:cs typeface="Cambria"/>
              </a:defRPr>
            </a:pPr>
            <a:r>
              <a:rPr dirty="0"/>
              <a:t>AFRICAN CONTINENTAL QUALIFICATIONS FRAMEWORK POLICY DOCUMENT</a:t>
            </a:r>
            <a:endParaRPr sz="1900" kern="0" dirty="0">
              <a:solidFill>
                <a:sysClr val="windowText" lastClr="000000"/>
              </a:solidFill>
              <a:latin typeface="Cambria"/>
              <a:cs typeface="Cambria"/>
            </a:endParaRPr>
          </a:p>
          <a:p>
            <a:pPr marL="354823" marR="5078" algn="just" defTabSz="914034">
              <a:lnSpc>
                <a:spcPct val="100400"/>
              </a:lnSpc>
              <a:defRPr sz="1900">
                <a:solidFill>
                  <a:sysClr val="windowText" lastClr="000000"/>
                </a:solidFill>
                <a:latin typeface="Cambria"/>
                <a:cs typeface="Cambria"/>
              </a:defRPr>
            </a:pPr>
            <a:r>
              <a:rPr b="1" dirty="0"/>
              <a:t>- ACQFII (2023-2026) - </a:t>
            </a:r>
            <a:r>
              <a:rPr dirty="0"/>
              <a:t>Approved by all member countries in July 2023 in Addis Ababa. ACQF is an African Union policy initiative, funded by the European Union and managed by the </a:t>
            </a:r>
            <a:r>
              <a:rPr i="1" dirty="0"/>
              <a:t>European Training Foundation </a:t>
            </a:r>
            <a:r>
              <a:rPr dirty="0"/>
              <a:t>(ETF).</a:t>
            </a:r>
            <a:endParaRPr sz="1900" kern="0" dirty="0">
              <a:solidFill>
                <a:sysClr val="windowText" lastClr="000000"/>
              </a:solidFill>
              <a:latin typeface="Cambria"/>
              <a:cs typeface="Cambria"/>
            </a:endParaRPr>
          </a:p>
        </p:txBody>
      </p:sp>
      <p:sp>
        <p:nvSpPr>
          <p:cNvPr id="3" name="CaixaDeTexto 2">
            <a:extLst>
              <a:ext uri="{FF2B5EF4-FFF2-40B4-BE49-F238E27FC236}">
                <a16:creationId xmlns:a16="http://schemas.microsoft.com/office/drawing/2014/main" id="{4BAEE25B-EA58-A1AA-96E7-260C08475B30}"/>
              </a:ext>
            </a:extLst>
          </p:cNvPr>
          <p:cNvSpPr txBox="1"/>
          <p:nvPr/>
        </p:nvSpPr>
        <p:spPr>
          <a:xfrm>
            <a:off x="877824" y="496657"/>
            <a:ext cx="8686800" cy="461665"/>
          </a:xfrm>
          <a:prstGeom prst="rect">
            <a:avLst/>
          </a:prstGeom>
          <a:noFill/>
        </p:spPr>
        <p:txBody>
          <a:bodyPr wrap="square">
            <a:spAutoFit/>
          </a:bodyPr>
          <a:lstStyle/>
          <a:p>
            <a:pPr>
              <a:defRPr sz="2400" b="1">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pPr>
            <a:r>
              <a:t>Alignment with International Strategic Instruments</a:t>
            </a:r>
          </a:p>
        </p:txBody>
      </p:sp>
    </p:spTree>
    <p:extLst>
      <p:ext uri="{BB962C8B-B14F-4D97-AF65-F5344CB8AC3E}">
        <p14:creationId xmlns:p14="http://schemas.microsoft.com/office/powerpoint/2010/main" val="1225488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BBC9-FC3D-F3F0-2B44-4C0A4B530288}"/>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C792521C-D489-0CD8-6383-31243EEAFD11}"/>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F15690AB-257B-030D-3A92-5FA1BEF36F96}"/>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E956A399-D6A8-DE36-0027-C2233FD44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4" name="object 5">
            <a:extLst>
              <a:ext uri="{FF2B5EF4-FFF2-40B4-BE49-F238E27FC236}">
                <a16:creationId xmlns:a16="http://schemas.microsoft.com/office/drawing/2014/main" id="{BBF17DE6-C340-7026-8697-24F15FCE89D3}"/>
              </a:ext>
            </a:extLst>
          </p:cNvPr>
          <p:cNvSpPr txBox="1">
            <a:spLocks/>
          </p:cNvSpPr>
          <p:nvPr/>
        </p:nvSpPr>
        <p:spPr>
          <a:xfrm>
            <a:off x="1722457" y="549256"/>
            <a:ext cx="7512984" cy="461665"/>
          </a:xfrm>
          <a:prstGeom prst="rect">
            <a:avLst/>
          </a:prstGeom>
          <a:noFill/>
        </p:spPr>
        <p:txBody>
          <a:bodyPr wrap="square">
            <a:spAutoFit/>
          </a:bodyPr>
          <a:lstStyle>
            <a:lvl1pPr>
              <a:defRPr sz="2400" b="1">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r>
              <a:t>Legal background. Organisational Structure</a:t>
            </a:r>
          </a:p>
        </p:txBody>
      </p:sp>
      <p:sp>
        <p:nvSpPr>
          <p:cNvPr id="5" name="object 6">
            <a:extLst>
              <a:ext uri="{FF2B5EF4-FFF2-40B4-BE49-F238E27FC236}">
                <a16:creationId xmlns:a16="http://schemas.microsoft.com/office/drawing/2014/main" id="{DC63A3F6-06A9-831A-FABF-D8D62BCAF626}"/>
              </a:ext>
            </a:extLst>
          </p:cNvPr>
          <p:cNvSpPr txBox="1"/>
          <p:nvPr/>
        </p:nvSpPr>
        <p:spPr>
          <a:xfrm>
            <a:off x="436339" y="1337907"/>
            <a:ext cx="9750077" cy="4969497"/>
          </a:xfrm>
          <a:prstGeom prst="rect">
            <a:avLst/>
          </a:prstGeom>
        </p:spPr>
        <p:txBody>
          <a:bodyPr vert="horz" wrap="square" lIns="0" tIns="12060" rIns="0" bIns="0">
            <a:spAutoFit/>
          </a:bodyPr>
          <a:lstStyle/>
          <a:p>
            <a:pPr marL="444322" marR="5078" indent="-285636" algn="just" defTabSz="914034">
              <a:lnSpc>
                <a:spcPct val="150000"/>
              </a:lnSpc>
              <a:spcBef>
                <a:spcPts val="95"/>
              </a:spcBef>
              <a:buFont typeface="Arial MT"/>
              <a:buChar char="•"/>
              <a:tabLst>
                <a:tab pos="445592" algn="l"/>
              </a:tabLst>
              <a:defRPr sz="2199">
                <a:solidFill>
                  <a:sysClr val="windowText" lastClr="000000"/>
                </a:solidFill>
                <a:latin typeface="Cambria"/>
                <a:cs typeface="Cambria"/>
              </a:defRPr>
            </a:pPr>
            <a:r>
              <a:rPr dirty="0"/>
              <a:t>The </a:t>
            </a:r>
            <a:r>
              <a:rPr b="1" dirty="0"/>
              <a:t>Ministry of Public Administration, </a:t>
            </a:r>
            <a:r>
              <a:rPr b="1" dirty="0" err="1"/>
              <a:t>Labour</a:t>
            </a:r>
            <a:r>
              <a:rPr b="1" dirty="0"/>
              <a:t> and Social Security </a:t>
            </a:r>
            <a:r>
              <a:rPr dirty="0"/>
              <a:t>(MAPTSS) is the Ministerial Department, which is responsible within the scope of its duties, through the National Institute of Qualifications (INQ), to implement the </a:t>
            </a:r>
            <a:r>
              <a:rPr b="1" dirty="0"/>
              <a:t>National Qualifications System.</a:t>
            </a:r>
            <a:endParaRPr sz="2199" kern="0" dirty="0">
              <a:solidFill>
                <a:sysClr val="windowText" lastClr="000000"/>
              </a:solidFill>
              <a:latin typeface="Cambria"/>
              <a:cs typeface="Cambria"/>
            </a:endParaRPr>
          </a:p>
          <a:p>
            <a:pPr defTabSz="914034">
              <a:spcBef>
                <a:spcPts val="1019"/>
              </a:spcBef>
            </a:pPr>
            <a:endParaRPr sz="2199" kern="0" dirty="0">
              <a:solidFill>
                <a:sysClr val="windowText" lastClr="000000"/>
              </a:solidFill>
              <a:latin typeface="Cambria"/>
              <a:cs typeface="Cambria"/>
            </a:endParaRPr>
          </a:p>
          <a:p>
            <a:pPr marL="444322" marR="6982" indent="-285636" algn="just" defTabSz="914034">
              <a:lnSpc>
                <a:spcPct val="150000"/>
              </a:lnSpc>
              <a:spcBef>
                <a:spcPts val="5"/>
              </a:spcBef>
              <a:buFont typeface="Arial MT"/>
              <a:buChar char="•"/>
              <a:tabLst>
                <a:tab pos="445592" algn="l"/>
              </a:tabLst>
              <a:defRPr sz="2199" b="1">
                <a:latin typeface="Cambria"/>
                <a:cs typeface="Cambria"/>
              </a:defRPr>
            </a:pPr>
            <a:r>
              <a:rPr dirty="0">
                <a:solidFill>
                  <a:sysClr val="windowText" lastClr="000000"/>
                </a:solidFill>
              </a:rPr>
              <a:t>Date of creation of the INQ: July 2022, by </a:t>
            </a:r>
            <a:r>
              <a:rPr u="sng" dirty="0">
                <a:solidFill>
                  <a:srgbClr val="0462C1"/>
                </a:solidFill>
                <a:uFill>
                  <a:solidFill>
                    <a:srgbClr val="0462C1"/>
                  </a:solidFill>
                </a:uFill>
                <a:hlinkClick r:id="rId4"/>
              </a:rPr>
              <a:t>Presidential Decree 208/22</a:t>
            </a:r>
            <a:r>
              <a:rPr dirty="0">
                <a:solidFill>
                  <a:srgbClr val="0462C1"/>
                </a:solidFill>
              </a:rPr>
              <a:t> </a:t>
            </a:r>
            <a:r>
              <a:rPr u="sng" dirty="0">
                <a:solidFill>
                  <a:srgbClr val="0462C1"/>
                </a:solidFill>
                <a:uFill>
                  <a:solidFill>
                    <a:srgbClr val="0462C1"/>
                  </a:solidFill>
                </a:uFill>
                <a:hlinkClick r:id="rId4"/>
              </a:rPr>
              <a:t>of 23 July.</a:t>
            </a:r>
            <a:endParaRPr sz="2199" kern="0" dirty="0">
              <a:solidFill>
                <a:sysClr val="windowText" lastClr="000000"/>
              </a:solidFill>
              <a:latin typeface="Cambria"/>
              <a:cs typeface="Cambria"/>
            </a:endParaRPr>
          </a:p>
          <a:p>
            <a:pPr defTabSz="914034">
              <a:spcBef>
                <a:spcPts val="1200"/>
              </a:spcBef>
            </a:pPr>
            <a:endParaRPr sz="2199" kern="0" dirty="0">
              <a:solidFill>
                <a:sysClr val="windowText" lastClr="000000"/>
              </a:solidFill>
              <a:latin typeface="Cambria"/>
              <a:cs typeface="Cambria"/>
            </a:endParaRPr>
          </a:p>
          <a:p>
            <a:pPr marL="263420" indent="-250725" defTabSz="914034">
              <a:lnSpc>
                <a:spcPct val="150000"/>
              </a:lnSpc>
              <a:buFont typeface="Arial MT"/>
              <a:buChar char="•"/>
              <a:tabLst>
                <a:tab pos="263420" algn="l"/>
                <a:tab pos="598565" algn="l"/>
                <a:tab pos="1697310" algn="l"/>
                <a:tab pos="2859531" algn="l"/>
                <a:tab pos="3329243" algn="l"/>
                <a:tab pos="4473055" algn="l"/>
                <a:tab pos="5734930" algn="l"/>
                <a:tab pos="6193217" algn="l"/>
                <a:tab pos="8105706" algn="l"/>
                <a:tab pos="9487548" algn="l"/>
              </a:tabLst>
              <a:defRPr sz="2199" b="1">
                <a:latin typeface="Cambria"/>
                <a:cs typeface="Cambria"/>
              </a:defRPr>
            </a:pPr>
            <a:r>
              <a:rPr lang="en-GB" sz="2199" b="1" dirty="0"/>
              <a:t>The Legal Framework of the National Qualifications System, approved by </a:t>
            </a:r>
            <a:r>
              <a:rPr dirty="0">
                <a:solidFill>
                  <a:sysClr val="windowText" lastClr="000000"/>
                </a:solidFill>
              </a:rPr>
              <a:t>Presidential </a:t>
            </a:r>
            <a:r>
              <a:rPr u="sng" dirty="0">
                <a:solidFill>
                  <a:srgbClr val="0462C1"/>
                </a:solidFill>
                <a:uFill>
                  <a:solidFill>
                    <a:srgbClr val="0462C1"/>
                  </a:solidFill>
                </a:uFill>
                <a:hlinkClick r:id="rId5"/>
              </a:rPr>
              <a:t>Decree No 210/22 of 23 July</a:t>
            </a:r>
            <a:r>
              <a:rPr u="sng" dirty="0">
                <a:solidFill>
                  <a:srgbClr val="0462C1"/>
                </a:solidFill>
                <a:uFill>
                  <a:solidFill>
                    <a:srgbClr val="0462C1"/>
                  </a:solidFill>
                </a:uFill>
              </a:rPr>
              <a:t> </a:t>
            </a:r>
            <a:r>
              <a:rPr dirty="0">
                <a:solidFill>
                  <a:sysClr val="windowText" lastClr="000000"/>
                </a:solidFill>
              </a:rPr>
              <a:t> 22.</a:t>
            </a:r>
            <a:endParaRPr sz="2199" b="1" kern="0" dirty="0">
              <a:solidFill>
                <a:sysClr val="windowText" lastClr="000000"/>
              </a:solidFill>
              <a:latin typeface="Cambria"/>
              <a:cs typeface="Cambria"/>
            </a:endParaRPr>
          </a:p>
        </p:txBody>
      </p:sp>
    </p:spTree>
    <p:extLst>
      <p:ext uri="{BB962C8B-B14F-4D97-AF65-F5344CB8AC3E}">
        <p14:creationId xmlns:p14="http://schemas.microsoft.com/office/powerpoint/2010/main" val="3708240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BBC9-FC3D-F3F0-2B44-4C0A4B530288}"/>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C792521C-D489-0CD8-6383-31243EEAFD11}"/>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F15690AB-257B-030D-3A92-5FA1BEF36F96}"/>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E956A399-D6A8-DE36-0027-C2233FD44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pic>
        <p:nvPicPr>
          <p:cNvPr id="5" name="Imagem 4" descr="Uma imagem com texto, diagrama, captura de ecrã, círculo  Descrição gerada automaticamente">
            <a:extLst>
              <a:ext uri="{FF2B5EF4-FFF2-40B4-BE49-F238E27FC236}">
                <a16:creationId xmlns:a16="http://schemas.microsoft.com/office/drawing/2014/main" id="{8BD4F04A-02E9-2CA7-C741-85A574CEB4E8}"/>
              </a:ext>
            </a:extLst>
          </p:cNvPr>
          <p:cNvPicPr>
            <a:picLocks noChangeAspect="1"/>
          </p:cNvPicPr>
          <p:nvPr/>
        </p:nvPicPr>
        <p:blipFill>
          <a:blip r:embed="rId4"/>
          <a:stretch>
            <a:fillRect/>
          </a:stretch>
        </p:blipFill>
        <p:spPr>
          <a:xfrm>
            <a:off x="32761" y="498764"/>
            <a:ext cx="10507541" cy="6044103"/>
          </a:xfrm>
          <a:prstGeom prst="rect">
            <a:avLst/>
          </a:prstGeom>
        </p:spPr>
      </p:pic>
    </p:spTree>
    <p:extLst>
      <p:ext uri="{BB962C8B-B14F-4D97-AF65-F5344CB8AC3E}">
        <p14:creationId xmlns:p14="http://schemas.microsoft.com/office/powerpoint/2010/main" val="405768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DBBC9-FC3D-F3F0-2B44-4C0A4B530288}"/>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C792521C-D489-0CD8-6383-31243EEAFD11}"/>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F15690AB-257B-030D-3A92-5FA1BEF36F96}"/>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E956A399-D6A8-DE36-0027-C2233FD441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4" name="object 5">
            <a:extLst>
              <a:ext uri="{FF2B5EF4-FFF2-40B4-BE49-F238E27FC236}">
                <a16:creationId xmlns:a16="http://schemas.microsoft.com/office/drawing/2014/main" id="{BBF17DE6-C340-7026-8697-24F15FCE89D3}"/>
              </a:ext>
            </a:extLst>
          </p:cNvPr>
          <p:cNvSpPr txBox="1">
            <a:spLocks/>
          </p:cNvSpPr>
          <p:nvPr/>
        </p:nvSpPr>
        <p:spPr>
          <a:xfrm>
            <a:off x="1914481" y="494392"/>
            <a:ext cx="7512984" cy="461665"/>
          </a:xfrm>
          <a:prstGeom prst="rect">
            <a:avLst/>
          </a:prstGeom>
          <a:noFill/>
        </p:spPr>
        <p:txBody>
          <a:bodyPr wrap="square">
            <a:spAutoFit/>
          </a:bodyPr>
          <a:lstStyle>
            <a:lvl1pPr>
              <a:defRPr sz="2400" b="1">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r>
              <a:t>Mission and Main Tasks of the INQ</a:t>
            </a:r>
          </a:p>
        </p:txBody>
      </p:sp>
      <p:sp>
        <p:nvSpPr>
          <p:cNvPr id="2" name="object 6">
            <a:extLst>
              <a:ext uri="{FF2B5EF4-FFF2-40B4-BE49-F238E27FC236}">
                <a16:creationId xmlns:a16="http://schemas.microsoft.com/office/drawing/2014/main" id="{23C29BA3-B938-BE6B-2CC9-B9B077379407}"/>
              </a:ext>
            </a:extLst>
          </p:cNvPr>
          <p:cNvSpPr txBox="1"/>
          <p:nvPr/>
        </p:nvSpPr>
        <p:spPr>
          <a:xfrm>
            <a:off x="115150" y="2909820"/>
            <a:ext cx="10321572" cy="1053308"/>
          </a:xfrm>
          <a:prstGeom prst="rect">
            <a:avLst/>
          </a:prstGeom>
          <a:ln w="9525">
            <a:solidFill>
              <a:srgbClr val="E7E6E6"/>
            </a:solidFill>
          </a:ln>
        </p:spPr>
        <p:txBody>
          <a:bodyPr vert="horz" wrap="square" lIns="0" tIns="38084" rIns="0" bIns="0">
            <a:spAutoFit/>
          </a:bodyPr>
          <a:lstStyle/>
          <a:p>
            <a:pPr marL="376404" marR="81882" indent="-285636" algn="just" defTabSz="914034">
              <a:spcBef>
                <a:spcPts val="300"/>
              </a:spcBef>
              <a:buClr>
                <a:srgbClr val="C00000"/>
              </a:buClr>
              <a:buFont typeface="Wingdings"/>
              <a:buChar char=""/>
              <a:tabLst>
                <a:tab pos="377674" algn="l"/>
              </a:tabLst>
              <a:defRPr sz="2199">
                <a:solidFill>
                  <a:sysClr val="windowText" lastClr="000000"/>
                </a:solidFill>
                <a:latin typeface="Cambria"/>
                <a:cs typeface="Cambria"/>
              </a:defRPr>
            </a:pPr>
            <a:r>
              <a:t>Ensure a Qualifications System with international standards 	recognized, through a process of referencing the National Framework of 	Angola with other Qualifications Frameworks (SADC/ACQF/QE...);</a:t>
            </a:r>
            <a:endParaRPr sz="2199" kern="0">
              <a:solidFill>
                <a:sysClr val="windowText" lastClr="000000"/>
              </a:solidFill>
              <a:latin typeface="Cambria"/>
              <a:cs typeface="Cambria"/>
            </a:endParaRPr>
          </a:p>
        </p:txBody>
      </p:sp>
      <p:sp>
        <p:nvSpPr>
          <p:cNvPr id="6" name="object 9">
            <a:extLst>
              <a:ext uri="{FF2B5EF4-FFF2-40B4-BE49-F238E27FC236}">
                <a16:creationId xmlns:a16="http://schemas.microsoft.com/office/drawing/2014/main" id="{34D0B161-C96C-76B8-343A-1B88B7F1EBC7}"/>
              </a:ext>
            </a:extLst>
          </p:cNvPr>
          <p:cNvSpPr txBox="1"/>
          <p:nvPr/>
        </p:nvSpPr>
        <p:spPr>
          <a:xfrm>
            <a:off x="115150" y="5079035"/>
            <a:ext cx="10321571" cy="377381"/>
          </a:xfrm>
          <a:prstGeom prst="rect">
            <a:avLst/>
          </a:prstGeom>
          <a:ln w="9525">
            <a:solidFill>
              <a:srgbClr val="E7E6E6"/>
            </a:solidFill>
          </a:ln>
        </p:spPr>
        <p:txBody>
          <a:bodyPr vert="horz" wrap="square" lIns="0" tIns="38719" rIns="0" bIns="0">
            <a:spAutoFit/>
          </a:bodyPr>
          <a:lstStyle/>
          <a:p>
            <a:pPr marL="377039" indent="-285636" defTabSz="914034">
              <a:spcBef>
                <a:spcPts val="305"/>
              </a:spcBef>
              <a:buClr>
                <a:srgbClr val="C00000"/>
              </a:buClr>
              <a:buFont typeface="Wingdings"/>
              <a:buChar char=""/>
              <a:tabLst>
                <a:tab pos="377039" algn="l"/>
              </a:tabLst>
              <a:defRPr sz="2199">
                <a:solidFill>
                  <a:sysClr val="windowText" lastClr="000000"/>
                </a:solidFill>
                <a:latin typeface="Cambria"/>
                <a:cs typeface="Cambria"/>
              </a:defRPr>
            </a:pPr>
            <a:r>
              <a:rPr lang="en-GB" dirty="0"/>
              <a:t>P</a:t>
            </a:r>
            <a:r>
              <a:rPr dirty="0" err="1"/>
              <a:t>romote</a:t>
            </a:r>
            <a:r>
              <a:rPr dirty="0"/>
              <a:t> the international recognition of national qualifications;</a:t>
            </a:r>
            <a:endParaRPr sz="2199" kern="0" dirty="0">
              <a:solidFill>
                <a:sysClr val="windowText" lastClr="000000"/>
              </a:solidFill>
              <a:latin typeface="Cambria"/>
              <a:cs typeface="Cambria"/>
            </a:endParaRPr>
          </a:p>
        </p:txBody>
      </p:sp>
      <p:sp>
        <p:nvSpPr>
          <p:cNvPr id="7" name="object 10">
            <a:extLst>
              <a:ext uri="{FF2B5EF4-FFF2-40B4-BE49-F238E27FC236}">
                <a16:creationId xmlns:a16="http://schemas.microsoft.com/office/drawing/2014/main" id="{C7CD925F-C01F-B7A6-A13A-8F7A257B8D02}"/>
              </a:ext>
            </a:extLst>
          </p:cNvPr>
          <p:cNvSpPr txBox="1"/>
          <p:nvPr/>
        </p:nvSpPr>
        <p:spPr>
          <a:xfrm>
            <a:off x="115150" y="5788451"/>
            <a:ext cx="10321573" cy="715664"/>
          </a:xfrm>
          <a:prstGeom prst="rect">
            <a:avLst/>
          </a:prstGeom>
          <a:ln w="9525">
            <a:solidFill>
              <a:srgbClr val="E7E6E6"/>
            </a:solidFill>
          </a:ln>
        </p:spPr>
        <p:txBody>
          <a:bodyPr vert="horz" wrap="square" lIns="0" tIns="38719" rIns="0" bIns="0">
            <a:spAutoFit/>
          </a:bodyPr>
          <a:lstStyle/>
          <a:p>
            <a:pPr marL="377039" indent="-285636" defTabSz="914034">
              <a:spcBef>
                <a:spcPts val="305"/>
              </a:spcBef>
              <a:buClr>
                <a:srgbClr val="C00000"/>
              </a:buClr>
              <a:buFont typeface="Wingdings"/>
              <a:buChar char=""/>
              <a:tabLst>
                <a:tab pos="377039" algn="l"/>
                <a:tab pos="1725873" algn="l"/>
                <a:tab pos="2030551" algn="l"/>
                <a:tab pos="3522206" algn="l"/>
                <a:tab pos="4326429" algn="l"/>
                <a:tab pos="4629837" algn="l"/>
                <a:tab pos="5976768" algn="l"/>
                <a:tab pos="7439223" algn="l"/>
                <a:tab pos="7743901" algn="l"/>
                <a:tab pos="8059370" algn="l"/>
                <a:tab pos="9045131" algn="l"/>
              </a:tabLst>
              <a:defRPr sz="2199">
                <a:solidFill>
                  <a:sysClr val="windowText" lastClr="000000"/>
                </a:solidFill>
                <a:latin typeface="Cambria Math"/>
                <a:cs typeface="Cambria Math"/>
              </a:defRPr>
            </a:pPr>
            <a:r>
              <a:rPr dirty="0"/>
              <a:t>Promote</a:t>
            </a:r>
            <a:r>
              <a:rPr lang="en-GB" dirty="0"/>
              <a:t> </a:t>
            </a:r>
            <a:r>
              <a:rPr lang="en-GB" sz="2199" dirty="0"/>
              <a:t>the coordination between Vocational Training and Technical Education (MINISTRY OF EDUCATION).</a:t>
            </a:r>
            <a:endParaRPr sz="2199" kern="0" dirty="0">
              <a:solidFill>
                <a:sysClr val="windowText" lastClr="000000"/>
              </a:solidFill>
              <a:latin typeface="Cambria Math"/>
              <a:cs typeface="Cambria Math"/>
            </a:endParaRPr>
          </a:p>
        </p:txBody>
      </p:sp>
      <p:sp>
        <p:nvSpPr>
          <p:cNvPr id="11" name="object 11">
            <a:extLst>
              <a:ext uri="{FF2B5EF4-FFF2-40B4-BE49-F238E27FC236}">
                <a16:creationId xmlns:a16="http://schemas.microsoft.com/office/drawing/2014/main" id="{DF137158-EF69-00D7-051D-F96CE76EC4C9}"/>
              </a:ext>
            </a:extLst>
          </p:cNvPr>
          <p:cNvSpPr txBox="1"/>
          <p:nvPr/>
        </p:nvSpPr>
        <p:spPr>
          <a:xfrm>
            <a:off x="169274" y="952608"/>
            <a:ext cx="10267448" cy="1729945"/>
          </a:xfrm>
          <a:prstGeom prst="rect">
            <a:avLst/>
          </a:prstGeom>
          <a:ln w="9525">
            <a:solidFill>
              <a:srgbClr val="E7E6E6"/>
            </a:solidFill>
          </a:ln>
        </p:spPr>
        <p:txBody>
          <a:bodyPr vert="horz" wrap="square" lIns="0" tIns="37449" rIns="0" bIns="0">
            <a:spAutoFit/>
          </a:bodyPr>
          <a:lstStyle/>
          <a:p>
            <a:pPr marL="376404" marR="79978" indent="-285636" algn="just" defTabSz="914034">
              <a:spcBef>
                <a:spcPts val="295"/>
              </a:spcBef>
              <a:buFont typeface="Wingdings"/>
              <a:buChar char=""/>
              <a:tabLst>
                <a:tab pos="377674" algn="l"/>
              </a:tabLst>
              <a:defRPr sz="2199">
                <a:latin typeface="Cambria"/>
                <a:cs typeface="Cambria"/>
              </a:defRPr>
            </a:pPr>
            <a:r>
              <a:rPr b="1" dirty="0">
                <a:solidFill>
                  <a:srgbClr val="4471C4"/>
                </a:solidFill>
              </a:rPr>
              <a:t>MISSION </a:t>
            </a:r>
            <a:r>
              <a:rPr dirty="0">
                <a:solidFill>
                  <a:sysClr val="windowText" lastClr="000000"/>
                </a:solidFill>
              </a:rPr>
              <a:t>- </a:t>
            </a:r>
            <a:r>
              <a:rPr lang="en-GB" sz="2199" dirty="0">
                <a:solidFill>
                  <a:sysClr val="windowText" lastClr="000000"/>
                </a:solidFill>
              </a:rPr>
              <a:t>C</a:t>
            </a:r>
            <a:r>
              <a:rPr lang="en-GB" sz="2199" dirty="0"/>
              <a:t>ontribute to the improvement of qualification levels among young people and adults by providing an attractive and diversified range of qualifications, to promote and enhance initial and continuous training, lifelong learning, and the integration of qualified young people and adults into the </a:t>
            </a:r>
            <a:r>
              <a:rPr lang="en-GB" sz="2199" dirty="0" err="1"/>
              <a:t>labor</a:t>
            </a:r>
            <a:r>
              <a:rPr lang="en-GB" sz="2199" dirty="0"/>
              <a:t> market.</a:t>
            </a:r>
            <a:endParaRPr sz="2199" kern="0" dirty="0">
              <a:solidFill>
                <a:sysClr val="windowText" lastClr="000000"/>
              </a:solidFill>
              <a:latin typeface="Cambria"/>
              <a:cs typeface="Cambria"/>
            </a:endParaRPr>
          </a:p>
        </p:txBody>
      </p:sp>
      <p:sp>
        <p:nvSpPr>
          <p:cNvPr id="13" name="object 7">
            <a:extLst>
              <a:ext uri="{FF2B5EF4-FFF2-40B4-BE49-F238E27FC236}">
                <a16:creationId xmlns:a16="http://schemas.microsoft.com/office/drawing/2014/main" id="{5C6BC52A-0B7D-8713-4A43-C034A9D9819D}"/>
              </a:ext>
            </a:extLst>
          </p:cNvPr>
          <p:cNvSpPr/>
          <p:nvPr/>
        </p:nvSpPr>
        <p:spPr>
          <a:xfrm>
            <a:off x="115149" y="4211925"/>
            <a:ext cx="10321573" cy="738830"/>
          </a:xfrm>
          <a:custGeom>
            <a:avLst/>
            <a:gdLst/>
            <a:ahLst/>
            <a:cxnLst/>
            <a:rect l="l" t="t" r="r" b="b"/>
            <a:pathLst>
              <a:path w="10673080" h="739139">
                <a:moveTo>
                  <a:pt x="10672565" y="0"/>
                </a:moveTo>
                <a:lnTo>
                  <a:pt x="0" y="0"/>
                </a:lnTo>
                <a:lnTo>
                  <a:pt x="0" y="738670"/>
                </a:lnTo>
                <a:lnTo>
                  <a:pt x="10672565" y="738670"/>
                </a:lnTo>
              </a:path>
            </a:pathLst>
          </a:custGeom>
          <a:ln w="9524">
            <a:solidFill>
              <a:srgbClr val="E7E6E6"/>
            </a:solidFill>
          </a:ln>
        </p:spPr>
        <p:txBody>
          <a:bodyPr wrap="square" lIns="0" tIns="0" rIns="0" bIns="0"/>
          <a:lstStyle/>
          <a:p>
            <a:pPr defTabSz="914034"/>
            <a:endParaRPr sz="1799" kern="0">
              <a:solidFill>
                <a:sysClr val="windowText" lastClr="000000"/>
              </a:solidFill>
            </a:endParaRPr>
          </a:p>
        </p:txBody>
      </p:sp>
      <p:sp>
        <p:nvSpPr>
          <p:cNvPr id="14" name="object 8">
            <a:extLst>
              <a:ext uri="{FF2B5EF4-FFF2-40B4-BE49-F238E27FC236}">
                <a16:creationId xmlns:a16="http://schemas.microsoft.com/office/drawing/2014/main" id="{44306EFA-F60F-814A-2834-DFA438989563}"/>
              </a:ext>
            </a:extLst>
          </p:cNvPr>
          <p:cNvSpPr txBox="1"/>
          <p:nvPr/>
        </p:nvSpPr>
        <p:spPr>
          <a:xfrm>
            <a:off x="184331" y="4238368"/>
            <a:ext cx="9305534" cy="689030"/>
          </a:xfrm>
          <a:prstGeom prst="rect">
            <a:avLst/>
          </a:prstGeom>
        </p:spPr>
        <p:txBody>
          <a:bodyPr vert="horz" wrap="square" lIns="0" tIns="12060" rIns="0" bIns="0">
            <a:spAutoFit/>
          </a:bodyPr>
          <a:lstStyle/>
          <a:p>
            <a:pPr marL="354823" indent="-342128" defTabSz="914034">
              <a:spcBef>
                <a:spcPts val="95"/>
              </a:spcBef>
              <a:buClr>
                <a:srgbClr val="C00000"/>
              </a:buClr>
              <a:buFont typeface="Wingdings"/>
              <a:buChar char=""/>
              <a:tabLst>
                <a:tab pos="354823" algn="l"/>
              </a:tabLst>
              <a:defRPr sz="2199">
                <a:solidFill>
                  <a:sysClr val="windowText" lastClr="000000"/>
                </a:solidFill>
                <a:latin typeface="Cambria"/>
                <a:cs typeface="Cambria"/>
              </a:defRPr>
            </a:pPr>
            <a:r>
              <a:t>Manage and keep up-to-date the National Catalogue of Professional Qualifications;</a:t>
            </a:r>
            <a:endParaRPr sz="2199" kern="0">
              <a:solidFill>
                <a:sysClr val="windowText" lastClr="000000"/>
              </a:solidFill>
              <a:latin typeface="Cambria"/>
              <a:cs typeface="Cambria"/>
            </a:endParaRPr>
          </a:p>
        </p:txBody>
      </p:sp>
    </p:spTree>
    <p:extLst>
      <p:ext uri="{BB962C8B-B14F-4D97-AF65-F5344CB8AC3E}">
        <p14:creationId xmlns:p14="http://schemas.microsoft.com/office/powerpoint/2010/main" val="3782912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43064-722A-AF9E-F769-ED4EE6CF6CBC}"/>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4EADB986-A59B-DAAE-DE52-F20CA9F277A0}"/>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4FEC8225-E762-19F5-26FD-2174A30314BB}"/>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7BBC8A14-529C-C50F-9947-DE315408F1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pic>
        <p:nvPicPr>
          <p:cNvPr id="3" name="Imagem 2">
            <a:extLst>
              <a:ext uri="{FF2B5EF4-FFF2-40B4-BE49-F238E27FC236}">
                <a16:creationId xmlns:a16="http://schemas.microsoft.com/office/drawing/2014/main" id="{A9D6B26E-BB43-10BB-3B9D-466CA58F4133}"/>
              </a:ext>
            </a:extLst>
          </p:cNvPr>
          <p:cNvPicPr>
            <a:picLocks noChangeAspect="1"/>
          </p:cNvPicPr>
          <p:nvPr/>
        </p:nvPicPr>
        <p:blipFill>
          <a:blip r:embed="rId4"/>
          <a:stretch>
            <a:fillRect/>
          </a:stretch>
        </p:blipFill>
        <p:spPr>
          <a:xfrm>
            <a:off x="1770324" y="1042416"/>
            <a:ext cx="6958360" cy="5101906"/>
          </a:xfrm>
          <a:prstGeom prst="rect">
            <a:avLst/>
          </a:prstGeom>
        </p:spPr>
      </p:pic>
      <p:sp>
        <p:nvSpPr>
          <p:cNvPr id="5" name="object 5">
            <a:extLst>
              <a:ext uri="{FF2B5EF4-FFF2-40B4-BE49-F238E27FC236}">
                <a16:creationId xmlns:a16="http://schemas.microsoft.com/office/drawing/2014/main" id="{FDB705AD-F8E8-5395-2E1A-8DEF4077E220}"/>
              </a:ext>
            </a:extLst>
          </p:cNvPr>
          <p:cNvSpPr txBox="1">
            <a:spLocks/>
          </p:cNvSpPr>
          <p:nvPr/>
        </p:nvSpPr>
        <p:spPr>
          <a:xfrm>
            <a:off x="817200" y="567543"/>
            <a:ext cx="9115323" cy="382023"/>
          </a:xfrm>
          <a:prstGeom prst="rect">
            <a:avLst/>
          </a:prstGeom>
          <a:noFill/>
        </p:spPr>
        <p:txBody>
          <a:bodyPr wrap="square">
            <a:spAutoFit/>
          </a:bodyPr>
          <a:lstStyle>
            <a:lvl1pPr>
              <a:defRPr sz="2400" b="1">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ctr"/>
            <a:r>
              <a:t>ACQF Referral Day </a:t>
            </a:r>
          </a:p>
        </p:txBody>
      </p:sp>
    </p:spTree>
    <p:extLst>
      <p:ext uri="{BB962C8B-B14F-4D97-AF65-F5344CB8AC3E}">
        <p14:creationId xmlns:p14="http://schemas.microsoft.com/office/powerpoint/2010/main" val="3836711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043064-722A-AF9E-F769-ED4EE6CF6CBC}"/>
            </a:ext>
          </a:extLst>
        </p:cNvPr>
        <p:cNvGrpSpPr/>
        <p:nvPr/>
      </p:nvGrpSpPr>
      <p:grpSpPr>
        <a:xfrm>
          <a:off x="0" y="0"/>
          <a:ext cx="0" cy="0"/>
          <a:chOff x="0" y="0"/>
          <a:chExt cx="0" cy="0"/>
        </a:xfrm>
      </p:grpSpPr>
      <p:grpSp>
        <p:nvGrpSpPr>
          <p:cNvPr id="8" name="Agrupar 7">
            <a:extLst>
              <a:ext uri="{FF2B5EF4-FFF2-40B4-BE49-F238E27FC236}">
                <a16:creationId xmlns:a16="http://schemas.microsoft.com/office/drawing/2014/main" id="{4EADB986-A59B-DAAE-DE52-F20CA9F277A0}"/>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4FEC8225-E762-19F5-26FD-2174A30314BB}"/>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7BBC8A14-529C-C50F-9947-DE315408F1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sp>
        <p:nvSpPr>
          <p:cNvPr id="2" name="object 2">
            <a:extLst>
              <a:ext uri="{FF2B5EF4-FFF2-40B4-BE49-F238E27FC236}">
                <a16:creationId xmlns:a16="http://schemas.microsoft.com/office/drawing/2014/main" id="{32F0968B-02DE-4596-6827-153F34DA6D6A}"/>
              </a:ext>
            </a:extLst>
          </p:cNvPr>
          <p:cNvSpPr txBox="1">
            <a:spLocks/>
          </p:cNvSpPr>
          <p:nvPr/>
        </p:nvSpPr>
        <p:spPr>
          <a:xfrm>
            <a:off x="2160496" y="592122"/>
            <a:ext cx="6370819" cy="381510"/>
          </a:xfrm>
          <a:prstGeom prst="rect">
            <a:avLst/>
          </a:prstGeom>
          <a:noFill/>
        </p:spPr>
        <p:txBody>
          <a:bodyPr wrap="square">
            <a:sp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defTabSz="995507">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pPr>
            <a:r>
              <a:t>Recommendations</a:t>
            </a:r>
          </a:p>
        </p:txBody>
      </p:sp>
      <p:sp>
        <p:nvSpPr>
          <p:cNvPr id="4" name="CaixaDeTexto 3">
            <a:extLst>
              <a:ext uri="{FF2B5EF4-FFF2-40B4-BE49-F238E27FC236}">
                <a16:creationId xmlns:a16="http://schemas.microsoft.com/office/drawing/2014/main" id="{A171312D-119D-D026-CDAF-2FBDD86B980B}"/>
              </a:ext>
            </a:extLst>
          </p:cNvPr>
          <p:cNvSpPr txBox="1"/>
          <p:nvPr/>
        </p:nvSpPr>
        <p:spPr>
          <a:xfrm>
            <a:off x="274320" y="2002286"/>
            <a:ext cx="10021824" cy="1015663"/>
          </a:xfrm>
          <a:prstGeom prst="rect">
            <a:avLst/>
          </a:prstGeom>
          <a:noFill/>
          <a:ln>
            <a:solidFill>
              <a:schemeClr val="bg1">
                <a:lumMod val="75000"/>
              </a:schemeClr>
            </a:solidFill>
          </a:ln>
        </p:spPr>
        <p:txBody>
          <a:bodyPr wrap="square">
            <a:spAutoFit/>
          </a:bodyPr>
          <a:lstStyle>
            <a:lvl1pPr>
              <a:defRPr>
                <a:latin typeface="Cambria" panose="02040503050406030204" pitchFamily="18" charset="0"/>
                <a:ea typeface="Cambria" panose="02040503050406030204" pitchFamily="18" charset="0"/>
              </a:defRPr>
            </a:lvl1pPr>
          </a:lstStyle>
          <a:p>
            <a:pPr marL="342900" indent="-342900" algn="just">
              <a:buFont typeface="Wingdings" panose="05000000000000000000" pitchFamily="2" charset="2"/>
              <a:buChar char="q"/>
              <a:defRPr sz="2000"/>
            </a:pPr>
            <a:r>
              <a:t>Meeting of Southern African Development Community (SADC) Ministers of Employment, Labour and Social Partners held in March 2024 in Victoria Falls, Republic of Zimbabwe.</a:t>
            </a:r>
            <a:endParaRPr sz="2000"/>
          </a:p>
        </p:txBody>
      </p:sp>
      <p:sp>
        <p:nvSpPr>
          <p:cNvPr id="6" name="CaixaDeTexto 5">
            <a:extLst>
              <a:ext uri="{FF2B5EF4-FFF2-40B4-BE49-F238E27FC236}">
                <a16:creationId xmlns:a16="http://schemas.microsoft.com/office/drawing/2014/main" id="{A0334405-2BC7-55F7-325A-90E91A3E94C7}"/>
              </a:ext>
            </a:extLst>
          </p:cNvPr>
          <p:cNvSpPr txBox="1"/>
          <p:nvPr/>
        </p:nvSpPr>
        <p:spPr>
          <a:xfrm>
            <a:off x="274320" y="1133999"/>
            <a:ext cx="10021824" cy="707886"/>
          </a:xfrm>
          <a:prstGeom prst="rect">
            <a:avLst/>
          </a:prstGeom>
          <a:noFill/>
          <a:ln>
            <a:solidFill>
              <a:schemeClr val="bg1">
                <a:lumMod val="75000"/>
              </a:schemeClr>
            </a:solidFill>
          </a:ln>
        </p:spPr>
        <p:txBody>
          <a:bodyPr wrap="square">
            <a:spAutoFit/>
          </a:bodyPr>
          <a:lstStyle/>
          <a:p>
            <a:pPr marL="342900" indent="-342900" algn="just">
              <a:buFont typeface="Wingdings" panose="05000000000000000000" pitchFamily="2" charset="2"/>
              <a:buChar char="q"/>
              <a:defRPr sz="2000">
                <a:latin typeface="Cambria" panose="02040503050406030204" pitchFamily="18" charset="0"/>
                <a:ea typeface="Cambria" panose="02040503050406030204" pitchFamily="18" charset="0"/>
              </a:defRPr>
            </a:pPr>
            <a:r>
              <a:t>2nd Qualifications Frameworks Forum, held in September 2024 in Luanda, Republic of Angola;</a:t>
            </a:r>
            <a:endParaRPr sz="2000">
              <a:latin typeface="Cambria" panose="02040503050406030204" pitchFamily="18" charset="0"/>
              <a:ea typeface="Cambria" panose="02040503050406030204" pitchFamily="18" charset="0"/>
            </a:endParaRPr>
          </a:p>
        </p:txBody>
      </p:sp>
      <p:sp>
        <p:nvSpPr>
          <p:cNvPr id="15" name="object 2">
            <a:extLst>
              <a:ext uri="{FF2B5EF4-FFF2-40B4-BE49-F238E27FC236}">
                <a16:creationId xmlns:a16="http://schemas.microsoft.com/office/drawing/2014/main" id="{2BC61D5C-6D80-7BBD-3C77-D3F0CAAD679B}"/>
              </a:ext>
            </a:extLst>
          </p:cNvPr>
          <p:cNvSpPr txBox="1">
            <a:spLocks/>
          </p:cNvSpPr>
          <p:nvPr/>
        </p:nvSpPr>
        <p:spPr>
          <a:xfrm>
            <a:off x="2160496" y="3170730"/>
            <a:ext cx="6370819" cy="424732"/>
          </a:xfrm>
          <a:prstGeom prst="rect">
            <a:avLst/>
          </a:prstGeom>
          <a:noFill/>
        </p:spPr>
        <p:txBody>
          <a:bodyPr wrap="square">
            <a:sp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defTabSz="995507">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pPr>
            <a:r>
              <a:t>ACQF benchmarks</a:t>
            </a:r>
          </a:p>
        </p:txBody>
      </p:sp>
      <p:sp>
        <p:nvSpPr>
          <p:cNvPr id="18" name="Retângulo: Cantos Arredondados 17">
            <a:extLst>
              <a:ext uri="{FF2B5EF4-FFF2-40B4-BE49-F238E27FC236}">
                <a16:creationId xmlns:a16="http://schemas.microsoft.com/office/drawing/2014/main" id="{F0DE929B-C467-F0AA-8807-77467FB83D09}"/>
              </a:ext>
            </a:extLst>
          </p:cNvPr>
          <p:cNvSpPr/>
          <p:nvPr/>
        </p:nvSpPr>
        <p:spPr>
          <a:xfrm>
            <a:off x="409581" y="3906309"/>
            <a:ext cx="2258568" cy="1563624"/>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pPr>
            <a:r>
              <a:t>Level descriptors</a:t>
            </a:r>
            <a:endPara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9" name="Retângulo: Cantos Arredondados 18">
            <a:extLst>
              <a:ext uri="{FF2B5EF4-FFF2-40B4-BE49-F238E27FC236}">
                <a16:creationId xmlns:a16="http://schemas.microsoft.com/office/drawing/2014/main" id="{665CB082-A4BE-CFD4-F973-21DBCDD810EE}"/>
              </a:ext>
            </a:extLst>
          </p:cNvPr>
          <p:cNvSpPr/>
          <p:nvPr/>
        </p:nvSpPr>
        <p:spPr>
          <a:xfrm>
            <a:off x="2847981" y="3906309"/>
            <a:ext cx="2258568" cy="1563624"/>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pPr>
            <a:r>
              <a:t>Learning outcomes approach</a:t>
            </a:r>
            <a:endPara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0" name="Retângulo: Cantos Arredondados 19">
            <a:extLst>
              <a:ext uri="{FF2B5EF4-FFF2-40B4-BE49-F238E27FC236}">
                <a16:creationId xmlns:a16="http://schemas.microsoft.com/office/drawing/2014/main" id="{0D8688DD-F390-9665-7DE9-C2DF2ED856F7}"/>
              </a:ext>
            </a:extLst>
          </p:cNvPr>
          <p:cNvSpPr/>
          <p:nvPr/>
        </p:nvSpPr>
        <p:spPr>
          <a:xfrm>
            <a:off x="5320757" y="3910503"/>
            <a:ext cx="2258568" cy="1563624"/>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pPr>
            <a:r>
              <a:t>Qualifications in the NQF</a:t>
            </a:r>
            <a:endPara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1" name="Retângulo: Cantos Arredondados 20">
            <a:extLst>
              <a:ext uri="{FF2B5EF4-FFF2-40B4-BE49-F238E27FC236}">
                <a16:creationId xmlns:a16="http://schemas.microsoft.com/office/drawing/2014/main" id="{36B20C0A-6750-5ADC-196F-129C2FFC707C}"/>
              </a:ext>
            </a:extLst>
          </p:cNvPr>
          <p:cNvSpPr/>
          <p:nvPr/>
        </p:nvSpPr>
        <p:spPr>
          <a:xfrm>
            <a:off x="7793533" y="3906309"/>
            <a:ext cx="2258568" cy="1563624"/>
          </a:xfrm>
          <a:prstGeom prst="roundRect">
            <a:avLst/>
          </a:prstGeom>
          <a:solidFill>
            <a:schemeClr val="bg2">
              <a:lumMod val="9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pPr>
            <a:r>
              <a:t>Quality assurance</a:t>
            </a:r>
            <a:endParaRPr sz="22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23" name="CaixaDeTexto 22">
            <a:extLst>
              <a:ext uri="{FF2B5EF4-FFF2-40B4-BE49-F238E27FC236}">
                <a16:creationId xmlns:a16="http://schemas.microsoft.com/office/drawing/2014/main" id="{B3B1320F-CD06-EDA6-02A4-013EC1CC0DD3}"/>
              </a:ext>
            </a:extLst>
          </p:cNvPr>
          <p:cNvSpPr txBox="1"/>
          <p:nvPr/>
        </p:nvSpPr>
        <p:spPr>
          <a:xfrm>
            <a:off x="7793533" y="5967333"/>
            <a:ext cx="2258568" cy="430887"/>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solidFill>
                  <a:schemeClr val="tx1"/>
                </a:solidFill>
              </a:defRPr>
            </a:pPr>
            <a:r>
              <a:t>Criterion 4</a:t>
            </a:r>
            <a:endParaRPr>
              <a:solidFill>
                <a:schemeClr val="tx1"/>
              </a:solidFill>
            </a:endParaRPr>
          </a:p>
        </p:txBody>
      </p:sp>
      <p:sp>
        <p:nvSpPr>
          <p:cNvPr id="24" name="CaixaDeTexto 23">
            <a:extLst>
              <a:ext uri="{FF2B5EF4-FFF2-40B4-BE49-F238E27FC236}">
                <a16:creationId xmlns:a16="http://schemas.microsoft.com/office/drawing/2014/main" id="{E62DBF27-54C2-7BB6-77D1-030EDD02A144}"/>
              </a:ext>
            </a:extLst>
          </p:cNvPr>
          <p:cNvSpPr txBox="1"/>
          <p:nvPr/>
        </p:nvSpPr>
        <p:spPr>
          <a:xfrm>
            <a:off x="5320757" y="5965717"/>
            <a:ext cx="2258568" cy="430887"/>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solidFill>
                  <a:schemeClr val="tx1"/>
                </a:solidFill>
              </a:defRPr>
            </a:pPr>
            <a:r>
              <a:t>Criterion 3</a:t>
            </a:r>
            <a:endParaRPr>
              <a:solidFill>
                <a:schemeClr val="tx1"/>
              </a:solidFill>
            </a:endParaRPr>
          </a:p>
        </p:txBody>
      </p:sp>
      <p:sp>
        <p:nvSpPr>
          <p:cNvPr id="25" name="CaixaDeTexto 24">
            <a:extLst>
              <a:ext uri="{FF2B5EF4-FFF2-40B4-BE49-F238E27FC236}">
                <a16:creationId xmlns:a16="http://schemas.microsoft.com/office/drawing/2014/main" id="{BF128F6E-BAC8-3080-8243-1376BAE7CD10}"/>
              </a:ext>
            </a:extLst>
          </p:cNvPr>
          <p:cNvSpPr txBox="1"/>
          <p:nvPr/>
        </p:nvSpPr>
        <p:spPr>
          <a:xfrm>
            <a:off x="2847981" y="5967333"/>
            <a:ext cx="2258568" cy="430887"/>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solidFill>
                  <a:schemeClr val="tx1"/>
                </a:solidFill>
              </a:defRPr>
            </a:pPr>
            <a:r>
              <a:t>Criterion 2</a:t>
            </a:r>
            <a:endParaRPr>
              <a:solidFill>
                <a:schemeClr val="tx1"/>
              </a:solidFill>
            </a:endParaRPr>
          </a:p>
        </p:txBody>
      </p:sp>
      <p:sp>
        <p:nvSpPr>
          <p:cNvPr id="26" name="CaixaDeTexto 25">
            <a:extLst>
              <a:ext uri="{FF2B5EF4-FFF2-40B4-BE49-F238E27FC236}">
                <a16:creationId xmlns:a16="http://schemas.microsoft.com/office/drawing/2014/main" id="{1005CDA2-8E4D-09EB-52C5-B5C2B51E5021}"/>
              </a:ext>
            </a:extLst>
          </p:cNvPr>
          <p:cNvSpPr txBox="1"/>
          <p:nvPr/>
        </p:nvSpPr>
        <p:spPr>
          <a:xfrm>
            <a:off x="409581" y="5967333"/>
            <a:ext cx="2258568" cy="430887"/>
          </a:xfrm>
          <a:prstGeom prst="rect">
            <a:avLst/>
          </a:prstGeom>
          <a:solidFill>
            <a:schemeClr val="bg2">
              <a:lumMod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lgn="ctr">
              <a:defRPr sz="2200">
                <a:latin typeface="Cambria" panose="02040503050406030204" pitchFamily="18" charset="0"/>
                <a:ea typeface="Cambria" panose="02040503050406030204" pitchFamily="18"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defRPr>
                <a:solidFill>
                  <a:schemeClr val="tx1"/>
                </a:solidFill>
              </a:defRPr>
            </a:pPr>
            <a:r>
              <a:t>Criterion 1</a:t>
            </a:r>
            <a:endParaRPr>
              <a:solidFill>
                <a:schemeClr val="tx1"/>
              </a:solidFill>
            </a:endParaRPr>
          </a:p>
        </p:txBody>
      </p:sp>
    </p:spTree>
    <p:extLst>
      <p:ext uri="{BB962C8B-B14F-4D97-AF65-F5344CB8AC3E}">
        <p14:creationId xmlns:p14="http://schemas.microsoft.com/office/powerpoint/2010/main" val="62664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EB09DF-0795-2882-0BCD-746A2EDC1B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27C748A-631C-EB38-EF26-718B915B1111}"/>
              </a:ext>
            </a:extLst>
          </p:cNvPr>
          <p:cNvSpPr txBox="1"/>
          <p:nvPr/>
        </p:nvSpPr>
        <p:spPr>
          <a:xfrm>
            <a:off x="192025" y="577191"/>
            <a:ext cx="10296144" cy="1089529"/>
          </a:xfrm>
          <a:prstGeom prst="rect">
            <a:avLst/>
          </a:prstGeom>
          <a:noFill/>
        </p:spPr>
        <p:txBody>
          <a:bodyPr wrap="square">
            <a:spAutoFit/>
          </a:bodyPr>
          <a:lstStyle>
            <a:lvl1pPr algn="ctr">
              <a:lnSpc>
                <a:spcPct val="90000"/>
              </a:lnSpc>
              <a:spcBef>
                <a:spcPct val="0"/>
              </a:spcBef>
              <a:buNone/>
              <a:defRPr sz="2400">
                <a:solidFill>
                  <a:srgbClr val="1C4C96"/>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Arial" panose="020B0604020202020204" pitchFamily="34" charset="0"/>
              </a:defRPr>
            </a:lvl1pPr>
          </a:lstStyle>
          <a:p>
            <a:pPr algn="just"/>
            <a:r>
              <a:t>ACQF </a:t>
            </a:r>
            <a:r>
              <a:rPr b="1"/>
              <a:t>Benchmark 1: </a:t>
            </a:r>
            <a:r>
              <a:t>There is a clear and demonstrable link between the qualification levels in the national qualifications framework or system and the ACQF level descriptors.</a:t>
            </a:r>
          </a:p>
        </p:txBody>
      </p:sp>
      <p:grpSp>
        <p:nvGrpSpPr>
          <p:cNvPr id="8" name="Agrupar 7">
            <a:extLst>
              <a:ext uri="{FF2B5EF4-FFF2-40B4-BE49-F238E27FC236}">
                <a16:creationId xmlns:a16="http://schemas.microsoft.com/office/drawing/2014/main" id="{F0F3AAEC-E25A-E25F-F43F-31B61B304F18}"/>
              </a:ext>
            </a:extLst>
          </p:cNvPr>
          <p:cNvGrpSpPr/>
          <p:nvPr/>
        </p:nvGrpSpPr>
        <p:grpSpPr>
          <a:xfrm>
            <a:off x="2845455" y="6735338"/>
            <a:ext cx="5517960" cy="627444"/>
            <a:chOff x="2845455" y="6735338"/>
            <a:chExt cx="5517960" cy="627444"/>
          </a:xfrm>
        </p:grpSpPr>
        <p:pic>
          <p:nvPicPr>
            <p:cNvPr id="9" name="Imagem 8" descr="Uma imagem com texto, Tipo de letra, logótipo, Gráficos  Os conteúdos gerados por IA podem estar incorretos.">
              <a:extLst>
                <a:ext uri="{FF2B5EF4-FFF2-40B4-BE49-F238E27FC236}">
                  <a16:creationId xmlns:a16="http://schemas.microsoft.com/office/drawing/2014/main" id="{154F42B3-234F-1679-E54E-5DF9CD662D69}"/>
                </a:ext>
              </a:extLst>
            </p:cNvPr>
            <p:cNvPicPr>
              <a:picLocks noChangeAspect="1"/>
            </p:cNvPicPr>
            <p:nvPr/>
          </p:nvPicPr>
          <p:blipFill>
            <a:blip r:embed="rId2"/>
            <a:stretch>
              <a:fillRect/>
            </a:stretch>
          </p:blipFill>
          <p:spPr>
            <a:xfrm>
              <a:off x="2845455" y="6735338"/>
              <a:ext cx="2484002" cy="627443"/>
            </a:xfrm>
            <a:prstGeom prst="rect">
              <a:avLst/>
            </a:prstGeom>
          </p:spPr>
        </p:pic>
        <p:pic>
          <p:nvPicPr>
            <p:cNvPr id="10" name="Imagem 9" descr="Uma imagem com texto, Tipo de letra, logótipo, captura de ecrã  Os conteúdos gerados por IA podem estar incorretos.">
              <a:extLst>
                <a:ext uri="{FF2B5EF4-FFF2-40B4-BE49-F238E27FC236}">
                  <a16:creationId xmlns:a16="http://schemas.microsoft.com/office/drawing/2014/main" id="{03980854-D989-7781-B0ED-1DEF5E4DA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318" t="16129" r="31862" b="24194"/>
            <a:stretch>
              <a:fillRect/>
            </a:stretch>
          </p:blipFill>
          <p:spPr bwMode="auto">
            <a:xfrm>
              <a:off x="5249504" y="6735339"/>
              <a:ext cx="3113911" cy="627443"/>
            </a:xfrm>
            <a:prstGeom prst="rect">
              <a:avLst/>
            </a:prstGeom>
            <a:ln>
              <a:noFill/>
            </a:ln>
            <a:extLst>
              <a:ext uri="{53640926-AAD7-44D8-BBD7-CCE9431645EC}">
                <a14:shadowObscured xmlns:a14="http://schemas.microsoft.com/office/drawing/2010/main"/>
              </a:ext>
            </a:extLst>
          </p:spPr>
        </p:pic>
      </p:grpSp>
      <p:graphicFrame>
        <p:nvGraphicFramePr>
          <p:cNvPr id="3" name="Tabela 2">
            <a:extLst>
              <a:ext uri="{FF2B5EF4-FFF2-40B4-BE49-F238E27FC236}">
                <a16:creationId xmlns:a16="http://schemas.microsoft.com/office/drawing/2014/main" id="{A6C3EFDA-B5D9-863D-2B9E-776B1F8570BC}"/>
              </a:ext>
            </a:extLst>
          </p:cNvPr>
          <p:cNvGraphicFramePr>
            <a:graphicFrameLocks noGrp="1"/>
          </p:cNvGraphicFramePr>
          <p:nvPr>
            <p:extLst>
              <p:ext uri="{D42A27DB-BD31-4B8C-83A1-F6EECF244321}">
                <p14:modId xmlns:p14="http://schemas.microsoft.com/office/powerpoint/2010/main" val="2066033869"/>
              </p:ext>
            </p:extLst>
          </p:nvPr>
        </p:nvGraphicFramePr>
        <p:xfrm>
          <a:off x="192024" y="1675865"/>
          <a:ext cx="10296144" cy="4975742"/>
        </p:xfrm>
        <a:graphic>
          <a:graphicData uri="http://schemas.openxmlformats.org/drawingml/2006/table">
            <a:tbl>
              <a:tblPr firstRow="1" firstCol="1" bandRow="1">
                <a:tableStyleId>{E8B1032C-EA38-4F05-BA0D-38AFFFC7BED3}</a:tableStyleId>
              </a:tblPr>
              <a:tblGrid>
                <a:gridCol w="1435608">
                  <a:extLst>
                    <a:ext uri="{9D8B030D-6E8A-4147-A177-3AD203B41FA5}">
                      <a16:colId xmlns:a16="http://schemas.microsoft.com/office/drawing/2014/main" val="2473377441"/>
                    </a:ext>
                  </a:extLst>
                </a:gridCol>
                <a:gridCol w="1594871">
                  <a:extLst>
                    <a:ext uri="{9D8B030D-6E8A-4147-A177-3AD203B41FA5}">
                      <a16:colId xmlns:a16="http://schemas.microsoft.com/office/drawing/2014/main" val="3067312939"/>
                    </a:ext>
                  </a:extLst>
                </a:gridCol>
                <a:gridCol w="1758538">
                  <a:extLst>
                    <a:ext uri="{9D8B030D-6E8A-4147-A177-3AD203B41FA5}">
                      <a16:colId xmlns:a16="http://schemas.microsoft.com/office/drawing/2014/main" val="1003046864"/>
                    </a:ext>
                  </a:extLst>
                </a:gridCol>
                <a:gridCol w="1758538">
                  <a:extLst>
                    <a:ext uri="{9D8B030D-6E8A-4147-A177-3AD203B41FA5}">
                      <a16:colId xmlns:a16="http://schemas.microsoft.com/office/drawing/2014/main" val="1339636163"/>
                    </a:ext>
                  </a:extLst>
                </a:gridCol>
                <a:gridCol w="1627181">
                  <a:extLst>
                    <a:ext uri="{9D8B030D-6E8A-4147-A177-3AD203B41FA5}">
                      <a16:colId xmlns:a16="http://schemas.microsoft.com/office/drawing/2014/main" val="2304836168"/>
                    </a:ext>
                  </a:extLst>
                </a:gridCol>
                <a:gridCol w="2121408">
                  <a:extLst>
                    <a:ext uri="{9D8B030D-6E8A-4147-A177-3AD203B41FA5}">
                      <a16:colId xmlns:a16="http://schemas.microsoft.com/office/drawing/2014/main" val="152499175"/>
                    </a:ext>
                  </a:extLst>
                </a:gridCol>
              </a:tblGrid>
              <a:tr h="213758">
                <a:tc gridSpan="6">
                  <a:txBody>
                    <a:bodyPr/>
                    <a:lstStyle/>
                    <a:p>
                      <a:pPr algn="ctr">
                        <a:lnSpc>
                          <a:spcPct val="107000"/>
                        </a:lnSpc>
                        <a:spcAft>
                          <a:spcPts val="800"/>
                        </a:spcAft>
                        <a:defRPr sz="1450" kern="100">
                          <a:effectLst/>
                          <a:latin typeface="Cambria" panose="02040503050406030204" pitchFamily="18" charset="0"/>
                          <a:ea typeface="Cambria" panose="02040503050406030204" pitchFamily="18" charset="0"/>
                        </a:defRPr>
                      </a:pPr>
                      <a:r>
                        <a:rPr dirty="0"/>
                        <a:t>AREAS OF LEARNING/ GUIDELINES 2 ACQF </a:t>
                      </a:r>
                      <a:endParaRPr sz="145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2824" marR="62824" marT="0" marB="0"/>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tc hMerge="1">
                  <a:txBody>
                    <a:bodyPr/>
                    <a:lstStyle/>
                    <a:p>
                      <a:endParaRPr/>
                    </a:p>
                  </a:txBody>
                  <a:tcPr/>
                </a:tc>
                <a:extLst>
                  <a:ext uri="{0D108BD9-81ED-4DB2-BD59-A6C34878D82A}">
                    <a16:rowId xmlns:a16="http://schemas.microsoft.com/office/drawing/2014/main" val="341716259"/>
                  </a:ext>
                </a:extLst>
              </a:tr>
              <a:tr h="444358">
                <a:tc gridSpan="2">
                  <a:txBody>
                    <a:bodyPr/>
                    <a:lstStyle/>
                    <a:p>
                      <a:pPr algn="ctr">
                        <a:lnSpc>
                          <a:spcPct val="107000"/>
                        </a:lnSpc>
                        <a:spcAft>
                          <a:spcPts val="800"/>
                        </a:spcAft>
                        <a:defRPr sz="1450" b="1" kern="0">
                          <a:effectLst/>
                          <a:latin typeface="Cambria" panose="02040503050406030204" pitchFamily="18" charset="0"/>
                          <a:ea typeface="Cambria" panose="02040503050406030204" pitchFamily="18" charset="0"/>
                        </a:defRPr>
                      </a:pPr>
                      <a:r>
                        <a:rPr dirty="0"/>
                        <a:t>KNOWLEDGE</a:t>
                      </a:r>
                      <a:endParaRPr sz="1450" b="1"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2824" marR="62824" marT="0" marB="0" anchor="ctr"/>
                </a:tc>
                <a:tc hMerge="1">
                  <a:txBody>
                    <a:bodyPr/>
                    <a:lstStyle/>
                    <a:p>
                      <a:endParaRPr/>
                    </a:p>
                  </a:txBody>
                  <a:tcPr/>
                </a:tc>
                <a:tc gridSpan="2">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dirty="0"/>
                        <a:t>Competences/Aptitudes</a:t>
                      </a:r>
                      <a:endParaRPr sz="1450" b="1"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2824" marR="62824" marT="0" marB="0" anchor="ctr"/>
                </a:tc>
                <a:tc hMerge="1">
                  <a:txBody>
                    <a:bodyPr/>
                    <a:lstStyle/>
                    <a:p>
                      <a:endParaRPr/>
                    </a:p>
                  </a:txBody>
                  <a:tcPr/>
                </a:tc>
                <a:tc gridSpan="2">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dirty="0"/>
                        <a:t>AUTONOMIES AND RESPONSIBILITIES/ RESPONSIBILITIES AND AUTONOMIES </a:t>
                      </a:r>
                      <a:endParaRPr sz="1450" b="1"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2824" marR="62824" marT="0" marB="0" anchor="ctr"/>
                </a:tc>
                <a:tc hMerge="1">
                  <a:txBody>
                    <a:bodyPr/>
                    <a:lstStyle/>
                    <a:p>
                      <a:endParaRPr/>
                    </a:p>
                  </a:txBody>
                  <a:tcPr/>
                </a:tc>
                <a:extLst>
                  <a:ext uri="{0D108BD9-81ED-4DB2-BD59-A6C34878D82A}">
                    <a16:rowId xmlns:a16="http://schemas.microsoft.com/office/drawing/2014/main" val="4081805693"/>
                  </a:ext>
                </a:extLst>
              </a:tr>
              <a:tr h="213758">
                <a:tc>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dirty="0"/>
                        <a:t>ACQF</a:t>
                      </a:r>
                      <a:endParaRPr sz="1450" b="1"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2824" marR="62824" marT="0" marB="0"/>
                </a:tc>
                <a:tc>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dirty="0"/>
                        <a:t>NQF</a:t>
                      </a:r>
                      <a:endParaRPr sz="1450" b="1"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2824" marR="62824" marT="0" marB="0"/>
                </a:tc>
                <a:tc>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dirty="0"/>
                        <a:t>ACQF</a:t>
                      </a:r>
                      <a:endParaRPr sz="1450" b="1"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2824" marR="62824" marT="0" marB="0"/>
                </a:tc>
                <a:tc>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dirty="0"/>
                        <a:t>NQF</a:t>
                      </a:r>
                      <a:endParaRPr sz="1450" b="1"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2824" marR="62824" marT="0" marB="0"/>
                </a:tc>
                <a:tc>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dirty="0"/>
                        <a:t>ACQF</a:t>
                      </a:r>
                      <a:endParaRPr sz="1450" b="1"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2824" marR="62824" marT="0" marB="0"/>
                </a:tc>
                <a:tc>
                  <a:txBody>
                    <a:bodyPr/>
                    <a:lstStyle/>
                    <a:p>
                      <a:pPr algn="ctr">
                        <a:lnSpc>
                          <a:spcPct val="107000"/>
                        </a:lnSpc>
                        <a:spcAft>
                          <a:spcPts val="800"/>
                        </a:spcAft>
                        <a:defRPr sz="1450" b="1" kern="100">
                          <a:effectLst/>
                          <a:latin typeface="Cambria" panose="02040503050406030204" pitchFamily="18" charset="0"/>
                          <a:ea typeface="Cambria" panose="02040503050406030204" pitchFamily="18" charset="0"/>
                        </a:defRPr>
                      </a:pPr>
                      <a:r>
                        <a:rPr dirty="0"/>
                        <a:t>NQF</a:t>
                      </a:r>
                      <a:endParaRPr sz="1450" b="1"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2824" marR="62824" marT="0" marB="0"/>
                </a:tc>
                <a:extLst>
                  <a:ext uri="{0D108BD9-81ED-4DB2-BD59-A6C34878D82A}">
                    <a16:rowId xmlns:a16="http://schemas.microsoft.com/office/drawing/2014/main" val="1787563754"/>
                  </a:ext>
                </a:extLst>
              </a:tr>
              <a:tr h="4081662">
                <a:tc>
                  <a:txBody>
                    <a:bodyPr/>
                    <a:lstStyle/>
                    <a:p>
                      <a:pPr>
                        <a:lnSpc>
                          <a:spcPct val="107000"/>
                        </a:lnSpc>
                        <a:spcAft>
                          <a:spcPts val="800"/>
                        </a:spcAft>
                        <a:defRPr sz="1450" kern="100">
                          <a:effectLst/>
                          <a:latin typeface="Cambria" panose="02040503050406030204" pitchFamily="18" charset="0"/>
                          <a:ea typeface="Cambria" panose="02040503050406030204" pitchFamily="18" charset="0"/>
                        </a:defRPr>
                      </a:pPr>
                      <a:r>
                        <a:rPr sz="1400" b="0" dirty="0"/>
                        <a:t>"Knowledge" includes various types of knowledge, such as facts, principles, and theories in various areas.</a:t>
                      </a:r>
                      <a:endParaRPr sz="1400" b="0" kern="100">
                        <a:effectLst/>
                        <a:latin typeface="Cambria"/>
                        <a:ea typeface="Cambria"/>
                        <a:cs typeface="Times New Roman"/>
                      </a:endParaRPr>
                    </a:p>
                  </a:txBody>
                  <a:tcPr marL="62824" marR="62824" marT="0" marB="0"/>
                </a:tc>
                <a:tc>
                  <a:txBody>
                    <a:bodyPr/>
                    <a:lstStyle/>
                    <a:p>
                      <a:pPr>
                        <a:lnSpc>
                          <a:spcPct val="107000"/>
                        </a:lnSpc>
                        <a:spcAft>
                          <a:spcPts val="800"/>
                        </a:spcAft>
                        <a:defRPr sz="1450" kern="100">
                          <a:effectLst/>
                          <a:latin typeface="Cambria" panose="02040503050406030204" pitchFamily="18" charset="0"/>
                          <a:ea typeface="Cambria" panose="02040503050406030204" pitchFamily="18" charset="0"/>
                        </a:defRPr>
                      </a:pPr>
                      <a:r>
                        <a:rPr sz="1400" b="0" dirty="0"/>
                        <a:t>“knowledge” means the body of facts, principles, theories and practices relating to a field of study, work or vocational training;</a:t>
                      </a:r>
                      <a:r>
                        <a:rPr lang="en-GB" sz="1400" b="0" dirty="0"/>
                        <a:t> </a:t>
                      </a:r>
                      <a:r>
                        <a:rPr sz="1400" b="0" dirty="0"/>
                        <a:t>as a result of the assimilation of information through learning.</a:t>
                      </a:r>
                      <a:endParaRPr sz="1400" b="0" kern="100">
                        <a:effectLst/>
                        <a:latin typeface="Cambria"/>
                        <a:ea typeface="Cambria"/>
                        <a:cs typeface="Times New Roman"/>
                      </a:endParaRPr>
                    </a:p>
                  </a:txBody>
                  <a:tcPr marL="62824" marR="62824" marT="0" marB="0"/>
                </a:tc>
                <a:tc>
                  <a:txBody>
                    <a:bodyPr/>
                    <a:lstStyle/>
                    <a:p>
                      <a:pPr>
                        <a:lnSpc>
                          <a:spcPct val="107000"/>
                        </a:lnSpc>
                        <a:spcAft>
                          <a:spcPts val="800"/>
                        </a:spcAft>
                        <a:defRPr sz="1450" kern="100">
                          <a:effectLst/>
                          <a:latin typeface="Cambria" panose="02040503050406030204" pitchFamily="18" charset="0"/>
                          <a:ea typeface="Cambria" panose="02040503050406030204" pitchFamily="18" charset="0"/>
                        </a:defRPr>
                      </a:pPr>
                      <a:r>
                        <a:rPr sz="1400" b="0" dirty="0"/>
                        <a:t>"Skills" refers to the ability to use knowledge to respond to information and solve problems. Skills include cognitive, communication, digital, environmental, innovation, practical and social skills.</a:t>
                      </a:r>
                      <a:endParaRPr sz="1400" b="0" kern="100">
                        <a:effectLst/>
                        <a:latin typeface="Cambria"/>
                        <a:ea typeface="Cambria"/>
                        <a:cs typeface="Times New Roman"/>
                      </a:endParaRPr>
                    </a:p>
                  </a:txBody>
                  <a:tcPr marL="62824" marR="62824" marT="0" marB="0"/>
                </a:tc>
                <a:tc>
                  <a:txBody>
                    <a:bodyPr/>
                    <a:lstStyle/>
                    <a:p>
                      <a:pPr>
                        <a:lnSpc>
                          <a:spcPct val="107000"/>
                        </a:lnSpc>
                        <a:spcAft>
                          <a:spcPts val="800"/>
                        </a:spcAft>
                        <a:defRPr sz="1450" kern="100">
                          <a:effectLst/>
                          <a:latin typeface="Cambria" panose="02040503050406030204" pitchFamily="18" charset="0"/>
                          <a:ea typeface="Cambria" panose="02040503050406030204" pitchFamily="18" charset="0"/>
                        </a:defRPr>
                      </a:pPr>
                      <a:r>
                        <a:rPr sz="1400" b="0" dirty="0"/>
                        <a:t>“fitness” means the ability to apply knowledge and use acquired resources to complete tasks and solve problems, including the application of logical, intuitive and creative thinking and manual skills and mastery of methods and tools.</a:t>
                      </a:r>
                      <a:endParaRPr sz="1400" b="0" kern="100">
                        <a:effectLst/>
                        <a:latin typeface="Cambria"/>
                        <a:ea typeface="Cambria"/>
                        <a:cs typeface="Times New Roman"/>
                      </a:endParaRPr>
                    </a:p>
                  </a:txBody>
                  <a:tcPr marL="62824" marR="62824" marT="0" marB="0"/>
                </a:tc>
                <a:tc>
                  <a:txBody>
                    <a:bodyPr/>
                    <a:lstStyle/>
                    <a:p>
                      <a:pPr>
                        <a:lnSpc>
                          <a:spcPct val="107000"/>
                        </a:lnSpc>
                        <a:spcAft>
                          <a:spcPts val="800"/>
                        </a:spcAft>
                        <a:defRPr sz="1450" kern="100">
                          <a:effectLst/>
                          <a:latin typeface="Cambria" panose="02040503050406030204" pitchFamily="18" charset="0"/>
                          <a:ea typeface="Cambria" panose="02040503050406030204" pitchFamily="18" charset="0"/>
                        </a:defRPr>
                      </a:pPr>
                      <a:r>
                        <a:rPr sz="1400" b="0" dirty="0"/>
                        <a:t>“Autonomy and responsibility” refers to the context and extent of the application of autonomy and responsibility.</a:t>
                      </a:r>
                      <a:endParaRPr sz="1400" b="0" kern="100">
                        <a:effectLst/>
                        <a:latin typeface="Cambria"/>
                        <a:ea typeface="Cambria"/>
                        <a:cs typeface="Times New Roman"/>
                      </a:endParaRPr>
                    </a:p>
                  </a:txBody>
                  <a:tcPr marL="62824" marR="62824" marT="0" marB="0"/>
                </a:tc>
                <a:tc>
                  <a:txBody>
                    <a:bodyPr/>
                    <a:lstStyle/>
                    <a:p>
                      <a:pPr>
                        <a:lnSpc>
                          <a:spcPct val="107000"/>
                        </a:lnSpc>
                        <a:spcAft>
                          <a:spcPts val="800"/>
                        </a:spcAft>
                        <a:defRPr sz="1450" kern="100">
                          <a:effectLst/>
                          <a:latin typeface="Cambria" panose="02040503050406030204" pitchFamily="18" charset="0"/>
                          <a:ea typeface="Cambria" panose="02040503050406030204" pitchFamily="18" charset="0"/>
                        </a:defRPr>
                      </a:pPr>
                      <a:r>
                        <a:rPr sz="1400" b="0" dirty="0"/>
                        <a:t>“Responsibility and Autonomy” means the ability to apply; autonomously, knowledge, skills and personal, social and/or methodological abilities, in professional situations or in study, work or vocational training contexts for the purpose of professional and personal development.</a:t>
                      </a:r>
                      <a:endParaRPr sz="1400" b="0" kern="100">
                        <a:effectLst/>
                        <a:latin typeface="Cambria"/>
                        <a:ea typeface="Cambria"/>
                        <a:cs typeface="Times New Roman"/>
                      </a:endParaRPr>
                    </a:p>
                  </a:txBody>
                  <a:tcPr marL="62824" marR="62824" marT="0" marB="0"/>
                </a:tc>
                <a:extLst>
                  <a:ext uri="{0D108BD9-81ED-4DB2-BD59-A6C34878D82A}">
                    <a16:rowId xmlns:a16="http://schemas.microsoft.com/office/drawing/2014/main" val="992351822"/>
                  </a:ext>
                </a:extLst>
              </a:tr>
            </a:tbl>
          </a:graphicData>
        </a:graphic>
      </p:graphicFrame>
    </p:spTree>
    <p:extLst>
      <p:ext uri="{BB962C8B-B14F-4D97-AF65-F5344CB8AC3E}">
        <p14:creationId xmlns:p14="http://schemas.microsoft.com/office/powerpoint/2010/main" val="5712085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2203B17F16D040A1E444A021DFF119" ma:contentTypeVersion="13" ma:contentTypeDescription="Create a new document." ma:contentTypeScope="" ma:versionID="a4477b7aaefebf49d9f3fa8c19f258ff">
  <xsd:schema xmlns:xsd="http://www.w3.org/2001/XMLSchema" xmlns:xs="http://www.w3.org/2001/XMLSchema" xmlns:p="http://schemas.microsoft.com/office/2006/metadata/properties" xmlns:ns2="05ef24fd-2dda-45b0-83fd-a9e6f5cd7406" xmlns:ns3="9cf1f23c-94c0-4dcc-a7fa-999e323c9245" targetNamespace="http://schemas.microsoft.com/office/2006/metadata/properties" ma:root="true" ma:fieldsID="b45f155593f15e42cc3a772c45272010" ns2:_="" ns3:_="">
    <xsd:import namespace="05ef24fd-2dda-45b0-83fd-a9e6f5cd7406"/>
    <xsd:import namespace="9cf1f23c-94c0-4dcc-a7fa-999e323c924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ef24fd-2dda-45b0-83fd-a9e6f5cd74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10ffe1f-c839-4a66-9ae8-9a2945e4919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f1f23c-94c0-4dcc-a7fa-999e323c924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1c3438c5-9aa0-4ee5-85a2-9e811049bc4c}" ma:internalName="TaxCatchAll" ma:showField="CatchAllData" ma:web="9cf1f23c-94c0-4dcc-a7fa-999e323c92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5ef24fd-2dda-45b0-83fd-a9e6f5cd7406">
      <Terms xmlns="http://schemas.microsoft.com/office/infopath/2007/PartnerControls"/>
    </lcf76f155ced4ddcb4097134ff3c332f>
    <TaxCatchAll xmlns="9cf1f23c-94c0-4dcc-a7fa-999e323c9245" xsi:nil="true"/>
  </documentManagement>
</p:properties>
</file>

<file path=customXml/itemProps1.xml><?xml version="1.0" encoding="utf-8"?>
<ds:datastoreItem xmlns:ds="http://schemas.openxmlformats.org/officeDocument/2006/customXml" ds:itemID="{0C689391-B079-4B53-AB3B-8E236C35F1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ef24fd-2dda-45b0-83fd-a9e6f5cd7406"/>
    <ds:schemaRef ds:uri="9cf1f23c-94c0-4dcc-a7fa-999e323c92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827848-9568-49B2-8B3E-309D4EB81D41}">
  <ds:schemaRefs>
    <ds:schemaRef ds:uri="http://schemas.microsoft.com/sharepoint/v3/contenttype/forms"/>
  </ds:schemaRefs>
</ds:datastoreItem>
</file>

<file path=customXml/itemProps3.xml><?xml version="1.0" encoding="utf-8"?>
<ds:datastoreItem xmlns:ds="http://schemas.openxmlformats.org/officeDocument/2006/customXml" ds:itemID="{35F61107-2A44-4BCD-BA15-F67D8270E7FB}">
  <ds:schemaRefs>
    <ds:schemaRef ds:uri="http://schemas.microsoft.com/office/2006/metadata/properties"/>
    <ds:schemaRef ds:uri="http://schemas.microsoft.com/office/infopath/2007/PartnerControls"/>
    <ds:schemaRef ds:uri="05ef24fd-2dda-45b0-83fd-a9e6f5cd7406"/>
    <ds:schemaRef ds:uri="9cf1f23c-94c0-4dcc-a7fa-999e323c9245"/>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2127</Words>
  <Application>Microsoft Office PowerPoint</Application>
  <PresentationFormat>Custom</PresentationFormat>
  <Paragraphs>227</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Masters</dc:creator>
  <cp:lastModifiedBy>Amaya Lyne (ETF)</cp:lastModifiedBy>
  <cp:revision>257</cp:revision>
  <cp:lastPrinted>2024-10-11T16:53:08Z</cp:lastPrinted>
  <dcterms:created xsi:type="dcterms:W3CDTF">2018-09-12T08:34:01Z</dcterms:created>
  <dcterms:modified xsi:type="dcterms:W3CDTF">2025-07-30T11:05:46Z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0x0101009B2203B17F16D040A1E444A021DFF119</vt:lpwstr>
  </property>
  <property fmtid="{D5CDD505-2E9C-101B-9397-08002B2CF9AE}" pid="3" name="MediaServiceImageTags">
    <vt:lpwstr/>
  </property>
</Properties>
</file>