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Slides/notesSlide4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3.xml" ContentType="application/vnd.openxmlformats-officedocument.presentationml.notesSlide+xml"/>
  <Override PartName="/ppt/slides/slide5.xml" ContentType="application/vnd.openxmlformats-officedocument.presentationml.slide+xml"/>
  <Override PartName="/ppt/theme/theme1.xml" ContentType="application/vnd.openxmlformats-officedocument.theme+xml"/>
  <Override PartName="/ppt/metadata" ContentType="application/binary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1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906000" cy="6858000" type="A4"/>
  <p:notesSz cx="7010400" cy="9296400"/>
  <p:embeddedFontLst>
    <p:embeddedFont>
      <p:font typeface="Open Sans" panose="020B060603050402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iwE4VGaS9c7sIfl4nBahXRNrN7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340" y="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customschemas.google.com/relationships/presentationmetadata" Target="metadata"/><Relationship Id="rId27" Type="http://schemas.microsoft.com/office/2016/11/relationships/changesInfo" Target="changesInfos/changesInfo1.xml"/><Relationship Id="rId30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Amunyela" userId="6417d698-a469-432c-90f6-d090296d22ce" providerId="ADAL" clId="{3C5A1AAE-B9E2-421A-A677-BD9D7C2E7141}"/>
    <pc:docChg chg="undo custSel modSld">
      <pc:chgData name="Joseph Amunyela" userId="6417d698-a469-432c-90f6-d090296d22ce" providerId="ADAL" clId="{3C5A1AAE-B9E2-421A-A677-BD9D7C2E7141}" dt="2025-07-28T15:08:16.633" v="230" actId="20577"/>
      <pc:docMkLst>
        <pc:docMk/>
      </pc:docMkLst>
      <pc:sldChg chg="modSp mod">
        <pc:chgData name="Joseph Amunyela" userId="6417d698-a469-432c-90f6-d090296d22ce" providerId="ADAL" clId="{3C5A1AAE-B9E2-421A-A677-BD9D7C2E7141}" dt="2025-07-28T14:25:13.818" v="1" actId="123"/>
        <pc:sldMkLst>
          <pc:docMk/>
          <pc:sldMk cId="0" sldId="258"/>
        </pc:sldMkLst>
        <pc:spChg chg="mod">
          <ac:chgData name="Joseph Amunyela" userId="6417d698-a469-432c-90f6-d090296d22ce" providerId="ADAL" clId="{3C5A1AAE-B9E2-421A-A677-BD9D7C2E7141}" dt="2025-07-28T14:25:13.818" v="1" actId="123"/>
          <ac:spMkLst>
            <pc:docMk/>
            <pc:sldMk cId="0" sldId="258"/>
            <ac:spMk id="103" creationId="{00000000-0000-0000-0000-000000000000}"/>
          </ac:spMkLst>
        </pc:spChg>
      </pc:sldChg>
      <pc:sldChg chg="modSp mod">
        <pc:chgData name="Joseph Amunyela" userId="6417d698-a469-432c-90f6-d090296d22ce" providerId="ADAL" clId="{3C5A1AAE-B9E2-421A-A677-BD9D7C2E7141}" dt="2025-07-28T14:29:49.949" v="2" actId="1076"/>
        <pc:sldMkLst>
          <pc:docMk/>
          <pc:sldMk cId="0" sldId="259"/>
        </pc:sldMkLst>
        <pc:picChg chg="mod">
          <ac:chgData name="Joseph Amunyela" userId="6417d698-a469-432c-90f6-d090296d22ce" providerId="ADAL" clId="{3C5A1AAE-B9E2-421A-A677-BD9D7C2E7141}" dt="2025-07-28T14:29:49.949" v="2" actId="1076"/>
          <ac:picMkLst>
            <pc:docMk/>
            <pc:sldMk cId="0" sldId="259"/>
            <ac:picMk id="112" creationId="{00000000-0000-0000-0000-000000000000}"/>
          </ac:picMkLst>
        </pc:picChg>
      </pc:sldChg>
      <pc:sldChg chg="modSp mod">
        <pc:chgData name="Joseph Amunyela" userId="6417d698-a469-432c-90f6-d090296d22ce" providerId="ADAL" clId="{3C5A1AAE-B9E2-421A-A677-BD9D7C2E7141}" dt="2025-07-28T15:08:16.633" v="230" actId="20577"/>
        <pc:sldMkLst>
          <pc:docMk/>
          <pc:sldMk cId="0" sldId="260"/>
        </pc:sldMkLst>
        <pc:spChg chg="mod">
          <ac:chgData name="Joseph Amunyela" userId="6417d698-a469-432c-90f6-d090296d22ce" providerId="ADAL" clId="{3C5A1AAE-B9E2-421A-A677-BD9D7C2E7141}" dt="2025-07-28T15:08:16.633" v="230" actId="20577"/>
          <ac:spMkLst>
            <pc:docMk/>
            <pc:sldMk cId="0" sldId="260"/>
            <ac:spMk id="118" creationId="{00000000-0000-0000-0000-000000000000}"/>
          </ac:spMkLst>
        </pc:spChg>
      </pc:sldChg>
      <pc:sldChg chg="modSp mod">
        <pc:chgData name="Joseph Amunyela" userId="6417d698-a469-432c-90f6-d090296d22ce" providerId="ADAL" clId="{3C5A1AAE-B9E2-421A-A677-BD9D7C2E7141}" dt="2025-07-28T14:34:53.245" v="110" actId="20577"/>
        <pc:sldMkLst>
          <pc:docMk/>
          <pc:sldMk cId="0" sldId="261"/>
        </pc:sldMkLst>
        <pc:spChg chg="mod">
          <ac:chgData name="Joseph Amunyela" userId="6417d698-a469-432c-90f6-d090296d22ce" providerId="ADAL" clId="{3C5A1AAE-B9E2-421A-A677-BD9D7C2E7141}" dt="2025-07-28T14:34:53.245" v="110" actId="20577"/>
          <ac:spMkLst>
            <pc:docMk/>
            <pc:sldMk cId="0" sldId="261"/>
            <ac:spMk id="124" creationId="{00000000-0000-0000-0000-000000000000}"/>
          </ac:spMkLst>
        </pc:spChg>
      </pc:sldChg>
      <pc:sldChg chg="modSp mod">
        <pc:chgData name="Joseph Amunyela" userId="6417d698-a469-432c-90f6-d090296d22ce" providerId="ADAL" clId="{3C5A1AAE-B9E2-421A-A677-BD9D7C2E7141}" dt="2025-07-28T15:07:11.143" v="202" actId="20577"/>
        <pc:sldMkLst>
          <pc:docMk/>
          <pc:sldMk cId="0" sldId="262"/>
        </pc:sldMkLst>
        <pc:spChg chg="mod">
          <ac:chgData name="Joseph Amunyela" userId="6417d698-a469-432c-90f6-d090296d22ce" providerId="ADAL" clId="{3C5A1AAE-B9E2-421A-A677-BD9D7C2E7141}" dt="2025-07-28T15:07:11.143" v="202" actId="20577"/>
          <ac:spMkLst>
            <pc:docMk/>
            <pc:sldMk cId="0" sldId="262"/>
            <ac:spMk id="131" creationId="{00000000-0000-0000-0000-000000000000}"/>
          </ac:spMkLst>
        </pc:spChg>
      </pc:sldChg>
      <pc:sldChg chg="modSp mod">
        <pc:chgData name="Joseph Amunyela" userId="6417d698-a469-432c-90f6-d090296d22ce" providerId="ADAL" clId="{3C5A1AAE-B9E2-421A-A677-BD9D7C2E7141}" dt="2025-07-28T15:03:59.762" v="132" actId="114"/>
        <pc:sldMkLst>
          <pc:docMk/>
          <pc:sldMk cId="0" sldId="266"/>
        </pc:sldMkLst>
        <pc:spChg chg="mod">
          <ac:chgData name="Joseph Amunyela" userId="6417d698-a469-432c-90f6-d090296d22ce" providerId="ADAL" clId="{3C5A1AAE-B9E2-421A-A677-BD9D7C2E7141}" dt="2025-07-28T15:03:59.762" v="132" actId="114"/>
          <ac:spMkLst>
            <pc:docMk/>
            <pc:sldMk cId="0" sldId="266"/>
            <ac:spMk id="15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673" y="0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830517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673" y="8830517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71cd52a578_0_3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g371cd52a57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500" cy="348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71cd52a578_0_4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g371cd52a578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71cd52a578_0_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371cd52a5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71cd52a578_0_1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g371cd52a57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71cd52a578_0_1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g371cd52a57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71cd52a578_0_2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g371cd52a578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500" cy="348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71cd52a578_0_3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371cd52a578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500" cy="348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 rot="5400000">
            <a:off x="6061869" y="1993107"/>
            <a:ext cx="5851525" cy="241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 rot="5400000">
            <a:off x="1150144" y="-338930"/>
            <a:ext cx="5851525" cy="707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6" descr="PPT-02.jpg"/>
          <p:cNvPicPr preferRelativeResize="0"/>
          <p:nvPr/>
        </p:nvPicPr>
        <p:blipFill rotWithShape="1">
          <a:blip r:embed="rId13">
            <a:alphaModFix/>
          </a:blip>
          <a:srcRect t="76666" b="6435"/>
          <a:stretch/>
        </p:blipFill>
        <p:spPr>
          <a:xfrm>
            <a:off x="0" y="5699124"/>
            <a:ext cx="9906000" cy="1158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6" descr="PPT-02.jpg"/>
          <p:cNvPicPr preferRelativeResize="0"/>
          <p:nvPr/>
        </p:nvPicPr>
        <p:blipFill rotWithShape="1">
          <a:blip r:embed="rId13">
            <a:alphaModFix/>
          </a:blip>
          <a:srcRect r="82308" b="80000"/>
          <a:stretch/>
        </p:blipFill>
        <p:spPr>
          <a:xfrm>
            <a:off x="0" y="76200"/>
            <a:ext cx="1371600" cy="107342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19275" y="3048000"/>
            <a:ext cx="95655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 b="1" dirty="0">
                <a:solidFill>
                  <a:srgbClr val="274388"/>
                </a:solidFill>
                <a:latin typeface="Arial"/>
                <a:ea typeface="Arial"/>
                <a:cs typeface="Arial"/>
                <a:sym typeface="Arial"/>
              </a:rPr>
              <a:t>Recognition of Prior Learning (RPL) in Namibia</a:t>
            </a:r>
            <a:br>
              <a:rPr lang="en-US" sz="2300" dirty="0">
                <a:solidFill>
                  <a:srgbClr val="27438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300" i="1" dirty="0">
                <a:solidFill>
                  <a:srgbClr val="274388"/>
                </a:solidFill>
                <a:latin typeface="Arial"/>
                <a:ea typeface="Arial"/>
                <a:cs typeface="Arial"/>
                <a:sym typeface="Arial"/>
              </a:rPr>
              <a:t>Strengthening Skills Recognition for Inclusive Workforce Development</a:t>
            </a:r>
            <a:br>
              <a:rPr lang="en-US" sz="1700" dirty="0">
                <a:solidFill>
                  <a:srgbClr val="274388"/>
                </a:solidFill>
                <a:latin typeface="Arial"/>
                <a:ea typeface="Arial"/>
                <a:cs typeface="Arial"/>
                <a:sym typeface="Arial"/>
              </a:rPr>
            </a:br>
            <a:endParaRPr sz="3800" dirty="0">
              <a:solidFill>
                <a:srgbClr val="274388"/>
              </a:solidFill>
            </a:endParaRPr>
          </a:p>
          <a:p>
            <a:pPr marL="0" lvl="0" indent="0" algn="ctr" rtl="0"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72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</a:pPr>
            <a:endParaRPr sz="36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196925" y="3962400"/>
            <a:ext cx="5410200" cy="14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Mr. Joseph Amunyela</a:t>
            </a:r>
            <a:endParaRPr sz="2000" b="1" dirty="0"/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68C1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B68C16"/>
                </a:solidFill>
                <a:latin typeface="Open Sans"/>
                <a:ea typeface="Open Sans"/>
                <a:cs typeface="Open Sans"/>
                <a:sym typeface="Open Sans"/>
              </a:rPr>
              <a:t>Head: Qualifications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68C16"/>
              </a:buClr>
              <a:buSzPts val="2000"/>
              <a:buFont typeface="Arial"/>
              <a:buNone/>
            </a:pPr>
            <a:r>
              <a:rPr lang="en-GB" b="1" dirty="0"/>
              <a:t>5th ACQF Continental Forum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68C16"/>
              </a:buClr>
              <a:buSzPts val="2000"/>
              <a:buFont typeface="Arial"/>
              <a:buNone/>
            </a:pPr>
            <a:r>
              <a:rPr lang="en-US" sz="14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Sandton Hotel, Sandton, Johannesburg – South Africa</a:t>
            </a:r>
            <a:endParaRPr b="1" dirty="0"/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rPr lang="en-US" sz="20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Date: 30 July 2025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71cd52a578_0_35"/>
          <p:cNvSpPr txBox="1"/>
          <p:nvPr/>
        </p:nvSpPr>
        <p:spPr>
          <a:xfrm>
            <a:off x="1657350" y="1255650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RPL has the potential to: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Bridge educational and employment gaps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Empower informal workers and adult learners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Enhance the efficiency of public sector recruitment</a:t>
            </a:r>
            <a:endParaRPr sz="20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1400"/>
              </a:spcBef>
              <a:spcAft>
                <a:spcPts val="1400"/>
              </a:spcAft>
              <a:buNone/>
            </a:pPr>
            <a:r>
              <a:rPr lang="en-US" sz="2000">
                <a:solidFill>
                  <a:schemeClr val="dk1"/>
                </a:solidFill>
              </a:rPr>
              <a:t>Namibia must fully harness RPL as a strategic tool for </a:t>
            </a:r>
            <a:r>
              <a:rPr lang="en-US" sz="2000" b="1">
                <a:solidFill>
                  <a:schemeClr val="dk1"/>
                </a:solidFill>
              </a:rPr>
              <a:t>social inclusion</a:t>
            </a:r>
            <a:r>
              <a:rPr lang="en-US" sz="2000">
                <a:solidFill>
                  <a:schemeClr val="dk1"/>
                </a:solidFill>
              </a:rPr>
              <a:t>, </a:t>
            </a:r>
            <a:r>
              <a:rPr lang="en-US" sz="2000" b="1">
                <a:solidFill>
                  <a:schemeClr val="dk1"/>
                </a:solidFill>
              </a:rPr>
              <a:t>workforce development</a:t>
            </a:r>
            <a:r>
              <a:rPr lang="en-US" sz="2000">
                <a:solidFill>
                  <a:schemeClr val="dk1"/>
                </a:solidFill>
              </a:rPr>
              <a:t>, and </a:t>
            </a:r>
            <a:r>
              <a:rPr lang="en-US" sz="2000" b="1">
                <a:solidFill>
                  <a:schemeClr val="dk1"/>
                </a:solidFill>
              </a:rPr>
              <a:t>economic transformation</a:t>
            </a:r>
            <a:r>
              <a:rPr lang="en-US" sz="2000">
                <a:solidFill>
                  <a:schemeClr val="dk1"/>
                </a:solidFill>
              </a:rPr>
              <a:t>.</a:t>
            </a:r>
            <a:endParaRPr sz="3800" b="1">
              <a:solidFill>
                <a:schemeClr val="dk1"/>
              </a:solidFill>
            </a:endParaRPr>
          </a:p>
        </p:txBody>
      </p:sp>
      <p:sp>
        <p:nvSpPr>
          <p:cNvPr id="153" name="Google Shape;153;g371cd52a578_0_35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" name="Google Shape;154;g371cd52a578_0_35" title="6825649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825" y="4758850"/>
            <a:ext cx="1275525" cy="127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71cd52a578_0_40"/>
          <p:cNvSpPr txBox="1"/>
          <p:nvPr/>
        </p:nvSpPr>
        <p:spPr>
          <a:xfrm>
            <a:off x="1657350" y="1255650"/>
            <a:ext cx="7315200" cy="3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dirty="0">
                <a:solidFill>
                  <a:schemeClr val="dk1"/>
                </a:solidFill>
              </a:rPr>
              <a:t>Namibia Qualifications Authority (NQA). (2011). </a:t>
            </a:r>
            <a:r>
              <a:rPr lang="en-US" sz="1800" i="1" dirty="0">
                <a:solidFill>
                  <a:schemeClr val="dk1"/>
                </a:solidFill>
              </a:rPr>
              <a:t>RPL Implementation Guidelines.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dirty="0">
                <a:solidFill>
                  <a:schemeClr val="dk1"/>
                </a:solidFill>
              </a:rPr>
              <a:t>Namibia Qualifications Authority Act (Act 29 of 1996).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dirty="0">
                <a:solidFill>
                  <a:schemeClr val="dk1"/>
                </a:solidFill>
              </a:rPr>
              <a:t>Vocational Education and Training Act (Act 1 of 2008).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dirty="0">
                <a:solidFill>
                  <a:schemeClr val="dk1"/>
                </a:solidFill>
              </a:rPr>
              <a:t>Office of the Prime Minister. (2018). </a:t>
            </a:r>
            <a:r>
              <a:rPr lang="en-US" sz="1800" i="1" dirty="0">
                <a:solidFill>
                  <a:schemeClr val="dk1"/>
                </a:solidFill>
              </a:rPr>
              <a:t>Public Service Staff Rules.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dirty="0">
                <a:solidFill>
                  <a:schemeClr val="dk1"/>
                </a:solidFill>
              </a:rPr>
              <a:t>ILO. (2015). </a:t>
            </a:r>
            <a:r>
              <a:rPr lang="en-US" sz="1800" i="1" dirty="0">
                <a:solidFill>
                  <a:schemeClr val="dk1"/>
                </a:solidFill>
              </a:rPr>
              <a:t>Recognition of Prior Learning: Key Success Factors.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dirty="0">
                <a:solidFill>
                  <a:schemeClr val="dk1"/>
                </a:solidFill>
              </a:rPr>
              <a:t>UNESCO-UNEVOC. (n.d.). </a:t>
            </a:r>
            <a:r>
              <a:rPr lang="en-US" sz="1800" i="1" dirty="0" err="1">
                <a:solidFill>
                  <a:schemeClr val="dk1"/>
                </a:solidFill>
              </a:rPr>
              <a:t>TVETipedia</a:t>
            </a:r>
            <a:r>
              <a:rPr lang="en-US" sz="1800" i="1" dirty="0">
                <a:solidFill>
                  <a:schemeClr val="dk1"/>
                </a:solidFill>
              </a:rPr>
              <a:t>: Recognition of Prior Learning.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dirty="0">
                <a:solidFill>
                  <a:schemeClr val="dk1"/>
                </a:solidFill>
              </a:rPr>
              <a:t>Ministry of Health, </a:t>
            </a:r>
            <a:r>
              <a:rPr lang="en-US" sz="1800" dirty="0" err="1">
                <a:solidFill>
                  <a:schemeClr val="dk1"/>
                </a:solidFill>
              </a:rPr>
              <a:t>Labour</a:t>
            </a:r>
            <a:r>
              <a:rPr lang="en-US" sz="1800" dirty="0">
                <a:solidFill>
                  <a:schemeClr val="dk1"/>
                </a:solidFill>
              </a:rPr>
              <a:t> and Welfare (Japan). (2023). </a:t>
            </a:r>
            <a:r>
              <a:rPr lang="en-US" sz="1800" i="1" dirty="0">
                <a:solidFill>
                  <a:schemeClr val="dk1"/>
                </a:solidFill>
              </a:rPr>
              <a:t>White Paper on the </a:t>
            </a:r>
            <a:r>
              <a:rPr lang="en-US" sz="1800" i="1" dirty="0" err="1">
                <a:solidFill>
                  <a:schemeClr val="dk1"/>
                </a:solidFill>
              </a:rPr>
              <a:t>Labour</a:t>
            </a:r>
            <a:r>
              <a:rPr lang="en-US" sz="1800" i="1" dirty="0">
                <a:solidFill>
                  <a:schemeClr val="dk1"/>
                </a:solidFill>
              </a:rPr>
              <a:t> Economy.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dirty="0">
                <a:solidFill>
                  <a:schemeClr val="dk1"/>
                </a:solidFill>
              </a:rPr>
              <a:t>Miharu Kato (2024). </a:t>
            </a:r>
            <a:r>
              <a:rPr lang="en-US" sz="1800" i="1" dirty="0">
                <a:solidFill>
                  <a:schemeClr val="dk1"/>
                </a:solidFill>
              </a:rPr>
              <a:t>Promoting Recognition of Prior Learning in Japan.</a:t>
            </a:r>
          </a:p>
          <a:p>
            <a:pPr marL="457200" lvl="0" indent="-3429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kumimoji="0" lang="en-US" sz="180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</a:t>
            </a:r>
            <a:r>
              <a:rPr kumimoji="0" lang="en-US" sz="1800" i="1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GB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Constitution of the Republic of Namibia, Article 20</a:t>
            </a:r>
          </a:p>
          <a:p>
            <a:pPr marL="114300" lvl="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800"/>
            </a:pPr>
            <a:endParaRPr sz="2700" dirty="0">
              <a:solidFill>
                <a:schemeClr val="dk1"/>
              </a:solidFill>
            </a:endParaRPr>
          </a:p>
        </p:txBody>
      </p:sp>
      <p:sp>
        <p:nvSpPr>
          <p:cNvPr id="160" name="Google Shape;160;g371cd52a578_0_4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References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g371cd52a578_0_40" title="430889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375" y="4711275"/>
            <a:ext cx="1481475" cy="148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67" name="Google Shape;167;p5"/>
          <p:cNvSpPr txBox="1"/>
          <p:nvPr/>
        </p:nvSpPr>
        <p:spPr>
          <a:xfrm>
            <a:off x="1447800" y="2971800"/>
            <a:ext cx="6934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Thank You</a:t>
            </a:r>
            <a:endParaRPr/>
          </a:p>
        </p:txBody>
      </p:sp>
      <p:sp>
        <p:nvSpPr>
          <p:cNvPr id="168" name="Google Shape;168;p5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1714500" y="1172175"/>
            <a:ext cx="7707900" cy="27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>
                <a:solidFill>
                  <a:schemeClr val="dk1"/>
                </a:solidFill>
              </a:rPr>
              <a:t>Why RPL Matters in Namibia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chemeClr val="dk1"/>
                </a:solidFill>
              </a:rPr>
              <a:t>Namibia faces a skills mismatch, high unemployment, and a large informal sector.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chemeClr val="dk1"/>
                </a:solidFill>
              </a:rPr>
              <a:t>Many Namibians gain valuable skills through work, volunteering, and life experience but lack formal certification.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chemeClr val="dk1"/>
                </a:solidFill>
              </a:rPr>
              <a:t>RPL helps recognize these competencies, opening pathways for employment, career growth, and formal education.</a:t>
            </a:r>
            <a:endParaRPr sz="2500">
              <a:solidFill>
                <a:srgbClr val="3F3F3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</p:txBody>
      </p:sp>
      <p:pic>
        <p:nvPicPr>
          <p:cNvPr id="98" name="Google Shape;98;p2" title="4917036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7950" y="3947775"/>
            <a:ext cx="2056724" cy="2056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/>
        </p:nvSpPr>
        <p:spPr>
          <a:xfrm>
            <a:off x="1657350" y="1136375"/>
            <a:ext cx="7315200" cy="345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dirty="0">
                <a:solidFill>
                  <a:schemeClr val="dk1"/>
                </a:solidFill>
              </a:rPr>
              <a:t>Definition:</a:t>
            </a:r>
            <a:br>
              <a:rPr lang="en-US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Recognition of Prior Learning (RPL) is </a:t>
            </a:r>
            <a:r>
              <a:rPr lang="en-US" sz="2000" i="1" dirty="0">
                <a:solidFill>
                  <a:schemeClr val="dk1"/>
                </a:solidFill>
              </a:rPr>
              <a:t>"the process of identifying, assessing and certifying a person’s competencies, acquired through formal, non-formal or informal learning, based on national qualification standards."</a:t>
            </a:r>
            <a:br>
              <a:rPr lang="en-US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— </a:t>
            </a:r>
            <a:r>
              <a:rPr lang="en-US" sz="2000" i="1" dirty="0">
                <a:solidFill>
                  <a:schemeClr val="dk1"/>
                </a:solidFill>
              </a:rPr>
              <a:t>(ILO, 2023)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>
                <a:solidFill>
                  <a:schemeClr val="dk1"/>
                </a:solidFill>
              </a:rPr>
              <a:t>Also referred to as: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dirty="0">
                <a:solidFill>
                  <a:schemeClr val="dk1"/>
                </a:solidFill>
              </a:rPr>
              <a:t>Validation of Informal and Non-Formal Learning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dirty="0">
                <a:solidFill>
                  <a:schemeClr val="dk1"/>
                </a:solidFill>
              </a:rPr>
              <a:t>Prior Learning Assessment and Recognition (PLAR)</a:t>
            </a:r>
            <a:endParaRPr sz="2000" dirty="0">
              <a:solidFill>
                <a:schemeClr val="dk1"/>
              </a:solidFill>
            </a:endParaRPr>
          </a:p>
        </p:txBody>
      </p: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RPL?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3" title="56698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600" y="4401025"/>
            <a:ext cx="1791700" cy="179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/>
        </p:nvSpPr>
        <p:spPr>
          <a:xfrm>
            <a:off x="1657350" y="1136375"/>
            <a:ext cx="7315200" cy="33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dirty="0">
                <a:solidFill>
                  <a:schemeClr val="dk1"/>
                </a:solidFill>
              </a:rPr>
              <a:t>Promotes </a:t>
            </a:r>
            <a:r>
              <a:rPr lang="en-US" sz="2000" b="1" dirty="0">
                <a:solidFill>
                  <a:schemeClr val="dk1"/>
                </a:solidFill>
              </a:rPr>
              <a:t>lifelong learning</a:t>
            </a:r>
            <a:r>
              <a:rPr lang="en-US" sz="2000" dirty="0">
                <a:solidFill>
                  <a:schemeClr val="dk1"/>
                </a:solidFill>
              </a:rPr>
              <a:t> and upskilling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dirty="0">
                <a:solidFill>
                  <a:schemeClr val="dk1"/>
                </a:solidFill>
              </a:rPr>
              <a:t>Enhances </a:t>
            </a:r>
            <a:r>
              <a:rPr lang="en-US" sz="2000" b="1" dirty="0">
                <a:solidFill>
                  <a:schemeClr val="dk1"/>
                </a:solidFill>
              </a:rPr>
              <a:t>employability</a:t>
            </a:r>
            <a:r>
              <a:rPr lang="en-US" sz="2000" dirty="0">
                <a:solidFill>
                  <a:schemeClr val="dk1"/>
                </a:solidFill>
              </a:rPr>
              <a:t>, especially in the informal economy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dirty="0">
                <a:solidFill>
                  <a:schemeClr val="dk1"/>
                </a:solidFill>
              </a:rPr>
              <a:t>Supports </a:t>
            </a:r>
            <a:r>
              <a:rPr lang="en-US" sz="2000" b="1" dirty="0">
                <a:solidFill>
                  <a:schemeClr val="dk1"/>
                </a:solidFill>
              </a:rPr>
              <a:t>public service entry</a:t>
            </a:r>
            <a:r>
              <a:rPr lang="en-US" sz="2000" dirty="0">
                <a:solidFill>
                  <a:schemeClr val="dk1"/>
                </a:solidFill>
              </a:rPr>
              <a:t> through competency-based assessment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dirty="0">
                <a:solidFill>
                  <a:schemeClr val="dk1"/>
                </a:solidFill>
              </a:rPr>
              <a:t>Encourages </a:t>
            </a:r>
            <a:r>
              <a:rPr lang="en-US" sz="2000" b="1" dirty="0">
                <a:solidFill>
                  <a:schemeClr val="dk1"/>
                </a:solidFill>
              </a:rPr>
              <a:t>access to higher education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dirty="0">
                <a:solidFill>
                  <a:schemeClr val="dk1"/>
                </a:solidFill>
              </a:rPr>
              <a:t>Reduces redundancy by </a:t>
            </a:r>
            <a:r>
              <a:rPr lang="en-US" sz="2000" b="1" dirty="0">
                <a:solidFill>
                  <a:schemeClr val="dk1"/>
                </a:solidFill>
              </a:rPr>
              <a:t>avoiding re-learning</a:t>
            </a:r>
            <a:r>
              <a:rPr lang="en-US" sz="2000" dirty="0">
                <a:solidFill>
                  <a:schemeClr val="dk1"/>
                </a:solidFill>
              </a:rPr>
              <a:t> known content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dirty="0">
                <a:solidFill>
                  <a:schemeClr val="dk1"/>
                </a:solidFill>
              </a:rPr>
              <a:t>Fosters </a:t>
            </a:r>
            <a:r>
              <a:rPr lang="en-US" sz="2000" b="1" dirty="0">
                <a:solidFill>
                  <a:schemeClr val="dk1"/>
                </a:solidFill>
              </a:rPr>
              <a:t>equity and inclusion</a:t>
            </a:r>
            <a:r>
              <a:rPr lang="en-US" sz="2000" dirty="0">
                <a:solidFill>
                  <a:schemeClr val="dk1"/>
                </a:solidFill>
              </a:rPr>
              <a:t> for marginalized groups (early school leavers, adults, rural populations)</a:t>
            </a:r>
            <a:endParaRPr sz="2000" dirty="0">
              <a:solidFill>
                <a:srgbClr val="3F3F3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1" name="Google Shape;111;p4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Benefits of RPL in Namibia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4" title="stylized-outline-map-of-namibia-with-national-flag-icon-flag-color-map-of-namibia-illustration-vector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939" y="4348785"/>
            <a:ext cx="1968576" cy="197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g371cd52a578_0_0" title="business-law-icon-free-vector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40575"/>
            <a:ext cx="2206500" cy="2206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371cd52a578_0_0"/>
          <p:cNvSpPr txBox="1"/>
          <p:nvPr/>
        </p:nvSpPr>
        <p:spPr>
          <a:xfrm>
            <a:off x="1657350" y="1029050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 dirty="0">
                <a:solidFill>
                  <a:schemeClr val="dk1"/>
                </a:solidFill>
              </a:rPr>
              <a:t>Key Legal Instruments:</a:t>
            </a:r>
            <a:endParaRPr sz="1800" dirty="0">
              <a:solidFill>
                <a:schemeClr val="dk1"/>
              </a:solidFill>
            </a:endParaRPr>
          </a:p>
          <a:p>
            <a:pPr marL="4572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Constitution of the Republic of Namibia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, </a:t>
            </a: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Article 20</a:t>
            </a:r>
            <a:endParaRPr lang="en-US" sz="1800" b="1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b="1" dirty="0">
                <a:solidFill>
                  <a:schemeClr val="dk1"/>
                </a:solidFill>
              </a:rPr>
              <a:t>Namibia Qualifications Authority Act, No. 29 of 1996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b="1" dirty="0">
                <a:solidFill>
                  <a:schemeClr val="dk1"/>
                </a:solidFill>
              </a:rPr>
              <a:t>Vocational Education and Training Act, No. 1 of 2008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b="1" dirty="0">
                <a:solidFill>
                  <a:schemeClr val="dk1"/>
                </a:solidFill>
              </a:rPr>
              <a:t>Public Service Act, No. 13 of 1995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b="1" dirty="0">
                <a:solidFill>
                  <a:schemeClr val="dk1"/>
                </a:solidFill>
              </a:rPr>
              <a:t>National Human Resources Development Policy (2010)</a:t>
            </a: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b="1">
                <a:solidFill>
                  <a:schemeClr val="dk1"/>
                </a:solidFill>
              </a:rPr>
              <a:t>National RPL Policy, 2011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 dirty="0">
                <a:solidFill>
                  <a:schemeClr val="dk1"/>
                </a:solidFill>
              </a:rPr>
              <a:t>Institutions: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b="1" dirty="0">
                <a:solidFill>
                  <a:schemeClr val="dk1"/>
                </a:solidFill>
              </a:rPr>
              <a:t>Namibia Qualifications Authority (NQA)</a:t>
            </a:r>
            <a:r>
              <a:rPr lang="en-US" sz="1800" dirty="0">
                <a:solidFill>
                  <a:schemeClr val="dk1"/>
                </a:solidFill>
              </a:rPr>
              <a:t> – Oversees RPL framework</a:t>
            </a: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b="1" dirty="0">
                <a:solidFill>
                  <a:schemeClr val="dk1"/>
                </a:solidFill>
              </a:rPr>
              <a:t>Namibia Training Authority (NTA)</a:t>
            </a:r>
            <a:r>
              <a:rPr lang="en-US" sz="1800" dirty="0">
                <a:solidFill>
                  <a:schemeClr val="dk1"/>
                </a:solidFill>
              </a:rPr>
              <a:t> – RPL implementation in vocational education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b="1" dirty="0">
                <a:solidFill>
                  <a:schemeClr val="dk1"/>
                </a:solidFill>
              </a:rPr>
              <a:t>Office of the Prime Minister (OPM)</a:t>
            </a:r>
            <a:r>
              <a:rPr lang="en-US" sz="1800" dirty="0">
                <a:solidFill>
                  <a:schemeClr val="dk1"/>
                </a:solidFill>
              </a:rPr>
              <a:t> – Public service recruitment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 b="1" dirty="0">
                <a:solidFill>
                  <a:schemeClr val="dk1"/>
                </a:solidFill>
              </a:rPr>
              <a:t>Higher education institutions</a:t>
            </a:r>
            <a:r>
              <a:rPr lang="en-US" sz="1800" dirty="0">
                <a:solidFill>
                  <a:schemeClr val="dk1"/>
                </a:solidFill>
              </a:rPr>
              <a:t> – University of Namibia and International University of Management allow RPL-based access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1400"/>
              </a:spcBef>
              <a:spcAft>
                <a:spcPts val="1400"/>
              </a:spcAft>
              <a:buNone/>
            </a:pPr>
            <a:endParaRPr b="1" dirty="0">
              <a:solidFill>
                <a:schemeClr val="dk1"/>
              </a:solidFill>
            </a:endParaRPr>
          </a:p>
        </p:txBody>
      </p:sp>
      <p:sp>
        <p:nvSpPr>
          <p:cNvPr id="119" name="Google Shape;119;g371cd52a578_0_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Legislative and Institutional Framework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71cd52a578_0_10"/>
          <p:cNvSpPr txBox="1"/>
          <p:nvPr/>
        </p:nvSpPr>
        <p:spPr>
          <a:xfrm>
            <a:off x="1657350" y="1017125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dirty="0">
                <a:solidFill>
                  <a:schemeClr val="dk1"/>
                </a:solidFill>
              </a:rPr>
              <a:t>Namibia’s Public Service Commission supports competency-based hiring.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 dirty="0">
                <a:solidFill>
                  <a:schemeClr val="dk1"/>
                </a:solidFill>
              </a:rPr>
              <a:t>RPL is used to evaluate experience in lieu of formal qualifications</a:t>
            </a:r>
            <a:r>
              <a:rPr lang="en-US" sz="2000" dirty="0">
                <a:solidFill>
                  <a:schemeClr val="dk1"/>
                </a:solidFill>
              </a:rPr>
              <a:t> for some posts, especially in:</a:t>
            </a:r>
            <a:endParaRPr sz="2000" dirty="0">
              <a:solidFill>
                <a:schemeClr val="dk1"/>
              </a:solidFill>
            </a:endParaRPr>
          </a:p>
          <a:p>
            <a:pPr marL="914400" lvl="1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o"/>
            </a:pPr>
            <a:r>
              <a:rPr lang="en-US" sz="2000" b="1" dirty="0">
                <a:solidFill>
                  <a:schemeClr val="dk1"/>
                </a:solidFill>
              </a:rPr>
              <a:t>Technical and vocational roles</a:t>
            </a:r>
            <a:endParaRPr sz="2000" dirty="0">
              <a:solidFill>
                <a:schemeClr val="dk1"/>
              </a:solidFill>
            </a:endParaRPr>
          </a:p>
          <a:p>
            <a:pPr marL="914400" lvl="1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o"/>
            </a:pPr>
            <a:r>
              <a:rPr lang="en-US" sz="2000" b="1" dirty="0">
                <a:solidFill>
                  <a:schemeClr val="dk1"/>
                </a:solidFill>
              </a:rPr>
              <a:t>Education and training sectors</a:t>
            </a:r>
            <a:endParaRPr sz="2000" dirty="0">
              <a:solidFill>
                <a:schemeClr val="dk1"/>
              </a:solidFill>
            </a:endParaRPr>
          </a:p>
          <a:p>
            <a:pPr marL="914400" lvl="1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o"/>
            </a:pPr>
            <a:r>
              <a:rPr lang="en-US" sz="2000" b="1" dirty="0">
                <a:solidFill>
                  <a:schemeClr val="dk1"/>
                </a:solidFill>
              </a:rPr>
              <a:t>Community development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dirty="0">
                <a:solidFill>
                  <a:schemeClr val="dk1"/>
                </a:solidFill>
              </a:rPr>
              <a:t>Candidates can submit </a:t>
            </a:r>
            <a:r>
              <a:rPr lang="en-US" sz="2000" b="1" dirty="0">
                <a:solidFill>
                  <a:schemeClr val="dk1"/>
                </a:solidFill>
              </a:rPr>
              <a:t>RPL certificates</a:t>
            </a:r>
            <a:r>
              <a:rPr lang="en-US" sz="2000" dirty="0">
                <a:solidFill>
                  <a:schemeClr val="dk1"/>
                </a:solidFill>
              </a:rPr>
              <a:t> from NQA/NTA accredited providers for consideration in government recruitment.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1400"/>
              </a:spcBef>
              <a:spcAft>
                <a:spcPts val="1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i="1" dirty="0">
                <a:solidFill>
                  <a:schemeClr val="dk1"/>
                </a:solidFill>
              </a:rPr>
              <a:t>Reference: Public Service Staff Rules, Namibia OPM (2018); NQA RPL Guidelines (2011)</a:t>
            </a:r>
            <a:endParaRPr sz="2700" b="1" dirty="0">
              <a:solidFill>
                <a:schemeClr val="dk1"/>
              </a:solidFill>
            </a:endParaRPr>
          </a:p>
        </p:txBody>
      </p:sp>
      <p:sp>
        <p:nvSpPr>
          <p:cNvPr id="125" name="Google Shape;125;g371cd52a578_0_1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RPL in Public Sector Recruitment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g371cd52a578_0_10" title="343928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150" y="4842350"/>
            <a:ext cx="1716826" cy="1716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71cd52a578_0_15"/>
          <p:cNvSpPr txBox="1"/>
          <p:nvPr/>
        </p:nvSpPr>
        <p:spPr>
          <a:xfrm>
            <a:off x="1657350" y="1017125"/>
            <a:ext cx="7315200" cy="45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1900" b="1" dirty="0">
                <a:solidFill>
                  <a:schemeClr val="dk1"/>
                </a:solidFill>
              </a:rPr>
              <a:t>What Japan Did (Summary):</a:t>
            </a:r>
            <a:endParaRPr sz="1900" dirty="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</a:pPr>
            <a:r>
              <a:rPr lang="en-US" sz="1900" b="1" dirty="0">
                <a:solidFill>
                  <a:schemeClr val="dk1"/>
                </a:solidFill>
              </a:rPr>
              <a:t>Vocational Ability Standards</a:t>
            </a:r>
            <a:r>
              <a:rPr lang="en-US" sz="1900" dirty="0">
                <a:solidFill>
                  <a:schemeClr val="dk1"/>
                </a:solidFill>
              </a:rPr>
              <a:t> (since 2002) – Structured skill levels by industry</a:t>
            </a:r>
            <a:endParaRPr sz="1900" dirty="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</a:pPr>
            <a:r>
              <a:rPr lang="en-US" sz="1900" b="1" dirty="0">
                <a:solidFill>
                  <a:schemeClr val="dk1"/>
                </a:solidFill>
              </a:rPr>
              <a:t>Job Card System</a:t>
            </a:r>
            <a:r>
              <a:rPr lang="en-US" sz="1900" dirty="0">
                <a:solidFill>
                  <a:schemeClr val="dk1"/>
                </a:solidFill>
              </a:rPr>
              <a:t> (since 2008) – Career history, skills, qualifications, experience</a:t>
            </a:r>
            <a:endParaRPr sz="1900" dirty="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</a:pPr>
            <a:r>
              <a:rPr lang="en-US" sz="1900" b="1" dirty="0">
                <a:solidFill>
                  <a:schemeClr val="dk1"/>
                </a:solidFill>
              </a:rPr>
              <a:t>Credit Recognition in Universities</a:t>
            </a:r>
            <a:r>
              <a:rPr lang="en-US" sz="1900" dirty="0">
                <a:solidFill>
                  <a:schemeClr val="dk1"/>
                </a:solidFill>
              </a:rPr>
              <a:t> (since 2019) – Recognizing work-based learning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1900" b="1" dirty="0">
                <a:solidFill>
                  <a:schemeClr val="dk1"/>
                </a:solidFill>
              </a:rPr>
              <a:t>Application in Namibia:</a:t>
            </a:r>
            <a:endParaRPr sz="1900" dirty="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</a:pPr>
            <a:r>
              <a:rPr lang="en-US" sz="1900" dirty="0">
                <a:solidFill>
                  <a:schemeClr val="dk1"/>
                </a:solidFill>
              </a:rPr>
              <a:t>Similar systems exist or are under development:</a:t>
            </a:r>
            <a:endParaRPr sz="1900" dirty="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o"/>
            </a:pPr>
            <a:r>
              <a:rPr lang="en-US" sz="1900" b="1" dirty="0">
                <a:solidFill>
                  <a:schemeClr val="dk1"/>
                </a:solidFill>
              </a:rPr>
              <a:t>Occupational Standards by NTA</a:t>
            </a:r>
            <a:endParaRPr sz="1900" dirty="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o"/>
            </a:pPr>
            <a:r>
              <a:rPr lang="en-US" sz="1900" b="1" dirty="0">
                <a:solidFill>
                  <a:schemeClr val="dk1"/>
                </a:solidFill>
              </a:rPr>
              <a:t>Career Path Frameworks (VET Sector)</a:t>
            </a:r>
            <a:endParaRPr sz="1900" dirty="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900"/>
              <a:buFont typeface="Arial"/>
              <a:buChar char="o"/>
            </a:pPr>
            <a:r>
              <a:rPr lang="en-US" sz="1900" b="1" dirty="0">
                <a:solidFill>
                  <a:schemeClr val="dk1"/>
                </a:solidFill>
              </a:rPr>
              <a:t>RPL for university admission</a:t>
            </a:r>
            <a:r>
              <a:rPr lang="en-US" sz="1900" dirty="0">
                <a:solidFill>
                  <a:schemeClr val="dk1"/>
                </a:solidFill>
              </a:rPr>
              <a:t> at institutions like UNAM and IUM</a:t>
            </a:r>
            <a:endParaRPr lang="en-US" sz="3500" b="1" dirty="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900"/>
              <a:buFont typeface="Arial"/>
              <a:buChar char="o"/>
            </a:pPr>
            <a:endParaRPr lang="en-US" sz="1900" dirty="0">
              <a:solidFill>
                <a:schemeClr val="dk1"/>
              </a:solidFill>
            </a:endParaRPr>
          </a:p>
        </p:txBody>
      </p:sp>
      <p:sp>
        <p:nvSpPr>
          <p:cNvPr id="132" name="Google Shape;132;g371cd52a578_0_15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32110"/>
              <a:buFont typeface="Arial"/>
              <a:buNone/>
            </a:pPr>
            <a:r>
              <a:rPr lang="en-US" sz="242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Comparative Insight – Japan’s Skill Recognition System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g371cd52a578_0_15" title="1324046-20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300" y="4842350"/>
            <a:ext cx="1328200" cy="132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71cd52a578_0_25"/>
          <p:cNvSpPr txBox="1"/>
          <p:nvPr/>
        </p:nvSpPr>
        <p:spPr>
          <a:xfrm>
            <a:off x="1657350" y="1255650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Limited awareness</a:t>
            </a:r>
            <a:r>
              <a:rPr lang="en-US" sz="2000">
                <a:solidFill>
                  <a:schemeClr val="dk1"/>
                </a:solidFill>
              </a:rPr>
              <a:t> of RPL among employers and learners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Resource constraints</a:t>
            </a:r>
            <a:r>
              <a:rPr lang="en-US" sz="2000">
                <a:solidFill>
                  <a:schemeClr val="dk1"/>
                </a:solidFill>
              </a:rPr>
              <a:t> in assessing and certifying prior learning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Inconsistent implementation</a:t>
            </a:r>
            <a:r>
              <a:rPr lang="en-US" sz="2000">
                <a:solidFill>
                  <a:schemeClr val="dk1"/>
                </a:solidFill>
              </a:rPr>
              <a:t> across regions and institutions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Lack of integration</a:t>
            </a:r>
            <a:r>
              <a:rPr lang="en-US" sz="2000">
                <a:solidFill>
                  <a:schemeClr val="dk1"/>
                </a:solidFill>
              </a:rPr>
              <a:t> with recruitment systems in the private sector</a:t>
            </a:r>
            <a:endParaRPr sz="3600" b="1">
              <a:solidFill>
                <a:schemeClr val="dk1"/>
              </a:solidFill>
            </a:endParaRPr>
          </a:p>
        </p:txBody>
      </p:sp>
      <p:sp>
        <p:nvSpPr>
          <p:cNvPr id="139" name="Google Shape;139;g371cd52a578_0_25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Challenges in Namibia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Google Shape;140;g371cd52a578_0_25" title="193391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250" y="4305625"/>
            <a:ext cx="1800325" cy="180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71cd52a578_0_30"/>
          <p:cNvSpPr txBox="1"/>
          <p:nvPr/>
        </p:nvSpPr>
        <p:spPr>
          <a:xfrm>
            <a:off x="1657350" y="1255650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Mainstream RPL in all public service recruitment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Promote RPL through national campaigns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Train more RPL practitioners and assessors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Digitize RPL portfolios (e.g., e-Job Cards)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just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lang="en-US" sz="2000" b="1">
                <a:solidFill>
                  <a:schemeClr val="dk1"/>
                </a:solidFill>
              </a:rPr>
              <a:t>Strengthen NQF alignment</a:t>
            </a:r>
            <a:r>
              <a:rPr lang="en-US" sz="2000">
                <a:solidFill>
                  <a:schemeClr val="dk1"/>
                </a:solidFill>
              </a:rPr>
              <a:t> to improve qualification portability</a:t>
            </a:r>
            <a:endParaRPr sz="2900" b="1">
              <a:solidFill>
                <a:schemeClr val="dk1"/>
              </a:solidFill>
            </a:endParaRPr>
          </a:p>
        </p:txBody>
      </p:sp>
      <p:sp>
        <p:nvSpPr>
          <p:cNvPr id="146" name="Google Shape;146;g371cd52a578_0_3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Opportunities &amp; Way Forward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" name="Google Shape;147;g371cd52a578_0_30" title="85eaafa2c7c92e9184631591ca8063d9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7425" y="4651525"/>
            <a:ext cx="1478275" cy="147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203B17F16D040A1E444A021DFF119" ma:contentTypeVersion="13" ma:contentTypeDescription="Create a new document." ma:contentTypeScope="" ma:versionID="a4477b7aaefebf49d9f3fa8c19f258ff">
  <xsd:schema xmlns:xsd="http://www.w3.org/2001/XMLSchema" xmlns:xs="http://www.w3.org/2001/XMLSchema" xmlns:p="http://schemas.microsoft.com/office/2006/metadata/properties" xmlns:ns2="05ef24fd-2dda-45b0-83fd-a9e6f5cd7406" xmlns:ns3="9cf1f23c-94c0-4dcc-a7fa-999e323c9245" targetNamespace="http://schemas.microsoft.com/office/2006/metadata/properties" ma:root="true" ma:fieldsID="b45f155593f15e42cc3a772c45272010" ns2:_="" ns3:_="">
    <xsd:import namespace="05ef24fd-2dda-45b0-83fd-a9e6f5cd7406"/>
    <xsd:import namespace="9cf1f23c-94c0-4dcc-a7fa-999e323c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24fd-2dda-45b0-83fd-a9e6f5cd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f23c-94c0-4dcc-a7fa-999e323c924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c3438c5-9aa0-4ee5-85a2-9e811049bc4c}" ma:internalName="TaxCatchAll" ma:showField="CatchAllData" ma:web="9cf1f23c-94c0-4dcc-a7fa-999e323c9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ef24fd-2dda-45b0-83fd-a9e6f5cd7406">
      <Terms xmlns="http://schemas.microsoft.com/office/infopath/2007/PartnerControls"/>
    </lcf76f155ced4ddcb4097134ff3c332f>
    <TaxCatchAll xmlns="9cf1f23c-94c0-4dcc-a7fa-999e323c9245" xsi:nil="true"/>
  </documentManagement>
</p:properties>
</file>

<file path=customXml/itemProps1.xml><?xml version="1.0" encoding="utf-8"?>
<ds:datastoreItem xmlns:ds="http://schemas.openxmlformats.org/officeDocument/2006/customXml" ds:itemID="{C6E8E1A7-9FD9-45C0-B02B-BC95AB7BDC2D}"/>
</file>

<file path=customXml/itemProps2.xml><?xml version="1.0" encoding="utf-8"?>
<ds:datastoreItem xmlns:ds="http://schemas.openxmlformats.org/officeDocument/2006/customXml" ds:itemID="{22BC8724-67A8-4939-AE28-C7634D270650}"/>
</file>

<file path=customXml/itemProps3.xml><?xml version="1.0" encoding="utf-8"?>
<ds:datastoreItem xmlns:ds="http://schemas.openxmlformats.org/officeDocument/2006/customXml" ds:itemID="{1BDB5F25-8562-4151-B14F-F57387EA7409}"/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739</Words>
  <Application>Microsoft Office PowerPoint</Application>
  <PresentationFormat>A4 Paper (210x297 mm)</PresentationFormat>
  <Paragraphs>82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Open Sans</vt:lpstr>
      <vt:lpstr>Calibri</vt:lpstr>
      <vt:lpstr>Office Theme</vt:lpstr>
      <vt:lpstr>PowerPoint Presentation</vt:lpstr>
      <vt:lpstr>Introduction</vt:lpstr>
      <vt:lpstr>What is RPL?</vt:lpstr>
      <vt:lpstr>Benefits of RPL in Namibia</vt:lpstr>
      <vt:lpstr>Legislative and Institutional Framework</vt:lpstr>
      <vt:lpstr>RPL in Public Sector Recruitment</vt:lpstr>
      <vt:lpstr>Comparative Insight – Japan’s Skill Recognition System</vt:lpstr>
      <vt:lpstr>Challenges in Namibia</vt:lpstr>
      <vt:lpstr>Opportunities &amp; Way Forward</vt:lpstr>
      <vt:lpstr>Conclusion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mac</dc:creator>
  <cp:lastModifiedBy>Joseph Amunyela</cp:lastModifiedBy>
  <cp:revision>1</cp:revision>
  <dcterms:created xsi:type="dcterms:W3CDTF">2014-11-21T10:22:39Z</dcterms:created>
  <dcterms:modified xsi:type="dcterms:W3CDTF">2025-07-28T15:08:22Z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0x0101009B2203B17F16D040A1E444A021DFF119</vt:lpwstr>
  </property>
</Properties>
</file>