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317" r:id="rId5"/>
    <p:sldId id="258" r:id="rId6"/>
    <p:sldId id="319" r:id="rId7"/>
    <p:sldId id="320" r:id="rId8"/>
    <p:sldId id="303" r:id="rId9"/>
    <p:sldId id="318" r:id="rId10"/>
    <p:sldId id="280" r:id="rId11"/>
    <p:sldId id="323" r:id="rId12"/>
    <p:sldId id="322" r:id="rId13"/>
    <p:sldId id="326" r:id="rId14"/>
    <p:sldId id="328" r:id="rId15"/>
    <p:sldId id="315" r:id="rId1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3973CD-7B69-0B4E-2E44-7B2FCBFD3309}" v="2" dt="2025-08-07T09:50:19.7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16" autoAdjust="0"/>
  </p:normalViewPr>
  <p:slideViewPr>
    <p:cSldViewPr>
      <p:cViewPr varScale="1">
        <p:scale>
          <a:sx n="63" d="100"/>
          <a:sy n="63" d="100"/>
        </p:scale>
        <p:origin x="564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ya Lyne (ETF)" userId="S::amaya.lyne@etf.europa.eu::254d19ee-a2a4-46f8-97d7-ce61c0481289" providerId="AD" clId="Web-{1B3973CD-7B69-0B4E-2E44-7B2FCBFD3309}"/>
    <pc:docChg chg="modSld">
      <pc:chgData name="Amaya Lyne (ETF)" userId="S::amaya.lyne@etf.europa.eu::254d19ee-a2a4-46f8-97d7-ce61c0481289" providerId="AD" clId="Web-{1B3973CD-7B69-0B4E-2E44-7B2FCBFD3309}" dt="2025-08-07T09:50:19.756" v="0" actId="20577"/>
      <pc:docMkLst>
        <pc:docMk/>
      </pc:docMkLst>
      <pc:sldChg chg="modSp">
        <pc:chgData name="Amaya Lyne (ETF)" userId="S::amaya.lyne@etf.europa.eu::254d19ee-a2a4-46f8-97d7-ce61c0481289" providerId="AD" clId="Web-{1B3973CD-7B69-0B4E-2E44-7B2FCBFD3309}" dt="2025-08-07T09:50:19.756" v="0" actId="20577"/>
        <pc:sldMkLst>
          <pc:docMk/>
          <pc:sldMk cId="0" sldId="280"/>
        </pc:sldMkLst>
        <pc:spChg chg="mod">
          <ac:chgData name="Amaya Lyne (ETF)" userId="S::amaya.lyne@etf.europa.eu::254d19ee-a2a4-46f8-97d7-ce61c0481289" providerId="AD" clId="Web-{1B3973CD-7B69-0B4E-2E44-7B2FCBFD3309}" dt="2025-08-07T09:50:19.756" v="0" actId="20577"/>
          <ac:spMkLst>
            <pc:docMk/>
            <pc:sldMk cId="0" sldId="280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972D-F9E8-4ADC-B722-D50301FF16B5}" type="datetimeFigureOut">
              <a:rPr lang="en-KE" smtClean="0"/>
              <a:t>08/07/2025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F65D-1DB8-46A2-A716-67618727340E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4206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5A63F-0AC8-4573-A6F5-00C8BDABE568}" type="slidenum">
              <a:rPr lang="en-KE" smtClean="0"/>
              <a:t>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1299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F65D-1DB8-46A2-A716-67618727340E}" type="slidenum">
              <a:rPr lang="en-KE" smtClean="0"/>
              <a:t>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1168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F65D-1DB8-46A2-A716-67618727340E}" type="slidenum">
              <a:rPr lang="en-KE" smtClean="0"/>
              <a:t>8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31166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5A63F-0AC8-4573-A6F5-00C8BDABE568}" type="slidenum">
              <a:rPr lang="en-KE" smtClean="0"/>
              <a:t>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74516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ECDC3-0498-FBDA-C544-5560F6BD2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5C0500-71F0-0E35-4067-3A2148FC55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5C9AE1-11DE-C94F-5CE8-BC2F9A71E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EA2F7-276F-E0B4-36E7-A313D79988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F65D-1DB8-46A2-A716-67618727340E}" type="slidenum">
              <a:rPr lang="en-KE" smtClean="0"/>
              <a:t>11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60765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66F65D-1DB8-46A2-A716-67618727340E}" type="slidenum">
              <a:rPr lang="en-KE" smtClean="0"/>
              <a:t>12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1837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328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2328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72275"/>
            <a:ext cx="12192000" cy="85725"/>
          </a:xfrm>
          <a:custGeom>
            <a:avLst/>
            <a:gdLst/>
            <a:ahLst/>
            <a:cxnLst/>
            <a:rect l="l" t="t" r="r" b="b"/>
            <a:pathLst>
              <a:path w="12192000" h="85725">
                <a:moveTo>
                  <a:pt x="12192000" y="0"/>
                </a:moveTo>
                <a:lnTo>
                  <a:pt x="0" y="0"/>
                </a:lnTo>
                <a:lnTo>
                  <a:pt x="0" y="85725"/>
                </a:lnTo>
                <a:lnTo>
                  <a:pt x="12192000" y="85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96151" y="1776412"/>
            <a:ext cx="5038725" cy="4581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772275"/>
            <a:ext cx="12192000" cy="85725"/>
          </a:xfrm>
          <a:custGeom>
            <a:avLst/>
            <a:gdLst/>
            <a:ahLst/>
            <a:cxnLst/>
            <a:rect l="l" t="t" r="r" b="b"/>
            <a:pathLst>
              <a:path w="12192000" h="85725">
                <a:moveTo>
                  <a:pt x="12192000" y="0"/>
                </a:moveTo>
                <a:lnTo>
                  <a:pt x="0" y="0"/>
                </a:lnTo>
                <a:lnTo>
                  <a:pt x="0" y="85725"/>
                </a:lnTo>
                <a:lnTo>
                  <a:pt x="12192000" y="85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1950" y="6496050"/>
            <a:ext cx="3519804" cy="0"/>
          </a:xfrm>
          <a:custGeom>
            <a:avLst/>
            <a:gdLst/>
            <a:ahLst/>
            <a:cxnLst/>
            <a:rect l="l" t="t" r="r" b="b"/>
            <a:pathLst>
              <a:path w="3519804">
                <a:moveTo>
                  <a:pt x="0" y="0"/>
                </a:moveTo>
                <a:lnTo>
                  <a:pt x="3519804" y="0"/>
                </a:lnTo>
              </a:path>
            </a:pathLst>
          </a:custGeom>
          <a:ln w="19050">
            <a:solidFill>
              <a:srgbClr val="2328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239583" y="290169"/>
            <a:ext cx="180975" cy="169545"/>
          </a:xfrm>
          <a:custGeom>
            <a:avLst/>
            <a:gdLst/>
            <a:ahLst/>
            <a:cxnLst/>
            <a:rect l="l" t="t" r="r" b="b"/>
            <a:pathLst>
              <a:path w="180975" h="169545">
                <a:moveTo>
                  <a:pt x="180644" y="0"/>
                </a:moveTo>
                <a:lnTo>
                  <a:pt x="0" y="0"/>
                </a:lnTo>
                <a:lnTo>
                  <a:pt x="0" y="55892"/>
                </a:lnTo>
                <a:lnTo>
                  <a:pt x="0" y="168935"/>
                </a:lnTo>
                <a:lnTo>
                  <a:pt x="69430" y="168935"/>
                </a:lnTo>
                <a:lnTo>
                  <a:pt x="69430" y="55892"/>
                </a:lnTo>
                <a:lnTo>
                  <a:pt x="180644" y="55892"/>
                </a:lnTo>
                <a:lnTo>
                  <a:pt x="180644" y="0"/>
                </a:lnTo>
                <a:close/>
              </a:path>
            </a:pathLst>
          </a:custGeom>
          <a:solidFill>
            <a:srgbClr val="24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2900" y="181686"/>
            <a:ext cx="834840" cy="3605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239583" y="184746"/>
            <a:ext cx="188595" cy="106045"/>
          </a:xfrm>
          <a:custGeom>
            <a:avLst/>
            <a:gdLst/>
            <a:ahLst/>
            <a:cxnLst/>
            <a:rect l="l" t="t" r="r" b="b"/>
            <a:pathLst>
              <a:path w="188594" h="106045">
                <a:moveTo>
                  <a:pt x="188315" y="0"/>
                </a:moveTo>
                <a:lnTo>
                  <a:pt x="0" y="0"/>
                </a:lnTo>
                <a:lnTo>
                  <a:pt x="0" y="55880"/>
                </a:lnTo>
                <a:lnTo>
                  <a:pt x="0" y="105422"/>
                </a:lnTo>
                <a:lnTo>
                  <a:pt x="69430" y="105422"/>
                </a:lnTo>
                <a:lnTo>
                  <a:pt x="69430" y="55880"/>
                </a:lnTo>
                <a:lnTo>
                  <a:pt x="188315" y="55880"/>
                </a:lnTo>
                <a:lnTo>
                  <a:pt x="188315" y="0"/>
                </a:lnTo>
                <a:close/>
              </a:path>
            </a:pathLst>
          </a:custGeom>
          <a:solidFill>
            <a:srgbClr val="2428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9353" y="121602"/>
            <a:ext cx="11353292" cy="809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A64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4147" y="1333563"/>
            <a:ext cx="6537007" cy="4699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23282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9102" y="6541461"/>
            <a:ext cx="44640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282A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‹#›</a:t>
            </a:fld>
            <a:endParaRPr sz="5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2900" y="181686"/>
            <a:ext cx="1065530" cy="360680"/>
            <a:chOff x="362900" y="181686"/>
            <a:chExt cx="1065530" cy="360680"/>
          </a:xfrm>
        </p:grpSpPr>
        <p:sp>
          <p:nvSpPr>
            <p:cNvPr id="3" name="object 3"/>
            <p:cNvSpPr/>
            <p:nvPr/>
          </p:nvSpPr>
          <p:spPr>
            <a:xfrm>
              <a:off x="1239583" y="290169"/>
              <a:ext cx="180975" cy="169545"/>
            </a:xfrm>
            <a:custGeom>
              <a:avLst/>
              <a:gdLst/>
              <a:ahLst/>
              <a:cxnLst/>
              <a:rect l="l" t="t" r="r" b="b"/>
              <a:pathLst>
                <a:path w="180975" h="169545">
                  <a:moveTo>
                    <a:pt x="180644" y="0"/>
                  </a:moveTo>
                  <a:lnTo>
                    <a:pt x="0" y="0"/>
                  </a:lnTo>
                  <a:lnTo>
                    <a:pt x="0" y="55892"/>
                  </a:lnTo>
                  <a:lnTo>
                    <a:pt x="0" y="168935"/>
                  </a:lnTo>
                  <a:lnTo>
                    <a:pt x="69430" y="168935"/>
                  </a:lnTo>
                  <a:lnTo>
                    <a:pt x="69430" y="55892"/>
                  </a:lnTo>
                  <a:lnTo>
                    <a:pt x="180644" y="55892"/>
                  </a:lnTo>
                  <a:lnTo>
                    <a:pt x="180644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900" y="181686"/>
              <a:ext cx="834840" cy="36054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39583" y="184746"/>
              <a:ext cx="188595" cy="106045"/>
            </a:xfrm>
            <a:custGeom>
              <a:avLst/>
              <a:gdLst/>
              <a:ahLst/>
              <a:cxnLst/>
              <a:rect l="l" t="t" r="r" b="b"/>
              <a:pathLst>
                <a:path w="188594" h="106045">
                  <a:moveTo>
                    <a:pt x="188315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105422"/>
                  </a:lnTo>
                  <a:lnTo>
                    <a:pt x="69430" y="105422"/>
                  </a:lnTo>
                  <a:lnTo>
                    <a:pt x="69430" y="55880"/>
                  </a:lnTo>
                  <a:lnTo>
                    <a:pt x="188315" y="55880"/>
                  </a:lnTo>
                  <a:lnTo>
                    <a:pt x="188315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0" y="4048125"/>
            <a:ext cx="12192000" cy="2809875"/>
          </a:xfrm>
          <a:custGeom>
            <a:avLst/>
            <a:gdLst/>
            <a:ahLst/>
            <a:cxnLst/>
            <a:rect l="l" t="t" r="r" b="b"/>
            <a:pathLst>
              <a:path w="12192000" h="2809875">
                <a:moveTo>
                  <a:pt x="12192000" y="0"/>
                </a:moveTo>
                <a:lnTo>
                  <a:pt x="0" y="0"/>
                </a:lnTo>
                <a:lnTo>
                  <a:pt x="0" y="2809875"/>
                </a:lnTo>
                <a:lnTo>
                  <a:pt x="12192000" y="2809875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2A4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6459909" y="401164"/>
            <a:ext cx="1692275" cy="817244"/>
            <a:chOff x="6459909" y="401164"/>
            <a:chExt cx="1692275" cy="817244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62241" y="401806"/>
              <a:ext cx="1466650" cy="8163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59906" y="401167"/>
              <a:ext cx="1692275" cy="438784"/>
            </a:xfrm>
            <a:custGeom>
              <a:avLst/>
              <a:gdLst/>
              <a:ahLst/>
              <a:cxnLst/>
              <a:rect l="l" t="t" r="r" b="b"/>
              <a:pathLst>
                <a:path w="1692275" h="438784">
                  <a:moveTo>
                    <a:pt x="490397" y="438188"/>
                  </a:moveTo>
                  <a:lnTo>
                    <a:pt x="446747" y="344220"/>
                  </a:lnTo>
                  <a:lnTo>
                    <a:pt x="407885" y="260591"/>
                  </a:lnTo>
                  <a:lnTo>
                    <a:pt x="344246" y="123634"/>
                  </a:lnTo>
                  <a:lnTo>
                    <a:pt x="305193" y="39585"/>
                  </a:lnTo>
                  <a:lnTo>
                    <a:pt x="305193" y="260591"/>
                  </a:lnTo>
                  <a:lnTo>
                    <a:pt x="187020" y="260591"/>
                  </a:lnTo>
                  <a:lnTo>
                    <a:pt x="246087" y="123634"/>
                  </a:lnTo>
                  <a:lnTo>
                    <a:pt x="305193" y="260591"/>
                  </a:lnTo>
                  <a:lnTo>
                    <a:pt x="305193" y="39585"/>
                  </a:lnTo>
                  <a:lnTo>
                    <a:pt x="289344" y="5461"/>
                  </a:lnTo>
                  <a:lnTo>
                    <a:pt x="200418" y="5461"/>
                  </a:lnTo>
                  <a:lnTo>
                    <a:pt x="0" y="438188"/>
                  </a:lnTo>
                  <a:lnTo>
                    <a:pt x="112687" y="438188"/>
                  </a:lnTo>
                  <a:lnTo>
                    <a:pt x="151066" y="344220"/>
                  </a:lnTo>
                  <a:lnTo>
                    <a:pt x="341147" y="344220"/>
                  </a:lnTo>
                  <a:lnTo>
                    <a:pt x="379514" y="438188"/>
                  </a:lnTo>
                  <a:lnTo>
                    <a:pt x="490397" y="438188"/>
                  </a:lnTo>
                  <a:close/>
                </a:path>
                <a:path w="1692275" h="438784">
                  <a:moveTo>
                    <a:pt x="858329" y="46583"/>
                  </a:moveTo>
                  <a:lnTo>
                    <a:pt x="812812" y="19519"/>
                  </a:lnTo>
                  <a:lnTo>
                    <a:pt x="774141" y="7086"/>
                  </a:lnTo>
                  <a:lnTo>
                    <a:pt x="733386" y="749"/>
                  </a:lnTo>
                  <a:lnTo>
                    <a:pt x="712724" y="0"/>
                  </a:lnTo>
                  <a:lnTo>
                    <a:pt x="680313" y="1714"/>
                  </a:lnTo>
                  <a:lnTo>
                    <a:pt x="621982" y="15341"/>
                  </a:lnTo>
                  <a:lnTo>
                    <a:pt x="572909" y="42075"/>
                  </a:lnTo>
                  <a:lnTo>
                    <a:pt x="534530" y="80721"/>
                  </a:lnTo>
                  <a:lnTo>
                    <a:pt x="508330" y="129616"/>
                  </a:lnTo>
                  <a:lnTo>
                    <a:pt x="495084" y="187045"/>
                  </a:lnTo>
                  <a:lnTo>
                    <a:pt x="493420" y="218770"/>
                  </a:lnTo>
                  <a:lnTo>
                    <a:pt x="495084" y="250520"/>
                  </a:lnTo>
                  <a:lnTo>
                    <a:pt x="508330" y="308102"/>
                  </a:lnTo>
                  <a:lnTo>
                    <a:pt x="534479" y="357238"/>
                  </a:lnTo>
                  <a:lnTo>
                    <a:pt x="572871" y="396049"/>
                  </a:lnTo>
                  <a:lnTo>
                    <a:pt x="621969" y="422833"/>
                  </a:lnTo>
                  <a:lnTo>
                    <a:pt x="680300" y="436473"/>
                  </a:lnTo>
                  <a:lnTo>
                    <a:pt x="712724" y="438188"/>
                  </a:lnTo>
                  <a:lnTo>
                    <a:pt x="733386" y="437451"/>
                  </a:lnTo>
                  <a:lnTo>
                    <a:pt x="774141" y="431114"/>
                  </a:lnTo>
                  <a:lnTo>
                    <a:pt x="812812" y="418604"/>
                  </a:lnTo>
                  <a:lnTo>
                    <a:pt x="858329" y="391629"/>
                  </a:lnTo>
                  <a:lnTo>
                    <a:pt x="823607" y="312813"/>
                  </a:lnTo>
                  <a:lnTo>
                    <a:pt x="796950" y="328993"/>
                  </a:lnTo>
                  <a:lnTo>
                    <a:pt x="769988" y="340550"/>
                  </a:lnTo>
                  <a:lnTo>
                    <a:pt x="742721" y="347484"/>
                  </a:lnTo>
                  <a:lnTo>
                    <a:pt x="715162" y="349796"/>
                  </a:lnTo>
                  <a:lnTo>
                    <a:pt x="690499" y="347713"/>
                  </a:lnTo>
                  <a:lnTo>
                    <a:pt x="650455" y="331203"/>
                  </a:lnTo>
                  <a:lnTo>
                    <a:pt x="622935" y="298259"/>
                  </a:lnTo>
                  <a:lnTo>
                    <a:pt x="609066" y="249313"/>
                  </a:lnTo>
                  <a:lnTo>
                    <a:pt x="607339" y="218884"/>
                  </a:lnTo>
                  <a:lnTo>
                    <a:pt x="609066" y="188455"/>
                  </a:lnTo>
                  <a:lnTo>
                    <a:pt x="622935" y="139661"/>
                  </a:lnTo>
                  <a:lnTo>
                    <a:pt x="650455" y="106997"/>
                  </a:lnTo>
                  <a:lnTo>
                    <a:pt x="690499" y="90627"/>
                  </a:lnTo>
                  <a:lnTo>
                    <a:pt x="715162" y="88582"/>
                  </a:lnTo>
                  <a:lnTo>
                    <a:pt x="742721" y="90893"/>
                  </a:lnTo>
                  <a:lnTo>
                    <a:pt x="769988" y="97802"/>
                  </a:lnTo>
                  <a:lnTo>
                    <a:pt x="796950" y="109321"/>
                  </a:lnTo>
                  <a:lnTo>
                    <a:pt x="823607" y="125425"/>
                  </a:lnTo>
                  <a:lnTo>
                    <a:pt x="858329" y="46583"/>
                  </a:lnTo>
                  <a:close/>
                </a:path>
                <a:path w="1692275" h="438784">
                  <a:moveTo>
                    <a:pt x="1691678" y="6070"/>
                  </a:moveTo>
                  <a:lnTo>
                    <a:pt x="1392555" y="6070"/>
                  </a:lnTo>
                  <a:lnTo>
                    <a:pt x="1392555" y="92202"/>
                  </a:lnTo>
                  <a:lnTo>
                    <a:pt x="1392555" y="172008"/>
                  </a:lnTo>
                  <a:lnTo>
                    <a:pt x="1392555" y="258140"/>
                  </a:lnTo>
                  <a:lnTo>
                    <a:pt x="1392555" y="438023"/>
                  </a:lnTo>
                  <a:lnTo>
                    <a:pt x="1502816" y="438023"/>
                  </a:lnTo>
                  <a:lnTo>
                    <a:pt x="1502816" y="258140"/>
                  </a:lnTo>
                  <a:lnTo>
                    <a:pt x="1679486" y="258140"/>
                  </a:lnTo>
                  <a:lnTo>
                    <a:pt x="1679486" y="172008"/>
                  </a:lnTo>
                  <a:lnTo>
                    <a:pt x="1502816" y="172008"/>
                  </a:lnTo>
                  <a:lnTo>
                    <a:pt x="1502816" y="92202"/>
                  </a:lnTo>
                  <a:lnTo>
                    <a:pt x="1691678" y="92202"/>
                  </a:lnTo>
                  <a:lnTo>
                    <a:pt x="1691678" y="607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6553200" y="1571625"/>
            <a:ext cx="0" cy="2148205"/>
          </a:xfrm>
          <a:custGeom>
            <a:avLst/>
            <a:gdLst/>
            <a:ahLst/>
            <a:cxnLst/>
            <a:rect l="l" t="t" r="r" b="b"/>
            <a:pathLst>
              <a:path h="2148204">
                <a:moveTo>
                  <a:pt x="0" y="0"/>
                </a:moveTo>
                <a:lnTo>
                  <a:pt x="0" y="2147824"/>
                </a:lnTo>
              </a:path>
            </a:pathLst>
          </a:custGeom>
          <a:ln w="92075">
            <a:solidFill>
              <a:srgbClr val="2328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15404" y="4543425"/>
            <a:ext cx="5378450" cy="0"/>
          </a:xfrm>
          <a:custGeom>
            <a:avLst/>
            <a:gdLst/>
            <a:ahLst/>
            <a:cxnLst/>
            <a:rect l="l" t="t" r="r" b="b"/>
            <a:pathLst>
              <a:path w="5378450">
                <a:moveTo>
                  <a:pt x="0" y="0"/>
                </a:moveTo>
                <a:lnTo>
                  <a:pt x="5378069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524" y="181686"/>
            <a:ext cx="5591175" cy="1047750"/>
          </a:xfrm>
          <a:prstGeom prst="rect">
            <a:avLst/>
          </a:prstGeom>
        </p:spPr>
      </p:pic>
      <p:pic>
        <p:nvPicPr>
          <p:cNvPr id="18" name="Picture 4" descr="Africa Map PowerPoint Presentation Slides - PPT Template">
            <a:extLst>
              <a:ext uri="{FF2B5EF4-FFF2-40B4-BE49-F238E27FC236}">
                <a16:creationId xmlns:a16="http://schemas.microsoft.com/office/drawing/2014/main" id="{BAF77B40-9669-A8F2-17C9-49189AE0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" y="1168246"/>
            <a:ext cx="6477000" cy="49277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038435" y="1864532"/>
            <a:ext cx="4620163" cy="16324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500" dirty="0">
                <a:latin typeface="Calibri"/>
                <a:cs typeface="Calibri"/>
              </a:rPr>
              <a:t>5</a:t>
            </a:r>
            <a:r>
              <a:rPr lang="en-US" sz="3500" baseline="30000" dirty="0">
                <a:latin typeface="Calibri"/>
                <a:cs typeface="Calibri"/>
              </a:rPr>
              <a:t>th</a:t>
            </a:r>
            <a:r>
              <a:rPr lang="en-US" sz="3500" dirty="0">
                <a:latin typeface="Calibri"/>
                <a:cs typeface="Calibri"/>
              </a:rPr>
              <a:t> </a:t>
            </a:r>
            <a:r>
              <a:rPr sz="3500" dirty="0">
                <a:latin typeface="Calibri"/>
                <a:cs typeface="Calibri"/>
              </a:rPr>
              <a:t>ACQF</a:t>
            </a:r>
            <a:r>
              <a:rPr lang="en-US" sz="3500" spc="-105" dirty="0">
                <a:latin typeface="Calibri"/>
                <a:cs typeface="Calibri"/>
              </a:rPr>
              <a:t> Network Forum</a:t>
            </a:r>
            <a:br>
              <a:rPr lang="en-US" sz="3500" spc="-10" dirty="0">
                <a:latin typeface="Calibri"/>
                <a:cs typeface="Calibri"/>
              </a:rPr>
            </a:br>
            <a:br>
              <a:rPr lang="en-US" sz="3500" spc="-10" dirty="0">
                <a:latin typeface="Calibri"/>
                <a:cs typeface="Calibri"/>
              </a:rPr>
            </a:br>
            <a:r>
              <a:rPr lang="en-US" sz="3500" spc="-10" dirty="0">
                <a:latin typeface="Calibri"/>
                <a:cs typeface="Calibri"/>
              </a:rPr>
              <a:t>   July 30 – Aug 1, 2025</a:t>
            </a:r>
            <a:endParaRPr sz="35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703230" y="4872730"/>
            <a:ext cx="4869327" cy="10155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58875" marR="5080" indent="-1146175">
              <a:lnSpc>
                <a:spcPct val="122900"/>
              </a:lnSpc>
              <a:spcBef>
                <a:spcPts val="90"/>
              </a:spcBef>
            </a:pPr>
            <a:r>
              <a:rPr lang="en-US" sz="2750" spc="-55" dirty="0">
                <a:solidFill>
                  <a:srgbClr val="FFFFFF"/>
                </a:solidFill>
                <a:latin typeface="Arial MT"/>
                <a:cs typeface="Arial MT"/>
              </a:rPr>
              <a:t>ACQF WORK PLAN, 2025.</a:t>
            </a:r>
          </a:p>
          <a:p>
            <a:pPr marL="1158875" marR="5080" indent="-1146175">
              <a:lnSpc>
                <a:spcPct val="122900"/>
              </a:lnSpc>
              <a:spcBef>
                <a:spcPts val="90"/>
              </a:spcBef>
            </a:pPr>
            <a:endParaRPr sz="2750" dirty="0">
              <a:latin typeface="Arial MT"/>
              <a:cs typeface="Arial M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9C5E95-D41D-BE29-9650-1FF67ECC20F5}"/>
              </a:ext>
            </a:extLst>
          </p:cNvPr>
          <p:cNvSpPr txBox="1"/>
          <p:nvPr/>
        </p:nvSpPr>
        <p:spPr>
          <a:xfrm>
            <a:off x="228600" y="1371600"/>
            <a:ext cx="32766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K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114B7E-1E6B-E096-BD47-FFBF4A265C31}"/>
              </a:ext>
            </a:extLst>
          </p:cNvPr>
          <p:cNvSpPr txBox="1"/>
          <p:nvPr/>
        </p:nvSpPr>
        <p:spPr>
          <a:xfrm>
            <a:off x="228600" y="1905000"/>
            <a:ext cx="11811000" cy="2333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en-US" sz="4800" b="1" spc="60" dirty="0">
                <a:solidFill>
                  <a:srgbClr val="00A643"/>
                </a:solidFill>
                <a:latin typeface="Baguet Script" panose="00000500000000000000" pitchFamily="2" charset="0"/>
                <a:ea typeface="+mj-ea"/>
                <a:cs typeface="Arial"/>
              </a:rPr>
              <a:t>THE ACQF Network Calendar of Activities</a:t>
            </a:r>
          </a:p>
          <a:p>
            <a:pPr marL="12700">
              <a:spcBef>
                <a:spcPts val="130"/>
              </a:spcBef>
            </a:pPr>
            <a:endParaRPr lang="en-US" sz="4800" b="1" spc="60" dirty="0">
              <a:solidFill>
                <a:srgbClr val="00A643"/>
              </a:solidFill>
              <a:latin typeface="Baguet Script" panose="00000500000000000000" pitchFamily="2" charset="0"/>
              <a:ea typeface="+mj-ea"/>
              <a:cs typeface="Arial"/>
            </a:endParaRPr>
          </a:p>
          <a:p>
            <a:pPr marL="12700">
              <a:spcBef>
                <a:spcPts val="130"/>
              </a:spcBef>
            </a:pPr>
            <a:r>
              <a:rPr lang="en-US" sz="4800" b="1" spc="60" dirty="0">
                <a:solidFill>
                  <a:srgbClr val="00A643"/>
                </a:solidFill>
                <a:latin typeface="Baguet Script" panose="00000500000000000000" pitchFamily="2" charset="0"/>
                <a:ea typeface="+mj-ea"/>
                <a:cs typeface="Arial"/>
              </a:rPr>
              <a:t>Jan 2025 – December 2025</a:t>
            </a:r>
            <a:endParaRPr lang="en-KE" sz="4800" b="1" spc="60" dirty="0">
              <a:solidFill>
                <a:srgbClr val="00A643"/>
              </a:solidFill>
              <a:latin typeface="Baguet Script" panose="00000500000000000000" pitchFamily="2" charset="0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6744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1E9C6-D7B4-98AB-7446-AC1909C84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F43A19-9F23-5C88-7300-93CAB0CB7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10668000" cy="6095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47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1925" y="66611"/>
            <a:ext cx="11911076" cy="6748526"/>
            <a:chOff x="161925" y="66611"/>
            <a:chExt cx="11911076" cy="6748526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25" y="66611"/>
              <a:ext cx="11911076" cy="67485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125" y="142972"/>
              <a:ext cx="11683321" cy="651021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19075" y="123825"/>
              <a:ext cx="11744325" cy="6581775"/>
            </a:xfrm>
            <a:custGeom>
              <a:avLst/>
              <a:gdLst/>
              <a:ahLst/>
              <a:cxnLst/>
              <a:rect l="l" t="t" r="r" b="b"/>
              <a:pathLst>
                <a:path w="11744325" h="6581775">
                  <a:moveTo>
                    <a:pt x="0" y="6581775"/>
                  </a:moveTo>
                  <a:lnTo>
                    <a:pt x="11744325" y="6581775"/>
                  </a:lnTo>
                  <a:lnTo>
                    <a:pt x="11744325" y="0"/>
                  </a:lnTo>
                  <a:lnTo>
                    <a:pt x="0" y="0"/>
                  </a:lnTo>
                  <a:lnTo>
                    <a:pt x="0" y="6581775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852" rIns="0" bIns="0" rtlCol="0">
            <a:spAutoFit/>
          </a:bodyPr>
          <a:lstStyle/>
          <a:p>
            <a:pPr marL="4533265">
              <a:lnSpc>
                <a:spcPct val="100000"/>
              </a:lnSpc>
              <a:spcBef>
                <a:spcPts val="130"/>
              </a:spcBef>
            </a:pPr>
            <a:r>
              <a:rPr spc="-10" dirty="0"/>
              <a:t>Storyline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170676" y="1855851"/>
            <a:ext cx="5670550" cy="1298575"/>
            <a:chOff x="6170676" y="1855851"/>
            <a:chExt cx="5670550" cy="1298575"/>
          </a:xfrm>
        </p:grpSpPr>
        <p:sp>
          <p:nvSpPr>
            <p:cNvPr id="4" name="object 4"/>
            <p:cNvSpPr/>
            <p:nvPr/>
          </p:nvSpPr>
          <p:spPr>
            <a:xfrm>
              <a:off x="6177026" y="2338451"/>
              <a:ext cx="5657850" cy="809625"/>
            </a:xfrm>
            <a:custGeom>
              <a:avLst/>
              <a:gdLst/>
              <a:ahLst/>
              <a:cxnLst/>
              <a:rect l="l" t="t" r="r" b="b"/>
              <a:pathLst>
                <a:path w="5657850" h="809625">
                  <a:moveTo>
                    <a:pt x="0" y="809625"/>
                  </a:moveTo>
                  <a:lnTo>
                    <a:pt x="5657850" y="809625"/>
                  </a:lnTo>
                  <a:lnTo>
                    <a:pt x="5657850" y="0"/>
                  </a:lnTo>
                  <a:lnTo>
                    <a:pt x="0" y="0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1F2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62776" y="1862201"/>
              <a:ext cx="3952875" cy="952500"/>
            </a:xfrm>
            <a:custGeom>
              <a:avLst/>
              <a:gdLst/>
              <a:ahLst/>
              <a:cxnLst/>
              <a:rect l="l" t="t" r="r" b="b"/>
              <a:pathLst>
                <a:path w="3952875" h="952500">
                  <a:moveTo>
                    <a:pt x="3793998" y="0"/>
                  </a:moveTo>
                  <a:lnTo>
                    <a:pt x="158750" y="0"/>
                  </a:lnTo>
                  <a:lnTo>
                    <a:pt x="108541" y="8085"/>
                  </a:lnTo>
                  <a:lnTo>
                    <a:pt x="64958" y="30605"/>
                  </a:lnTo>
                  <a:lnTo>
                    <a:pt x="30605" y="64958"/>
                  </a:lnTo>
                  <a:lnTo>
                    <a:pt x="8085" y="108541"/>
                  </a:lnTo>
                  <a:lnTo>
                    <a:pt x="0" y="158750"/>
                  </a:lnTo>
                  <a:lnTo>
                    <a:pt x="0" y="793623"/>
                  </a:lnTo>
                  <a:lnTo>
                    <a:pt x="8085" y="843844"/>
                  </a:lnTo>
                  <a:lnTo>
                    <a:pt x="30605" y="887458"/>
                  </a:lnTo>
                  <a:lnTo>
                    <a:pt x="64958" y="921849"/>
                  </a:lnTo>
                  <a:lnTo>
                    <a:pt x="108541" y="944401"/>
                  </a:lnTo>
                  <a:lnTo>
                    <a:pt x="158750" y="952500"/>
                  </a:lnTo>
                  <a:lnTo>
                    <a:pt x="3793998" y="952500"/>
                  </a:lnTo>
                  <a:lnTo>
                    <a:pt x="3844219" y="944401"/>
                  </a:lnTo>
                  <a:lnTo>
                    <a:pt x="3887833" y="921849"/>
                  </a:lnTo>
                  <a:lnTo>
                    <a:pt x="3922224" y="887458"/>
                  </a:lnTo>
                  <a:lnTo>
                    <a:pt x="3944776" y="843844"/>
                  </a:lnTo>
                  <a:lnTo>
                    <a:pt x="3952875" y="793623"/>
                  </a:lnTo>
                  <a:lnTo>
                    <a:pt x="3952875" y="158750"/>
                  </a:lnTo>
                  <a:lnTo>
                    <a:pt x="3944776" y="108541"/>
                  </a:lnTo>
                  <a:lnTo>
                    <a:pt x="3922224" y="64958"/>
                  </a:lnTo>
                  <a:lnTo>
                    <a:pt x="3887833" y="30605"/>
                  </a:lnTo>
                  <a:lnTo>
                    <a:pt x="3844219" y="8085"/>
                  </a:lnTo>
                  <a:lnTo>
                    <a:pt x="3793998" y="0"/>
                  </a:lnTo>
                  <a:close/>
                </a:path>
              </a:pathLst>
            </a:custGeom>
            <a:solidFill>
              <a:srgbClr val="1F2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62776" y="1862201"/>
              <a:ext cx="3952875" cy="952500"/>
            </a:xfrm>
            <a:custGeom>
              <a:avLst/>
              <a:gdLst/>
              <a:ahLst/>
              <a:cxnLst/>
              <a:rect l="l" t="t" r="r" b="b"/>
              <a:pathLst>
                <a:path w="3952875" h="952500">
                  <a:moveTo>
                    <a:pt x="0" y="158750"/>
                  </a:moveTo>
                  <a:lnTo>
                    <a:pt x="8085" y="108541"/>
                  </a:lnTo>
                  <a:lnTo>
                    <a:pt x="30605" y="64958"/>
                  </a:lnTo>
                  <a:lnTo>
                    <a:pt x="64958" y="30605"/>
                  </a:lnTo>
                  <a:lnTo>
                    <a:pt x="108541" y="8085"/>
                  </a:lnTo>
                  <a:lnTo>
                    <a:pt x="158750" y="0"/>
                  </a:lnTo>
                  <a:lnTo>
                    <a:pt x="3793998" y="0"/>
                  </a:lnTo>
                  <a:lnTo>
                    <a:pt x="3844219" y="8085"/>
                  </a:lnTo>
                  <a:lnTo>
                    <a:pt x="3887833" y="30605"/>
                  </a:lnTo>
                  <a:lnTo>
                    <a:pt x="3922224" y="64958"/>
                  </a:lnTo>
                  <a:lnTo>
                    <a:pt x="3944776" y="108541"/>
                  </a:lnTo>
                  <a:lnTo>
                    <a:pt x="3952875" y="158750"/>
                  </a:lnTo>
                  <a:lnTo>
                    <a:pt x="3952875" y="793623"/>
                  </a:lnTo>
                  <a:lnTo>
                    <a:pt x="3944776" y="843844"/>
                  </a:lnTo>
                  <a:lnTo>
                    <a:pt x="3922224" y="887458"/>
                  </a:lnTo>
                  <a:lnTo>
                    <a:pt x="3887833" y="921849"/>
                  </a:lnTo>
                  <a:lnTo>
                    <a:pt x="3844219" y="944401"/>
                  </a:lnTo>
                  <a:lnTo>
                    <a:pt x="3793998" y="952500"/>
                  </a:lnTo>
                  <a:lnTo>
                    <a:pt x="158750" y="952500"/>
                  </a:lnTo>
                  <a:lnTo>
                    <a:pt x="108541" y="944401"/>
                  </a:lnTo>
                  <a:lnTo>
                    <a:pt x="64958" y="921849"/>
                  </a:lnTo>
                  <a:lnTo>
                    <a:pt x="30605" y="887458"/>
                  </a:lnTo>
                  <a:lnTo>
                    <a:pt x="8085" y="843844"/>
                  </a:lnTo>
                  <a:lnTo>
                    <a:pt x="0" y="793623"/>
                  </a:lnTo>
                  <a:lnTo>
                    <a:pt x="0" y="15875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170676" y="3313176"/>
            <a:ext cx="5670550" cy="1289050"/>
            <a:chOff x="6170676" y="3313176"/>
            <a:chExt cx="5670550" cy="1289050"/>
          </a:xfrm>
        </p:grpSpPr>
        <p:sp>
          <p:nvSpPr>
            <p:cNvPr id="8" name="object 8"/>
            <p:cNvSpPr/>
            <p:nvPr/>
          </p:nvSpPr>
          <p:spPr>
            <a:xfrm>
              <a:off x="6177026" y="3786251"/>
              <a:ext cx="5657850" cy="809625"/>
            </a:xfrm>
            <a:custGeom>
              <a:avLst/>
              <a:gdLst/>
              <a:ahLst/>
              <a:cxnLst/>
              <a:rect l="l" t="t" r="r" b="b"/>
              <a:pathLst>
                <a:path w="5657850" h="809625">
                  <a:moveTo>
                    <a:pt x="0" y="809625"/>
                  </a:moveTo>
                  <a:lnTo>
                    <a:pt x="5657850" y="809625"/>
                  </a:lnTo>
                  <a:lnTo>
                    <a:pt x="5657850" y="0"/>
                  </a:lnTo>
                  <a:lnTo>
                    <a:pt x="0" y="0"/>
                  </a:lnTo>
                  <a:lnTo>
                    <a:pt x="0" y="809625"/>
                  </a:lnTo>
                  <a:close/>
                </a:path>
              </a:pathLst>
            </a:custGeom>
            <a:ln w="12700">
              <a:solidFill>
                <a:srgbClr val="1F2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2776" y="33195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3795649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785749"/>
                  </a:lnTo>
                  <a:lnTo>
                    <a:pt x="8011" y="835409"/>
                  </a:lnTo>
                  <a:lnTo>
                    <a:pt x="30317" y="878564"/>
                  </a:lnTo>
                  <a:lnTo>
                    <a:pt x="64328" y="912612"/>
                  </a:lnTo>
                  <a:lnTo>
                    <a:pt x="107452" y="934950"/>
                  </a:lnTo>
                  <a:lnTo>
                    <a:pt x="157099" y="942975"/>
                  </a:lnTo>
                  <a:lnTo>
                    <a:pt x="3795649" y="942975"/>
                  </a:lnTo>
                  <a:lnTo>
                    <a:pt x="3845309" y="934950"/>
                  </a:lnTo>
                  <a:lnTo>
                    <a:pt x="3888464" y="912612"/>
                  </a:lnTo>
                  <a:lnTo>
                    <a:pt x="3922512" y="878564"/>
                  </a:lnTo>
                  <a:lnTo>
                    <a:pt x="3944850" y="835409"/>
                  </a:lnTo>
                  <a:lnTo>
                    <a:pt x="3952875" y="785749"/>
                  </a:lnTo>
                  <a:lnTo>
                    <a:pt x="3952875" y="157099"/>
                  </a:lnTo>
                  <a:lnTo>
                    <a:pt x="3944850" y="107452"/>
                  </a:lnTo>
                  <a:lnTo>
                    <a:pt x="3922512" y="64328"/>
                  </a:lnTo>
                  <a:lnTo>
                    <a:pt x="3888464" y="30317"/>
                  </a:lnTo>
                  <a:lnTo>
                    <a:pt x="3845309" y="8011"/>
                  </a:lnTo>
                  <a:lnTo>
                    <a:pt x="3795649" y="0"/>
                  </a:lnTo>
                  <a:close/>
                </a:path>
              </a:pathLst>
            </a:custGeom>
            <a:solidFill>
              <a:srgbClr val="1F2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62776" y="33195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3795649" y="0"/>
                  </a:lnTo>
                  <a:lnTo>
                    <a:pt x="3845309" y="8011"/>
                  </a:lnTo>
                  <a:lnTo>
                    <a:pt x="3888464" y="30317"/>
                  </a:lnTo>
                  <a:lnTo>
                    <a:pt x="3922512" y="64328"/>
                  </a:lnTo>
                  <a:lnTo>
                    <a:pt x="3944850" y="107452"/>
                  </a:lnTo>
                  <a:lnTo>
                    <a:pt x="3952875" y="157099"/>
                  </a:lnTo>
                  <a:lnTo>
                    <a:pt x="3952875" y="785749"/>
                  </a:lnTo>
                  <a:lnTo>
                    <a:pt x="3944850" y="835409"/>
                  </a:lnTo>
                  <a:lnTo>
                    <a:pt x="3922512" y="878564"/>
                  </a:lnTo>
                  <a:lnTo>
                    <a:pt x="3888464" y="912612"/>
                  </a:lnTo>
                  <a:lnTo>
                    <a:pt x="3845309" y="934950"/>
                  </a:lnTo>
                  <a:lnTo>
                    <a:pt x="3795649" y="942975"/>
                  </a:lnTo>
                  <a:lnTo>
                    <a:pt x="157099" y="942975"/>
                  </a:lnTo>
                  <a:lnTo>
                    <a:pt x="107452" y="934950"/>
                  </a:lnTo>
                  <a:lnTo>
                    <a:pt x="64328" y="912612"/>
                  </a:lnTo>
                  <a:lnTo>
                    <a:pt x="30317" y="878564"/>
                  </a:lnTo>
                  <a:lnTo>
                    <a:pt x="8011" y="835409"/>
                  </a:lnTo>
                  <a:lnTo>
                    <a:pt x="0" y="78574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177026" y="4767326"/>
            <a:ext cx="5657850" cy="1276286"/>
            <a:chOff x="6177026" y="4767326"/>
            <a:chExt cx="5657850" cy="1276286"/>
          </a:xfrm>
        </p:grpSpPr>
        <p:sp>
          <p:nvSpPr>
            <p:cNvPr id="12" name="object 12"/>
            <p:cNvSpPr/>
            <p:nvPr/>
          </p:nvSpPr>
          <p:spPr>
            <a:xfrm>
              <a:off x="6177026" y="5243512"/>
              <a:ext cx="5657850" cy="800100"/>
            </a:xfrm>
            <a:custGeom>
              <a:avLst/>
              <a:gdLst/>
              <a:ahLst/>
              <a:cxnLst/>
              <a:rect l="l" t="t" r="r" b="b"/>
              <a:pathLst>
                <a:path w="5657850" h="800100">
                  <a:moveTo>
                    <a:pt x="0" y="800100"/>
                  </a:moveTo>
                  <a:lnTo>
                    <a:pt x="5657850" y="800100"/>
                  </a:lnTo>
                  <a:lnTo>
                    <a:pt x="5657850" y="0"/>
                  </a:lnTo>
                  <a:lnTo>
                    <a:pt x="0" y="0"/>
                  </a:lnTo>
                  <a:lnTo>
                    <a:pt x="0" y="800100"/>
                  </a:lnTo>
                  <a:close/>
                </a:path>
              </a:pathLst>
            </a:custGeom>
            <a:ln w="12700">
              <a:solidFill>
                <a:srgbClr val="1F2A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462776" y="47673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3795649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785749"/>
                  </a:lnTo>
                  <a:lnTo>
                    <a:pt x="8011" y="835421"/>
                  </a:lnTo>
                  <a:lnTo>
                    <a:pt x="30317" y="878564"/>
                  </a:lnTo>
                  <a:lnTo>
                    <a:pt x="64328" y="912586"/>
                  </a:lnTo>
                  <a:lnTo>
                    <a:pt x="107452" y="934898"/>
                  </a:lnTo>
                  <a:lnTo>
                    <a:pt x="157099" y="942911"/>
                  </a:lnTo>
                  <a:lnTo>
                    <a:pt x="3795649" y="942911"/>
                  </a:lnTo>
                  <a:lnTo>
                    <a:pt x="3845309" y="934898"/>
                  </a:lnTo>
                  <a:lnTo>
                    <a:pt x="3888464" y="912586"/>
                  </a:lnTo>
                  <a:lnTo>
                    <a:pt x="3922512" y="878564"/>
                  </a:lnTo>
                  <a:lnTo>
                    <a:pt x="3944850" y="835421"/>
                  </a:lnTo>
                  <a:lnTo>
                    <a:pt x="3952875" y="785749"/>
                  </a:lnTo>
                  <a:lnTo>
                    <a:pt x="3952875" y="157099"/>
                  </a:lnTo>
                  <a:lnTo>
                    <a:pt x="3944850" y="107452"/>
                  </a:lnTo>
                  <a:lnTo>
                    <a:pt x="3922512" y="64328"/>
                  </a:lnTo>
                  <a:lnTo>
                    <a:pt x="3888464" y="30317"/>
                  </a:lnTo>
                  <a:lnTo>
                    <a:pt x="3845309" y="8011"/>
                  </a:lnTo>
                  <a:lnTo>
                    <a:pt x="3795649" y="0"/>
                  </a:lnTo>
                  <a:close/>
                </a:path>
              </a:pathLst>
            </a:custGeom>
            <a:solidFill>
              <a:srgbClr val="1F2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62776" y="4767326"/>
              <a:ext cx="3952875" cy="942975"/>
            </a:xfrm>
            <a:custGeom>
              <a:avLst/>
              <a:gdLst/>
              <a:ahLst/>
              <a:cxnLst/>
              <a:rect l="l" t="t" r="r" b="b"/>
              <a:pathLst>
                <a:path w="3952875" h="94297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3795649" y="0"/>
                  </a:lnTo>
                  <a:lnTo>
                    <a:pt x="3845309" y="8011"/>
                  </a:lnTo>
                  <a:lnTo>
                    <a:pt x="3888464" y="30317"/>
                  </a:lnTo>
                  <a:lnTo>
                    <a:pt x="3922512" y="64328"/>
                  </a:lnTo>
                  <a:lnTo>
                    <a:pt x="3944850" y="107452"/>
                  </a:lnTo>
                  <a:lnTo>
                    <a:pt x="3952875" y="157099"/>
                  </a:lnTo>
                  <a:lnTo>
                    <a:pt x="3952875" y="785749"/>
                  </a:lnTo>
                  <a:lnTo>
                    <a:pt x="3944850" y="835421"/>
                  </a:lnTo>
                  <a:lnTo>
                    <a:pt x="3922512" y="878564"/>
                  </a:lnTo>
                  <a:lnTo>
                    <a:pt x="3888464" y="912586"/>
                  </a:lnTo>
                  <a:lnTo>
                    <a:pt x="3845309" y="934898"/>
                  </a:lnTo>
                  <a:lnTo>
                    <a:pt x="3795649" y="942911"/>
                  </a:lnTo>
                  <a:lnTo>
                    <a:pt x="157099" y="942911"/>
                  </a:lnTo>
                  <a:lnTo>
                    <a:pt x="107452" y="934898"/>
                  </a:lnTo>
                  <a:lnTo>
                    <a:pt x="64328" y="912586"/>
                  </a:lnTo>
                  <a:lnTo>
                    <a:pt x="30317" y="878564"/>
                  </a:lnTo>
                  <a:lnTo>
                    <a:pt x="8011" y="835421"/>
                  </a:lnTo>
                  <a:lnTo>
                    <a:pt x="0" y="785749"/>
                  </a:lnTo>
                  <a:lnTo>
                    <a:pt x="0" y="15709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934200" y="2193475"/>
            <a:ext cx="3643884" cy="318555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A Brief Background</a:t>
            </a:r>
            <a:endParaRPr sz="3200" dirty="0">
              <a:latin typeface="Calibri"/>
              <a:cs typeface="Calibri"/>
            </a:endParaRPr>
          </a:p>
          <a:p>
            <a:pPr marL="12700" marR="847725">
              <a:lnSpc>
                <a:spcPct val="298000"/>
              </a:lnSpc>
            </a:pPr>
            <a:r>
              <a:rPr lang="en-US" sz="3200" spc="-10" dirty="0">
                <a:solidFill>
                  <a:srgbClr val="FFFFFF"/>
                </a:solidFill>
                <a:latin typeface="Calibri"/>
                <a:cs typeface="Calibri"/>
              </a:rPr>
              <a:t>Work Plan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endParaRPr lang="en-US" sz="3200" spc="-10" dirty="0">
              <a:solidFill>
                <a:srgbClr val="FFFFFF"/>
              </a:solidFill>
              <a:latin typeface="Calibri"/>
              <a:cs typeface="Calibri"/>
            </a:endParaRPr>
          </a:p>
          <a:p>
            <a:pPr marL="12700" marR="847725">
              <a:lnSpc>
                <a:spcPct val="298000"/>
              </a:lnSpc>
            </a:pPr>
            <a:r>
              <a:rPr lang="en-US" sz="3200" dirty="0">
                <a:solidFill>
                  <a:srgbClr val="FFFFFF"/>
                </a:solidFill>
                <a:latin typeface="Calibri"/>
                <a:cs typeface="Calibri"/>
              </a:rPr>
              <a:t>Way forward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85750" y="914400"/>
            <a:ext cx="5181600" cy="5762625"/>
            <a:chOff x="285750" y="914400"/>
            <a:chExt cx="5181600" cy="576262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50" y="914400"/>
              <a:ext cx="5181600" cy="57626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" y="1123975"/>
              <a:ext cx="4581525" cy="5162423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00" dirty="0"/>
              <a:t>Page</a:t>
            </a:r>
            <a:r>
              <a:rPr sz="500" spc="-65" dirty="0"/>
              <a:t> </a:t>
            </a:r>
            <a:fld id="{81D60167-4931-47E6-BA6A-407CBD079E47}" type="slidenum">
              <a:rPr sz="500" spc="-50" dirty="0"/>
              <a:t>2</a:t>
            </a:fld>
            <a:endParaRPr sz="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271F6-458B-BB74-D899-D626DAC4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11353292" cy="677108"/>
          </a:xfrm>
        </p:spPr>
        <p:txBody>
          <a:bodyPr/>
          <a:lstStyle/>
          <a:p>
            <a:r>
              <a:rPr lang="en-US" dirty="0"/>
              <a:t>Background information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5A5C2-DED2-D340-4D20-D904D9AB7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11582400" cy="5570756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Establishment of the ACQF is a policy initiative of the African Union (AU), in line with key continental integration strategies and initiatives in education and training.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The European Training Foundation was entrusted by the EU Delegation to African Union (AU) with implementation of the project “Support to the implementation of the African Continental Qualifications Framework </a:t>
            </a:r>
            <a:r>
              <a:rPr lang="en-US" sz="2800" b="1" dirty="0"/>
              <a:t>(ACQF -I)  </a:t>
            </a:r>
            <a:r>
              <a:rPr lang="en-US" sz="2800" dirty="0"/>
              <a:t>&amp; further ACQF-II.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b="1" dirty="0"/>
              <a:t>ACQF-I: </a:t>
            </a:r>
            <a:r>
              <a:rPr lang="en-US" sz="2800" dirty="0"/>
              <a:t>(2019-2022) involved over 40 African countries in different types of activities, from the initial mapping study to capacity development and knowledge-sharing, and support to countries.</a:t>
            </a:r>
            <a:endParaRPr lang="en-KE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4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E06AB-E0F8-B2AB-E123-FFA422A8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304800"/>
            <a:ext cx="11353292" cy="677108"/>
          </a:xfrm>
        </p:spPr>
        <p:txBody>
          <a:bodyPr/>
          <a:lstStyle/>
          <a:p>
            <a:r>
              <a:rPr lang="en-US" dirty="0"/>
              <a:t>ACQF-II (2023 – 2026) </a:t>
            </a:r>
            <a:endParaRPr lang="en-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18FAF1-4DC5-94B3-524D-2F3FDC0CC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147" y="1333563"/>
            <a:ext cx="11113453" cy="430887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/>
              <a:t>ACQF-II: </a:t>
            </a:r>
            <a:r>
              <a:rPr lang="en-US" sz="2800" dirty="0"/>
              <a:t>builds upon the achievements and outputs of the first ACQF project and are oriented to implementation at national, regional, and continental levels. </a:t>
            </a:r>
          </a:p>
          <a:p>
            <a:pPr algn="just"/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/>
              <a:t>The overall Objective (</a:t>
            </a:r>
            <a:r>
              <a:rPr lang="en-US" sz="2800" b="1" dirty="0"/>
              <a:t>Impact</a:t>
            </a:r>
            <a:r>
              <a:rPr lang="en-US" sz="2800" dirty="0"/>
              <a:t>) of the ACQF-II project is to contribute to improved mobility, lifelong learning opportunities for African youth as a result of </a:t>
            </a:r>
            <a:r>
              <a:rPr lang="en-US" sz="2800" i="1" dirty="0"/>
              <a:t>enhanced comparability and transparency of qualifications, recognition of skills and certificates, improved mutual trust and information-sharing between qualifications frameworks and systems across the continent.</a:t>
            </a:r>
            <a:endParaRPr lang="en-KE" sz="2800" i="1" dirty="0"/>
          </a:p>
        </p:txBody>
      </p:sp>
    </p:spTree>
    <p:extLst>
      <p:ext uri="{BB962C8B-B14F-4D97-AF65-F5344CB8AC3E}">
        <p14:creationId xmlns:p14="http://schemas.microsoft.com/office/powerpoint/2010/main" val="2553918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770" y="98043"/>
            <a:ext cx="9282430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ACQF</a:t>
            </a:r>
            <a:r>
              <a:rPr spc="125" dirty="0"/>
              <a:t> </a:t>
            </a:r>
            <a:r>
              <a:rPr dirty="0"/>
              <a:t>Network:</a:t>
            </a:r>
            <a:r>
              <a:rPr lang="en-US" dirty="0"/>
              <a:t> </a:t>
            </a:r>
            <a:r>
              <a:rPr lang="en-US" spc="80" dirty="0"/>
              <a:t>What drives us?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5310251" y="928687"/>
            <a:ext cx="6657975" cy="5791200"/>
          </a:xfrm>
          <a:custGeom>
            <a:avLst/>
            <a:gdLst/>
            <a:ahLst/>
            <a:cxnLst/>
            <a:rect l="l" t="t" r="r" b="b"/>
            <a:pathLst>
              <a:path w="6657975" h="5791200">
                <a:moveTo>
                  <a:pt x="0" y="5791200"/>
                </a:moveTo>
                <a:lnTo>
                  <a:pt x="6657975" y="5791200"/>
                </a:lnTo>
                <a:lnTo>
                  <a:pt x="6657975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9525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83910" y="789416"/>
            <a:ext cx="6511925" cy="93726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701800">
              <a:lnSpc>
                <a:spcPct val="100000"/>
              </a:lnSpc>
              <a:spcBef>
                <a:spcPts val="750"/>
              </a:spcBef>
            </a:pP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Main</a:t>
            </a:r>
            <a:r>
              <a:rPr sz="1800" b="1" spc="-5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objectives</a:t>
            </a:r>
            <a:r>
              <a:rPr sz="1800" b="1" spc="-3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961B2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961B2E"/>
                </a:solidFill>
                <a:latin typeface="Calibri"/>
                <a:cs typeface="Calibri"/>
              </a:rPr>
              <a:t>ACQF</a:t>
            </a:r>
            <a:r>
              <a:rPr sz="1800" b="1" spc="-55" dirty="0">
                <a:solidFill>
                  <a:srgbClr val="961B2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961B2E"/>
                </a:solidFill>
                <a:latin typeface="Calibri"/>
                <a:cs typeface="Calibri"/>
              </a:rPr>
              <a:t>Network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5600" algn="l"/>
              </a:tabLst>
            </a:pPr>
            <a:r>
              <a:rPr sz="1500" spc="-7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sustain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implementation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 ACQF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endParaRPr sz="1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9"/>
              </a:spcBef>
              <a:buAutoNum type="arabicPeriod"/>
              <a:tabLst>
                <a:tab pos="355600" algn="l"/>
                <a:tab pos="685800" algn="l"/>
                <a:tab pos="1291590" algn="l"/>
                <a:tab pos="1997710" algn="l"/>
                <a:tab pos="3180715" algn="l"/>
                <a:tab pos="3495040" algn="l"/>
                <a:tab pos="4058920" algn="l"/>
                <a:tab pos="5137150" algn="l"/>
                <a:tab pos="6208395" algn="l"/>
              </a:tabLst>
            </a:pP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foster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further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clear,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meaningful,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comparable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	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Page</a:t>
            </a:r>
            <a:r>
              <a:rPr spc="-25" dirty="0"/>
              <a:t> </a:t>
            </a:r>
            <a:fld id="{81D60167-4931-47E6-BA6A-407CBD079E47}" type="slidenum">
              <a:rPr spc="-35" dirty="0"/>
              <a:t>5</a:t>
            </a:fld>
            <a:endParaRPr spc="-35" dirty="0"/>
          </a:p>
        </p:txBody>
      </p:sp>
      <p:sp>
        <p:nvSpPr>
          <p:cNvPr id="5" name="object 5"/>
          <p:cNvSpPr txBox="1"/>
          <p:nvPr/>
        </p:nvSpPr>
        <p:spPr>
          <a:xfrm>
            <a:off x="5383910" y="1691576"/>
            <a:ext cx="6520815" cy="487108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355600" marR="15240" algn="just">
              <a:lnSpc>
                <a:spcPts val="1650"/>
              </a:lnSpc>
              <a:spcBef>
                <a:spcPts val="280"/>
              </a:spcBef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operational</a:t>
            </a:r>
            <a:r>
              <a:rPr sz="1500" spc="1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‘green’</a:t>
            </a:r>
            <a:r>
              <a:rPr sz="1500" spc="1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NQFs</a:t>
            </a:r>
            <a:r>
              <a:rPr sz="1500" spc="1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in</a:t>
            </a:r>
            <a:r>
              <a:rPr sz="1500" spc="1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1500" spc="1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countries</a:t>
            </a:r>
            <a:r>
              <a:rPr sz="1500" spc="1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1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their</a:t>
            </a:r>
            <a:r>
              <a:rPr sz="1500" spc="1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cooperation, referencing,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peer</a:t>
            </a:r>
            <a:r>
              <a:rPr sz="1500" spc="-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mutual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trust.</a:t>
            </a:r>
            <a:endParaRPr sz="1500" dirty="0">
              <a:latin typeface="Calibri"/>
              <a:cs typeface="Calibri"/>
            </a:endParaRPr>
          </a:p>
          <a:p>
            <a:pPr marL="353060" marR="13335" indent="-340995" algn="just">
              <a:lnSpc>
                <a:spcPts val="1730"/>
              </a:lnSpc>
              <a:spcBef>
                <a:spcPts val="320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3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promote</a:t>
            </a:r>
            <a:r>
              <a:rPr sz="1500" spc="3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3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use</a:t>
            </a:r>
            <a:r>
              <a:rPr sz="1500" spc="4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3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1500" spc="4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levels</a:t>
            </a:r>
            <a:r>
              <a:rPr sz="1500" spc="3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on</a:t>
            </a:r>
            <a:r>
              <a:rPr sz="1500" spc="3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3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3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r>
              <a:rPr sz="1500" spc="3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databases</a:t>
            </a:r>
            <a:r>
              <a:rPr sz="1500" spc="4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45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4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upon</a:t>
            </a:r>
            <a:r>
              <a:rPr sz="1500" spc="4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referencing</a:t>
            </a:r>
            <a:r>
              <a:rPr sz="1500" spc="4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ACQF,</a:t>
            </a:r>
            <a:r>
              <a:rPr sz="1500" spc="4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facilitating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mutual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qualifications.</a:t>
            </a:r>
            <a:endParaRPr sz="1500" dirty="0">
              <a:latin typeface="Calibri"/>
              <a:cs typeface="Calibri"/>
            </a:endParaRPr>
          </a:p>
          <a:p>
            <a:pPr marL="353060" marR="5080" indent="-340995" algn="just">
              <a:lnSpc>
                <a:spcPct val="94600"/>
              </a:lnSpc>
              <a:spcBef>
                <a:spcPts val="270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contribute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change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reforms,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supporting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impact-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oriented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education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training,</a:t>
            </a:r>
            <a:r>
              <a:rPr sz="150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improved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access</a:t>
            </a:r>
            <a:r>
              <a:rPr sz="1500" spc="1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completion</a:t>
            </a:r>
            <a:r>
              <a:rPr sz="150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rates,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accessible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of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prior</a:t>
            </a:r>
            <a:r>
              <a:rPr sz="1500" spc="4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learning,</a:t>
            </a:r>
            <a:r>
              <a:rPr sz="1500" spc="8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functioning</a:t>
            </a:r>
            <a:r>
              <a:rPr sz="1500" spc="4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credit</a:t>
            </a:r>
            <a:r>
              <a:rPr sz="1500" spc="8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accumulation</a:t>
            </a:r>
            <a:r>
              <a:rPr sz="1500" spc="9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484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transfer</a:t>
            </a:r>
            <a:r>
              <a:rPr sz="1500" spc="4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systems</a:t>
            </a:r>
            <a:r>
              <a:rPr sz="1500" spc="9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quality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assurance.</a:t>
            </a:r>
            <a:endParaRPr sz="1500" dirty="0">
              <a:latin typeface="Calibri"/>
              <a:cs typeface="Calibri"/>
            </a:endParaRPr>
          </a:p>
          <a:p>
            <a:pPr marL="353060" marR="12700" indent="-340995" algn="just">
              <a:lnSpc>
                <a:spcPct val="94600"/>
              </a:lnSpc>
              <a:spcBef>
                <a:spcPts val="325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efficient</a:t>
            </a:r>
            <a:r>
              <a:rPr sz="1500" spc="2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management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real-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time</a:t>
            </a:r>
            <a:r>
              <a:rPr sz="1500" spc="2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information-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sharing,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through</a:t>
            </a:r>
            <a:r>
              <a:rPr sz="1500" spc="2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data</a:t>
            </a:r>
            <a:r>
              <a:rPr sz="1500" spc="2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analysis,</a:t>
            </a:r>
            <a:r>
              <a:rPr sz="1500" spc="2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anticipation</a:t>
            </a:r>
            <a:r>
              <a:rPr sz="1500" spc="2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skills</a:t>
            </a:r>
            <a:r>
              <a:rPr sz="1500" spc="2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needs,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interoperable</a:t>
            </a:r>
            <a:r>
              <a:rPr sz="1500" spc="3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databases</a:t>
            </a:r>
            <a:r>
              <a:rPr sz="1500" spc="2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3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connected</a:t>
            </a:r>
            <a:r>
              <a:rPr sz="1500" spc="3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3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QCP,</a:t>
            </a:r>
            <a:r>
              <a:rPr sz="1500" spc="3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across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all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countries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regions.</a:t>
            </a:r>
            <a:endParaRPr sz="1500" dirty="0">
              <a:latin typeface="Calibri"/>
              <a:cs typeface="Calibri"/>
            </a:endParaRPr>
          </a:p>
          <a:p>
            <a:pPr marL="353060" marR="12700" indent="-340995" algn="just">
              <a:lnSpc>
                <a:spcPts val="1730"/>
              </a:lnSpc>
              <a:spcBef>
                <a:spcPts val="345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cooperate</a:t>
            </a:r>
            <a:r>
              <a:rPr sz="1500" spc="3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3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work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in</a:t>
            </a:r>
            <a:r>
              <a:rPr sz="1500" spc="2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synergy</a:t>
            </a:r>
            <a:r>
              <a:rPr sz="1500" spc="3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500" spc="2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Addis</a:t>
            </a:r>
            <a:r>
              <a:rPr sz="1500" spc="3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2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Convention,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promoting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linkages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synergies</a:t>
            </a:r>
            <a:r>
              <a:rPr sz="1500" spc="20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between</a:t>
            </a:r>
            <a:r>
              <a:rPr sz="1500" spc="22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ACQF-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NQFs</a:t>
            </a:r>
            <a:r>
              <a:rPr sz="1500" spc="215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210" dirty="0">
                <a:solidFill>
                  <a:srgbClr val="23282A"/>
                </a:solidFill>
                <a:latin typeface="Calibri"/>
                <a:cs typeface="Calibri"/>
              </a:rPr>
              <a:t> 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facilitating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credentials.</a:t>
            </a:r>
            <a:endParaRPr sz="1500" dirty="0">
              <a:latin typeface="Calibri"/>
              <a:cs typeface="Calibri"/>
            </a:endParaRPr>
          </a:p>
          <a:p>
            <a:pPr marL="353060" marR="13335" indent="-340995" algn="just">
              <a:lnSpc>
                <a:spcPts val="1730"/>
              </a:lnSpc>
              <a:spcBef>
                <a:spcPts val="219"/>
              </a:spcBef>
              <a:buAutoNum type="arabicPeriod" startAt="3"/>
              <a:tabLst>
                <a:tab pos="355600" algn="l"/>
              </a:tabLst>
            </a:pP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contribute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 improve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global</a:t>
            </a:r>
            <a:r>
              <a:rPr sz="15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transparency</a:t>
            </a:r>
            <a:r>
              <a:rPr sz="15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education,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from</a:t>
            </a:r>
            <a:r>
              <a:rPr sz="1500" spc="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African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countries.</a:t>
            </a:r>
            <a:endParaRPr sz="1500" dirty="0">
              <a:latin typeface="Calibri"/>
              <a:cs typeface="Calibri"/>
            </a:endParaRPr>
          </a:p>
          <a:p>
            <a:pPr marL="353695" indent="-340995" algn="just">
              <a:lnSpc>
                <a:spcPct val="100000"/>
              </a:lnSpc>
              <a:spcBef>
                <a:spcPts val="175"/>
              </a:spcBef>
              <a:buAutoNum type="arabicPeriod" startAt="3"/>
              <a:tabLst>
                <a:tab pos="353695" algn="l"/>
              </a:tabLst>
            </a:pPr>
            <a:r>
              <a:rPr sz="1500" spc="-75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foster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joint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research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projects</a:t>
            </a: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advancement</a:t>
            </a: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5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15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Network.</a:t>
            </a:r>
            <a:endParaRPr sz="1500" dirty="0">
              <a:latin typeface="Calibri"/>
              <a:cs typeface="Calibri"/>
            </a:endParaRPr>
          </a:p>
          <a:p>
            <a:pPr marL="353060" marR="17145" indent="-340995" algn="just">
              <a:lnSpc>
                <a:spcPts val="1730"/>
              </a:lnSpc>
              <a:spcBef>
                <a:spcPts val="345"/>
              </a:spcBef>
              <a:buAutoNum type="arabicPeriod" startAt="3"/>
              <a:tabLst>
                <a:tab pos="355600" algn="l"/>
              </a:tabLst>
            </a:pP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collaborate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existing</a:t>
            </a:r>
            <a:r>
              <a:rPr sz="1500" spc="2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regional</a:t>
            </a:r>
            <a:r>
              <a:rPr sz="1500" spc="2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structures,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especially</a:t>
            </a:r>
            <a:r>
              <a:rPr sz="1500" spc="2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500" spc="1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500" spc="229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regional 	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economic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communities,</a:t>
            </a:r>
            <a:r>
              <a:rPr sz="15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relevant</a:t>
            </a:r>
            <a:r>
              <a:rPr sz="15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global</a:t>
            </a:r>
            <a:r>
              <a:rPr sz="15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networks</a:t>
            </a:r>
            <a:r>
              <a:rPr sz="15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500" spc="-10" dirty="0">
                <a:solidFill>
                  <a:srgbClr val="23282A"/>
                </a:solidFill>
                <a:latin typeface="Calibri"/>
                <a:cs typeface="Calibri"/>
              </a:rPr>
              <a:t> frameworks.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62" y="1157287"/>
            <a:ext cx="4791075" cy="5048250"/>
          </a:xfrm>
          <a:prstGeom prst="rect">
            <a:avLst/>
          </a:prstGeom>
          <a:solidFill>
            <a:srgbClr val="F5EFE4"/>
          </a:solidFill>
          <a:ln w="9525">
            <a:solidFill>
              <a:srgbClr val="C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1205">
              <a:lnSpc>
                <a:spcPts val="2740"/>
              </a:lnSpc>
            </a:pPr>
            <a:r>
              <a:rPr sz="2400" b="1" dirty="0">
                <a:solidFill>
                  <a:srgbClr val="2E5395"/>
                </a:solidFill>
                <a:latin typeface="Calibri"/>
                <a:cs typeface="Calibri"/>
              </a:rPr>
              <a:t>Core</a:t>
            </a:r>
            <a:r>
              <a:rPr sz="2400" b="1" spc="-8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395"/>
                </a:solidFill>
                <a:latin typeface="Calibri"/>
                <a:cs typeface="Calibri"/>
              </a:rPr>
              <a:t>Values</a:t>
            </a:r>
            <a:r>
              <a:rPr sz="2400" b="1" spc="-6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395"/>
                </a:solidFill>
                <a:latin typeface="Calibri"/>
                <a:cs typeface="Calibri"/>
              </a:rPr>
              <a:t>of</a:t>
            </a:r>
            <a:r>
              <a:rPr sz="2400" b="1" spc="-80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395"/>
                </a:solidFill>
                <a:latin typeface="Calibri"/>
                <a:cs typeface="Calibri"/>
              </a:rPr>
              <a:t>ACQF</a:t>
            </a:r>
            <a:r>
              <a:rPr sz="2400" b="1" spc="-55" dirty="0">
                <a:solidFill>
                  <a:srgbClr val="2E5395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395"/>
                </a:solidFill>
                <a:latin typeface="Calibri"/>
                <a:cs typeface="Calibri"/>
              </a:rPr>
              <a:t>Network</a:t>
            </a:r>
            <a:endParaRPr sz="2400">
              <a:latin typeface="Calibri"/>
              <a:cs typeface="Calibri"/>
            </a:endParaRPr>
          </a:p>
          <a:p>
            <a:pPr marL="424180" marR="200660" indent="-340995">
              <a:lnSpc>
                <a:spcPct val="114799"/>
              </a:lnSpc>
              <a:spcBef>
                <a:spcPts val="520"/>
              </a:spcBef>
              <a:buAutoNum type="arabicPeriod"/>
              <a:tabLst>
                <a:tab pos="42672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Focus on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23282A"/>
                </a:solidFill>
                <a:latin typeface="Calibri"/>
                <a:cs typeface="Calibri"/>
              </a:rPr>
              <a:t>ACQF-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r>
              <a:rPr sz="24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common 	interest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24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knowledge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Inclusiveness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800"/>
              </a:spcBef>
              <a:buAutoNum type="arabicPeriod"/>
              <a:tabLst>
                <a:tab pos="424180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Innovation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Supported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by</a:t>
            </a:r>
            <a:r>
              <a:rPr sz="24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evidence</a:t>
            </a:r>
            <a:endParaRPr sz="2400">
              <a:latin typeface="Calibri"/>
              <a:cs typeface="Calibri"/>
            </a:endParaRPr>
          </a:p>
          <a:p>
            <a:pPr marL="424180" indent="-340995">
              <a:lnSpc>
                <a:spcPct val="100000"/>
              </a:lnSpc>
              <a:spcBef>
                <a:spcPts val="725"/>
              </a:spcBef>
              <a:buAutoNum type="arabicPeriod"/>
              <a:tabLst>
                <a:tab pos="424180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Collaborative</a:t>
            </a:r>
            <a:r>
              <a:rPr sz="24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approaches</a:t>
            </a:r>
            <a:r>
              <a:rPr sz="2400" spc="-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426720">
              <a:lnSpc>
                <a:spcPct val="100000"/>
              </a:lnSpc>
              <a:spcBef>
                <a:spcPts val="425"/>
              </a:spcBef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participative governance</a:t>
            </a:r>
            <a:endParaRPr sz="2400">
              <a:latin typeface="Calibri"/>
              <a:cs typeface="Calibri"/>
            </a:endParaRPr>
          </a:p>
          <a:p>
            <a:pPr marL="423545" indent="-340360">
              <a:lnSpc>
                <a:spcPct val="100000"/>
              </a:lnSpc>
              <a:spcBef>
                <a:spcPts val="725"/>
              </a:spcBef>
              <a:buAutoNum type="arabicPeriod" startAt="7"/>
              <a:tabLst>
                <a:tab pos="423545" algn="l"/>
              </a:tabLst>
            </a:pP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Transparency</a:t>
            </a:r>
            <a:r>
              <a:rPr sz="24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24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integrity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" y="-1"/>
            <a:ext cx="2876550" cy="67532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33215" y="140969"/>
            <a:ext cx="664464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200" dirty="0"/>
              <a:t>Main</a:t>
            </a:r>
            <a:r>
              <a:rPr sz="3200" spc="-20" dirty="0"/>
              <a:t> </a:t>
            </a:r>
            <a:r>
              <a:rPr sz="3200" dirty="0"/>
              <a:t>areas</a:t>
            </a:r>
            <a:r>
              <a:rPr sz="3200" spc="-60" dirty="0"/>
              <a:t> </a:t>
            </a:r>
            <a:r>
              <a:rPr sz="3200" spc="75" dirty="0"/>
              <a:t>of</a:t>
            </a:r>
            <a:r>
              <a:rPr sz="3200" spc="-5" dirty="0"/>
              <a:t> </a:t>
            </a:r>
            <a:r>
              <a:rPr sz="3200" dirty="0"/>
              <a:t>activity</a:t>
            </a:r>
            <a:r>
              <a:rPr sz="3200" spc="30" dirty="0"/>
              <a:t> </a:t>
            </a:r>
            <a:r>
              <a:rPr sz="3200" dirty="0"/>
              <a:t>of</a:t>
            </a:r>
            <a:r>
              <a:rPr sz="3200" spc="-5" dirty="0"/>
              <a:t> </a:t>
            </a:r>
            <a:r>
              <a:rPr sz="3200" spc="-20" dirty="0"/>
              <a:t>ACQF</a:t>
            </a:r>
            <a:r>
              <a:rPr lang="en-US" sz="3200" spc="-20" dirty="0"/>
              <a:t>-II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3462401" y="747776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62401" y="1595500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62401" y="245275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2401" y="329095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2401" y="414820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2401" y="5005451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62401" y="5853112"/>
            <a:ext cx="8486775" cy="0"/>
          </a:xfrm>
          <a:custGeom>
            <a:avLst/>
            <a:gdLst/>
            <a:ahLst/>
            <a:cxnLst/>
            <a:rect l="l" t="t" r="r" b="b"/>
            <a:pathLst>
              <a:path w="8486775">
                <a:moveTo>
                  <a:pt x="0" y="0"/>
                </a:moveTo>
                <a:lnTo>
                  <a:pt x="8486775" y="0"/>
                </a:lnTo>
              </a:path>
            </a:pathLst>
          </a:custGeom>
          <a:ln w="12700">
            <a:solidFill>
              <a:srgbClr val="00A6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19170" y="757237"/>
            <a:ext cx="8317230" cy="5733236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5875" marR="238760" indent="256540">
              <a:lnSpc>
                <a:spcPts val="2180"/>
              </a:lnSpc>
              <a:spcBef>
                <a:spcPts val="380"/>
              </a:spcBef>
              <a:buSzPct val="95000"/>
              <a:buAutoNum type="arabicPeriod"/>
              <a:tabLst>
                <a:tab pos="272415" algn="l"/>
              </a:tabLst>
            </a:pPr>
            <a:r>
              <a:rPr sz="2000" b="1" spc="-20" dirty="0">
                <a:solidFill>
                  <a:srgbClr val="23282A"/>
                </a:solidFill>
                <a:latin typeface="Calibri"/>
                <a:cs typeface="Calibri"/>
              </a:rPr>
              <a:t>Referencing</a:t>
            </a:r>
            <a:r>
              <a:rPr sz="2000" b="1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national</a:t>
            </a:r>
            <a:r>
              <a:rPr sz="20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20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frameworks</a:t>
            </a:r>
            <a:r>
              <a:rPr sz="200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3282A"/>
                </a:solidFill>
                <a:latin typeface="Calibri"/>
                <a:cs typeface="Calibri"/>
              </a:rPr>
              <a:t>systems</a:t>
            </a:r>
            <a:r>
              <a:rPr sz="20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20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ACQF,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following</a:t>
            </a:r>
            <a:r>
              <a:rPr sz="2000" spc="-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agreed</a:t>
            </a:r>
            <a:r>
              <a:rPr sz="20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criteria</a:t>
            </a:r>
            <a:r>
              <a:rPr sz="2000" spc="-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20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procedures.</a:t>
            </a:r>
            <a:endParaRPr sz="2000" dirty="0">
              <a:latin typeface="Calibri"/>
              <a:cs typeface="Calibri"/>
            </a:endParaRPr>
          </a:p>
          <a:p>
            <a:pPr marL="12700" marR="5080" indent="236854">
              <a:lnSpc>
                <a:spcPct val="94800"/>
              </a:lnSpc>
              <a:spcBef>
                <a:spcPts val="2285"/>
              </a:spcBef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850" b="1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recognition</a:t>
            </a:r>
            <a:r>
              <a:rPr sz="1850" b="1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prior</a:t>
            </a:r>
            <a:r>
              <a:rPr sz="1850" b="1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learning</a:t>
            </a:r>
            <a:r>
              <a:rPr sz="1850" b="1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r>
              <a:rPr sz="1850" spc="1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850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example,</a:t>
            </a:r>
            <a:r>
              <a:rPr sz="18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common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guidelines</a:t>
            </a:r>
            <a:r>
              <a:rPr sz="1850" spc="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approaches,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updated</a:t>
            </a:r>
            <a:r>
              <a:rPr sz="1850" spc="1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inventory</a:t>
            </a:r>
            <a:r>
              <a:rPr sz="1850" spc="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RPL</a:t>
            </a:r>
            <a:r>
              <a:rPr sz="185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systems</a:t>
            </a:r>
            <a:r>
              <a:rPr sz="1850" spc="114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on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the</a:t>
            </a:r>
            <a:r>
              <a:rPr sz="1850" spc="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continent,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50" dirty="0">
                <a:solidFill>
                  <a:srgbClr val="23282A"/>
                </a:solidFill>
                <a:latin typeface="Calibri"/>
                <a:cs typeface="Calibri"/>
              </a:rPr>
              <a:t>a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wide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information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support</a:t>
            </a:r>
            <a:r>
              <a:rPr sz="1850" spc="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campaign</a:t>
            </a:r>
            <a:endParaRPr sz="1850" dirty="0">
              <a:latin typeface="Calibri"/>
              <a:cs typeface="Calibri"/>
            </a:endParaRPr>
          </a:p>
          <a:p>
            <a:pPr marL="249554" indent="-236854">
              <a:lnSpc>
                <a:spcPct val="100000"/>
              </a:lnSpc>
              <a:spcBef>
                <a:spcPts val="315"/>
              </a:spcBef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850" b="1" spc="1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lang="en-US" sz="1850" b="1" spc="175" dirty="0">
                <a:solidFill>
                  <a:srgbClr val="23282A"/>
                </a:solidFill>
                <a:latin typeface="Calibri"/>
                <a:cs typeface="Calibri"/>
              </a:rPr>
              <a:t>&amp; </a:t>
            </a:r>
            <a:r>
              <a:rPr lang="en-US" sz="1850" b="1" dirty="0">
                <a:solidFill>
                  <a:srgbClr val="23282A"/>
                </a:solidFill>
                <a:latin typeface="Calibri"/>
                <a:cs typeface="Calibri"/>
              </a:rPr>
              <a:t>Credentials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Platform (</a:t>
            </a:r>
            <a:r>
              <a:rPr lang="en-US" sz="1850" b="1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)</a:t>
            </a:r>
            <a:r>
              <a:rPr sz="1850" b="1" spc="1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b="1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management</a:t>
            </a:r>
            <a:r>
              <a:rPr sz="1850" b="1" spc="1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information</a:t>
            </a:r>
            <a:r>
              <a:rPr sz="1850" b="1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spc="-10" dirty="0">
                <a:solidFill>
                  <a:srgbClr val="23282A"/>
                </a:solidFill>
                <a:latin typeface="Calibri"/>
                <a:cs typeface="Calibri"/>
              </a:rPr>
              <a:t>system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12700" marR="584200" indent="236854">
              <a:lnSpc>
                <a:spcPts val="21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: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850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1850" spc="1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profiles</a:t>
            </a:r>
            <a:r>
              <a:rPr sz="1850" spc="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adequate</a:t>
            </a:r>
            <a:r>
              <a:rPr sz="1850" spc="1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850" spc="1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common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continental</a:t>
            </a:r>
            <a:r>
              <a:rPr sz="1850" spc="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use</a:t>
            </a:r>
            <a:r>
              <a:rPr sz="1850" spc="1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(e.g.</a:t>
            </a:r>
            <a:r>
              <a:rPr lang="en-US" sz="18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related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1850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economic</a:t>
            </a:r>
            <a:r>
              <a:rPr sz="1850" spc="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integration</a:t>
            </a:r>
            <a:r>
              <a:rPr sz="1850" spc="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/</a:t>
            </a:r>
            <a:r>
              <a:rPr sz="1850" spc="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AfCFTA).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249554" indent="-236854">
              <a:lnSpc>
                <a:spcPct val="1000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Capacity</a:t>
            </a:r>
            <a:r>
              <a:rPr sz="1850" b="1" spc="1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development</a:t>
            </a:r>
            <a:r>
              <a:rPr sz="1850" b="1" spc="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in</a:t>
            </a:r>
            <a:r>
              <a:rPr sz="1850" spc="114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relevant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areas.</a:t>
            </a:r>
            <a:r>
              <a:rPr sz="18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Online,</a:t>
            </a:r>
            <a:r>
              <a:rPr sz="1850" spc="10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onsite,</a:t>
            </a:r>
            <a:r>
              <a:rPr sz="1850" spc="10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hybrid.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70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12700" marR="370840" indent="236854">
              <a:lnSpc>
                <a:spcPts val="21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Advocacy,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communication,</a:t>
            </a:r>
            <a:r>
              <a:rPr sz="1850" b="1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networking</a:t>
            </a:r>
            <a:r>
              <a:rPr sz="1850" b="1" spc="1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b="1" spc="1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cooperation:</a:t>
            </a:r>
            <a:r>
              <a:rPr sz="1850" b="1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African</a:t>
            </a:r>
            <a:r>
              <a:rPr sz="1850" spc="1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stakeholders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(education</a:t>
            </a:r>
            <a:r>
              <a:rPr sz="18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training,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employment,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social</a:t>
            </a:r>
            <a:r>
              <a:rPr sz="1850" spc="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partners)</a:t>
            </a:r>
            <a:r>
              <a:rPr sz="1850" spc="1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spc="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other</a:t>
            </a:r>
            <a:r>
              <a:rPr sz="1850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RQFs</a:t>
            </a:r>
            <a:r>
              <a:rPr sz="18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globally</a:t>
            </a:r>
            <a:endParaRPr sz="18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4"/>
              </a:spcBef>
              <a:buAutoNum type="arabicPeriod"/>
            </a:pPr>
            <a:endParaRPr sz="1850" dirty="0">
              <a:latin typeface="Calibri"/>
              <a:cs typeface="Calibri"/>
            </a:endParaRPr>
          </a:p>
          <a:p>
            <a:pPr marL="249554" indent="-236854">
              <a:lnSpc>
                <a:spcPct val="100000"/>
              </a:lnSpc>
              <a:buAutoNum type="arabicPeriod"/>
              <a:tabLst>
                <a:tab pos="249554" algn="l"/>
              </a:tabLst>
            </a:pP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Analysis,</a:t>
            </a:r>
            <a:r>
              <a:rPr sz="1850" b="1" spc="1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monitoring</a:t>
            </a:r>
            <a:r>
              <a:rPr sz="1850" b="1" spc="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and</a:t>
            </a:r>
            <a:r>
              <a:rPr sz="1850" b="1" spc="1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b="1" dirty="0">
                <a:solidFill>
                  <a:srgbClr val="23282A"/>
                </a:solidFill>
                <a:latin typeface="Calibri"/>
                <a:cs typeface="Calibri"/>
              </a:rPr>
              <a:t>evaluation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:</a:t>
            </a:r>
            <a:r>
              <a:rPr sz="1850" spc="1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for</a:t>
            </a:r>
            <a:r>
              <a:rPr sz="1850" spc="1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dirty="0">
                <a:solidFill>
                  <a:srgbClr val="23282A"/>
                </a:solidFill>
                <a:latin typeface="Calibri"/>
                <a:cs typeface="Calibri"/>
              </a:rPr>
              <a:t>continuous</a:t>
            </a:r>
            <a:r>
              <a:rPr sz="18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850" spc="-10" dirty="0">
                <a:solidFill>
                  <a:srgbClr val="23282A"/>
                </a:solidFill>
                <a:latin typeface="Calibri"/>
                <a:cs typeface="Calibri"/>
              </a:rPr>
              <a:t>improvement.</a:t>
            </a:r>
            <a:endParaRPr sz="18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-21272"/>
            <a:ext cx="9601199" cy="693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-35" dirty="0"/>
              <a:t>Actions</a:t>
            </a:r>
            <a:r>
              <a:rPr spc="-180" dirty="0"/>
              <a:t> </a:t>
            </a:r>
            <a:r>
              <a:rPr dirty="0"/>
              <a:t>and</a:t>
            </a:r>
            <a:r>
              <a:rPr spc="-175" dirty="0"/>
              <a:t> </a:t>
            </a:r>
            <a:r>
              <a:rPr spc="-50" dirty="0"/>
              <a:t>achievements</a:t>
            </a:r>
            <a:r>
              <a:rPr lang="en-US" spc="-50" dirty="0"/>
              <a:t>- To date</a:t>
            </a:r>
            <a:endParaRPr spc="-5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467" y="809429"/>
            <a:ext cx="2700466" cy="6432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8297" y="847153"/>
            <a:ext cx="2391410" cy="52705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5080" indent="153035">
              <a:lnSpc>
                <a:spcPts val="1880"/>
              </a:lnSpc>
              <a:spcBef>
                <a:spcPts val="320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Capacity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development,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peer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7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7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1.1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450" y="1409636"/>
            <a:ext cx="2738501" cy="536740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18770" y="1511935"/>
            <a:ext cx="2315210" cy="4353308"/>
          </a:xfrm>
          <a:prstGeom prst="rect">
            <a:avLst/>
          </a:prstGeom>
        </p:spPr>
        <p:txBody>
          <a:bodyPr vert="horz" wrap="square" lIns="0" tIns="13335" rIns="0" bIns="0" rtlCol="0" anchor="t">
            <a:spAutoFit/>
          </a:bodyPr>
          <a:lstStyle/>
          <a:p>
            <a:pPr marL="240665" indent="-227965">
              <a:lnSpc>
                <a:spcPts val="2755"/>
              </a:lnSpc>
              <a:spcBef>
                <a:spcPts val="105"/>
              </a:spcBef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Multi-country: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ts val="2755"/>
              </a:lnSpc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11</a:t>
            </a:r>
            <a:r>
              <a:rPr sz="240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Forums</a:t>
            </a:r>
            <a:endParaRPr sz="2400">
              <a:latin typeface="Calibri"/>
              <a:cs typeface="Calibri"/>
            </a:endParaRPr>
          </a:p>
          <a:p>
            <a:pPr marL="239395" marR="5080" indent="-226695">
              <a:lnSpc>
                <a:spcPct val="91300"/>
              </a:lnSpc>
              <a:spcBef>
                <a:spcPts val="450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Country</a:t>
            </a:r>
            <a:r>
              <a:rPr sz="2400" spc="-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specific: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16</a:t>
            </a:r>
            <a:r>
              <a:rPr sz="240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workshops,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many</a:t>
            </a:r>
            <a:r>
              <a:rPr sz="24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webinars</a:t>
            </a:r>
            <a:endParaRPr sz="24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195"/>
              </a:spcBef>
              <a:buChar char="•"/>
              <a:tabLst>
                <a:tab pos="240665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QCP:</a:t>
            </a:r>
            <a:r>
              <a:rPr sz="24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8</a:t>
            </a:r>
            <a:r>
              <a:rPr sz="2400" spc="-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webinars</a:t>
            </a:r>
            <a:endParaRPr sz="2400">
              <a:latin typeface="Calibri"/>
              <a:cs typeface="Calibri"/>
            </a:endParaRPr>
          </a:p>
          <a:p>
            <a:pPr marL="239395" marR="192405" indent="-226695">
              <a:lnSpc>
                <a:spcPct val="91300"/>
              </a:lnSpc>
              <a:spcBef>
                <a:spcPts val="45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M&amp;E: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23282A"/>
                </a:solidFill>
                <a:latin typeface="Calibri"/>
                <a:cs typeface="Calibri"/>
              </a:rPr>
              <a:t>5 	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workshops</a:t>
            </a:r>
            <a:r>
              <a:rPr sz="2400" spc="-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and 	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webinars</a:t>
            </a:r>
            <a:endParaRPr sz="2400">
              <a:latin typeface="Calibri"/>
              <a:cs typeface="Calibri"/>
            </a:endParaRPr>
          </a:p>
          <a:p>
            <a:pPr marL="239395" marR="434975" indent="-226695" algn="just">
              <a:lnSpc>
                <a:spcPct val="92500"/>
              </a:lnSpc>
              <a:spcBef>
                <a:spcPts val="415"/>
              </a:spcBef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All</a:t>
            </a:r>
            <a:r>
              <a:rPr sz="24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co-hosted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with</a:t>
            </a:r>
            <a:r>
              <a:rPr sz="24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Calibri"/>
                <a:cs typeface="Calibri"/>
              </a:rPr>
              <a:t>national 	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NQA</a:t>
            </a:r>
            <a:r>
              <a:rPr sz="24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r>
              <a:rPr sz="2400" spc="-25" dirty="0">
                <a:solidFill>
                  <a:srgbClr val="23282A"/>
                </a:solidFill>
                <a:latin typeface="Calibri"/>
                <a:cs typeface="Calibri"/>
              </a:rPr>
              <a:t> NQI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228975" y="809429"/>
            <a:ext cx="2738755" cy="5967730"/>
            <a:chOff x="3228975" y="809429"/>
            <a:chExt cx="2738755" cy="596773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7992" y="809429"/>
              <a:ext cx="2700466" cy="6432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8975" y="1409636"/>
              <a:ext cx="2738501" cy="536740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338829" y="847153"/>
            <a:ext cx="2419985" cy="560006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03835" marR="88900" indent="271780">
              <a:lnSpc>
                <a:spcPts val="1880"/>
              </a:lnSpc>
              <a:spcBef>
                <a:spcPts val="320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documents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17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2.1</a:t>
            </a:r>
            <a:endParaRPr sz="1700">
              <a:latin typeface="Calibri"/>
              <a:cs typeface="Calibri"/>
            </a:endParaRPr>
          </a:p>
          <a:p>
            <a:pPr marL="184150" marR="146685" indent="-171450">
              <a:lnSpc>
                <a:spcPct val="91100"/>
              </a:lnSpc>
              <a:spcBef>
                <a:spcPts val="124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Angola:</a:t>
            </a:r>
            <a:r>
              <a:rPr sz="17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Handbook</a:t>
            </a:r>
            <a:r>
              <a:rPr sz="17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and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training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-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supporting implementation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r>
              <a:rPr sz="17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National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Catalogue.</a:t>
            </a:r>
            <a:r>
              <a:rPr sz="1700" spc="-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Website</a:t>
            </a:r>
            <a:r>
              <a:rPr sz="17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INQ</a:t>
            </a:r>
            <a:endParaRPr sz="1700">
              <a:latin typeface="Calibri"/>
              <a:cs typeface="Calibri"/>
            </a:endParaRPr>
          </a:p>
          <a:p>
            <a:pPr marL="184150" marR="344170" indent="-171450">
              <a:lnSpc>
                <a:spcPts val="188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DR</a:t>
            </a:r>
            <a:r>
              <a:rPr sz="17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Congo: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NQA,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start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1700">
              <a:latin typeface="Calibri"/>
              <a:cs typeface="Calibri"/>
            </a:endParaRPr>
          </a:p>
          <a:p>
            <a:pPr marL="184150" marR="252729" indent="-171450">
              <a:lnSpc>
                <a:spcPts val="1880"/>
              </a:lnSpc>
              <a:spcBef>
                <a:spcPts val="29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Eswatini:</a:t>
            </a:r>
            <a:r>
              <a:rPr sz="1700" spc="-3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RPL.</a:t>
            </a:r>
            <a:r>
              <a:rPr sz="1700" spc="-7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Website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EQA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Calibri"/>
              <a:buChar char="•"/>
              <a:tabLst>
                <a:tab pos="184150" algn="l"/>
              </a:tabLst>
            </a:pPr>
            <a:r>
              <a:rPr sz="1700" b="1" dirty="0">
                <a:solidFill>
                  <a:srgbClr val="23282A"/>
                </a:solidFill>
                <a:latin typeface="Calibri"/>
                <a:cs typeface="Calibri"/>
              </a:rPr>
              <a:t>Ghana:</a:t>
            </a:r>
            <a:r>
              <a:rPr sz="1700" b="1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,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RPL,</a:t>
            </a:r>
            <a:r>
              <a:rPr sz="1700" spc="-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Guiné-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Bissau:</a:t>
            </a:r>
            <a:r>
              <a:rPr sz="170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1700">
              <a:latin typeface="Calibri"/>
              <a:cs typeface="Calibri"/>
            </a:endParaRPr>
          </a:p>
          <a:p>
            <a:pPr marL="184150" marR="5715" indent="-171450">
              <a:lnSpc>
                <a:spcPts val="1880"/>
              </a:lnSpc>
              <a:spcBef>
                <a:spcPts val="335"/>
              </a:spcBef>
              <a:buChar char="•"/>
              <a:tabLst>
                <a:tab pos="184150" algn="l"/>
              </a:tabLst>
            </a:pP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Mozambique:</a:t>
            </a:r>
            <a:r>
              <a:rPr sz="1700" spc="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50" dirty="0">
                <a:solidFill>
                  <a:srgbClr val="23282A"/>
                </a:solidFill>
                <a:latin typeface="Calibri"/>
                <a:cs typeface="Calibri"/>
              </a:rPr>
              <a:t>2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regulations</a:t>
            </a:r>
            <a:r>
              <a:rPr sz="17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r>
              <a:rPr sz="1700" spc="-8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TC;</a:t>
            </a:r>
            <a:r>
              <a:rPr sz="1700" spc="-5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M&amp;E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system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00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Senegal:</a:t>
            </a:r>
            <a:r>
              <a:rPr sz="1700" spc="-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Seychelles:</a:t>
            </a:r>
            <a:r>
              <a:rPr sz="1700" spc="-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40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Sierra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Leone:</a:t>
            </a:r>
            <a:r>
              <a:rPr sz="1700" spc="-4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RPL,</a:t>
            </a:r>
            <a:r>
              <a:rPr sz="1700" spc="-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13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Somalia:</a:t>
            </a:r>
            <a:r>
              <a:rPr sz="1700" spc="-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30" dirty="0">
                <a:solidFill>
                  <a:srgbClr val="23282A"/>
                </a:solidFill>
                <a:latin typeface="Calibri"/>
                <a:cs typeface="Calibri"/>
              </a:rPr>
              <a:t>NQF,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RPL,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23282A"/>
                </a:solidFill>
                <a:latin typeface="Calibri"/>
                <a:cs typeface="Calibri"/>
              </a:rPr>
              <a:t>CATS</a:t>
            </a:r>
            <a:endParaRPr sz="1700">
              <a:latin typeface="Calibri"/>
              <a:cs typeface="Calibri"/>
            </a:endParaRPr>
          </a:p>
          <a:p>
            <a:pPr marL="184150" indent="-171450">
              <a:lnSpc>
                <a:spcPct val="100000"/>
              </a:lnSpc>
              <a:spcBef>
                <a:spcPts val="215"/>
              </a:spcBef>
              <a:buChar char="•"/>
              <a:tabLst>
                <a:tab pos="184150" algn="l"/>
              </a:tabLst>
            </a:pP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Zambia:</a:t>
            </a:r>
            <a:r>
              <a:rPr sz="17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start</a:t>
            </a:r>
            <a:r>
              <a:rPr sz="17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r>
              <a:rPr sz="1700" spc="-9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23282A"/>
                </a:solidFill>
                <a:latin typeface="Calibri"/>
                <a:cs typeface="Calibri"/>
              </a:rPr>
              <a:t>review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95992" y="809429"/>
            <a:ext cx="2709991" cy="64320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465570" y="847153"/>
            <a:ext cx="2395220" cy="527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1960"/>
              </a:lnSpc>
              <a:spcBef>
                <a:spcPts val="12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Handbooks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7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guidelines</a:t>
            </a:r>
            <a:endParaRPr sz="1700">
              <a:latin typeface="Calibri"/>
              <a:cs typeface="Calibri"/>
            </a:endParaRPr>
          </a:p>
          <a:p>
            <a:pPr marR="3810" algn="ctr">
              <a:lnSpc>
                <a:spcPts val="1960"/>
              </a:lnSpc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 continental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276975" y="1409636"/>
            <a:ext cx="2748026" cy="53674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422644" y="1501711"/>
            <a:ext cx="2275840" cy="49739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1300" marR="586105" indent="-229235">
              <a:lnSpc>
                <a:spcPts val="2480"/>
              </a:lnSpc>
              <a:spcBef>
                <a:spcPts val="29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RPL</a:t>
            </a:r>
            <a:r>
              <a:rPr sz="2150" spc="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for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Practitioners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3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Micro-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endParaRPr sz="2150">
              <a:latin typeface="Calibri"/>
              <a:cs typeface="Calibri"/>
            </a:endParaRPr>
          </a:p>
          <a:p>
            <a:pPr marL="241300" marR="5080" indent="-229235">
              <a:lnSpc>
                <a:spcPts val="2410"/>
              </a:lnSpc>
              <a:spcBef>
                <a:spcPts val="49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Referencing</a:t>
            </a:r>
            <a:r>
              <a:rPr sz="2150" spc="-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23282A"/>
                </a:solidFill>
                <a:latin typeface="Calibri"/>
                <a:cs typeface="Calibri"/>
              </a:rPr>
              <a:t>ACQF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short</a:t>
            </a:r>
            <a:r>
              <a:rPr sz="2150" spc="6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0" dirty="0">
                <a:solidFill>
                  <a:srgbClr val="23282A"/>
                </a:solidFill>
                <a:latin typeface="Calibri"/>
                <a:cs typeface="Calibri"/>
              </a:rPr>
              <a:t>guide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1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Registration</a:t>
            </a:r>
            <a:r>
              <a:rPr sz="2150" spc="1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qualifications</a:t>
            </a:r>
            <a:endParaRPr sz="2150">
              <a:latin typeface="Calibri"/>
              <a:cs typeface="Calibri"/>
            </a:endParaRPr>
          </a:p>
          <a:p>
            <a:pPr marL="241300" marR="263525" indent="-229235">
              <a:lnSpc>
                <a:spcPct val="94100"/>
              </a:lnSpc>
              <a:spcBef>
                <a:spcPts val="35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r>
              <a:rPr sz="2150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training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modules</a:t>
            </a:r>
            <a:r>
              <a:rPr sz="21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and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communication leaflet</a:t>
            </a:r>
            <a:endParaRPr sz="2150">
              <a:latin typeface="Calibri"/>
              <a:cs typeface="Calibri"/>
            </a:endParaRPr>
          </a:p>
          <a:p>
            <a:pPr marL="241300" indent="-228600" algn="just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Green</a:t>
            </a:r>
            <a:r>
              <a:rPr sz="2150" spc="6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skills</a:t>
            </a:r>
            <a:endParaRPr sz="2150">
              <a:latin typeface="Calibri"/>
              <a:cs typeface="Calibri"/>
            </a:endParaRPr>
          </a:p>
          <a:p>
            <a:pPr marL="241300" marR="81280" indent="-229235" algn="just">
              <a:lnSpc>
                <a:spcPct val="94600"/>
              </a:lnSpc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Common</a:t>
            </a:r>
            <a:r>
              <a:rPr sz="2150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profiles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of</a:t>
            </a:r>
            <a:r>
              <a:rPr sz="2150" spc="9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occupations</a:t>
            </a:r>
            <a:r>
              <a:rPr sz="2150" spc="1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–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data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 driven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53517" y="809429"/>
            <a:ext cx="2700466" cy="64320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813290" y="965898"/>
            <a:ext cx="1811020" cy="288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Surveys,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Data,</a:t>
            </a:r>
            <a:r>
              <a:rPr sz="17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Tools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4500" y="1409636"/>
            <a:ext cx="2738501" cy="536740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479915" y="1471231"/>
            <a:ext cx="2245360" cy="315404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Char char="•"/>
              <a:tabLst>
                <a:tab pos="241300" algn="l"/>
              </a:tabLst>
            </a:pP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NQF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RPL</a:t>
            </a:r>
            <a:r>
              <a:rPr sz="2150" spc="5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-</a:t>
            </a:r>
            <a:r>
              <a:rPr sz="2150" spc="4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2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Micro-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credentials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r>
              <a:rPr sz="2150" spc="2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3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Satisfaction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ts val="2490"/>
              </a:lnSpc>
              <a:spcBef>
                <a:spcPts val="270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Big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Data</a:t>
            </a:r>
            <a:r>
              <a:rPr sz="2150" spc="8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50" dirty="0">
                <a:solidFill>
                  <a:srgbClr val="23282A"/>
                </a:solidFill>
                <a:latin typeface="Calibri"/>
                <a:cs typeface="Calibri"/>
              </a:rPr>
              <a:t>–</a:t>
            </a:r>
            <a:endParaRPr sz="2150">
              <a:latin typeface="Calibri"/>
              <a:cs typeface="Calibri"/>
            </a:endParaRPr>
          </a:p>
          <a:p>
            <a:pPr marL="241300">
              <a:lnSpc>
                <a:spcPts val="2490"/>
              </a:lnSpc>
            </a:pP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Dashboards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75"/>
              </a:spcBef>
              <a:buChar char="•"/>
              <a:tabLst>
                <a:tab pos="241300" algn="l"/>
              </a:tabLst>
            </a:pPr>
            <a:r>
              <a:rPr sz="2150" dirty="0">
                <a:solidFill>
                  <a:srgbClr val="23282A"/>
                </a:solidFill>
                <a:latin typeface="Calibri"/>
                <a:cs typeface="Calibri"/>
              </a:rPr>
              <a:t>ACQF</a:t>
            </a:r>
            <a:r>
              <a:rPr sz="2150" spc="2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150" spc="-10" dirty="0">
                <a:solidFill>
                  <a:srgbClr val="23282A"/>
                </a:solidFill>
                <a:latin typeface="Calibri"/>
                <a:cs typeface="Calibri"/>
              </a:rPr>
              <a:t>Website</a:t>
            </a:r>
            <a:endParaRPr sz="21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00"/>
              </a:spcBef>
              <a:buChar char="•"/>
              <a:tabLst>
                <a:tab pos="241300" algn="l"/>
              </a:tabLst>
            </a:pPr>
            <a:r>
              <a:rPr sz="2150" spc="-25" dirty="0">
                <a:solidFill>
                  <a:srgbClr val="23282A"/>
                </a:solidFill>
                <a:latin typeface="Calibri"/>
                <a:cs typeface="Calibri"/>
              </a:rPr>
              <a:t>QCP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20" dirty="0"/>
              <a:t>Page</a:t>
            </a:r>
            <a:r>
              <a:rPr spc="-25" dirty="0"/>
              <a:t> </a:t>
            </a:r>
            <a:fld id="{81D60167-4931-47E6-BA6A-407CBD079E47}" type="slidenum">
              <a:rPr spc="-35" dirty="0"/>
              <a:t>7</a:t>
            </a:fld>
            <a:endParaRPr spc="-3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72275"/>
            <a:ext cx="12192000" cy="85725"/>
          </a:xfrm>
          <a:custGeom>
            <a:avLst/>
            <a:gdLst/>
            <a:ahLst/>
            <a:cxnLst/>
            <a:rect l="l" t="t" r="r" b="b"/>
            <a:pathLst>
              <a:path w="12192000" h="85725">
                <a:moveTo>
                  <a:pt x="12192000" y="0"/>
                </a:moveTo>
                <a:lnTo>
                  <a:pt x="0" y="0"/>
                </a:lnTo>
                <a:lnTo>
                  <a:pt x="0" y="85725"/>
                </a:lnTo>
                <a:lnTo>
                  <a:pt x="12192000" y="85725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2900" y="181686"/>
            <a:ext cx="1065530" cy="360680"/>
            <a:chOff x="362900" y="181686"/>
            <a:chExt cx="1065530" cy="360680"/>
          </a:xfrm>
        </p:grpSpPr>
        <p:sp>
          <p:nvSpPr>
            <p:cNvPr id="4" name="object 4"/>
            <p:cNvSpPr/>
            <p:nvPr/>
          </p:nvSpPr>
          <p:spPr>
            <a:xfrm>
              <a:off x="1239583" y="290169"/>
              <a:ext cx="180975" cy="169545"/>
            </a:xfrm>
            <a:custGeom>
              <a:avLst/>
              <a:gdLst/>
              <a:ahLst/>
              <a:cxnLst/>
              <a:rect l="l" t="t" r="r" b="b"/>
              <a:pathLst>
                <a:path w="180975" h="169545">
                  <a:moveTo>
                    <a:pt x="180644" y="0"/>
                  </a:moveTo>
                  <a:lnTo>
                    <a:pt x="0" y="0"/>
                  </a:lnTo>
                  <a:lnTo>
                    <a:pt x="0" y="55892"/>
                  </a:lnTo>
                  <a:lnTo>
                    <a:pt x="0" y="168935"/>
                  </a:lnTo>
                  <a:lnTo>
                    <a:pt x="69430" y="168935"/>
                  </a:lnTo>
                  <a:lnTo>
                    <a:pt x="69430" y="55892"/>
                  </a:lnTo>
                  <a:lnTo>
                    <a:pt x="180644" y="55892"/>
                  </a:lnTo>
                  <a:lnTo>
                    <a:pt x="180644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900" y="181686"/>
              <a:ext cx="834840" cy="36054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239583" y="184746"/>
              <a:ext cx="188595" cy="106045"/>
            </a:xfrm>
            <a:custGeom>
              <a:avLst/>
              <a:gdLst/>
              <a:ahLst/>
              <a:cxnLst/>
              <a:rect l="l" t="t" r="r" b="b"/>
              <a:pathLst>
                <a:path w="188594" h="106045">
                  <a:moveTo>
                    <a:pt x="188315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105422"/>
                  </a:lnTo>
                  <a:lnTo>
                    <a:pt x="69430" y="105422"/>
                  </a:lnTo>
                  <a:lnTo>
                    <a:pt x="69430" y="55880"/>
                  </a:lnTo>
                  <a:lnTo>
                    <a:pt x="188315" y="55880"/>
                  </a:lnTo>
                  <a:lnTo>
                    <a:pt x="188315" y="0"/>
                  </a:lnTo>
                  <a:close/>
                </a:path>
              </a:pathLst>
            </a:custGeom>
            <a:solidFill>
              <a:srgbClr val="2428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23010" marR="5080">
              <a:lnSpc>
                <a:spcPts val="2930"/>
              </a:lnSpc>
              <a:spcBef>
                <a:spcPts val="455"/>
              </a:spcBef>
            </a:pPr>
            <a:r>
              <a:rPr sz="2700" spc="150" dirty="0"/>
              <a:t>2023-</a:t>
            </a:r>
            <a:r>
              <a:rPr sz="2700" spc="60" dirty="0"/>
              <a:t>2024:</a:t>
            </a:r>
            <a:r>
              <a:rPr sz="2700" spc="-5" dirty="0"/>
              <a:t> </a:t>
            </a:r>
            <a:r>
              <a:rPr sz="2700" spc="130" dirty="0"/>
              <a:t>11</a:t>
            </a:r>
            <a:r>
              <a:rPr sz="2700" spc="-20" dirty="0"/>
              <a:t> </a:t>
            </a:r>
            <a:r>
              <a:rPr sz="2700" dirty="0"/>
              <a:t>ACQF-</a:t>
            </a:r>
            <a:r>
              <a:rPr sz="2700" spc="55" dirty="0"/>
              <a:t>II</a:t>
            </a:r>
            <a:r>
              <a:rPr sz="2700" spc="-20" dirty="0"/>
              <a:t> </a:t>
            </a:r>
            <a:r>
              <a:rPr sz="2700" spc="-30" dirty="0"/>
              <a:t>capacity</a:t>
            </a:r>
            <a:r>
              <a:rPr sz="2700" spc="10" dirty="0"/>
              <a:t> </a:t>
            </a:r>
            <a:r>
              <a:rPr sz="2700" dirty="0"/>
              <a:t>development,</a:t>
            </a:r>
            <a:r>
              <a:rPr sz="2700" spc="5" dirty="0"/>
              <a:t> </a:t>
            </a:r>
            <a:r>
              <a:rPr sz="2700" dirty="0"/>
              <a:t>peer</a:t>
            </a:r>
            <a:r>
              <a:rPr sz="2700" spc="40" dirty="0"/>
              <a:t> </a:t>
            </a:r>
            <a:r>
              <a:rPr sz="2700" spc="-10" dirty="0"/>
              <a:t>learning, </a:t>
            </a:r>
            <a:r>
              <a:rPr sz="2700" dirty="0"/>
              <a:t>referencing</a:t>
            </a:r>
            <a:r>
              <a:rPr sz="2700" spc="-100" dirty="0"/>
              <a:t> </a:t>
            </a:r>
            <a:r>
              <a:rPr sz="2700" spc="80" dirty="0"/>
              <a:t>multi-</a:t>
            </a:r>
            <a:r>
              <a:rPr sz="2700" spc="-10" dirty="0"/>
              <a:t>country</a:t>
            </a:r>
            <a:r>
              <a:rPr sz="2700" spc="-35" dirty="0"/>
              <a:t> </a:t>
            </a:r>
            <a:r>
              <a:rPr sz="2700" spc="-45" dirty="0"/>
              <a:t>workshops;</a:t>
            </a:r>
            <a:r>
              <a:rPr sz="2700" spc="-105" dirty="0"/>
              <a:t> </a:t>
            </a:r>
            <a:r>
              <a:rPr sz="2700" spc="130" dirty="0"/>
              <a:t>2</a:t>
            </a:r>
            <a:r>
              <a:rPr lang="en-US" sz="2700" spc="130" dirty="0"/>
              <a:t>2</a:t>
            </a:r>
            <a:r>
              <a:rPr sz="2700" spc="-130" dirty="0"/>
              <a:t> </a:t>
            </a:r>
            <a:r>
              <a:rPr sz="2700" spc="-25" dirty="0"/>
              <a:t>countries </a:t>
            </a:r>
            <a:r>
              <a:rPr sz="2700" spc="285" dirty="0"/>
              <a:t>-</a:t>
            </a:r>
            <a:r>
              <a:rPr sz="2700" spc="-85" dirty="0"/>
              <a:t> </a:t>
            </a:r>
            <a:r>
              <a:rPr sz="2700" spc="120" dirty="0"/>
              <a:t>3</a:t>
            </a:r>
            <a:r>
              <a:rPr sz="2700" spc="-65" dirty="0"/>
              <a:t> </a:t>
            </a:r>
            <a:r>
              <a:rPr sz="2700" spc="-10" dirty="0"/>
              <a:t>regions</a:t>
            </a:r>
            <a:endParaRPr sz="2700" dirty="0"/>
          </a:p>
        </p:txBody>
      </p:sp>
      <p:grpSp>
        <p:nvGrpSpPr>
          <p:cNvPr id="8" name="object 8"/>
          <p:cNvGrpSpPr/>
          <p:nvPr/>
        </p:nvGrpSpPr>
        <p:grpSpPr>
          <a:xfrm>
            <a:off x="514350" y="1295400"/>
            <a:ext cx="2929255" cy="1462405"/>
            <a:chOff x="514350" y="1295400"/>
            <a:chExt cx="2929255" cy="14624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04973" y="1999233"/>
              <a:ext cx="538616" cy="5429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4350" y="1295400"/>
              <a:ext cx="2424176" cy="146202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669925" y="1412557"/>
            <a:ext cx="2115820" cy="11741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905" algn="ctr">
              <a:lnSpc>
                <a:spcPts val="229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5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Johannesburg: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 2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WS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215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SADCQF,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TVET</a:t>
            </a:r>
            <a:endParaRPr sz="2000">
              <a:latin typeface="Calibri"/>
              <a:cs typeface="Calibri"/>
            </a:endParaRPr>
          </a:p>
          <a:p>
            <a:pPr marL="1270" algn="ctr">
              <a:lnSpc>
                <a:spcPts val="229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Symposium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38525" y="1295400"/>
            <a:ext cx="2929255" cy="1462405"/>
            <a:chOff x="3438525" y="1295400"/>
            <a:chExt cx="2929255" cy="1462405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38671" y="1999233"/>
              <a:ext cx="529098" cy="542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38525" y="1295400"/>
              <a:ext cx="2424176" cy="146202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824604" y="1552257"/>
            <a:ext cx="1668145" cy="897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-3175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Jul</a:t>
            </a:r>
            <a:r>
              <a:rPr sz="2000" spc="-3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3282A"/>
                </a:solidFill>
                <a:latin typeface="Calibri"/>
                <a:cs typeface="Calibri"/>
              </a:rPr>
              <a:t>2023</a:t>
            </a:r>
            <a:r>
              <a:rPr sz="2000" spc="5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Addis: validation</a:t>
            </a:r>
            <a:r>
              <a:rPr sz="2000" spc="-70" dirty="0">
                <a:solidFill>
                  <a:srgbClr val="23282A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23282A"/>
                </a:solidFill>
                <a:latin typeface="Calibri"/>
                <a:cs typeface="Calibri"/>
              </a:rPr>
              <a:t>ACQF </a:t>
            </a:r>
            <a:r>
              <a:rPr sz="2000" spc="-10" dirty="0">
                <a:solidFill>
                  <a:srgbClr val="23282A"/>
                </a:solidFill>
                <a:latin typeface="Calibri"/>
                <a:cs typeface="Calibri"/>
              </a:rPr>
              <a:t>Policy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362700" y="1295400"/>
            <a:ext cx="2929255" cy="1462405"/>
            <a:chOff x="6362700" y="1295400"/>
            <a:chExt cx="2929255" cy="1462405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2846" y="1999233"/>
              <a:ext cx="529098" cy="542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62700" y="1295400"/>
              <a:ext cx="2424176" cy="146202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6665341" y="1552257"/>
            <a:ext cx="1840864" cy="60606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 Nairobi: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NQF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642745" y="1300162"/>
            <a:ext cx="10034905" cy="2005330"/>
            <a:chOff x="1676400" y="1295400"/>
            <a:chExt cx="10034905" cy="2005330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6400" y="2714561"/>
              <a:ext cx="8853551" cy="58578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96400" y="1295400"/>
              <a:ext cx="2414651" cy="146202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9662794" y="1691957"/>
            <a:ext cx="1703705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99390" marR="5080" indent="-187325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Accra: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NQF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14350" y="3267075"/>
            <a:ext cx="2929255" cy="1471930"/>
            <a:chOff x="514350" y="3267075"/>
            <a:chExt cx="2929255" cy="147193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904973" y="3980087"/>
              <a:ext cx="538616" cy="5455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14350" y="3267075"/>
              <a:ext cx="2424176" cy="1471549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758507" y="3669728"/>
            <a:ext cx="1936114" cy="6108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16230" marR="5080" indent="-304165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Dec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Maputo: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NQF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438525" y="3267075"/>
            <a:ext cx="2929255" cy="1471930"/>
            <a:chOff x="3438525" y="3267075"/>
            <a:chExt cx="2929255" cy="1471930"/>
          </a:xfrm>
        </p:grpSpPr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38671" y="3980087"/>
              <a:ext cx="529098" cy="545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8525" y="3267075"/>
              <a:ext cx="2424176" cy="147154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3891534" y="3530028"/>
            <a:ext cx="1532255" cy="897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ts val="229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000">
              <a:latin typeface="Calibri"/>
              <a:cs typeface="Calibri"/>
            </a:endParaRPr>
          </a:p>
          <a:p>
            <a:pPr marL="12700" marR="5080" algn="ctr">
              <a:lnSpc>
                <a:spcPts val="225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Johannesburg: SADCQF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62700" y="3267075"/>
            <a:ext cx="2929255" cy="1471930"/>
            <a:chOff x="6362700" y="3267075"/>
            <a:chExt cx="2929255" cy="1471930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762846" y="3980087"/>
              <a:ext cx="529098" cy="5455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362700" y="3267075"/>
              <a:ext cx="2424176" cy="1471549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510655" y="3530028"/>
            <a:ext cx="2145030" cy="897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June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2024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Kinshasa: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025" baseline="24691" dirty="0">
                <a:solidFill>
                  <a:srgbClr val="FFFFFF"/>
                </a:solidFill>
                <a:latin typeface="Calibri"/>
                <a:cs typeface="Calibri"/>
              </a:rPr>
              <a:t>st</a:t>
            </a:r>
            <a:r>
              <a:rPr sz="2025" spc="127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NQF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Authorities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676400" y="3267075"/>
            <a:ext cx="10034905" cy="2014855"/>
            <a:chOff x="1676400" y="3267075"/>
            <a:chExt cx="10034905" cy="2014855"/>
          </a:xfrm>
        </p:grpSpPr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676400" y="4695888"/>
              <a:ext cx="8853551" cy="585787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96400" y="3267075"/>
              <a:ext cx="2414651" cy="147154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9520808" y="3530028"/>
            <a:ext cx="1983105" cy="89725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38100" marR="30480" algn="ctr">
              <a:lnSpc>
                <a:spcPct val="92300"/>
              </a:lnSpc>
              <a:spcBef>
                <a:spcPts val="31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Sept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Luanda: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25" baseline="2469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2025" spc="165" baseline="2469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NQF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Authorities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14350" y="5238813"/>
            <a:ext cx="2929255" cy="1471930"/>
            <a:chOff x="514350" y="5238813"/>
            <a:chExt cx="2929255" cy="1471930"/>
          </a:xfrm>
        </p:grpSpPr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904973" y="5951826"/>
              <a:ext cx="538616" cy="5455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14350" y="5238813"/>
              <a:ext cx="2424176" cy="1471549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807402" y="5507672"/>
            <a:ext cx="1839595" cy="61150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5885" marR="5080" indent="-83820">
              <a:lnSpc>
                <a:spcPts val="2180"/>
              </a:lnSpc>
              <a:spcBef>
                <a:spcPts val="380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Oct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Nairobi: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025" spc="-37" baseline="24691" dirty="0">
                <a:solidFill>
                  <a:srgbClr val="FFFFFF"/>
                </a:solidFill>
                <a:latin typeface="Calibri"/>
                <a:cs typeface="Calibri"/>
              </a:rPr>
              <a:t>rd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RPL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200785" y="6070282"/>
            <a:ext cx="105664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Campaign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438525" y="5238813"/>
            <a:ext cx="2424176" cy="1471549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3821176" y="5367972"/>
            <a:ext cx="1671320" cy="8972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40" algn="ctr">
              <a:lnSpc>
                <a:spcPts val="2290"/>
              </a:lnSpc>
              <a:spcBef>
                <a:spcPts val="12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Nov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2024</a:t>
            </a:r>
            <a:endParaRPr sz="2000" dirty="0">
              <a:latin typeface="Calibri"/>
              <a:cs typeface="Calibri"/>
            </a:endParaRPr>
          </a:p>
          <a:p>
            <a:pPr marL="38100" marR="30480" indent="-635" algn="ctr">
              <a:lnSpc>
                <a:spcPts val="2250"/>
              </a:lnSpc>
              <a:spcBef>
                <a:spcPts val="90"/>
              </a:spcBef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Seychelles: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025" spc="-37" baseline="24691" dirty="0">
                <a:solidFill>
                  <a:srgbClr val="FFFFFF"/>
                </a:solidFill>
                <a:latin typeface="Calibri"/>
                <a:cs typeface="Calibri"/>
              </a:rPr>
              <a:t>th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Forum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Micro-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49250" y="6147352"/>
            <a:ext cx="4882515" cy="5588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  <a:tabLst>
                <a:tab pos="3587750" algn="l"/>
                <a:tab pos="3739515" algn="l"/>
              </a:tabLst>
            </a:pPr>
            <a:r>
              <a:rPr sz="2000" u="sng" dirty="0">
                <a:solidFill>
                  <a:srgbClr val="FFFFFF"/>
                </a:solidFill>
                <a:uFill>
                  <a:solidFill>
                    <a:srgbClr val="23282A"/>
                  </a:solidFill>
                </a:u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credentials</a:t>
            </a:r>
            <a:endParaRPr sz="2000" dirty="0">
              <a:latin typeface="Calibri"/>
              <a:cs typeface="Calibri"/>
            </a:endParaRPr>
          </a:p>
          <a:p>
            <a:pPr marL="102235">
              <a:lnSpc>
                <a:spcPct val="100000"/>
              </a:lnSpc>
              <a:spcBef>
                <a:spcPts val="220"/>
              </a:spcBef>
            </a:pPr>
            <a:r>
              <a:rPr sz="900" spc="-20" dirty="0">
                <a:solidFill>
                  <a:srgbClr val="23282A"/>
                </a:solidFill>
                <a:latin typeface="Arial MT"/>
                <a:cs typeface="Arial MT"/>
              </a:rPr>
              <a:t>Page</a:t>
            </a:r>
            <a:r>
              <a:rPr sz="900" spc="-2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900" spc="-35" dirty="0">
                <a:solidFill>
                  <a:srgbClr val="23282A"/>
                </a:solidFill>
                <a:latin typeface="Arial MT"/>
                <a:cs typeface="Arial MT"/>
              </a:rPr>
              <a:t>37</a:t>
            </a:r>
            <a:endParaRPr sz="900" dirty="0">
              <a:latin typeface="Arial MT"/>
              <a:cs typeface="Arial M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DCBDD3F-8D62-C1F1-B80E-66D97B26105A}"/>
              </a:ext>
            </a:extLst>
          </p:cNvPr>
          <p:cNvSpPr txBox="1"/>
          <p:nvPr/>
        </p:nvSpPr>
        <p:spPr>
          <a:xfrm>
            <a:off x="10312500" y="5238813"/>
            <a:ext cx="1746023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i="1" spc="160" dirty="0"/>
              <a:t>Plus over </a:t>
            </a:r>
            <a:r>
              <a:rPr lang="en-US" sz="2000" i="1" spc="160" dirty="0"/>
              <a:t>16</a:t>
            </a:r>
            <a:r>
              <a:rPr lang="en-US" sz="2000" i="1" spc="5" dirty="0"/>
              <a:t> </a:t>
            </a:r>
            <a:r>
              <a:rPr lang="en-US" sz="2000" i="1" dirty="0"/>
              <a:t>Country-</a:t>
            </a:r>
            <a:r>
              <a:rPr lang="en-US" sz="2000" i="1" spc="-75" dirty="0"/>
              <a:t>specific</a:t>
            </a:r>
            <a:r>
              <a:rPr lang="en-US" sz="2000" i="1" spc="75" dirty="0"/>
              <a:t> </a:t>
            </a:r>
            <a:r>
              <a:rPr lang="en-US" sz="2000" i="1" spc="-10" dirty="0"/>
              <a:t>workshops!</a:t>
            </a:r>
            <a:endParaRPr lang="en-KE" sz="2000" i="1" dirty="0"/>
          </a:p>
        </p:txBody>
      </p:sp>
      <p:pic>
        <p:nvPicPr>
          <p:cNvPr id="51" name="object 22">
            <a:extLst>
              <a:ext uri="{FF2B5EF4-FFF2-40B4-BE49-F238E27FC236}">
                <a16:creationId xmlns:a16="http://schemas.microsoft.com/office/drawing/2014/main" id="{12B06442-621C-3E52-134E-B2E31C10224C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11585" y="5263918"/>
            <a:ext cx="4199215" cy="136531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0189BEEE-A3D1-9D50-42BB-58D20819663F}"/>
              </a:ext>
            </a:extLst>
          </p:cNvPr>
          <p:cNvSpPr txBox="1"/>
          <p:nvPr/>
        </p:nvSpPr>
        <p:spPr>
          <a:xfrm>
            <a:off x="6091301" y="5395436"/>
            <a:ext cx="3988562" cy="1284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40" algn="ctr">
              <a:lnSpc>
                <a:spcPts val="2290"/>
              </a:lnSpc>
              <a:spcBef>
                <a:spcPts val="125"/>
              </a:spcBef>
            </a:pPr>
            <a:r>
              <a:rPr lang="en-US" sz="2000" spc="-10" dirty="0">
                <a:solidFill>
                  <a:srgbClr val="FFFFFF"/>
                </a:solidFill>
                <a:latin typeface="Calibri"/>
                <a:cs typeface="Calibri"/>
              </a:rPr>
              <a:t>July 2025 </a:t>
            </a:r>
            <a:r>
              <a:rPr lang="en-US" sz="2000" spc="-10" dirty="0" err="1">
                <a:solidFill>
                  <a:srgbClr val="FFFFFF"/>
                </a:solidFill>
                <a:latin typeface="Calibri"/>
                <a:cs typeface="Calibri"/>
              </a:rPr>
              <a:t>Jo’Burg</a:t>
            </a:r>
            <a:r>
              <a:rPr lang="en-US" sz="2000" spc="-10" dirty="0">
                <a:solidFill>
                  <a:srgbClr val="FFFFFF"/>
                </a:solidFill>
                <a:latin typeface="Calibri"/>
                <a:cs typeface="Calibri"/>
              </a:rPr>
              <a:t>: 5</a:t>
            </a:r>
            <a:r>
              <a:rPr lang="en-US" sz="2025" spc="-37" baseline="24691" dirty="0">
                <a:solidFill>
                  <a:srgbClr val="FFFFFF"/>
                </a:solidFill>
                <a:latin typeface="Calibri"/>
                <a:cs typeface="Calibri"/>
              </a:rPr>
              <a:t>th</a:t>
            </a:r>
            <a:r>
              <a:rPr lang="en-US" sz="2000" spc="-10" dirty="0">
                <a:solidFill>
                  <a:srgbClr val="FFFFFF"/>
                </a:solidFill>
                <a:latin typeface="Calibri"/>
                <a:cs typeface="Calibri"/>
              </a:rPr>
              <a:t> Forum</a:t>
            </a:r>
          </a:p>
          <a:p>
            <a:pPr marL="2540" algn="ctr">
              <a:lnSpc>
                <a:spcPts val="2290"/>
              </a:lnSpc>
              <a:spcBef>
                <a:spcPts val="125"/>
              </a:spcBef>
            </a:pPr>
            <a:r>
              <a:rPr lang="en-US" sz="2000" spc="-10" dirty="0">
                <a:solidFill>
                  <a:srgbClr val="FFFFFF"/>
                </a:solidFill>
                <a:latin typeface="Calibri"/>
                <a:cs typeface="Calibri"/>
              </a:rPr>
              <a:t>‘Transparency, comparability, and mobility across national and regional qualifications systems’.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545" y="84455"/>
            <a:ext cx="5259070" cy="701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ACQF-</a:t>
            </a:r>
            <a:r>
              <a:rPr spc="65" dirty="0"/>
              <a:t>II</a:t>
            </a:r>
            <a:r>
              <a:rPr spc="50" dirty="0"/>
              <a:t> </a:t>
            </a:r>
            <a:r>
              <a:rPr spc="229" dirty="0"/>
              <a:t>2025-</a:t>
            </a:r>
            <a:r>
              <a:rPr spc="165" dirty="0"/>
              <a:t>2026</a:t>
            </a:r>
          </a:p>
        </p:txBody>
      </p:sp>
      <p:sp>
        <p:nvSpPr>
          <p:cNvPr id="4" name="object 4"/>
          <p:cNvSpPr/>
          <p:nvPr/>
        </p:nvSpPr>
        <p:spPr>
          <a:xfrm>
            <a:off x="4805426" y="900112"/>
            <a:ext cx="7219950" cy="5819775"/>
          </a:xfrm>
          <a:custGeom>
            <a:avLst/>
            <a:gdLst/>
            <a:ahLst/>
            <a:cxnLst/>
            <a:rect l="l" t="t" r="r" b="b"/>
            <a:pathLst>
              <a:path w="7219950" h="5819775">
                <a:moveTo>
                  <a:pt x="0" y="5819775"/>
                </a:moveTo>
                <a:lnTo>
                  <a:pt x="7219950" y="5819775"/>
                </a:lnTo>
                <a:lnTo>
                  <a:pt x="7219950" y="0"/>
                </a:lnTo>
                <a:lnTo>
                  <a:pt x="0" y="0"/>
                </a:lnTo>
                <a:lnTo>
                  <a:pt x="0" y="5819775"/>
                </a:lnTo>
                <a:close/>
              </a:path>
            </a:pathLst>
          </a:custGeom>
          <a:ln w="9525">
            <a:solidFill>
              <a:srgbClr val="961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44288" y="790765"/>
            <a:ext cx="7072757" cy="6300443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50"/>
              </a:spcBef>
              <a:tabLst>
                <a:tab pos="240029" algn="l"/>
              </a:tabLst>
            </a:pPr>
            <a:r>
              <a:rPr sz="2400" b="1" spc="-35" dirty="0">
                <a:solidFill>
                  <a:srgbClr val="23282A"/>
                </a:solidFill>
                <a:latin typeface="Arial"/>
                <a:cs typeface="Arial"/>
              </a:rPr>
              <a:t>Continuation</a:t>
            </a:r>
            <a:r>
              <a:rPr sz="2400" b="1" spc="-70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282A"/>
                </a:solidFill>
                <a:latin typeface="Arial"/>
                <a:cs typeface="Arial"/>
              </a:rPr>
              <a:t>of</a:t>
            </a:r>
            <a:r>
              <a:rPr sz="2400" b="1" spc="-65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spc="60" dirty="0">
                <a:solidFill>
                  <a:srgbClr val="23282A"/>
                </a:solidFill>
                <a:latin typeface="Arial"/>
                <a:cs typeface="Arial"/>
              </a:rPr>
              <a:t>all</a:t>
            </a:r>
            <a:r>
              <a:rPr sz="2400" b="1" spc="-35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spc="-40" dirty="0">
                <a:solidFill>
                  <a:srgbClr val="23282A"/>
                </a:solidFill>
                <a:latin typeface="Arial"/>
                <a:cs typeface="Arial"/>
              </a:rPr>
              <a:t>strands</a:t>
            </a:r>
            <a:r>
              <a:rPr sz="2400" b="1" spc="-65" dirty="0">
                <a:solidFill>
                  <a:srgbClr val="23282A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3282A"/>
                </a:solidFill>
                <a:latin typeface="Arial"/>
                <a:cs typeface="Arial"/>
              </a:rPr>
              <a:t>of </a:t>
            </a:r>
            <a:r>
              <a:rPr sz="2400" b="1" spc="-10" dirty="0">
                <a:solidFill>
                  <a:srgbClr val="23282A"/>
                </a:solidFill>
                <a:latin typeface="Arial"/>
                <a:cs typeface="Arial"/>
              </a:rPr>
              <a:t>activities</a:t>
            </a:r>
            <a:endParaRPr sz="2400" dirty="0">
              <a:latin typeface="Arial"/>
              <a:cs typeface="Arial"/>
            </a:endParaRPr>
          </a:p>
          <a:p>
            <a:pPr marL="523875" marR="836930" indent="-511809" algn="just">
              <a:lnSpc>
                <a:spcPts val="2630"/>
              </a:lnSpc>
              <a:spcBef>
                <a:spcPts val="944"/>
              </a:spcBef>
              <a:buAutoNum type="arabicPeriod"/>
              <a:tabLst>
                <a:tab pos="527050" algn="l"/>
              </a:tabLst>
            </a:pP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Capacity</a:t>
            </a:r>
            <a:r>
              <a:rPr sz="2400" spc="-10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development:</a:t>
            </a:r>
            <a:r>
              <a:rPr sz="2400" spc="-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a)</a:t>
            </a:r>
            <a:r>
              <a:rPr sz="2400" spc="-7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Forums</a:t>
            </a:r>
            <a:r>
              <a:rPr sz="2400" spc="-1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60" dirty="0">
                <a:solidFill>
                  <a:srgbClr val="23282A"/>
                </a:solidFill>
                <a:latin typeface="Arial MT"/>
                <a:cs typeface="Arial MT"/>
              </a:rPr>
              <a:t>of</a:t>
            </a:r>
            <a:r>
              <a:rPr sz="2400" spc="-114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Arial MT"/>
                <a:cs typeface="Arial MT"/>
              </a:rPr>
              <a:t>NQF 	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Authorities</a:t>
            </a:r>
            <a:r>
              <a:rPr sz="2400" spc="6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r>
              <a:rPr sz="2400" spc="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stakeholders;</a:t>
            </a:r>
            <a:r>
              <a:rPr sz="2400" spc="8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b)</a:t>
            </a:r>
            <a:r>
              <a:rPr sz="2400" spc="8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Country- 	specific</a:t>
            </a:r>
            <a:r>
              <a:rPr lang="en-US" sz="2400" spc="-10" dirty="0">
                <a:solidFill>
                  <a:srgbClr val="23282A"/>
                </a:solidFill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 marL="524510" indent="-511809" algn="just">
              <a:lnSpc>
                <a:spcPts val="2755"/>
              </a:lnSpc>
              <a:spcBef>
                <a:spcPts val="600"/>
              </a:spcBef>
              <a:buAutoNum type="arabicPeriod"/>
              <a:tabLst>
                <a:tab pos="524510" algn="l"/>
              </a:tabLst>
            </a:pP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Support</a:t>
            </a:r>
            <a:r>
              <a:rPr sz="2400" spc="18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23282A"/>
                </a:solidFill>
                <a:latin typeface="Arial MT"/>
                <a:cs typeface="Arial MT"/>
              </a:rPr>
              <a:t>to</a:t>
            </a:r>
            <a:r>
              <a:rPr lang="en-US" sz="2400" spc="70" dirty="0">
                <a:solidFill>
                  <a:srgbClr val="23282A"/>
                </a:solidFill>
                <a:latin typeface="Arial MT"/>
                <a:cs typeface="Arial MT"/>
              </a:rPr>
              <a:t>wards</a:t>
            </a:r>
            <a:r>
              <a:rPr sz="2400" spc="1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development</a:t>
            </a:r>
            <a:r>
              <a:rPr sz="2400" spc="9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r>
              <a:rPr sz="2400" spc="15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implementation</a:t>
            </a:r>
            <a:r>
              <a:rPr sz="2400" spc="9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35" dirty="0">
                <a:solidFill>
                  <a:srgbClr val="23282A"/>
                </a:solidFill>
                <a:latin typeface="Arial MT"/>
                <a:cs typeface="Arial MT"/>
              </a:rPr>
              <a:t>of</a:t>
            </a:r>
            <a:r>
              <a:rPr lang="en-US" sz="2400" dirty="0">
                <a:latin typeface="Arial MT"/>
                <a:cs typeface="Arial MT"/>
              </a:rPr>
              <a:t> </a:t>
            </a:r>
            <a:r>
              <a:rPr sz="2400" spc="-60" dirty="0">
                <a:solidFill>
                  <a:srgbClr val="23282A"/>
                </a:solidFill>
                <a:latin typeface="Arial MT"/>
                <a:cs typeface="Arial MT"/>
              </a:rPr>
              <a:t>NQFs,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5" dirty="0">
                <a:solidFill>
                  <a:srgbClr val="23282A"/>
                </a:solidFill>
                <a:latin typeface="Arial MT"/>
                <a:cs typeface="Arial MT"/>
              </a:rPr>
              <a:t>RPL,</a:t>
            </a:r>
            <a:r>
              <a:rPr sz="2400" spc="-9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0" dirty="0">
                <a:solidFill>
                  <a:srgbClr val="23282A"/>
                </a:solidFill>
                <a:latin typeface="Arial MT"/>
                <a:cs typeface="Arial MT"/>
              </a:rPr>
              <a:t>CATS</a:t>
            </a:r>
            <a:r>
              <a:rPr lang="en-US" sz="2400" spc="-20" dirty="0">
                <a:solidFill>
                  <a:srgbClr val="23282A"/>
                </a:solidFill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 marL="527050" indent="-514350" algn="just">
              <a:lnSpc>
                <a:spcPts val="2755"/>
              </a:lnSpc>
              <a:spcBef>
                <a:spcPts val="725"/>
              </a:spcBef>
              <a:buAutoNum type="arabicPeriod" startAt="3"/>
              <a:tabLst>
                <a:tab pos="527050" algn="l"/>
              </a:tabLst>
            </a:pPr>
            <a:r>
              <a:rPr sz="2400" spc="-85" dirty="0">
                <a:solidFill>
                  <a:srgbClr val="23282A"/>
                </a:solidFill>
                <a:latin typeface="Arial MT"/>
                <a:cs typeface="Arial MT"/>
              </a:rPr>
              <a:t>QCP:</a:t>
            </a:r>
            <a:r>
              <a:rPr sz="2400" spc="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lang="en-US" sz="2400" spc="45" dirty="0">
                <a:solidFill>
                  <a:srgbClr val="23282A"/>
                </a:solidFill>
                <a:latin typeface="Arial MT"/>
                <a:cs typeface="Arial MT"/>
              </a:rPr>
              <a:t>Pilots, </a:t>
            </a:r>
            <a:r>
              <a:rPr sz="2400" spc="110" dirty="0">
                <a:solidFill>
                  <a:srgbClr val="23282A"/>
                </a:solidFill>
                <a:latin typeface="Arial MT"/>
                <a:cs typeface="Arial MT"/>
              </a:rPr>
              <a:t>full</a:t>
            </a:r>
            <a:r>
              <a:rPr sz="2400" spc="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operationalisation,</a:t>
            </a:r>
            <a:r>
              <a:rPr sz="2400" spc="5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specific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 support</a:t>
            </a:r>
            <a:r>
              <a:rPr sz="2400" spc="6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40" dirty="0">
                <a:solidFill>
                  <a:srgbClr val="23282A"/>
                </a:solidFill>
                <a:latin typeface="Arial MT"/>
                <a:cs typeface="Arial MT"/>
              </a:rPr>
              <a:t>to</a:t>
            </a:r>
            <a:r>
              <a:rPr lang="en-US" sz="2400" spc="40" dirty="0"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country</a:t>
            </a:r>
            <a:r>
              <a:rPr sz="2400" spc="10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teams</a:t>
            </a:r>
            <a:r>
              <a:rPr lang="en-US" sz="2400" spc="-10" dirty="0">
                <a:solidFill>
                  <a:srgbClr val="23282A"/>
                </a:solidFill>
                <a:latin typeface="Arial MT"/>
                <a:cs typeface="Arial MT"/>
              </a:rPr>
              <a:t>.</a:t>
            </a:r>
            <a:endParaRPr sz="2400" dirty="0">
              <a:latin typeface="Arial MT"/>
              <a:cs typeface="Arial MT"/>
            </a:endParaRPr>
          </a:p>
          <a:p>
            <a:pPr marL="527050" marR="149860" indent="-514984" algn="just">
              <a:lnSpc>
                <a:spcPts val="2630"/>
              </a:lnSpc>
              <a:spcBef>
                <a:spcPts val="1019"/>
              </a:spcBef>
              <a:buAutoNum type="arabicPeriod" startAt="4"/>
              <a:tabLst>
                <a:tab pos="527050" algn="l"/>
              </a:tabLst>
            </a:pP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Green</a:t>
            </a:r>
            <a:r>
              <a:rPr sz="2400" spc="-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skills:</a:t>
            </a:r>
            <a:r>
              <a:rPr sz="2400" spc="75" dirty="0">
                <a:solidFill>
                  <a:srgbClr val="23282A"/>
                </a:solidFill>
                <a:latin typeface="Arial MT"/>
                <a:cs typeface="Arial MT"/>
              </a:rPr>
              <a:t> new</a:t>
            </a:r>
            <a:r>
              <a:rPr sz="2400" spc="2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70" dirty="0">
                <a:solidFill>
                  <a:srgbClr val="23282A"/>
                </a:solidFill>
                <a:latin typeface="Arial MT"/>
                <a:cs typeface="Arial MT"/>
              </a:rPr>
              <a:t>pilot</a:t>
            </a:r>
            <a:r>
              <a:rPr sz="2400" spc="9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project implemented</a:t>
            </a:r>
            <a:r>
              <a:rPr sz="2400" spc="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Arial MT"/>
                <a:cs typeface="Arial MT"/>
              </a:rPr>
              <a:t>by </a:t>
            </a:r>
            <a:r>
              <a:rPr sz="2400" spc="-20" dirty="0">
                <a:solidFill>
                  <a:srgbClr val="23282A"/>
                </a:solidFill>
                <a:latin typeface="Arial MT"/>
                <a:cs typeface="Arial MT"/>
              </a:rPr>
              <a:t>AASU</a:t>
            </a:r>
            <a:endParaRPr sz="2400" dirty="0">
              <a:latin typeface="Arial MT"/>
              <a:cs typeface="Arial MT"/>
            </a:endParaRPr>
          </a:p>
          <a:p>
            <a:pPr marL="527050" marR="172085" indent="-514984" algn="just">
              <a:lnSpc>
                <a:spcPts val="2550"/>
              </a:lnSpc>
              <a:spcBef>
                <a:spcPts val="1040"/>
              </a:spcBef>
              <a:buAutoNum type="arabicPeriod" startAt="4"/>
              <a:tabLst>
                <a:tab pos="527050" algn="l"/>
              </a:tabLst>
            </a:pP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Micro-credentials:</a:t>
            </a:r>
            <a:r>
              <a:rPr sz="2400" spc="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policies</a:t>
            </a:r>
            <a:r>
              <a:rPr sz="2400" spc="8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r>
              <a:rPr sz="2400" spc="6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guidelines </a:t>
            </a:r>
            <a:r>
              <a:rPr sz="2400" spc="105" dirty="0">
                <a:solidFill>
                  <a:srgbClr val="23282A"/>
                </a:solidFill>
                <a:latin typeface="Arial MT"/>
                <a:cs typeface="Arial MT"/>
              </a:rPr>
              <a:t>with 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countries</a:t>
            </a:r>
            <a:endParaRPr sz="2400" dirty="0">
              <a:latin typeface="Arial MT"/>
              <a:cs typeface="Arial MT"/>
            </a:endParaRPr>
          </a:p>
          <a:p>
            <a:pPr marL="527050" indent="-514350" algn="just">
              <a:lnSpc>
                <a:spcPts val="2755"/>
              </a:lnSpc>
              <a:spcBef>
                <a:spcPts val="695"/>
              </a:spcBef>
              <a:buAutoNum type="arabicPeriod" startAt="4"/>
              <a:tabLst>
                <a:tab pos="527050" algn="l"/>
              </a:tabLst>
            </a:pP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More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common</a:t>
            </a:r>
            <a:r>
              <a:rPr sz="2400" spc="-3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profiles</a:t>
            </a:r>
            <a:r>
              <a:rPr sz="2400" spc="2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of</a:t>
            </a:r>
            <a:r>
              <a:rPr sz="2400" spc="1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23282A"/>
                </a:solidFill>
                <a:latin typeface="Arial MT"/>
                <a:cs typeface="Arial MT"/>
              </a:rPr>
              <a:t>occupations</a:t>
            </a:r>
            <a:r>
              <a:rPr sz="2400" spc="2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2400" spc="-25" dirty="0">
                <a:solidFill>
                  <a:srgbClr val="23282A"/>
                </a:solidFill>
                <a:latin typeface="Arial MT"/>
                <a:cs typeface="Arial MT"/>
              </a:rPr>
              <a:t>and</a:t>
            </a:r>
            <a:endParaRPr sz="2400" dirty="0">
              <a:latin typeface="Arial MT"/>
              <a:cs typeface="Arial MT"/>
            </a:endParaRPr>
          </a:p>
          <a:p>
            <a:pPr marL="527050" algn="just">
              <a:lnSpc>
                <a:spcPts val="2755"/>
              </a:lnSpc>
            </a:pPr>
            <a:r>
              <a:rPr lang="en-US" sz="2400" spc="-10" dirty="0">
                <a:solidFill>
                  <a:srgbClr val="23282A"/>
                </a:solidFill>
                <a:latin typeface="Arial MT"/>
                <a:cs typeface="Arial MT"/>
              </a:rPr>
              <a:t>Q</a:t>
            </a:r>
            <a:r>
              <a:rPr sz="2400" spc="-10" dirty="0">
                <a:solidFill>
                  <a:srgbClr val="23282A"/>
                </a:solidFill>
                <a:latin typeface="Arial MT"/>
                <a:cs typeface="Arial MT"/>
              </a:rPr>
              <a:t>ualifications</a:t>
            </a:r>
            <a:r>
              <a:rPr lang="en-US" sz="2400" spc="-10" dirty="0">
                <a:solidFill>
                  <a:srgbClr val="23282A"/>
                </a:solidFill>
                <a:latin typeface="Arial MT"/>
                <a:cs typeface="Arial MT"/>
              </a:rPr>
              <a:t>.</a:t>
            </a:r>
          </a:p>
          <a:p>
            <a:pPr marL="527050" algn="just">
              <a:lnSpc>
                <a:spcPts val="2755"/>
              </a:lnSpc>
            </a:pPr>
            <a:r>
              <a:rPr lang="en-US" sz="2400" spc="-10" dirty="0">
                <a:solidFill>
                  <a:srgbClr val="23282A"/>
                </a:solidFill>
                <a:latin typeface="Arial MT"/>
                <a:cs typeface="Arial MT"/>
              </a:rPr>
              <a:t>7</a:t>
            </a:r>
            <a:r>
              <a:rPr lang="en-US" sz="2400" b="1" spc="-10" dirty="0">
                <a:solidFill>
                  <a:srgbClr val="23282A"/>
                </a:solidFill>
                <a:latin typeface="Arial MT"/>
                <a:cs typeface="Arial MT"/>
              </a:rPr>
              <a:t>. </a:t>
            </a:r>
            <a:r>
              <a:rPr lang="en-US" sz="2400" b="1" spc="-25" dirty="0">
                <a:solidFill>
                  <a:srgbClr val="23282A"/>
                </a:solidFill>
                <a:latin typeface="Arial MT"/>
                <a:cs typeface="Arial MT"/>
              </a:rPr>
              <a:t>ACQF</a:t>
            </a:r>
            <a:r>
              <a:rPr lang="en-US" sz="2400" b="1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lang="en-US" sz="2400" b="1" spc="60" dirty="0">
                <a:solidFill>
                  <a:srgbClr val="23282A"/>
                </a:solidFill>
                <a:latin typeface="Arial MT"/>
                <a:cs typeface="Arial MT"/>
              </a:rPr>
              <a:t>Network</a:t>
            </a:r>
            <a:r>
              <a:rPr lang="en-US" sz="2400" b="1" spc="-1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lang="en-US" sz="2400" spc="-150" dirty="0">
                <a:solidFill>
                  <a:srgbClr val="23282A"/>
                </a:solidFill>
                <a:latin typeface="Arial MT"/>
                <a:cs typeface="Arial MT"/>
              </a:rPr>
              <a:t>–</a:t>
            </a:r>
            <a:r>
              <a:rPr lang="en-US" sz="2400" spc="-1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lang="en-US" sz="2400" dirty="0">
                <a:solidFill>
                  <a:srgbClr val="23282A"/>
                </a:solidFill>
                <a:latin typeface="Arial MT"/>
                <a:cs typeface="Arial MT"/>
              </a:rPr>
              <a:t>support</a:t>
            </a:r>
            <a:r>
              <a:rPr lang="en-US" sz="2400" spc="-4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lang="en-US" sz="2400" spc="65" dirty="0">
                <a:solidFill>
                  <a:srgbClr val="23282A"/>
                </a:solidFill>
                <a:latin typeface="Arial MT"/>
                <a:cs typeface="Arial MT"/>
              </a:rPr>
              <a:t>for</a:t>
            </a:r>
            <a:r>
              <a:rPr lang="en-US" sz="2400" spc="10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lang="en-US" sz="2400" spc="-10" dirty="0">
                <a:solidFill>
                  <a:srgbClr val="23282A"/>
                </a:solidFill>
                <a:latin typeface="Arial MT"/>
                <a:cs typeface="Arial MT"/>
              </a:rPr>
              <a:t>sustainability.</a:t>
            </a:r>
            <a:endParaRPr lang="en-US" sz="2400" dirty="0">
              <a:latin typeface="Arial MT"/>
              <a:cs typeface="Arial MT"/>
            </a:endParaRPr>
          </a:p>
          <a:p>
            <a:pPr marL="527050">
              <a:lnSpc>
                <a:spcPts val="2755"/>
              </a:lnSpc>
            </a:pPr>
            <a:endParaRPr sz="24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102" y="6566534"/>
            <a:ext cx="260350" cy="10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" dirty="0">
                <a:solidFill>
                  <a:srgbClr val="23282A"/>
                </a:solidFill>
                <a:latin typeface="Arial MT"/>
                <a:cs typeface="Arial MT"/>
              </a:rPr>
              <a:t>Page</a:t>
            </a:r>
            <a:r>
              <a:rPr sz="500" spc="-65" dirty="0">
                <a:solidFill>
                  <a:srgbClr val="23282A"/>
                </a:solidFill>
                <a:latin typeface="Arial MT"/>
                <a:cs typeface="Arial MT"/>
              </a:rPr>
              <a:t> </a:t>
            </a:r>
            <a:r>
              <a:rPr sz="500" spc="-25" dirty="0">
                <a:solidFill>
                  <a:srgbClr val="23282A"/>
                </a:solidFill>
                <a:latin typeface="Arial MT"/>
                <a:cs typeface="Arial MT"/>
              </a:rPr>
              <a:t>26</a:t>
            </a:r>
            <a:endParaRPr sz="500">
              <a:latin typeface="Arial MT"/>
              <a:cs typeface="Arial MT"/>
            </a:endParaRPr>
          </a:p>
        </p:txBody>
      </p:sp>
      <p:pic>
        <p:nvPicPr>
          <p:cNvPr id="7" name="object 3">
            <a:extLst>
              <a:ext uri="{FF2B5EF4-FFF2-40B4-BE49-F238E27FC236}">
                <a16:creationId xmlns:a16="http://schemas.microsoft.com/office/drawing/2014/main" id="{9DF290AF-13B1-0671-B7B5-22E9E299A03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38" y="910992"/>
            <a:ext cx="4806950" cy="59470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2ABC81-97B5-4AB7-9B93-B9E3F41D7E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04C8DC-9FAD-47E3-8ADE-A3D2D0FD707D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customXml/itemProps3.xml><?xml version="1.0" encoding="utf-8"?>
<ds:datastoreItem xmlns:ds="http://schemas.openxmlformats.org/officeDocument/2006/customXml" ds:itemID="{A5EDEEB1-2BEC-40BE-B446-6F006FB73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2797</TotalTime>
  <Words>1054</Words>
  <Application>Microsoft Office PowerPoint</Application>
  <PresentationFormat>Widescreen</PresentationFormat>
  <Paragraphs>136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5th ACQF Network Forum     July 30 – Aug 1, 2025</vt:lpstr>
      <vt:lpstr>Storyline</vt:lpstr>
      <vt:lpstr>Background information</vt:lpstr>
      <vt:lpstr>ACQF-II (2023 – 2026) </vt:lpstr>
      <vt:lpstr>ACQF Network: What drives us?</vt:lpstr>
      <vt:lpstr>Main areas of activity of ACQF-II</vt:lpstr>
      <vt:lpstr>Actions and achievements- To date</vt:lpstr>
      <vt:lpstr>2023-2024: 11 ACQF-II capacity development, peer learning, referencing multi-country workshops; 22 countries - 3 regions</vt:lpstr>
      <vt:lpstr>ACQF-II 2025-2026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Alice Kande</dc:creator>
  <cp:lastModifiedBy>Alice Kande</cp:lastModifiedBy>
  <cp:revision>14</cp:revision>
  <dcterms:created xsi:type="dcterms:W3CDTF">2025-06-04T12:59:39Z</dcterms:created>
  <dcterms:modified xsi:type="dcterms:W3CDTF">2025-08-07T09:50:20Z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2024-12-20T00:00:00Z</vt:filetime>
  </property>
  <property fmtid="{D5CDD505-2E9C-101B-9397-08002B2CF9AE}" pid="3" name="LastSaved">
    <vt:filetime>2025-06-04T00:00:00Z</vt:filetime>
  </property>
  <property fmtid="{D5CDD505-2E9C-101B-9397-08002B2CF9AE}" pid="4" name="ContentTypeId">
    <vt:lpwstr>0x0101009B2203B17F16D040A1E444A021DFF119</vt:lpwstr>
  </property>
  <property fmtid="{D5CDD505-2E9C-101B-9397-08002B2CF9AE}" pid="5" name="MediaServiceImageTags">
    <vt:lpwstr/>
  </property>
</Properties>
</file>